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5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56" y="108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46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58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8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7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33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28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3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62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7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19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07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D78F-67FA-4B93-8D22-C7B5A7FB6674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5C77-231D-4445-BC9B-06B5F7539F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4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4" y="0"/>
            <a:ext cx="7316782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997142" y="3391684"/>
            <a:ext cx="1253053" cy="554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68" y="3877325"/>
            <a:ext cx="1236927" cy="952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122" y="3686072"/>
            <a:ext cx="129951" cy="1367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922" y="3686909"/>
            <a:ext cx="143630" cy="1436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9464" y="3665115"/>
            <a:ext cx="44114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" b="1" dirty="0" smtClean="0"/>
              <a:t>재고주문</a:t>
            </a:r>
            <a:endParaRPr lang="ko-KR" altLang="en-US" sz="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3903" y="3667875"/>
            <a:ext cx="44114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" b="1" dirty="0" smtClean="0">
                <a:solidFill>
                  <a:schemeClr val="bg1">
                    <a:lumMod val="50000"/>
                  </a:schemeClr>
                </a:solidFill>
              </a:rPr>
              <a:t>사전주문</a:t>
            </a:r>
            <a:endParaRPr lang="ko-KR" alt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99948" y="3448049"/>
            <a:ext cx="1047440" cy="1626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smtClean="0"/>
              <a:t>재고현황 보기</a:t>
            </a:r>
            <a:endParaRPr lang="ko-KR" altLang="en-US" sz="500" dirty="0"/>
          </a:p>
        </p:txBody>
      </p:sp>
      <p:cxnSp>
        <p:nvCxnSpPr>
          <p:cNvPr id="14" name="직선 화살표 연결선 13"/>
          <p:cNvCxnSpPr/>
          <p:nvPr/>
        </p:nvCxnSpPr>
        <p:spPr>
          <a:xfrm flipV="1">
            <a:off x="6336861" y="3528060"/>
            <a:ext cx="684000" cy="1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93922" y="3388014"/>
            <a:ext cx="2903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LMS </a:t>
            </a:r>
            <a:r>
              <a:rPr lang="ko-KR" altLang="en-US" sz="1000" smtClean="0"/>
              <a:t>연동 </a:t>
            </a:r>
            <a:r>
              <a:rPr lang="en-US" altLang="ko-KR" sz="1000" dirty="0" smtClean="0"/>
              <a:t>: </a:t>
            </a:r>
            <a:r>
              <a:rPr lang="ko-KR" altLang="en-US" sz="1000" smtClean="0"/>
              <a:t>가용재고 차량이 있는 경우 </a:t>
            </a:r>
            <a:r>
              <a:rPr lang="en-US" altLang="ko-KR" sz="1000" dirty="0" smtClean="0"/>
              <a:t>(Enable)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3921" y="3640864"/>
            <a:ext cx="3514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재고주문 </a:t>
            </a:r>
            <a:r>
              <a:rPr lang="en-US" altLang="ko-KR" sz="1000" dirty="0" smtClean="0"/>
              <a:t>: </a:t>
            </a:r>
            <a:r>
              <a:rPr lang="ko-KR" altLang="en-US" sz="1000" smtClean="0"/>
              <a:t>설정 </a:t>
            </a:r>
            <a:r>
              <a:rPr lang="en-US" altLang="ko-KR" sz="1000" dirty="0" smtClean="0"/>
              <a:t>| </a:t>
            </a:r>
            <a:r>
              <a:rPr lang="ko-KR" altLang="en-US" sz="1000" smtClean="0"/>
              <a:t>사용자 선택에 따라 사전주문 설정 가능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smtClean="0"/>
              <a:t>가용재고 차량에 대한 익스</a:t>
            </a:r>
            <a:r>
              <a:rPr lang="en-US" altLang="ko-KR" sz="1000" dirty="0" smtClean="0"/>
              <a:t>/</a:t>
            </a:r>
            <a:r>
              <a:rPr lang="ko-KR" altLang="en-US" sz="1000" smtClean="0"/>
              <a:t>인테리어 리스트 </a:t>
            </a:r>
            <a:endParaRPr lang="en-US" altLang="ko-KR" sz="1000" dirty="0" smtClean="0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6340977" y="3754602"/>
            <a:ext cx="684000" cy="1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6353331" y="4195327"/>
            <a:ext cx="684000" cy="1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89801" y="4084114"/>
            <a:ext cx="3244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전시장 리스트 </a:t>
            </a:r>
            <a:r>
              <a:rPr lang="en-US" altLang="ko-KR" sz="1000" dirty="0" smtClean="0"/>
              <a:t>: </a:t>
            </a:r>
            <a:r>
              <a:rPr lang="ko-KR" altLang="en-US" sz="1000" smtClean="0"/>
              <a:t>지역 </a:t>
            </a:r>
            <a:r>
              <a:rPr lang="en-US" altLang="ko-KR" sz="1000" dirty="0" smtClean="0"/>
              <a:t>| </a:t>
            </a:r>
            <a:r>
              <a:rPr lang="ko-KR" altLang="en-US" sz="1000" smtClean="0"/>
              <a:t>전시장명 </a:t>
            </a:r>
            <a:r>
              <a:rPr lang="en-US" altLang="ko-KR" sz="1000" dirty="0" smtClean="0"/>
              <a:t>(</a:t>
            </a:r>
            <a:r>
              <a:rPr lang="ko-KR" altLang="en-US" sz="1000" smtClean="0"/>
              <a:t>리테일러 정보 제외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 smtClean="0"/>
              <a:t>Ex) </a:t>
            </a:r>
            <a:r>
              <a:rPr lang="ko-KR" altLang="en-US" sz="1000" smtClean="0"/>
              <a:t>서울 강남전시장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ko-KR" altLang="en-US" sz="1000" smtClean="0"/>
              <a:t>서울 대치전시장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ko-KR" altLang="en-US" sz="1000" smtClean="0"/>
              <a:t>서울 한남전시장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ko-KR" altLang="en-US" sz="1000" smtClean="0"/>
              <a:t>대구 대구전시장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ko-KR" altLang="en-US" sz="1000" smtClean="0"/>
              <a:t>부산 부산연제전시장 </a:t>
            </a:r>
            <a:endParaRPr lang="en-US" altLang="ko-KR" sz="1000" dirty="0" smtClean="0"/>
          </a:p>
        </p:txBody>
      </p:sp>
      <p:sp>
        <p:nvSpPr>
          <p:cNvPr id="20" name="오른쪽 중괄호 19"/>
          <p:cNvSpPr/>
          <p:nvPr/>
        </p:nvSpPr>
        <p:spPr>
          <a:xfrm>
            <a:off x="6038335" y="5198076"/>
            <a:ext cx="211860" cy="150752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 flipV="1">
            <a:off x="6400861" y="5960179"/>
            <a:ext cx="684000" cy="1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37331" y="5848966"/>
            <a:ext cx="356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/>
              <a:t>익스테리어</a:t>
            </a:r>
            <a:r>
              <a:rPr lang="ko-KR" altLang="en-US" sz="1000" dirty="0"/>
              <a:t> </a:t>
            </a:r>
            <a:r>
              <a:rPr lang="ko-KR" altLang="en-US" sz="1000" dirty="0" smtClean="0"/>
              <a:t>선택 시 해당 인테리어 리스트 출력 </a:t>
            </a:r>
            <a:r>
              <a:rPr lang="en-US" altLang="ko-KR" sz="1000" dirty="0" smtClean="0"/>
              <a:t>(LMS </a:t>
            </a:r>
            <a:r>
              <a:rPr lang="ko-KR" altLang="en-US" sz="1000" smtClean="0"/>
              <a:t>기준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LMS </a:t>
            </a:r>
            <a:r>
              <a:rPr lang="ko-KR" altLang="en-US" sz="1000" smtClean="0"/>
              <a:t>가용 재고 보유 전시장 리스트 </a:t>
            </a:r>
            <a:endParaRPr lang="en-US" altLang="ko-KR" sz="1000" dirty="0" smtClean="0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926" y="-22663"/>
            <a:ext cx="6252465" cy="2801533"/>
          </a:xfrm>
          <a:prstGeom prst="rect">
            <a:avLst/>
          </a:prstGeom>
        </p:spPr>
      </p:pic>
      <p:cxnSp>
        <p:nvCxnSpPr>
          <p:cNvPr id="53" name="꺾인 연결선 52"/>
          <p:cNvCxnSpPr>
            <a:stCxn id="12" idx="0"/>
            <a:endCxn id="51" idx="1"/>
          </p:cNvCxnSpPr>
          <p:nvPr/>
        </p:nvCxnSpPr>
        <p:spPr>
          <a:xfrm rot="5400000" flipH="1" flipV="1">
            <a:off x="4758325" y="2243448"/>
            <a:ext cx="2069945" cy="33925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7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524000" y="472043"/>
            <a:ext cx="8353425" cy="37189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22546"/>
              </p:ext>
            </p:extLst>
          </p:nvPr>
        </p:nvGraphicFramePr>
        <p:xfrm>
          <a:off x="1706949" y="979057"/>
          <a:ext cx="7818051" cy="307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876"/>
                <a:gridCol w="337751"/>
                <a:gridCol w="1269399"/>
                <a:gridCol w="552450"/>
                <a:gridCol w="4219575"/>
              </a:tblGrid>
              <a:tr h="3260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Model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색상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재고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지역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49833">
                <a:tc rowSpan="11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P360 HSE Dynamic</a:t>
                      </a:r>
                      <a:endParaRPr lang="ko-KR" altLang="en-US" sz="8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Fuji White</a:t>
                      </a:r>
                      <a:endParaRPr lang="ko-KR" altLang="en-US" sz="1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√</a:t>
                      </a:r>
                      <a:endParaRPr lang="ko-KR" altLang="en-US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인천</a:t>
                      </a:r>
                      <a:r>
                        <a:rPr lang="ko-KR" altLang="en-US" sz="80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  <a:endParaRPr lang="ko-KR" alt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Santorini Black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Yulong White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Firenze Red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+mn-ea"/>
                        </a:rPr>
                        <a:t>√</a:t>
                      </a:r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서울</a:t>
                      </a:r>
                      <a:r>
                        <a:rPr lang="ko-KR" altLang="en-US" sz="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Byron Blue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Eiger</a:t>
                      </a:r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Grey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+mn-ea"/>
                        </a:rPr>
                        <a:t>√</a:t>
                      </a:r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</a:t>
                      </a:r>
                      <a:r>
                        <a:rPr lang="ko-KR" altLang="en-US" sz="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경상도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Portofino Blue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Lantau Bronze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Hakuba</a:t>
                      </a:r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Silver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Carpathian Grey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Silicon Silver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63" y="1321222"/>
            <a:ext cx="194414" cy="17985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867" y="1582856"/>
            <a:ext cx="186478" cy="1876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999" y="1844269"/>
            <a:ext cx="182511" cy="18376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395" y="2091513"/>
            <a:ext cx="190446" cy="18376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254" y="2331753"/>
            <a:ext cx="190446" cy="18376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160" y="2579297"/>
            <a:ext cx="186478" cy="18376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707" y="2857143"/>
            <a:ext cx="190446" cy="1798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9857" y="3105076"/>
            <a:ext cx="190446" cy="18767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9477" y="3585702"/>
            <a:ext cx="182511" cy="18767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1130" y="3820492"/>
            <a:ext cx="190446" cy="19158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7412" y="3336014"/>
            <a:ext cx="197937" cy="1898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06949" y="607501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P360 HSE Dynamic </a:t>
            </a:r>
            <a:r>
              <a:rPr lang="ko-KR" altLang="en-US" sz="1400" smtClean="0"/>
              <a:t>재고 확인 </a:t>
            </a:r>
            <a:r>
              <a:rPr lang="en-US" altLang="ko-KR" sz="1400" dirty="0" smtClean="0"/>
              <a:t> </a:t>
            </a:r>
            <a:endParaRPr lang="ko-KR" altLang="en-US" sz="140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97712" y="1289014"/>
            <a:ext cx="121227" cy="27535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58325" y="47204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</a:t>
            </a: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259740" y="4363275"/>
            <a:ext cx="41985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해당 </a:t>
            </a:r>
            <a:r>
              <a:rPr lang="en-US" altLang="ko-KR" sz="1050" dirty="0" smtClean="0"/>
              <a:t>Trim</a:t>
            </a:r>
            <a:r>
              <a:rPr lang="ko-KR" altLang="en-US" sz="1050"/>
              <a:t> </a:t>
            </a:r>
            <a:r>
              <a:rPr lang="ko-KR" altLang="en-US" sz="1050" smtClean="0"/>
              <a:t>차량 제고 지역 </a:t>
            </a:r>
            <a:r>
              <a:rPr lang="en-US" altLang="ko-KR" sz="1050" dirty="0" smtClean="0"/>
              <a:t>: </a:t>
            </a:r>
            <a:r>
              <a:rPr lang="ko-KR" altLang="en-US" sz="1050" smtClean="0"/>
              <a:t>가용</a:t>
            </a:r>
            <a:r>
              <a:rPr lang="en-US" altLang="ko-KR" sz="1050" dirty="0" smtClean="0"/>
              <a:t> </a:t>
            </a:r>
            <a:r>
              <a:rPr lang="ko-KR" altLang="en-US" sz="1050" smtClean="0"/>
              <a:t>재고 리테일러의 지역정보만 노출</a:t>
            </a:r>
            <a:endParaRPr lang="ko-KR" altLang="en-US" sz="105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7241059" y="4042606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678194" y="4081461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2474" y="4385025"/>
            <a:ext cx="18614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해당 </a:t>
            </a:r>
            <a:r>
              <a:rPr lang="en-US" altLang="ko-KR" sz="1050" dirty="0" smtClean="0"/>
              <a:t>Trim</a:t>
            </a:r>
            <a:r>
              <a:rPr lang="ko-KR" altLang="en-US" sz="1050"/>
              <a:t> </a:t>
            </a:r>
            <a:r>
              <a:rPr lang="ko-KR" altLang="en-US" sz="1050" smtClean="0"/>
              <a:t>외장</a:t>
            </a:r>
            <a:r>
              <a:rPr lang="en-US" altLang="ko-KR" sz="1050" dirty="0" smtClean="0"/>
              <a:t> </a:t>
            </a:r>
            <a:r>
              <a:rPr lang="ko-KR" altLang="en-US" sz="1050" smtClean="0"/>
              <a:t>색상 리스트</a:t>
            </a:r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38343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"/>
            <a:ext cx="6925456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768542" y="3153559"/>
            <a:ext cx="1253053" cy="554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42" y="3447947"/>
            <a:ext cx="129951" cy="1367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697" y="3448784"/>
            <a:ext cx="143630" cy="1436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0864" y="3426990"/>
            <a:ext cx="44114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" dirty="0" smtClean="0"/>
              <a:t>재고주문</a:t>
            </a:r>
            <a:endParaRPr lang="ko-KR" altLang="en-US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5635303" y="3429750"/>
            <a:ext cx="44114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" b="1" dirty="0" smtClean="0">
                <a:solidFill>
                  <a:schemeClr val="bg1">
                    <a:lumMod val="50000"/>
                  </a:schemeClr>
                </a:solidFill>
              </a:rPr>
              <a:t>사전주문</a:t>
            </a:r>
            <a:endParaRPr lang="ko-KR" alt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71348" y="3209924"/>
            <a:ext cx="1047440" cy="1626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smtClean="0"/>
              <a:t>재고현황 보기</a:t>
            </a:r>
            <a:endParaRPr lang="ko-KR" altLang="en-US" sz="5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824" y="3674447"/>
            <a:ext cx="1134120" cy="800555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 flipV="1">
            <a:off x="6081486" y="3247972"/>
            <a:ext cx="684000" cy="1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8547" y="3107926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LMS </a:t>
            </a:r>
            <a:r>
              <a:rPr lang="ko-KR" altLang="en-US" sz="1000" smtClean="0"/>
              <a:t>연동 </a:t>
            </a:r>
            <a:r>
              <a:rPr lang="en-US" altLang="ko-KR" sz="1000" dirty="0" smtClean="0"/>
              <a:t>: </a:t>
            </a:r>
            <a:r>
              <a:rPr lang="ko-KR" altLang="en-US" sz="1000" smtClean="0"/>
              <a:t>가용재고 차량이 있는 경우 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Disnable</a:t>
            </a:r>
            <a:r>
              <a:rPr lang="en-US" altLang="ko-KR" sz="1000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8546" y="3360776"/>
            <a:ext cx="2618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사전주문 </a:t>
            </a:r>
            <a:r>
              <a:rPr lang="en-US" altLang="ko-KR" sz="1000" dirty="0" smtClean="0"/>
              <a:t>: </a:t>
            </a:r>
            <a:r>
              <a:rPr lang="ko-KR" altLang="en-US" sz="1000" smtClean="0"/>
              <a:t>재고주문 선택 불가 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Pre-Order : </a:t>
            </a:r>
            <a:r>
              <a:rPr lang="ko-KR" altLang="en-US" sz="1000" smtClean="0"/>
              <a:t>전체 익스</a:t>
            </a:r>
            <a:r>
              <a:rPr lang="en-US" altLang="ko-KR" sz="1000" dirty="0" smtClean="0"/>
              <a:t>/</a:t>
            </a:r>
            <a:r>
              <a:rPr lang="ko-KR" altLang="en-US" sz="1000" smtClean="0"/>
              <a:t>인테리어 리스트 </a:t>
            </a:r>
            <a:endParaRPr lang="en-US" altLang="ko-KR" sz="1000" dirty="0" smtClean="0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6085602" y="3474514"/>
            <a:ext cx="684000" cy="1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6097956" y="3915239"/>
            <a:ext cx="684000" cy="1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34426" y="3804026"/>
            <a:ext cx="3244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전시장 리스트 </a:t>
            </a:r>
            <a:r>
              <a:rPr lang="en-US" altLang="ko-KR" sz="1000" dirty="0" smtClean="0"/>
              <a:t>: </a:t>
            </a:r>
            <a:r>
              <a:rPr lang="ko-KR" altLang="en-US" sz="1000" smtClean="0"/>
              <a:t>지역 </a:t>
            </a:r>
            <a:r>
              <a:rPr lang="en-US" altLang="ko-KR" sz="1000" dirty="0" smtClean="0"/>
              <a:t>| </a:t>
            </a:r>
            <a:r>
              <a:rPr lang="ko-KR" altLang="en-US" sz="1000" smtClean="0"/>
              <a:t>전시장명 </a:t>
            </a:r>
            <a:r>
              <a:rPr lang="en-US" altLang="ko-KR" sz="1000" dirty="0" smtClean="0"/>
              <a:t>(</a:t>
            </a:r>
            <a:r>
              <a:rPr lang="ko-KR" altLang="en-US" sz="1000" smtClean="0"/>
              <a:t>리테일러 정보 제외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 smtClean="0"/>
              <a:t>Ex) </a:t>
            </a:r>
            <a:r>
              <a:rPr lang="ko-KR" altLang="en-US" sz="1000" smtClean="0"/>
              <a:t>서울 강남전시장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ko-KR" altLang="en-US" sz="1000" smtClean="0"/>
              <a:t>서울 대치전시장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ko-KR" altLang="en-US" sz="1000" smtClean="0"/>
              <a:t>서울 한남전시장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ko-KR" altLang="en-US" sz="1000" smtClean="0"/>
              <a:t>대구 대구전시장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ko-KR" altLang="en-US" sz="1000" smtClean="0"/>
              <a:t>부산 부산연제전시장 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357953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524000" y="472043"/>
            <a:ext cx="8353425" cy="37189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82367"/>
              </p:ext>
            </p:extLst>
          </p:nvPr>
        </p:nvGraphicFramePr>
        <p:xfrm>
          <a:off x="1706949" y="979057"/>
          <a:ext cx="7811990" cy="307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13"/>
                <a:gridCol w="1554516"/>
                <a:gridCol w="676535"/>
                <a:gridCol w="5167326"/>
              </a:tblGrid>
              <a:tr h="32609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색상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재고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지역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Fuji White</a:t>
                      </a:r>
                      <a:endParaRPr lang="ko-KR" altLang="en-US" sz="1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√</a:t>
                      </a:r>
                      <a:endParaRPr lang="ko-KR" altLang="en-US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인천</a:t>
                      </a:r>
                      <a:r>
                        <a:rPr lang="ko-KR" altLang="en-US" sz="80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  <a:endParaRPr lang="ko-KR" alt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Santorini Black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Yulong White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Firenze Red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+mn-ea"/>
                        </a:rPr>
                        <a:t>√</a:t>
                      </a:r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서울</a:t>
                      </a:r>
                      <a:r>
                        <a:rPr lang="ko-KR" altLang="en-US" sz="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Byron Blue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Eiger</a:t>
                      </a:r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Grey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+mn-ea"/>
                        </a:rPr>
                        <a:t>√</a:t>
                      </a:r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</a:t>
                      </a:r>
                      <a:r>
                        <a:rPr lang="ko-KR" altLang="en-US" sz="8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경상도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Portofino Blue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Lantau Bronze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Hakuba</a:t>
                      </a:r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Silver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Carpathian Grey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Silicon Silver</a:t>
                      </a:r>
                      <a:endParaRPr lang="ko-KR" altLang="en-US" sz="1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서울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인천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경기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강원도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대전 </a:t>
                      </a:r>
                      <a:r>
                        <a:rPr lang="en-US" altLang="ko-KR" sz="8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800" b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전라도  광주  경상도  대구  부산  제주  울산  충전도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125" y="1321222"/>
            <a:ext cx="194414" cy="17985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29" y="1582856"/>
            <a:ext cx="186478" cy="1876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861" y="1844269"/>
            <a:ext cx="182511" cy="18376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257" y="2091513"/>
            <a:ext cx="190446" cy="18376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2116" y="2331753"/>
            <a:ext cx="190446" cy="18376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4022" y="2579297"/>
            <a:ext cx="186478" cy="18376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569" y="2857143"/>
            <a:ext cx="190446" cy="1798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2719" y="3105076"/>
            <a:ext cx="190446" cy="18767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2339" y="3585702"/>
            <a:ext cx="182511" cy="18767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3992" y="3820492"/>
            <a:ext cx="190446" cy="19158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0274" y="3336014"/>
            <a:ext cx="197937" cy="1898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06949" y="607501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P360 HSE Dynamic </a:t>
            </a:r>
            <a:r>
              <a:rPr lang="ko-KR" altLang="en-US" sz="1400" smtClean="0"/>
              <a:t>재고 확인 </a:t>
            </a:r>
            <a:r>
              <a:rPr lang="en-US" altLang="ko-KR" sz="1400" dirty="0" smtClean="0"/>
              <a:t> </a:t>
            </a:r>
            <a:endParaRPr lang="ko-KR" altLang="en-US" sz="140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97712" y="1289014"/>
            <a:ext cx="121227" cy="27535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58325" y="47204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</a:t>
            </a:r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234484" y="746333"/>
            <a:ext cx="4493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ko-KR" sz="800" b="1" smtClean="0"/>
              <a:t>재고현황 </a:t>
            </a:r>
            <a:r>
              <a:rPr lang="ko-KR" altLang="ko-KR" sz="800" b="1" dirty="0"/>
              <a:t>보기는 선택한 모델 및 트림에 대한 국내 재고 현황이며</a:t>
            </a:r>
            <a:r>
              <a:rPr lang="en-GB" altLang="ko-KR" sz="800" b="1" dirty="0"/>
              <a:t>, </a:t>
            </a:r>
            <a:r>
              <a:rPr lang="ko-KR" altLang="ko-KR" sz="800" b="1"/>
              <a:t>상시 변경이 가능합니다</a:t>
            </a:r>
            <a:r>
              <a:rPr lang="en-GB" altLang="ko-KR" sz="800" b="1" dirty="0"/>
              <a:t>.</a:t>
            </a:r>
            <a:endParaRPr lang="ko-KR" altLang="en-US" sz="800" b="1"/>
          </a:p>
        </p:txBody>
      </p:sp>
    </p:spTree>
    <p:extLst>
      <p:ext uri="{BB962C8B-B14F-4D97-AF65-F5344CB8AC3E}">
        <p14:creationId xmlns:p14="http://schemas.microsoft.com/office/powerpoint/2010/main" val="305802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4" y="0"/>
            <a:ext cx="7316782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997142" y="3391684"/>
            <a:ext cx="1253053" cy="554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68" y="3877325"/>
            <a:ext cx="1236927" cy="9525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122" y="3686072"/>
            <a:ext cx="129951" cy="13679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922" y="3686909"/>
            <a:ext cx="143630" cy="1436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49464" y="3665115"/>
            <a:ext cx="44114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" b="1" dirty="0" smtClean="0"/>
              <a:t>재고주문</a:t>
            </a:r>
            <a:endParaRPr lang="ko-KR" altLang="en-US" sz="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63903" y="3667875"/>
            <a:ext cx="44114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" b="1" dirty="0" smtClean="0">
                <a:solidFill>
                  <a:schemeClr val="bg1">
                    <a:lumMod val="50000"/>
                  </a:schemeClr>
                </a:solidFill>
              </a:rPr>
              <a:t>사전주문</a:t>
            </a:r>
            <a:endParaRPr lang="ko-KR" alt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99948" y="3448049"/>
            <a:ext cx="1047440" cy="1626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smtClean="0"/>
              <a:t>재고현황 보기</a:t>
            </a:r>
            <a:endParaRPr lang="ko-KR" altLang="en-US" sz="500" dirty="0"/>
          </a:p>
        </p:txBody>
      </p:sp>
      <p:sp>
        <p:nvSpPr>
          <p:cNvPr id="25" name="직사각형 24"/>
          <p:cNvSpPr/>
          <p:nvPr/>
        </p:nvSpPr>
        <p:spPr>
          <a:xfrm>
            <a:off x="881448" y="4924478"/>
            <a:ext cx="521455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ko-KR" sz="700" dirty="0">
                <a:solidFill>
                  <a:srgbClr val="FF0000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ko-KR" sz="700" b="1" smtClean="0">
                <a:latin typeface="맑은 고딕" panose="020B0503020000020004" pitchFamily="50" charset="-127"/>
                <a:cs typeface="Arial" panose="020B0604020202020204" pitchFamily="34" charset="0"/>
              </a:rPr>
              <a:t>상기의 </a:t>
            </a:r>
            <a:r>
              <a:rPr lang="ko-KR" altLang="ko-KR" sz="700" b="1" dirty="0" err="1">
                <a:latin typeface="맑은 고딕" panose="020B0503020000020004" pitchFamily="50" charset="-127"/>
                <a:cs typeface="Arial" panose="020B0604020202020204" pitchFamily="34" charset="0"/>
              </a:rPr>
              <a:t>익스테리어</a:t>
            </a:r>
            <a:r>
              <a:rPr lang="ko-KR" altLang="ko-KR" sz="700" b="1" dirty="0">
                <a:latin typeface="맑은 고딕" panose="020B0503020000020004" pitchFamily="50" charset="-127"/>
                <a:cs typeface="Arial" panose="020B0604020202020204" pitchFamily="34" charset="0"/>
              </a:rPr>
              <a:t> 및 인테리어 색상의 경우</a:t>
            </a:r>
            <a:r>
              <a:rPr lang="en-GB" altLang="ko-KR" sz="700" b="1" dirty="0">
                <a:latin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ko-KR" sz="700" b="1">
                <a:latin typeface="맑은 고딕" panose="020B0503020000020004" pitchFamily="50" charset="-127"/>
                <a:cs typeface="Arial" panose="020B0604020202020204" pitchFamily="34" charset="0"/>
              </a:rPr>
              <a:t>선택하신 전시장에서 가능한 색상 기준으로 반영이 됩니다</a:t>
            </a:r>
            <a:r>
              <a:rPr lang="en-GB" altLang="ko-KR" sz="700" b="1" dirty="0">
                <a:latin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ko-KR" altLang="ko-KR" sz="700" b="1">
              <a:latin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81448" y="4924478"/>
            <a:ext cx="4588476" cy="200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22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"/>
            <a:ext cx="6925456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768542" y="3153559"/>
            <a:ext cx="1253053" cy="554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42" y="3447947"/>
            <a:ext cx="129951" cy="1367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697" y="3448784"/>
            <a:ext cx="143630" cy="1436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0864" y="3426990"/>
            <a:ext cx="44114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" dirty="0" smtClean="0"/>
              <a:t>재고주문</a:t>
            </a:r>
            <a:endParaRPr lang="ko-KR" altLang="en-US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5635303" y="3429750"/>
            <a:ext cx="44114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" b="1" dirty="0" smtClean="0">
                <a:solidFill>
                  <a:schemeClr val="bg1">
                    <a:lumMod val="50000"/>
                  </a:schemeClr>
                </a:solidFill>
              </a:rPr>
              <a:t>사전주문</a:t>
            </a:r>
            <a:endParaRPr lang="ko-KR" alt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71348" y="3209924"/>
            <a:ext cx="1047440" cy="1626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smtClean="0"/>
              <a:t>재고현황 보기</a:t>
            </a:r>
            <a:endParaRPr lang="ko-KR" altLang="en-US" sz="5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824" y="3674447"/>
            <a:ext cx="1134120" cy="8005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60576" y="4001558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7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ko-KR" sz="700" smtClean="0"/>
              <a:t>재고</a:t>
            </a:r>
            <a:r>
              <a:rPr lang="ko-KR" altLang="en-US" sz="700" smtClean="0"/>
              <a:t>가</a:t>
            </a:r>
            <a:r>
              <a:rPr lang="ko-KR" altLang="ko-KR" sz="700" smtClean="0"/>
              <a:t> </a:t>
            </a:r>
            <a:r>
              <a:rPr lang="ko-KR" altLang="ko-KR" sz="700"/>
              <a:t>없을 경우 </a:t>
            </a:r>
            <a:r>
              <a:rPr lang="ko-KR" altLang="en-US" sz="700" smtClean="0"/>
              <a:t>모든 전시장 </a:t>
            </a:r>
            <a:r>
              <a:rPr lang="ko-KR" altLang="ko-KR" sz="700" smtClean="0"/>
              <a:t>사</a:t>
            </a:r>
            <a:r>
              <a:rPr lang="ko-KR" altLang="en-US" sz="700" smtClean="0"/>
              <a:t>전주문 가능</a:t>
            </a:r>
            <a:endParaRPr lang="en-US" altLang="ko-KR" sz="700" dirty="0" smtClean="0"/>
          </a:p>
          <a:p>
            <a:pPr lvl="0"/>
            <a:r>
              <a:rPr lang="en-US" altLang="ko-KR" sz="700" dirty="0" smtClean="0"/>
              <a:t>   </a:t>
            </a:r>
            <a:r>
              <a:rPr lang="ko-KR" altLang="ko-KR" sz="700" smtClean="0"/>
              <a:t>전시장의 담당자</a:t>
            </a:r>
            <a:r>
              <a:rPr lang="ko-KR" altLang="en-US" sz="700" smtClean="0"/>
              <a:t>와 </a:t>
            </a:r>
            <a:r>
              <a:rPr lang="ko-KR" altLang="en-US" sz="700" smtClean="0"/>
              <a:t>출</a:t>
            </a:r>
            <a:r>
              <a:rPr lang="ko-KR" altLang="en-US" sz="700"/>
              <a:t>고</a:t>
            </a:r>
            <a:r>
              <a:rPr lang="ko-KR" altLang="en-US" sz="700" smtClean="0"/>
              <a:t>일정을 </a:t>
            </a:r>
            <a:r>
              <a:rPr lang="ko-KR" altLang="ko-KR" sz="700" smtClean="0"/>
              <a:t>확인 바랍니다</a:t>
            </a:r>
            <a:r>
              <a:rPr lang="en-GB" altLang="ko-KR" sz="700" dirty="0"/>
              <a:t>.</a:t>
            </a:r>
            <a:endParaRPr lang="ko-KR" altLang="en-US" sz="70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5706552" y="4078502"/>
            <a:ext cx="61294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7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886257" y="3992515"/>
            <a:ext cx="1811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1000" smtClean="0">
                <a:latin typeface="맑은 고딕" panose="020B0503020000020004" pitchFamily="50" charset="-127"/>
                <a:cs typeface="Arial" panose="020B0604020202020204" pitchFamily="34" charset="0"/>
              </a:rPr>
              <a:t>결제완료 응답 수신 후</a:t>
            </a:r>
            <a:r>
              <a:rPr lang="en-GB" altLang="ko-KR" sz="1000" dirty="0" smtClean="0">
                <a:latin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en-GB" altLang="ko-KR" sz="1000" dirty="0">
                <a:latin typeface="맑은 고딕" panose="020B0503020000020004" pitchFamily="50" charset="-127"/>
                <a:cs typeface="굴림" panose="020B0600000101010101" pitchFamily="50" charset="-127"/>
              </a:rPr>
              <a:t>  </a:t>
            </a:r>
            <a:endParaRPr lang="ko-KR" altLang="ko-KR" sz="1100">
              <a:latin typeface="맑은 고딕" panose="020B0503020000020004" pitchFamily="50" charset="-127"/>
              <a:cs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22292" y="2026510"/>
            <a:ext cx="4184821" cy="1853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282985" y="202651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256504" y="213900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결제완료</a:t>
            </a:r>
            <a:endParaRPr lang="ko-KR" alt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73090" y="2466420"/>
            <a:ext cx="35349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o-KR" altLang="ko-KR" sz="1000" dirty="0" smtClean="0">
                <a:latin typeface="맑은 고딕" panose="020B0503020000020004" pitchFamily="50" charset="-127"/>
                <a:cs typeface="Arial" panose="020B0604020202020204" pitchFamily="34" charset="0"/>
              </a:rPr>
              <a:t>온라인 </a:t>
            </a:r>
            <a:r>
              <a:rPr lang="ko-KR" altLang="ko-KR" sz="1000" dirty="0">
                <a:latin typeface="맑은 고딕" panose="020B0503020000020004" pitchFamily="50" charset="-127"/>
                <a:cs typeface="Arial" panose="020B0604020202020204" pitchFamily="34" charset="0"/>
              </a:rPr>
              <a:t>주문하기 계약금은 모델에 따라서 상이 합니다</a:t>
            </a:r>
            <a:r>
              <a:rPr lang="en-GB" altLang="ko-KR" sz="1000" dirty="0">
                <a:latin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en-US" altLang="ko-KR" sz="1100" dirty="0">
              <a:latin typeface="맑은 고딕" panose="020B0503020000020004" pitchFamily="50" charset="-127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ko-KR" altLang="ko-KR" sz="1000" dirty="0">
                <a:latin typeface="맑은 고딕" panose="020B0503020000020004" pitchFamily="50" charset="-127"/>
                <a:cs typeface="굴림" panose="020B0600000101010101" pitchFamily="50" charset="-127"/>
              </a:rPr>
              <a:t>결제 완료 이후 </a:t>
            </a:r>
            <a:r>
              <a:rPr lang="en-GB" altLang="ko-KR" sz="1000" dirty="0">
                <a:latin typeface="맑은 고딕" panose="020B0503020000020004" pitchFamily="50" charset="-127"/>
                <a:cs typeface="굴림" panose="020B0600000101010101" pitchFamily="50" charset="-127"/>
              </a:rPr>
              <a:t>24</a:t>
            </a:r>
            <a:r>
              <a:rPr lang="ko-KR" altLang="ko-KR" sz="1000">
                <a:latin typeface="맑은 고딕" panose="020B0503020000020004" pitchFamily="50" charset="-127"/>
                <a:cs typeface="굴림" panose="020B0600000101010101" pitchFamily="50" charset="-127"/>
              </a:rPr>
              <a:t>시간 이내에</a:t>
            </a:r>
            <a:r>
              <a:rPr lang="en-GB" altLang="ko-KR" sz="1000" dirty="0">
                <a:latin typeface="맑은 고딕" panose="020B0503020000020004" pitchFamily="50" charset="-127"/>
                <a:cs typeface="굴림" panose="020B0600000101010101" pitchFamily="50" charset="-127"/>
              </a:rPr>
              <a:t>, </a:t>
            </a:r>
            <a:r>
              <a:rPr lang="ko-KR" altLang="ko-KR" sz="1000">
                <a:latin typeface="맑은 고딕" panose="020B0503020000020004" pitchFamily="50" charset="-127"/>
                <a:cs typeface="굴림" panose="020B0600000101010101" pitchFamily="50" charset="-127"/>
              </a:rPr>
              <a:t>선택한 전시장의 담당자가 </a:t>
            </a:r>
            <a:endParaRPr lang="en-US" altLang="ko-KR" sz="1000" dirty="0" smtClean="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ko-KR" altLang="ko-KR" sz="1000" dirty="0" smtClean="0">
                <a:latin typeface="맑은 고딕" panose="020B0503020000020004" pitchFamily="50" charset="-127"/>
                <a:cs typeface="굴림" panose="020B0600000101010101" pitchFamily="50" charset="-127"/>
              </a:rPr>
              <a:t>연락을 </a:t>
            </a:r>
            <a:r>
              <a:rPr lang="ko-KR" altLang="ko-KR" sz="1000" dirty="0">
                <a:latin typeface="맑은 고딕" panose="020B0503020000020004" pitchFamily="50" charset="-127"/>
                <a:cs typeface="굴림" panose="020B0600000101010101" pitchFamily="50" charset="-127"/>
              </a:rPr>
              <a:t>하게 됩니다</a:t>
            </a:r>
            <a:r>
              <a:rPr lang="en-GB" altLang="ko-KR" sz="1000" dirty="0">
                <a:latin typeface="맑은 고딕" panose="020B0503020000020004" pitchFamily="50" charset="-127"/>
                <a:cs typeface="굴림" panose="020B0600000101010101" pitchFamily="50" charset="-127"/>
              </a:rPr>
              <a:t>.   </a:t>
            </a:r>
            <a:endParaRPr lang="ko-KR" altLang="ko-KR" sz="1100">
              <a:latin typeface="맑은 고딕" panose="020B0503020000020004" pitchFamily="50" charset="-127"/>
              <a:cs typeface="굴림" panose="020B0600000101010101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176951" y="3422821"/>
            <a:ext cx="914400" cy="2638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확인</a:t>
            </a:r>
            <a:endParaRPr lang="ko-KR" altLang="en-US" sz="100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05" y="0"/>
            <a:ext cx="6357084" cy="6858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70" y="5146290"/>
            <a:ext cx="1980191" cy="1445512"/>
          </a:xfrm>
          <a:prstGeom prst="rect">
            <a:avLst/>
          </a:prstGeom>
        </p:spPr>
      </p:pic>
      <p:cxnSp>
        <p:nvCxnSpPr>
          <p:cNvPr id="17" name="꺾인 연결선 16"/>
          <p:cNvCxnSpPr/>
          <p:nvPr/>
        </p:nvCxnSpPr>
        <p:spPr>
          <a:xfrm flipV="1">
            <a:off x="3748216" y="5873578"/>
            <a:ext cx="1944130" cy="82378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15" idx="3"/>
            <a:endCxn id="9" idx="2"/>
          </p:cNvCxnSpPr>
          <p:nvPr/>
        </p:nvCxnSpPr>
        <p:spPr>
          <a:xfrm flipV="1">
            <a:off x="7710161" y="3880021"/>
            <a:ext cx="1804542" cy="198902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7422292" y="86195"/>
            <a:ext cx="4184821" cy="1853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1282985" y="8619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</a:t>
            </a: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9223552" y="19868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결제오류</a:t>
            </a:r>
            <a:endParaRPr lang="ko-KR" altLang="en-US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18113" y="592009"/>
            <a:ext cx="2444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o-KR" altLang="en-US" sz="1000" dirty="0" smtClean="0">
                <a:latin typeface="맑은 고딕" panose="020B0503020000020004" pitchFamily="50" charset="-127"/>
                <a:cs typeface="Arial" panose="020B0604020202020204" pitchFamily="34" charset="0"/>
              </a:rPr>
              <a:t>결제 중 오류가 발생하였습니다</a:t>
            </a:r>
            <a:r>
              <a:rPr lang="en-US" altLang="ko-KR" sz="1000" dirty="0" smtClean="0">
                <a:latin typeface="맑은 고딕" panose="020B0503020000020004" pitchFamily="50" charset="-127"/>
                <a:cs typeface="Arial" panose="020B0604020202020204" pitchFamily="34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ko-KR" altLang="en-US" sz="1000" dirty="0" smtClean="0">
                <a:latin typeface="맑은 고딕" panose="020B0503020000020004" pitchFamily="50" charset="-127"/>
                <a:cs typeface="Arial" panose="020B0604020202020204" pitchFamily="34" charset="0"/>
              </a:rPr>
              <a:t>결제진행을 다시 요청하시기 바랍니다</a:t>
            </a:r>
            <a:r>
              <a:rPr lang="en-US" altLang="ko-KR" sz="1000" dirty="0" smtClean="0">
                <a:latin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ko-KR" altLang="ko-KR" sz="1100">
              <a:latin typeface="맑은 고딕" panose="020B0503020000020004" pitchFamily="50" charset="-127"/>
              <a:cs typeface="굴림" panose="020B060000010101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176951" y="1482506"/>
            <a:ext cx="914400" cy="2638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확인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204492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605</Words>
  <Application>Microsoft Office PowerPoint</Application>
  <PresentationFormat>와이드스크린</PresentationFormat>
  <Paragraphs>112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낙훈</dc:creator>
  <cp:lastModifiedBy>이 낙훈</cp:lastModifiedBy>
  <cp:revision>20</cp:revision>
  <dcterms:created xsi:type="dcterms:W3CDTF">2022-02-16T04:34:21Z</dcterms:created>
  <dcterms:modified xsi:type="dcterms:W3CDTF">2022-03-04T05:35:35Z</dcterms:modified>
</cp:coreProperties>
</file>