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0" r:id="rId2"/>
  </p:sldMasterIdLst>
  <p:notesMasterIdLst>
    <p:notesMasterId r:id="rId10"/>
  </p:notesMasterIdLst>
  <p:sldIdLst>
    <p:sldId id="620" r:id="rId3"/>
    <p:sldId id="619" r:id="rId4"/>
    <p:sldId id="621" r:id="rId5"/>
    <p:sldId id="622" r:id="rId6"/>
    <p:sldId id="623" r:id="rId7"/>
    <p:sldId id="624" r:id="rId8"/>
    <p:sldId id="625" r:id="rId9"/>
  </p:sldIdLst>
  <p:sldSz cx="9144000" cy="5143500" type="screen16x9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7" userDrawn="1">
          <p15:clr>
            <a:srgbClr val="A4A3A4"/>
          </p15:clr>
        </p15:guide>
        <p15:guide id="6" pos="4400" userDrawn="1">
          <p15:clr>
            <a:srgbClr val="A4A3A4"/>
          </p15:clr>
        </p15:guide>
        <p15:guide id="7" pos="5488" userDrawn="1">
          <p15:clr>
            <a:srgbClr val="A4A3A4"/>
          </p15:clr>
        </p15:guide>
        <p15:guide id="8" pos="204" userDrawn="1">
          <p15:clr>
            <a:srgbClr val="A4A3A4"/>
          </p15:clr>
        </p15:guide>
        <p15:guide id="9" pos="2064" userDrawn="1">
          <p15:clr>
            <a:srgbClr val="A4A3A4"/>
          </p15:clr>
        </p15:guide>
        <p15:guide id="10" pos="1134" userDrawn="1">
          <p15:clr>
            <a:srgbClr val="A4A3A4"/>
          </p15:clr>
        </p15:guide>
        <p15:guide id="14" pos="29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EAEAEA"/>
    <a:srgbClr val="FF4F4F"/>
    <a:srgbClr val="F3D20D"/>
    <a:srgbClr val="D29B00"/>
    <a:srgbClr val="FFC00D"/>
    <a:srgbClr val="924B04"/>
    <a:srgbClr val="77725F"/>
    <a:srgbClr val="928B6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55" autoAdjust="0"/>
    <p:restoredTop sz="95507" autoAdjust="0"/>
  </p:normalViewPr>
  <p:slideViewPr>
    <p:cSldViewPr snapToGrid="0" showGuides="1">
      <p:cViewPr varScale="1">
        <p:scale>
          <a:sx n="150" d="100"/>
          <a:sy n="150" d="100"/>
        </p:scale>
        <p:origin x="900" y="120"/>
      </p:cViewPr>
      <p:guideLst>
        <p:guide orient="horz" pos="577"/>
        <p:guide pos="4400"/>
        <p:guide pos="5488"/>
        <p:guide pos="204"/>
        <p:guide pos="2064"/>
        <p:guide pos="1134"/>
        <p:guide pos="29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9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6967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r">
              <a:defRPr sz="1200"/>
            </a:lvl1pPr>
          </a:lstStyle>
          <a:p>
            <a:fld id="{4229831F-C8BF-4C81-9259-DC456B4501DA}" type="datetimeFigureOut">
              <a:rPr lang="en-GB" smtClean="0"/>
              <a:t>06/01/2022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5" rIns="91550" bIns="45775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550" tIns="45775" rIns="91550" bIns="4577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6967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6967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r">
              <a:defRPr sz="1200"/>
            </a:lvl1pPr>
          </a:lstStyle>
          <a:p>
            <a:fld id="{A72DA5E9-8E0A-471F-B141-C0F2518D2DB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289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837" y="3615537"/>
            <a:ext cx="8696325" cy="296706"/>
          </a:xfrm>
        </p:spPr>
        <p:txBody>
          <a:bodyPr/>
          <a:lstStyle>
            <a:lvl1pPr marL="0" indent="0">
              <a:buNone/>
              <a:defRPr sz="2000" b="1" i="0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837" y="3936662"/>
            <a:ext cx="8696325" cy="285129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 cap="all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3838" y="4618834"/>
            <a:ext cx="2203450" cy="49847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589047" y="4788368"/>
            <a:ext cx="1328738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100" dirty="0">
                <a:solidFill>
                  <a:schemeClr val="tx1"/>
                </a:solidFill>
              </a:rPr>
              <a:t>Confidential</a:t>
            </a:r>
            <a:r>
              <a:rPr lang="en-GB" sz="1100" baseline="0" dirty="0">
                <a:solidFill>
                  <a:schemeClr val="tx1"/>
                </a:solidFill>
              </a:rPr>
              <a:t> ©2019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0" y="820738"/>
            <a:ext cx="9144000" cy="2635250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07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838" y="120650"/>
            <a:ext cx="6629400" cy="63404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838" y="1044575"/>
            <a:ext cx="4271962" cy="360045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 marL="361950" indent="-180975">
              <a:defRPr lang="en-US" sz="1600" smtClean="0"/>
            </a:lvl2pPr>
            <a:lvl3pPr marL="542925" indent="-171450">
              <a:defRPr lang="en-US" sz="1400" smtClean="0"/>
            </a:lvl3pPr>
            <a:lvl4pPr marL="714375" indent="-180975">
              <a:defRPr lang="en-US" sz="1400" smtClean="0"/>
            </a:lvl4pPr>
            <a:lvl5pPr marL="895350" indent="-180975">
              <a:defRPr lang="en-GB"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4A706-D19D-4C79-97F9-BC489483F7E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4643438" y="1044575"/>
            <a:ext cx="4276725" cy="3600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643438" y="4645025"/>
            <a:ext cx="4276725" cy="284163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63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838" y="120650"/>
            <a:ext cx="6629400" cy="62340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4A706-D19D-4C79-97F9-BC489483F7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2150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4A706-D19D-4C79-97F9-BC489483F7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499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o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897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839" y="985050"/>
            <a:ext cx="2909886" cy="12819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0" cap="none" spc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0" y="1010529"/>
            <a:ext cx="2746848" cy="1257300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tabLst>
                <a:tab pos="292100" algn="l"/>
              </a:tabLst>
              <a:defRPr sz="1200" b="1"/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700"/>
              </a:spcAft>
              <a:buFontTx/>
              <a:buNone/>
              <a:tabLst>
                <a:tab pos="292100" algn="l"/>
              </a:tabLst>
              <a:defRPr sz="1200"/>
            </a:lvl2pPr>
            <a:lvl3pPr>
              <a:lnSpc>
                <a:spcPts val="1300"/>
              </a:lnSpc>
              <a:spcBef>
                <a:spcPts val="700"/>
              </a:spcBef>
              <a:defRPr sz="1200"/>
            </a:lvl3pPr>
            <a:lvl4pPr>
              <a:lnSpc>
                <a:spcPts val="1300"/>
              </a:lnSpc>
              <a:spcBef>
                <a:spcPts val="700"/>
              </a:spcBef>
              <a:defRPr sz="1200"/>
            </a:lvl4pPr>
            <a:lvl5pPr>
              <a:lnSpc>
                <a:spcPts val="1300"/>
              </a:lnSpc>
              <a:spcBef>
                <a:spcPts val="7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54A706-D19D-4C79-97F9-BC489483F7E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118697" y="1010528"/>
            <a:ext cx="2305455" cy="13802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300"/>
              </a:lnSpc>
              <a:spcBef>
                <a:spcPts val="700"/>
              </a:spcBef>
            </a:pPr>
            <a:r>
              <a:rPr lang="en-GB" sz="1200" b="1" dirty="0"/>
              <a:t>Jaguar Land Rover</a:t>
            </a:r>
            <a:br>
              <a:rPr lang="en-GB" sz="1200" dirty="0"/>
            </a:br>
            <a:r>
              <a:rPr lang="en-GB" sz="1200" dirty="0"/>
              <a:t>W/1/26 Abbey Road, Whitley</a:t>
            </a:r>
            <a:br>
              <a:rPr lang="en-GB" sz="1200" dirty="0"/>
            </a:br>
            <a:r>
              <a:rPr lang="en-GB" sz="1200" dirty="0"/>
              <a:t>Coventry CV3 4LF, UK</a:t>
            </a:r>
          </a:p>
          <a:p>
            <a:pPr>
              <a:lnSpc>
                <a:spcPts val="1300"/>
              </a:lnSpc>
              <a:spcBef>
                <a:spcPts val="700"/>
              </a:spcBef>
            </a:pPr>
            <a:r>
              <a:rPr lang="en-GB" sz="1200" dirty="0"/>
              <a:t>jaguarland</a:t>
            </a:r>
            <a:r>
              <a:rPr lang="en-GB" sz="1200" baseline="0" dirty="0"/>
              <a:t>rover.com</a:t>
            </a:r>
            <a:endParaRPr lang="en-GB" sz="120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143250" y="2362202"/>
            <a:ext cx="2746848" cy="1257300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buFontTx/>
              <a:buNone/>
              <a:tabLst>
                <a:tab pos="292100" algn="l"/>
              </a:tabLst>
              <a:defRPr sz="1200" b="1"/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700"/>
              </a:spcAft>
              <a:buFontTx/>
              <a:buNone/>
              <a:tabLst>
                <a:tab pos="292100" algn="l"/>
              </a:tabLst>
              <a:defRPr sz="1200"/>
            </a:lvl2pPr>
            <a:lvl3pPr>
              <a:lnSpc>
                <a:spcPts val="1300"/>
              </a:lnSpc>
              <a:spcBef>
                <a:spcPts val="700"/>
              </a:spcBef>
              <a:defRPr sz="1200"/>
            </a:lvl3pPr>
            <a:lvl4pPr>
              <a:lnSpc>
                <a:spcPts val="1300"/>
              </a:lnSpc>
              <a:spcBef>
                <a:spcPts val="700"/>
              </a:spcBef>
              <a:defRPr sz="1200"/>
            </a:lvl4pPr>
            <a:lvl5pPr>
              <a:lnSpc>
                <a:spcPts val="1300"/>
              </a:lnSpc>
              <a:spcBef>
                <a:spcPts val="70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3855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0025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7273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116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7845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938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3837" y="3615537"/>
            <a:ext cx="8696325" cy="296706"/>
          </a:xfrm>
        </p:spPr>
        <p:txBody>
          <a:bodyPr/>
          <a:lstStyle>
            <a:lvl1pPr marL="0" indent="0">
              <a:buNone/>
              <a:defRPr sz="2000" b="1" i="0" cap="none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837" y="3936662"/>
            <a:ext cx="8696325" cy="285129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800" cap="all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3838" y="4618834"/>
            <a:ext cx="2203450" cy="49847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589047" y="4788368"/>
            <a:ext cx="1328738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GB" sz="1100" dirty="0">
                <a:solidFill>
                  <a:schemeClr val="tx1"/>
                </a:solidFill>
              </a:rPr>
              <a:t>Confidential</a:t>
            </a:r>
            <a:r>
              <a:rPr lang="en-GB" sz="1100" baseline="0" dirty="0">
                <a:solidFill>
                  <a:schemeClr val="tx1"/>
                </a:solidFill>
              </a:rPr>
              <a:t> ©2016</a:t>
            </a:r>
            <a:endParaRPr lang="en-GB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69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8011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8539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3141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8082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520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353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838" y="120650"/>
            <a:ext cx="6629400" cy="65530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  <a:lvl2pPr>
              <a:defRPr sz="1800"/>
            </a:lvl2pPr>
            <a:lvl3pPr marL="361950" indent="-180975">
              <a:buFont typeface="Arial" pitchFamily="34" charset="0"/>
              <a:buChar char="−"/>
              <a:defRPr sz="1600"/>
            </a:lvl3pPr>
            <a:lvl4pPr marL="542925" indent="-161925">
              <a:buFont typeface="Arial" pitchFamily="34" charset="0"/>
              <a:buChar char="−"/>
              <a:defRPr sz="1400"/>
            </a:lvl4pPr>
            <a:lvl5pPr marL="714375" indent="-171450">
              <a:buFont typeface="Arial" pitchFamily="34" charset="0"/>
              <a:buChar char="−"/>
              <a:defRPr sz="1400"/>
            </a:lvl5pPr>
            <a:lvl6pPr marL="895350" indent="-180975">
              <a:buFont typeface="Arial" pitchFamily="34" charset="0"/>
              <a:buChar char="−"/>
              <a:defRPr sz="1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54A706-D19D-4C79-97F9-BC489483F7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32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838" y="118733"/>
            <a:ext cx="6629400" cy="65722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0" indent="0">
              <a:buFont typeface="Arial" pitchFamily="34" charset="0"/>
              <a:buNone/>
              <a:defRPr sz="1600"/>
            </a:lvl1pPr>
            <a:lvl2pPr>
              <a:defRPr sz="1800"/>
            </a:lvl2pPr>
            <a:lvl3pPr marL="180975" indent="0">
              <a:buFont typeface="Arial" pitchFamily="34" charset="0"/>
              <a:buNone/>
              <a:defRPr sz="1800"/>
            </a:lvl3pPr>
            <a:lvl4pPr marL="381000" indent="0">
              <a:buFont typeface="Arial" pitchFamily="34" charset="0"/>
              <a:buNone/>
              <a:defRPr sz="1600"/>
            </a:lvl4pPr>
            <a:lvl5pPr marL="542925" indent="0">
              <a:buFont typeface="Arial" pitchFamily="34" charset="0"/>
              <a:buNone/>
              <a:defRPr sz="1600"/>
            </a:lvl5pPr>
            <a:lvl6pPr marL="714375" indent="0">
              <a:buFont typeface="Arial" pitchFamily="34" charset="0"/>
              <a:buNone/>
              <a:defRPr sz="1400"/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54A706-D19D-4C79-97F9-BC489483F7E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86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Imag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838" y="116958"/>
            <a:ext cx="6629400" cy="65899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838" y="1044575"/>
            <a:ext cx="4271962" cy="3600450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Tx/>
              <a:buNone/>
              <a:defRPr lang="en-US" sz="1600" smtClean="0"/>
            </a:lvl1pPr>
            <a:lvl2pPr marL="180975" indent="-180975">
              <a:buFont typeface="Arial" pitchFamily="34" charset="0"/>
              <a:buChar char="•"/>
              <a:defRPr lang="en-US" sz="1800" smtClean="0"/>
            </a:lvl2pPr>
            <a:lvl3pPr marL="361950" indent="-180975">
              <a:buFont typeface="Arial" pitchFamily="34" charset="0"/>
              <a:buChar char="−"/>
              <a:defRPr lang="en-US" sz="1600" smtClean="0"/>
            </a:lvl3pPr>
            <a:lvl4pPr marL="542925" indent="-180975">
              <a:buFont typeface="Arial" pitchFamily="34" charset="0"/>
              <a:buChar char="−"/>
              <a:defRPr lang="en-US" sz="1400" smtClean="0"/>
            </a:lvl4pPr>
            <a:lvl5pPr marL="714375" indent="-171450">
              <a:buFont typeface="Arial" pitchFamily="34" charset="0"/>
              <a:buChar char="−"/>
              <a:defRPr lang="en-GB" sz="1400"/>
            </a:lvl5pPr>
            <a:lvl6pPr marL="895350" indent="-180975">
              <a:buFont typeface="Arial" pitchFamily="34" charset="0"/>
              <a:buChar char="−"/>
              <a:defRPr sz="1400"/>
            </a:lvl6pPr>
          </a:lstStyle>
          <a:p>
            <a:pPr lvl="0"/>
            <a:r>
              <a:rPr lang="en-US" dirty="0"/>
              <a:t>Click to edit Master text style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4A706-D19D-4C79-97F9-BC489483F7E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43438" y="1044575"/>
            <a:ext cx="4276725" cy="3600450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19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Im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838" y="116958"/>
            <a:ext cx="6629400" cy="65899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838" y="1044575"/>
            <a:ext cx="4271962" cy="3600450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Tx/>
              <a:buNone/>
              <a:defRPr lang="en-US" sz="1600" smtClean="0"/>
            </a:lvl1pPr>
            <a:lvl2pPr>
              <a:defRPr lang="en-US" sz="1800" smtClean="0"/>
            </a:lvl2pPr>
            <a:lvl3pPr marL="361950" indent="-180975">
              <a:buFont typeface="Arial" pitchFamily="34" charset="0"/>
              <a:buChar char="−"/>
              <a:defRPr lang="en-US" sz="1600" smtClean="0"/>
            </a:lvl3pPr>
            <a:lvl4pPr marL="542925" indent="-161925">
              <a:buFont typeface="Arial" pitchFamily="34" charset="0"/>
              <a:buChar char="−"/>
              <a:defRPr lang="en-US" sz="1400" smtClean="0"/>
            </a:lvl4pPr>
            <a:lvl5pPr marL="714375" indent="-180975">
              <a:buFont typeface="Arial" pitchFamily="34" charset="0"/>
              <a:buChar char="−"/>
              <a:defRPr lang="en-GB" sz="1400"/>
            </a:lvl5pPr>
            <a:lvl6pPr marL="895350" indent="-180975">
              <a:buFont typeface="Arial" pitchFamily="34" charset="0"/>
              <a:buChar char="−"/>
              <a:defRPr sz="1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4A706-D19D-4C79-97F9-BC489483F7E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643438" y="1044575"/>
            <a:ext cx="2066925" cy="1728788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853238" y="1044575"/>
            <a:ext cx="2066925" cy="1728788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643438" y="2916238"/>
            <a:ext cx="2066925" cy="1728788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853238" y="2916238"/>
            <a:ext cx="2066925" cy="1728788"/>
          </a:xfrm>
          <a:solidFill>
            <a:schemeClr val="bg2"/>
          </a:solidFill>
        </p:spPr>
        <p:txBody>
          <a:bodyPr/>
          <a:lstStyle>
            <a:lvl1pPr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1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Im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838" y="120650"/>
            <a:ext cx="6629400" cy="65530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837" y="1044575"/>
            <a:ext cx="2063751" cy="3600450"/>
          </a:xfrm>
        </p:spPr>
        <p:txBody>
          <a:bodyPr vert="horz" lIns="0" tIns="0" rIns="0" bIns="0" rtlCol="0">
            <a:noAutofit/>
          </a:bodyPr>
          <a:lstStyle>
            <a:lvl1pPr marL="180975" indent="-180975">
              <a:buFont typeface="Arial" pitchFamily="34" charset="0"/>
              <a:buChar char="−"/>
              <a:defRPr lang="en-US" sz="1600" smtClean="0"/>
            </a:lvl1pPr>
            <a:lvl2pPr>
              <a:defRPr lang="en-US" smtClean="0"/>
            </a:lvl2pPr>
            <a:lvl3pPr marL="361950" indent="-171450">
              <a:buFont typeface="Arial" pitchFamily="34" charset="0"/>
              <a:buChar char="−"/>
              <a:defRPr lang="en-US" sz="1600" smtClean="0"/>
            </a:lvl3pPr>
            <a:lvl4pPr marL="542925" indent="-180975">
              <a:buFont typeface="Arial" pitchFamily="34" charset="0"/>
              <a:buChar char="−"/>
              <a:defRPr lang="en-US" sz="1400" smtClean="0"/>
            </a:lvl4pPr>
            <a:lvl5pPr marL="714375" indent="-180975">
              <a:buFont typeface="Arial" pitchFamily="34" charset="0"/>
              <a:buChar char="−"/>
              <a:defRPr lang="en-GB" sz="1400"/>
            </a:lvl5pPr>
            <a:lvl6pPr marL="895350" indent="-180975">
              <a:buFont typeface="Arial" pitchFamily="34" charset="0"/>
              <a:buChar char="−"/>
              <a:defRPr sz="14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4A706-D19D-4C79-97F9-BC489483F7E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427288" y="1044575"/>
            <a:ext cx="6492875" cy="3600450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58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820738"/>
            <a:ext cx="9144000" cy="4322761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838" y="120651"/>
            <a:ext cx="6629400" cy="68720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838" y="2718600"/>
            <a:ext cx="4276725" cy="1446206"/>
          </a:xfrm>
        </p:spPr>
        <p:txBody>
          <a:bodyPr>
            <a:noAutofit/>
          </a:bodyPr>
          <a:lstStyle>
            <a:lvl1pPr marL="0" indent="0">
              <a:lnSpc>
                <a:spcPts val="1800"/>
              </a:lnSpc>
              <a:buNone/>
              <a:defRPr sz="16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4A706-D19D-4C79-97F9-BC489483F7E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3837" y="4167188"/>
            <a:ext cx="4276725" cy="47783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23" y="210089"/>
            <a:ext cx="1621540" cy="4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7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3838" y="120650"/>
            <a:ext cx="6629400" cy="65530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238" y="1044575"/>
            <a:ext cx="2066924" cy="3600450"/>
          </a:xfrm>
        </p:spPr>
        <p:txBody>
          <a:bodyPr>
            <a:noAutofit/>
          </a:bodyPr>
          <a:lstStyle>
            <a:lvl1pPr>
              <a:defRPr/>
            </a:lvl1pPr>
            <a:lvl2pPr marL="361950" indent="-161925">
              <a:defRPr sz="1600"/>
            </a:lvl2pPr>
            <a:lvl3pPr marL="542925" indent="-171450">
              <a:defRPr sz="1400"/>
            </a:lvl3pPr>
            <a:lvl4pPr marL="714375" indent="-161925">
              <a:defRPr sz="1400"/>
            </a:lvl4pPr>
            <a:lvl5pPr marL="895350" indent="-180975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554A706-D19D-4C79-97F9-BC489483F7E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223838" y="1044575"/>
            <a:ext cx="6486526" cy="3600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23838" y="4645025"/>
            <a:ext cx="6486525" cy="284163"/>
          </a:xfrm>
        </p:spPr>
        <p:txBody>
          <a:bodyPr/>
          <a:lstStyle>
            <a:lvl1pPr>
              <a:defRPr sz="8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98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838" y="120650"/>
            <a:ext cx="6629400" cy="6553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837" y="1044575"/>
            <a:ext cx="8696325" cy="3600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  <a:p>
            <a:pPr lvl="5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7703" y="4676924"/>
            <a:ext cx="722460" cy="39608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C554A706-D19D-4C79-97F9-BC489483F7E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257" y="135450"/>
            <a:ext cx="1038906" cy="257774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23838" y="820738"/>
            <a:ext cx="869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0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50" r:id="rId3"/>
    <p:sldLayoutId id="2147483665" r:id="rId4"/>
    <p:sldLayoutId id="2147483652" r:id="rId5"/>
    <p:sldLayoutId id="2147483656" r:id="rId6"/>
    <p:sldLayoutId id="2147483659" r:id="rId7"/>
    <p:sldLayoutId id="2147483657" r:id="rId8"/>
    <p:sldLayoutId id="2147483661" r:id="rId9"/>
    <p:sldLayoutId id="2147483662" r:id="rId10"/>
    <p:sldLayoutId id="2147483654" r:id="rId11"/>
    <p:sldLayoutId id="2147483655" r:id="rId12"/>
    <p:sldLayoutId id="2147483668" r:id="rId13"/>
    <p:sldLayoutId id="2147483663" r:id="rId14"/>
  </p:sldLayoutIdLst>
  <p:hf hdr="0" dt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61925" indent="-161925" algn="l" defTabSz="914400" rtl="0" eaLnBrk="1" latinLnBrk="0" hangingPunct="1">
        <a:spcBef>
          <a:spcPts val="6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71450" algn="l" defTabSz="914400" rtl="0" eaLnBrk="1" latinLnBrk="0" hangingPunct="1">
        <a:spcBef>
          <a:spcPts val="3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161925" algn="l" defTabSz="914400" rtl="0" eaLnBrk="1" latinLnBrk="0" hangingPunct="1">
        <a:spcBef>
          <a:spcPts val="300"/>
        </a:spcBef>
        <a:buFont typeface="Arial" panose="020B060402020202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80975" algn="l" defTabSz="914400" rtl="0" eaLnBrk="1" latinLnBrk="0" hangingPunct="1">
        <a:spcBef>
          <a:spcPts val="300"/>
        </a:spcBef>
        <a:buFont typeface="Arial" panose="020B060402020202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895350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F9252-E01C-48B2-B224-0EB1694F8909}" type="datetimeFigureOut">
              <a:rPr lang="ko-KR" altLang="en-US" smtClean="0"/>
              <a:t>2022-01-06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FBF61-911E-4F13-8AD5-FCD7CE577D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65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4A706-D19D-4C79-97F9-BC489483F7EF}" type="slidenum">
              <a:rPr lang="en-GB" smtClean="0"/>
              <a:t>1</a:t>
            </a:fld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3838" y="120650"/>
            <a:ext cx="7746682" cy="6553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Jaguar Land Rover Online Sales Advisor System Enhancement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#. </a:t>
            </a:r>
            <a:r>
              <a:rPr lang="ko-KR" altLang="en-US" b="0">
                <a:latin typeface="Arial" panose="020B0604020202020204" pitchFamily="34" charset="0"/>
                <a:cs typeface="Arial" panose="020B0604020202020204" pitchFamily="34" charset="0"/>
              </a:rPr>
              <a:t>하이라이트 </a:t>
            </a: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– RR </a:t>
            </a:r>
            <a:endParaRPr lang="en-GB" b="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99" y="1124593"/>
            <a:ext cx="1697799" cy="112354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99" y="3032372"/>
            <a:ext cx="1727375" cy="114311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1124593"/>
            <a:ext cx="1997410" cy="11235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63099" y="2311825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모던하고 정교한 인테리어 디자인이</a:t>
            </a:r>
            <a:endParaRPr lang="en-US" altLang="ko-KR" sz="1000" dirty="0"/>
          </a:p>
          <a:p>
            <a:r>
              <a:rPr lang="ko-KR" altLang="en-US" sz="1000" dirty="0"/>
              <a:t>반영된 럭셔리 인테리어 디자인</a:t>
            </a:r>
            <a:endParaRPr lang="en-US" altLang="ko-KR" sz="1000" dirty="0"/>
          </a:p>
          <a:p>
            <a:r>
              <a:rPr lang="en-US" altLang="ko-KR" sz="1000" dirty="0"/>
              <a:t>(SWB 5</a:t>
            </a:r>
            <a:r>
              <a:rPr lang="ko-KR" altLang="en-US" sz="1000" dirty="0"/>
              <a:t>인승 </a:t>
            </a:r>
            <a:r>
              <a:rPr lang="en-US" altLang="ko-KR" sz="1000" dirty="0"/>
              <a:t>/ LWB 5</a:t>
            </a:r>
            <a:r>
              <a:rPr lang="ko-KR" altLang="en-US" sz="1000" dirty="0"/>
              <a:t>인승 </a:t>
            </a:r>
            <a:r>
              <a:rPr lang="en-US" altLang="ko-KR" sz="1000" dirty="0"/>
              <a:t>&amp; 7</a:t>
            </a:r>
            <a:r>
              <a:rPr lang="ko-KR" altLang="en-US" sz="1000" dirty="0"/>
              <a:t>인승</a:t>
            </a:r>
            <a:r>
              <a:rPr lang="en-US" altLang="ko-KR" sz="1000" dirty="0"/>
              <a:t>)</a:t>
            </a:r>
            <a:endParaRPr lang="ko-KR" alt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5707084" y="2311825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13.1</a:t>
            </a:r>
            <a:r>
              <a:rPr lang="ko-KR" altLang="en-US" sz="1000" dirty="0"/>
              <a:t>인치 터치 스크린이 적용된</a:t>
            </a:r>
            <a:endParaRPr lang="en-US" altLang="ko-KR" sz="1000" dirty="0"/>
          </a:p>
          <a:p>
            <a:r>
              <a:rPr lang="en-US" altLang="ko-KR" sz="1000" dirty="0"/>
              <a:t>PIVI Pro </a:t>
            </a:r>
            <a:r>
              <a:rPr lang="ko-KR" altLang="en-US" sz="1000" dirty="0" err="1"/>
              <a:t>인포테인먼트</a:t>
            </a:r>
            <a:endParaRPr lang="en-US" altLang="ko-KR" sz="1000" dirty="0"/>
          </a:p>
          <a:p>
            <a:endParaRPr lang="ko-KR" alt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3838" y="4191236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강한 존재감과 높은 품격</a:t>
            </a:r>
            <a:r>
              <a:rPr lang="en-US" altLang="ko-KR" sz="1000" dirty="0"/>
              <a:t> </a:t>
            </a:r>
            <a:r>
              <a:rPr lang="ko-KR" altLang="en-US" sz="1000" dirty="0"/>
              <a:t>반영된 </a:t>
            </a:r>
            <a:r>
              <a:rPr lang="ko-KR" altLang="en-US" sz="1000" dirty="0" err="1"/>
              <a:t>익스테리어</a:t>
            </a:r>
            <a:r>
              <a:rPr lang="ko-KR" altLang="en-US" sz="1000" dirty="0"/>
              <a:t> 디자인</a:t>
            </a:r>
            <a:endParaRPr lang="en-US" altLang="ko-KR" sz="1000" dirty="0"/>
          </a:p>
          <a:p>
            <a:r>
              <a:rPr lang="ko-KR" altLang="en-US" sz="1000" dirty="0"/>
              <a:t>선의 조화로움과 수평으로 강조된 허리 라인</a:t>
            </a:r>
            <a:endParaRPr lang="en-US" altLang="ko-KR" sz="1000" dirty="0"/>
          </a:p>
          <a:p>
            <a:r>
              <a:rPr lang="ko-KR" altLang="en-US" sz="1000" dirty="0"/>
              <a:t>상승하는 하부 라인의 디자인 등의 간결하고 </a:t>
            </a:r>
            <a:endParaRPr lang="en-US" altLang="ko-KR" sz="1000" dirty="0"/>
          </a:p>
          <a:p>
            <a:r>
              <a:rPr lang="ko-KR" altLang="en-US" sz="1000" dirty="0" err="1"/>
              <a:t>미니멀한</a:t>
            </a:r>
            <a:r>
              <a:rPr lang="ko-KR" altLang="en-US" sz="1000" dirty="0"/>
              <a:t> 디자인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63099" y="4216834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최상의 주행성능</a:t>
            </a:r>
            <a:endParaRPr lang="en-US" altLang="ko-KR" sz="1000" dirty="0"/>
          </a:p>
          <a:p>
            <a:r>
              <a:rPr lang="en-US" altLang="ko-KR" sz="1000" dirty="0"/>
              <a:t>- </a:t>
            </a:r>
            <a:r>
              <a:rPr lang="ko-KR" altLang="en-US" sz="1000" dirty="0"/>
              <a:t>올 스티어링 시스템 기능 </a:t>
            </a:r>
            <a:endParaRPr lang="en-US" altLang="ko-KR" sz="1000" dirty="0"/>
          </a:p>
          <a:p>
            <a:r>
              <a:rPr lang="en-US" altLang="ko-KR" sz="1000" dirty="0"/>
              <a:t>- </a:t>
            </a:r>
            <a:r>
              <a:rPr lang="ko-KR" altLang="en-US" sz="1000" dirty="0"/>
              <a:t>에어 서스펜션 </a:t>
            </a:r>
            <a:r>
              <a:rPr lang="en-US" altLang="ko-KR" sz="1000" dirty="0"/>
              <a:t>/ </a:t>
            </a:r>
            <a:r>
              <a:rPr lang="ko-KR" altLang="en-US" sz="1000" dirty="0"/>
              <a:t>다이내믹 </a:t>
            </a:r>
            <a:r>
              <a:rPr lang="ko-KR" altLang="en-US" sz="1000" dirty="0" err="1"/>
              <a:t>리스폰스</a:t>
            </a:r>
            <a:r>
              <a:rPr lang="ko-KR" altLang="en-US" sz="1000" dirty="0"/>
              <a:t> 프로</a:t>
            </a:r>
            <a:endParaRPr lang="en-US" altLang="ko-KR" sz="1000" dirty="0"/>
          </a:p>
          <a:p>
            <a:r>
              <a:rPr lang="en-US" altLang="ko-KR" sz="1000" dirty="0"/>
              <a:t>- 4</a:t>
            </a:r>
            <a:r>
              <a:rPr lang="ko-KR" altLang="en-US" sz="1000" dirty="0"/>
              <a:t>륜 구동 인텔리전트 드라이브라인 </a:t>
            </a:r>
            <a:r>
              <a:rPr lang="ko-KR" altLang="en-US" sz="1000" dirty="0" err="1"/>
              <a:t>다이내믹스</a:t>
            </a:r>
            <a:endParaRPr lang="en-US" altLang="ko-KR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302885" y="2248136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최첨단 파워 트레인 라인업</a:t>
            </a:r>
            <a:endParaRPr lang="en-US" altLang="ko-KR" sz="1000" dirty="0"/>
          </a:p>
          <a:p>
            <a:r>
              <a:rPr lang="en-US" altLang="ko-KR" sz="1000" dirty="0"/>
              <a:t>- 530PS 4.4 </a:t>
            </a:r>
            <a:r>
              <a:rPr lang="ko-KR" altLang="en-US" sz="1000" dirty="0"/>
              <a:t>리터 </a:t>
            </a:r>
            <a:r>
              <a:rPr lang="en-US" altLang="ko-KR" sz="1000" dirty="0"/>
              <a:t>V8 </a:t>
            </a:r>
            <a:r>
              <a:rPr lang="ko-KR" altLang="en-US" sz="1000" dirty="0"/>
              <a:t>신형 엔진</a:t>
            </a:r>
            <a:endParaRPr lang="en-US" altLang="ko-KR" sz="1000" dirty="0"/>
          </a:p>
          <a:p>
            <a:r>
              <a:rPr lang="en-US" altLang="ko-KR" sz="1000" dirty="0"/>
              <a:t>- 350PS </a:t>
            </a:r>
            <a:r>
              <a:rPr lang="ko-KR" altLang="en-US" sz="1000" dirty="0"/>
              <a:t>직렬 </a:t>
            </a:r>
            <a:r>
              <a:rPr lang="en-US" altLang="ko-KR" sz="1000" dirty="0"/>
              <a:t>6</a:t>
            </a:r>
            <a:r>
              <a:rPr lang="ko-KR" altLang="en-US" sz="1000" dirty="0"/>
              <a:t>기통 </a:t>
            </a:r>
            <a:r>
              <a:rPr lang="ko-KR" altLang="en-US" sz="1000" dirty="0" err="1"/>
              <a:t>인제니움</a:t>
            </a:r>
            <a:r>
              <a:rPr lang="ko-KR" altLang="en-US" sz="1000" dirty="0"/>
              <a:t> 디젤 </a:t>
            </a:r>
            <a:r>
              <a:rPr lang="en-US" altLang="ko-KR" sz="1000" dirty="0"/>
              <a:t>MHEV </a:t>
            </a:r>
            <a:r>
              <a:rPr lang="ko-KR" altLang="en-US" sz="1000" dirty="0"/>
              <a:t>엔진</a:t>
            </a:r>
            <a:endParaRPr lang="en-US" altLang="ko-KR" sz="1000" dirty="0"/>
          </a:p>
          <a:p>
            <a:r>
              <a:rPr lang="ko-KR" altLang="en-US" sz="1000" dirty="0"/>
              <a:t> </a:t>
            </a:r>
            <a:endParaRPr lang="en-US" altLang="ko-KR" sz="1000" dirty="0"/>
          </a:p>
        </p:txBody>
      </p:sp>
      <p:grpSp>
        <p:nvGrpSpPr>
          <p:cNvPr id="17" name="그룹 16"/>
          <p:cNvGrpSpPr/>
          <p:nvPr/>
        </p:nvGrpSpPr>
        <p:grpSpPr>
          <a:xfrm>
            <a:off x="359409" y="1205694"/>
            <a:ext cx="1641692" cy="695482"/>
            <a:chOff x="3600450" y="2752874"/>
            <a:chExt cx="4019550" cy="1924050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0450" y="2752874"/>
              <a:ext cx="1943100" cy="1924050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3550" y="2752874"/>
              <a:ext cx="2076450" cy="1876425"/>
            </a:xfrm>
            <a:prstGeom prst="rect">
              <a:avLst/>
            </a:prstGeom>
          </p:spPr>
        </p:pic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62890878-5D06-4AF5-ADEF-EBB80E6373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889" t="31125" r="17639" b="27408"/>
          <a:stretch/>
        </p:blipFill>
        <p:spPr>
          <a:xfrm>
            <a:off x="223838" y="3032372"/>
            <a:ext cx="1980696" cy="114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197703" y="4971282"/>
            <a:ext cx="194477" cy="101724"/>
          </a:xfrm>
        </p:spPr>
        <p:txBody>
          <a:bodyPr/>
          <a:lstStyle/>
          <a:p>
            <a:fld id="{C554A706-D19D-4C79-97F9-BC489483F7EF}" type="slidenum">
              <a:rPr lang="en-GB" smtClean="0"/>
              <a:t>2</a:t>
            </a:fld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3838" y="120650"/>
            <a:ext cx="7746682" cy="6553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Jaguar Land Rover Online Sales Advisor System Enhancement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#. </a:t>
            </a:r>
            <a:r>
              <a:rPr lang="ko-KR" altLang="en-US" b="0">
                <a:latin typeface="Arial" panose="020B0604020202020204" pitchFamily="34" charset="0"/>
                <a:cs typeface="Arial" panose="020B0604020202020204" pitchFamily="34" charset="0"/>
              </a:rPr>
              <a:t>하이라이트 </a:t>
            </a: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– RRS </a:t>
            </a:r>
            <a:endParaRPr lang="en-GB" b="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27" y="1035800"/>
            <a:ext cx="1743529" cy="115380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27" y="2947526"/>
            <a:ext cx="1743529" cy="115380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4" y="2947526"/>
            <a:ext cx="1743529" cy="115380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21" y="2946872"/>
            <a:ext cx="1776392" cy="11755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44027" y="2259254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Touch Pro Duo </a:t>
            </a:r>
            <a:r>
              <a:rPr lang="ko-KR" altLang="en-US" sz="1000" dirty="0"/>
              <a:t>차내 </a:t>
            </a:r>
            <a:r>
              <a:rPr lang="ko-KR" altLang="en-US" sz="1000" dirty="0" err="1"/>
              <a:t>인포테인먼트</a:t>
            </a:r>
            <a:r>
              <a:rPr lang="ko-KR" altLang="en-US" sz="1000" dirty="0"/>
              <a:t> 시스템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2626" y="2174703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친환경적인 파워 트레인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300PS </a:t>
            </a:r>
            <a:r>
              <a:rPr lang="ko-KR" altLang="en-US" sz="1000" dirty="0" err="1"/>
              <a:t>인제이니움</a:t>
            </a:r>
            <a:r>
              <a:rPr lang="ko-KR" altLang="en-US" sz="1000" dirty="0"/>
              <a:t> 디젤 엔진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360PS</a:t>
            </a:r>
            <a:r>
              <a:rPr lang="ko-KR" altLang="en-US" sz="1000" dirty="0"/>
              <a:t> 고성능 가솔린 엔진</a:t>
            </a:r>
            <a:endParaRPr lang="en-US" altLang="ko-KR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2551288" y="4122425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강력하고 안전한 </a:t>
            </a:r>
            <a:r>
              <a:rPr lang="ko-KR" altLang="en-US" sz="1000" dirty="0" err="1"/>
              <a:t>온로드</a:t>
            </a:r>
            <a:r>
              <a:rPr lang="ko-KR" altLang="en-US" sz="1000" dirty="0"/>
              <a:t> 퍼포먼스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84821" y="4134471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스포티한 디자인과 견고한 자태가 반영된 </a:t>
            </a:r>
            <a:r>
              <a:rPr lang="ko-KR" altLang="en-US" sz="1000" dirty="0" err="1"/>
              <a:t>익스테리어</a:t>
            </a:r>
            <a:r>
              <a:rPr lang="ko-KR" altLang="en-US" sz="1000" dirty="0"/>
              <a:t> 디자인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8194" y="4206661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운전자 지원 기능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서라운드 카메라 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사각지대 어시스트 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436107" y="1129924"/>
            <a:ext cx="2026433" cy="889911"/>
            <a:chOff x="3581400" y="1643062"/>
            <a:chExt cx="3718341" cy="1781175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1400" y="1643062"/>
              <a:ext cx="1886478" cy="1768573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9991" y="1643062"/>
              <a:ext cx="1809750" cy="178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76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197703" y="4971282"/>
            <a:ext cx="194477" cy="101724"/>
          </a:xfrm>
        </p:spPr>
        <p:txBody>
          <a:bodyPr/>
          <a:lstStyle/>
          <a:p>
            <a:fld id="{C554A706-D19D-4C79-97F9-BC489483F7EF}" type="slidenum">
              <a:rPr lang="en-GB" smtClean="0"/>
              <a:t>3</a:t>
            </a:fld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3838" y="120650"/>
            <a:ext cx="7746682" cy="6553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Jaguar Land Rover Online Sales Advisor System Enhancement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#. </a:t>
            </a:r>
            <a:r>
              <a:rPr lang="ko-KR" altLang="en-US" b="0">
                <a:latin typeface="Arial" panose="020B0604020202020204" pitchFamily="34" charset="0"/>
                <a:cs typeface="Arial" panose="020B0604020202020204" pitchFamily="34" charset="0"/>
              </a:rPr>
              <a:t>하이라이트 </a:t>
            </a: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– RRV </a:t>
            </a:r>
            <a:endParaRPr lang="en-GB" b="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35" y="936988"/>
            <a:ext cx="1743529" cy="115380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3838" y="4014884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 err="1"/>
              <a:t>드라이빙</a:t>
            </a:r>
            <a:r>
              <a:rPr lang="ko-KR" altLang="en-US" sz="1000" dirty="0"/>
              <a:t> </a:t>
            </a:r>
            <a:r>
              <a:rPr lang="ko-KR" altLang="en-US" sz="1000" dirty="0" err="1"/>
              <a:t>다이내믹스</a:t>
            </a:r>
            <a:endParaRPr lang="en-US" altLang="ko-KR" sz="1000" dirty="0"/>
          </a:p>
          <a:p>
            <a:r>
              <a:rPr lang="en-US" altLang="ko-KR" sz="1000" dirty="0"/>
              <a:t>4</a:t>
            </a:r>
            <a:r>
              <a:rPr lang="ko-KR" altLang="en-US" sz="1000" dirty="0"/>
              <a:t>륜 구동과 고도의 엔지니어링 기술이 적용된</a:t>
            </a:r>
            <a:endParaRPr lang="en-US" altLang="ko-KR" sz="1000" dirty="0"/>
          </a:p>
          <a:p>
            <a:r>
              <a:rPr lang="en-US" altLang="ko-KR" sz="1000" dirty="0"/>
              <a:t>8</a:t>
            </a:r>
            <a:r>
              <a:rPr lang="ko-KR" altLang="en-US" sz="1000" dirty="0"/>
              <a:t>단 자동 변속기를 통해 부드러운 변속과</a:t>
            </a:r>
            <a:endParaRPr lang="en-US" altLang="ko-KR" sz="1000" dirty="0"/>
          </a:p>
          <a:p>
            <a:r>
              <a:rPr lang="ko-KR" altLang="en-US" sz="1000" dirty="0"/>
              <a:t>빠른 반응성이 반영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3901" y="4128960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빛의 밝기를 조절해주는 </a:t>
            </a:r>
            <a:r>
              <a:rPr lang="ko-KR" altLang="en-US" sz="1000" dirty="0" err="1"/>
              <a:t>어댑티브</a:t>
            </a:r>
            <a:r>
              <a:rPr lang="ko-KR" altLang="en-US" sz="1000" dirty="0"/>
              <a:t> 빔 기능이 적용된</a:t>
            </a:r>
            <a:endParaRPr lang="en-US" altLang="ko-KR" sz="1000" dirty="0"/>
          </a:p>
          <a:p>
            <a:r>
              <a:rPr lang="ko-KR" altLang="en-US" sz="1000" dirty="0"/>
              <a:t>매트릭스 </a:t>
            </a:r>
            <a:r>
              <a:rPr lang="en-US" altLang="ko-KR" sz="1000" dirty="0"/>
              <a:t>LED</a:t>
            </a:r>
          </a:p>
          <a:p>
            <a:endParaRPr lang="ko-KR" altLang="en-US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4466198" y="2172072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3D </a:t>
            </a:r>
            <a:r>
              <a:rPr lang="ko-KR" altLang="en-US" sz="1000"/>
              <a:t>서라운드 카메라</a:t>
            </a:r>
            <a:endParaRPr lang="en-US" altLang="ko-KR" sz="1000" dirty="0"/>
          </a:p>
          <a:p>
            <a:endParaRPr lang="ko-KR" alt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404835" y="2160442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IN-CAR </a:t>
            </a:r>
            <a:r>
              <a:rPr lang="ko-KR" altLang="en-US" sz="1000" dirty="0"/>
              <a:t>테크놀로지</a:t>
            </a:r>
            <a:r>
              <a:rPr lang="en-US" altLang="ko-KR" sz="1000" dirty="0"/>
              <a:t>(PIVI PRO)</a:t>
            </a:r>
            <a:endParaRPr lang="ko-KR" altLang="en-US" sz="1000" dirty="0"/>
          </a:p>
          <a:p>
            <a:endParaRPr lang="ko-KR" altLang="en-US" sz="10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5" y="2853298"/>
            <a:ext cx="1723412" cy="114049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551" y="2871334"/>
            <a:ext cx="1743529" cy="11435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95" y="933404"/>
            <a:ext cx="1815235" cy="1144806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166375" y="1062894"/>
            <a:ext cx="2092325" cy="885825"/>
            <a:chOff x="3533775" y="1666875"/>
            <a:chExt cx="3913187" cy="1828800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3775" y="1666875"/>
              <a:ext cx="2076450" cy="180975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70537" y="1666875"/>
              <a:ext cx="1876425" cy="18288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449058" y="2175235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친환경적인 고성능 파워 트레인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249PS </a:t>
            </a:r>
            <a:r>
              <a:rPr lang="ko-KR" altLang="en-US" sz="1000" dirty="0"/>
              <a:t>친환경 가솔린 엔진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400PS</a:t>
            </a:r>
            <a:r>
              <a:rPr lang="ko-KR" altLang="en-US" sz="1000" dirty="0"/>
              <a:t> 고성능 가솔린 엔진</a:t>
            </a:r>
            <a:endParaRPr lang="en-US" altLang="ko-KR" sz="1000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15" y="915988"/>
            <a:ext cx="2066173" cy="11622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09441" y="2172072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혁신적이며 </a:t>
            </a:r>
            <a:r>
              <a:rPr lang="ko-KR" altLang="en-US" sz="1000" dirty="0" err="1"/>
              <a:t>미니멀한</a:t>
            </a:r>
            <a:r>
              <a:rPr lang="ko-KR" altLang="en-US" sz="1000" dirty="0"/>
              <a:t> 디자인 반영</a:t>
            </a:r>
            <a:endParaRPr lang="en-US" altLang="ko-KR" sz="1000" dirty="0"/>
          </a:p>
          <a:p>
            <a:r>
              <a:rPr lang="ko-KR" altLang="en-US" sz="1000" dirty="0"/>
              <a:t>간경하고 </a:t>
            </a:r>
            <a:r>
              <a:rPr lang="ko-KR" altLang="en-US" sz="1000" dirty="0" err="1"/>
              <a:t>품격있는</a:t>
            </a:r>
            <a:r>
              <a:rPr lang="ko-KR" altLang="en-US" sz="1000" dirty="0"/>
              <a:t> 강렬한 스타일의 현대적인</a:t>
            </a:r>
            <a:endParaRPr lang="en-US" altLang="ko-KR" sz="1000" dirty="0"/>
          </a:p>
          <a:p>
            <a:r>
              <a:rPr lang="ko-KR" altLang="en-US" sz="1000" dirty="0" err="1"/>
              <a:t>익스테리어</a:t>
            </a:r>
            <a:r>
              <a:rPr lang="ko-KR" altLang="en-US" sz="1000" dirty="0"/>
              <a:t> 디자인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46829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197703" y="4971282"/>
            <a:ext cx="194477" cy="101724"/>
          </a:xfrm>
        </p:spPr>
        <p:txBody>
          <a:bodyPr/>
          <a:lstStyle/>
          <a:p>
            <a:fld id="{C554A706-D19D-4C79-97F9-BC489483F7EF}" type="slidenum">
              <a:rPr lang="en-GB" smtClean="0"/>
              <a:t>4</a:t>
            </a:fld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3838" y="120650"/>
            <a:ext cx="7746682" cy="6553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Jaguar Land Rover Online Sales Advisor System Enhancement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#. </a:t>
            </a:r>
            <a:r>
              <a:rPr lang="ko-KR" altLang="en-US" b="0">
                <a:latin typeface="Arial" panose="020B0604020202020204" pitchFamily="34" charset="0"/>
                <a:cs typeface="Arial" panose="020B0604020202020204" pitchFamily="34" charset="0"/>
              </a:rPr>
              <a:t>하이라이트 </a:t>
            </a: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– RRE</a:t>
            </a:r>
            <a:endParaRPr lang="en-GB" b="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1372" y="3874891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 err="1"/>
              <a:t>드라이빙</a:t>
            </a:r>
            <a:r>
              <a:rPr lang="ko-KR" altLang="en-US" sz="1000" dirty="0"/>
              <a:t> 어시스턴트 시스템 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차선 유지 어시스트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 err="1"/>
              <a:t>어댑티브</a:t>
            </a:r>
            <a:r>
              <a:rPr lang="ko-KR" altLang="en-US" sz="1000" dirty="0"/>
              <a:t> 크루즈 컨트롤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06104" y="3985267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빛의 밝기를 조절해주는 </a:t>
            </a:r>
            <a:r>
              <a:rPr lang="ko-KR" altLang="en-US" sz="1000" dirty="0" err="1"/>
              <a:t>어댑티브</a:t>
            </a:r>
            <a:r>
              <a:rPr lang="ko-KR" altLang="en-US" sz="1000" dirty="0"/>
              <a:t> 빔 기능이 적용된</a:t>
            </a:r>
            <a:endParaRPr lang="en-US" altLang="ko-KR" sz="1000" dirty="0"/>
          </a:p>
          <a:p>
            <a:r>
              <a:rPr lang="ko-KR" altLang="en-US" sz="1000" dirty="0"/>
              <a:t>매트릭스 </a:t>
            </a:r>
            <a:r>
              <a:rPr lang="en-US" altLang="ko-KR" sz="1000" dirty="0"/>
              <a:t>LED</a:t>
            </a:r>
          </a:p>
          <a:p>
            <a:endParaRPr lang="ko-KR" alt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689031" y="2169268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IN-CAR </a:t>
            </a:r>
            <a:r>
              <a:rPr lang="ko-KR" altLang="en-US" sz="1000"/>
              <a:t>테크놀로지 </a:t>
            </a:r>
            <a:r>
              <a:rPr lang="en-US" altLang="ko-KR" sz="1000" dirty="0"/>
              <a:t>(PIVI PRO)</a:t>
            </a:r>
            <a:endParaRPr lang="ko-KR" altLang="en-US" sz="1000"/>
          </a:p>
          <a:p>
            <a:endParaRPr lang="ko-KR" altLang="en-US" sz="10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031" y="1099507"/>
            <a:ext cx="1677106" cy="94337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2853685"/>
            <a:ext cx="1737871" cy="97755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65" y="1158233"/>
            <a:ext cx="1679696" cy="9448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46748" y="2217821"/>
            <a:ext cx="544882" cy="1807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3D </a:t>
            </a:r>
            <a:r>
              <a:rPr lang="ko-KR" altLang="en-US" sz="1000" dirty="0"/>
              <a:t>서라운드 카메라</a:t>
            </a:r>
            <a:endParaRPr lang="en-US" altLang="ko-KR" sz="1000" dirty="0"/>
          </a:p>
          <a:p>
            <a:endParaRPr lang="ko-KR" alt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2675474" y="3935766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CLEARSIGHT </a:t>
            </a:r>
            <a:r>
              <a:rPr lang="ko-KR" altLang="en-US" sz="1000"/>
              <a:t>룸 미러</a:t>
            </a:r>
            <a:endParaRPr lang="ko-KR" altLang="en-US" sz="1000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327" y="2925576"/>
            <a:ext cx="1459172" cy="94931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04" y="2904613"/>
            <a:ext cx="1558186" cy="1031153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323851" y="1036522"/>
            <a:ext cx="2023924" cy="1006358"/>
            <a:chOff x="-197362" y="974187"/>
            <a:chExt cx="3410656" cy="1857375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97362" y="974187"/>
              <a:ext cx="1733550" cy="1857375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17844" y="974187"/>
              <a:ext cx="1695450" cy="1790700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449058" y="2175235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친환경적인 파워 트레인</a:t>
            </a:r>
            <a:endParaRPr lang="en-US" altLang="ko-KR" sz="1000" dirty="0"/>
          </a:p>
          <a:p>
            <a:r>
              <a:rPr lang="en-US" altLang="ko-KR" sz="1000" dirty="0"/>
              <a:t>249PS </a:t>
            </a:r>
            <a:r>
              <a:rPr lang="ko-KR" altLang="en-US" sz="1000" dirty="0"/>
              <a:t>친환경 가솔린 엔진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4003144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197703" y="4971282"/>
            <a:ext cx="194477" cy="101724"/>
          </a:xfrm>
        </p:spPr>
        <p:txBody>
          <a:bodyPr/>
          <a:lstStyle/>
          <a:p>
            <a:fld id="{C554A706-D19D-4C79-97F9-BC489483F7EF}" type="slidenum">
              <a:rPr lang="en-GB" smtClean="0"/>
              <a:t>5</a:t>
            </a:fld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3838" y="120650"/>
            <a:ext cx="7746682" cy="6553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Jaguar Land Rover Online Sales Advisor System Enhancement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#. </a:t>
            </a:r>
            <a:r>
              <a:rPr lang="ko-KR" altLang="en-US" b="0">
                <a:latin typeface="Arial" panose="020B0604020202020204" pitchFamily="34" charset="0"/>
                <a:cs typeface="Arial" panose="020B0604020202020204" pitchFamily="34" charset="0"/>
              </a:rPr>
              <a:t>하이라이트 </a:t>
            </a: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– DISCOVERY</a:t>
            </a:r>
            <a:endParaRPr lang="en-GB" b="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826" y="3838386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4</a:t>
            </a:r>
            <a:r>
              <a:rPr lang="ko-KR" altLang="en-US" sz="1000" dirty="0"/>
              <a:t>륜 구동의 오프로드 성능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우수한 오프로드 </a:t>
            </a:r>
            <a:r>
              <a:rPr lang="ko-KR" altLang="en-US" sz="1000" dirty="0" err="1"/>
              <a:t>지오메트리</a:t>
            </a:r>
            <a:r>
              <a:rPr lang="ko-KR" altLang="en-US" sz="1000" dirty="0"/>
              <a:t> 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 err="1"/>
              <a:t>코너링</a:t>
            </a:r>
            <a:r>
              <a:rPr lang="ko-KR" altLang="en-US" sz="1000" dirty="0"/>
              <a:t> </a:t>
            </a:r>
            <a:r>
              <a:rPr lang="en-US" altLang="ko-KR" sz="1000" dirty="0"/>
              <a:t>, </a:t>
            </a:r>
            <a:r>
              <a:rPr lang="ko-KR" altLang="en-US" sz="1000" dirty="0"/>
              <a:t>다양한 노면 상황에서 </a:t>
            </a:r>
            <a:endParaRPr lang="en-US" altLang="ko-KR" sz="1000" dirty="0"/>
          </a:p>
          <a:p>
            <a:r>
              <a:rPr lang="en-US" altLang="ko-KR" sz="1000" dirty="0"/>
              <a:t>   </a:t>
            </a:r>
            <a:r>
              <a:rPr lang="ko-KR" altLang="en-US" sz="1000" dirty="0"/>
              <a:t>최적의 트랙션을 제공</a:t>
            </a:r>
            <a:r>
              <a:rPr lang="en-US" altLang="ko-KR" sz="1000" dirty="0"/>
              <a:t>(</a:t>
            </a:r>
            <a:r>
              <a:rPr lang="ko-KR" altLang="en-US" sz="1000" dirty="0"/>
              <a:t>액티브 </a:t>
            </a:r>
            <a:r>
              <a:rPr lang="ko-KR" altLang="en-US" sz="1000" dirty="0" err="1"/>
              <a:t>랄킹</a:t>
            </a:r>
            <a:r>
              <a:rPr lang="ko-KR" altLang="en-US" sz="1000" dirty="0"/>
              <a:t> </a:t>
            </a:r>
            <a:r>
              <a:rPr lang="ko-KR" altLang="en-US" sz="1000" dirty="0" err="1"/>
              <a:t>디퍼련셜</a:t>
            </a:r>
            <a:r>
              <a:rPr lang="en-US" altLang="ko-KR" sz="1000" dirty="0"/>
              <a:t>)</a:t>
            </a:r>
            <a:endParaRPr lang="ko-KR" alt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3510122" y="3983837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편의사향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최대 </a:t>
            </a:r>
            <a:r>
              <a:rPr lang="en-US" altLang="ko-KR" sz="1000" dirty="0"/>
              <a:t>2,391</a:t>
            </a:r>
            <a:r>
              <a:rPr lang="ko-KR" altLang="en-US" sz="1000" dirty="0"/>
              <a:t>리터 사이즈 트렁크 공간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무선 충전 기능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Click and Go </a:t>
            </a:r>
            <a:r>
              <a:rPr lang="ko-KR" altLang="en-US" sz="1000" dirty="0"/>
              <a:t>제공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endParaRPr lang="en-US" altLang="ko-KR" sz="1000" dirty="0"/>
          </a:p>
          <a:p>
            <a:pPr marL="171450" indent="-171450">
              <a:buFontTx/>
              <a:buChar char="-"/>
            </a:pPr>
            <a:endParaRPr lang="ko-KR" alt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5459365" y="2129782"/>
            <a:ext cx="544882" cy="1807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빛의 밝기를 조절해주는 </a:t>
            </a:r>
            <a:r>
              <a:rPr lang="ko-KR" altLang="en-US" sz="1000" dirty="0" err="1"/>
              <a:t>어댑티브</a:t>
            </a:r>
            <a:r>
              <a:rPr lang="ko-KR" altLang="en-US" sz="1000" dirty="0"/>
              <a:t> 빔 기능이 적용된</a:t>
            </a:r>
            <a:endParaRPr lang="en-US" altLang="ko-KR" sz="1000" dirty="0"/>
          </a:p>
          <a:p>
            <a:r>
              <a:rPr lang="ko-KR" altLang="en-US" sz="1000" dirty="0"/>
              <a:t>매트릭스 </a:t>
            </a:r>
            <a:r>
              <a:rPr lang="en-US" altLang="ko-KR" sz="1000" dirty="0"/>
              <a:t>LED</a:t>
            </a:r>
          </a:p>
          <a:p>
            <a:endParaRPr lang="ko-KR" altLang="en-US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6070625" y="4031806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스타디움 시트가 적용된 풀사이즈 </a:t>
            </a:r>
            <a:endParaRPr lang="en-US" altLang="ko-KR" sz="1000" dirty="0"/>
          </a:p>
          <a:p>
            <a:r>
              <a:rPr lang="en-US" altLang="ko-KR" sz="1000" dirty="0"/>
              <a:t>7</a:t>
            </a:r>
            <a:r>
              <a:rPr lang="ko-KR" altLang="en-US" sz="1000" dirty="0"/>
              <a:t>인승 프리미엄 </a:t>
            </a:r>
            <a:r>
              <a:rPr lang="en-US" altLang="ko-KR" sz="1000" dirty="0"/>
              <a:t>SUV</a:t>
            </a:r>
          </a:p>
          <a:p>
            <a:endParaRPr lang="ko-KR" altLang="en-US" sz="10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788" y="1124149"/>
            <a:ext cx="1752600" cy="96056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33" y="1112540"/>
            <a:ext cx="1714500" cy="96440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1" y="2853966"/>
            <a:ext cx="1708002" cy="96075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22" y="2900948"/>
            <a:ext cx="1549938" cy="102569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687" y="2886970"/>
            <a:ext cx="1734138" cy="10445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65240" y="2124478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IN-CAR </a:t>
            </a:r>
            <a:r>
              <a:rPr lang="ko-KR" altLang="en-US" sz="1000" dirty="0"/>
              <a:t>테크놀로지 </a:t>
            </a:r>
            <a:r>
              <a:rPr lang="en-US" altLang="ko-KR" sz="1000" dirty="0"/>
              <a:t>(11.4 </a:t>
            </a:r>
            <a:r>
              <a:rPr lang="ko-KR" altLang="en-US" sz="1000" dirty="0"/>
              <a:t>인치 </a:t>
            </a:r>
            <a:r>
              <a:rPr lang="en-US" altLang="ko-KR" sz="1000" dirty="0"/>
              <a:t>PIVI PRO)</a:t>
            </a:r>
            <a:endParaRPr lang="ko-KR" altLang="en-US" sz="1000" dirty="0"/>
          </a:p>
          <a:p>
            <a:endParaRPr lang="ko-KR" altLang="en-US" sz="1000" dirty="0"/>
          </a:p>
        </p:txBody>
      </p:sp>
      <p:grpSp>
        <p:nvGrpSpPr>
          <p:cNvPr id="11" name="그룹 10"/>
          <p:cNvGrpSpPr/>
          <p:nvPr/>
        </p:nvGrpSpPr>
        <p:grpSpPr>
          <a:xfrm>
            <a:off x="392134" y="1035845"/>
            <a:ext cx="2305200" cy="1105547"/>
            <a:chOff x="312740" y="971337"/>
            <a:chExt cx="3552823" cy="1790700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740" y="971337"/>
              <a:ext cx="1748886" cy="1740185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32013" y="971337"/>
              <a:ext cx="1733550" cy="1790700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449058" y="2175235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친환경적인 파워 트레인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249PS &amp; 300PS 6</a:t>
            </a:r>
            <a:r>
              <a:rPr lang="ko-KR" altLang="en-US" sz="1000" dirty="0"/>
              <a:t>기통 </a:t>
            </a:r>
            <a:r>
              <a:rPr lang="ko-KR" altLang="en-US" sz="1000" dirty="0" err="1"/>
              <a:t>인제니움</a:t>
            </a:r>
            <a:r>
              <a:rPr lang="ko-KR" altLang="en-US" sz="1000" dirty="0"/>
              <a:t> </a:t>
            </a:r>
            <a:r>
              <a:rPr lang="en-US" altLang="ko-KR" sz="1000" dirty="0"/>
              <a:t>MHEV </a:t>
            </a:r>
            <a:r>
              <a:rPr lang="ko-KR" altLang="en-US" sz="1000" dirty="0"/>
              <a:t>디젤 엔진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360PS 6</a:t>
            </a:r>
            <a:r>
              <a:rPr lang="ko-KR" altLang="en-US" sz="1000" dirty="0"/>
              <a:t>기통 </a:t>
            </a:r>
            <a:r>
              <a:rPr lang="ko-KR" altLang="en-US" sz="1000" dirty="0" err="1"/>
              <a:t>인제니움</a:t>
            </a:r>
            <a:r>
              <a:rPr lang="ko-KR" altLang="en-US" sz="1000" dirty="0"/>
              <a:t> 가솔린 엔진  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1924816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197703" y="4971282"/>
            <a:ext cx="194477" cy="101724"/>
          </a:xfrm>
        </p:spPr>
        <p:txBody>
          <a:bodyPr/>
          <a:lstStyle/>
          <a:p>
            <a:fld id="{C554A706-D19D-4C79-97F9-BC489483F7EF}" type="slidenum">
              <a:rPr lang="en-GB" smtClean="0"/>
              <a:t>6</a:t>
            </a:fld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3838" y="120650"/>
            <a:ext cx="7746682" cy="6553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Jaguar Land Rover Online Sales Advisor System Enhancement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#. </a:t>
            </a:r>
            <a:r>
              <a:rPr lang="ko-KR" altLang="en-US" b="0">
                <a:latin typeface="Arial" panose="020B0604020202020204" pitchFamily="34" charset="0"/>
                <a:cs typeface="Arial" panose="020B0604020202020204" pitchFamily="34" charset="0"/>
              </a:rPr>
              <a:t>하이라이트 </a:t>
            </a: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– DISCOVERY SPORT</a:t>
            </a:r>
            <a:endParaRPr lang="en-GB" b="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76549" y="2140760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드라이버 어시스턴트 시스템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차선 유지 어시스트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사각지대 어시스트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 err="1"/>
              <a:t>어댑티브</a:t>
            </a:r>
            <a:r>
              <a:rPr lang="ko-KR" altLang="en-US" sz="1000" dirty="0"/>
              <a:t> </a:t>
            </a:r>
            <a:r>
              <a:rPr lang="ko-KR" altLang="en-US" sz="1000" dirty="0" err="1"/>
              <a:t>쿠르즈</a:t>
            </a:r>
            <a:r>
              <a:rPr lang="ko-KR" altLang="en-US" sz="1000" dirty="0"/>
              <a:t> 컨트롤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3850" y="4478197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빛의 밝기를 조절해주는 </a:t>
            </a:r>
            <a:r>
              <a:rPr lang="ko-KR" altLang="en-US" sz="1000" dirty="0" err="1"/>
              <a:t>어댑티브</a:t>
            </a:r>
            <a:r>
              <a:rPr lang="ko-KR" altLang="en-US" sz="1000" dirty="0"/>
              <a:t> 빔 기능이 적용된</a:t>
            </a:r>
            <a:endParaRPr lang="en-US" altLang="ko-KR" sz="1000" dirty="0"/>
          </a:p>
          <a:p>
            <a:r>
              <a:rPr lang="ko-KR" altLang="en-US" sz="1000" dirty="0"/>
              <a:t>매트릭스 </a:t>
            </a:r>
            <a:r>
              <a:rPr lang="en-US" altLang="ko-KR" sz="1000" dirty="0"/>
              <a:t>LED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85678" y="4393646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실용성과 다목적성의 </a:t>
            </a:r>
            <a:r>
              <a:rPr lang="en-US" altLang="ko-KR" sz="1000" dirty="0"/>
              <a:t>SUV</a:t>
            </a:r>
          </a:p>
          <a:p>
            <a:pPr marL="171450" indent="-171450">
              <a:buFontTx/>
              <a:buChar char="-"/>
            </a:pPr>
            <a:r>
              <a:rPr lang="ko-KR" altLang="en-US" sz="1000" dirty="0"/>
              <a:t>뒷좌석 </a:t>
            </a:r>
            <a:r>
              <a:rPr lang="en-US" altLang="ko-KR" sz="1000" dirty="0"/>
              <a:t>60:40 </a:t>
            </a:r>
            <a:r>
              <a:rPr lang="ko-KR" altLang="en-US" sz="1000" dirty="0"/>
              <a:t>슬라이딩 </a:t>
            </a:r>
            <a:r>
              <a:rPr lang="en-US" altLang="ko-KR" sz="1000" dirty="0"/>
              <a:t>&amp; </a:t>
            </a:r>
            <a:r>
              <a:rPr lang="ko-KR" altLang="en-US" sz="1000" dirty="0" err="1"/>
              <a:t>리클라인</a:t>
            </a:r>
            <a:r>
              <a:rPr lang="ko-KR" altLang="en-US" sz="1000" dirty="0"/>
              <a:t> 시트 제공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동급 대비 최상의 사이즈인 </a:t>
            </a:r>
            <a:r>
              <a:rPr lang="en-US" altLang="ko-KR" sz="1000" dirty="0"/>
              <a:t>9.9L </a:t>
            </a:r>
            <a:r>
              <a:rPr lang="ko-KR" altLang="en-US" sz="1000" dirty="0"/>
              <a:t>센터 콘솔 박스 제공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endParaRPr lang="ko-KR" alt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4569815" y="2140760"/>
            <a:ext cx="544882" cy="1807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CLEARSIGHT </a:t>
            </a:r>
            <a:r>
              <a:rPr lang="ko-KR" altLang="en-US" sz="1000"/>
              <a:t>그라운드 뷰</a:t>
            </a:r>
            <a:endParaRPr lang="ko-KR" altLang="en-US" sz="10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533" y="1123518"/>
            <a:ext cx="1661524" cy="96436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71" y="1123518"/>
            <a:ext cx="1426525" cy="94402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47" y="3102061"/>
            <a:ext cx="2313424" cy="130130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3226072"/>
            <a:ext cx="1943100" cy="117729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49" y="1135148"/>
            <a:ext cx="1483325" cy="98161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63984" y="2123846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IN-CAR </a:t>
            </a:r>
            <a:r>
              <a:rPr lang="ko-KR" altLang="en-US" sz="1000" dirty="0"/>
              <a:t>테크놀로지 </a:t>
            </a:r>
            <a:endParaRPr lang="en-US" altLang="ko-KR" sz="1000" dirty="0"/>
          </a:p>
          <a:p>
            <a:r>
              <a:rPr lang="en-US" altLang="ko-KR" sz="1000" dirty="0"/>
              <a:t>(10</a:t>
            </a:r>
            <a:r>
              <a:rPr lang="ko-KR" altLang="en-US" sz="1000" dirty="0"/>
              <a:t>인치 </a:t>
            </a:r>
            <a:r>
              <a:rPr lang="en-US" altLang="ko-KR" sz="1000" dirty="0"/>
              <a:t>PIVI PRO)</a:t>
            </a:r>
            <a:endParaRPr lang="ko-KR" altLang="en-US" sz="1000" dirty="0"/>
          </a:p>
          <a:p>
            <a:endParaRPr lang="ko-KR" altLang="en-US" sz="1000" dirty="0"/>
          </a:p>
        </p:txBody>
      </p:sp>
      <p:grpSp>
        <p:nvGrpSpPr>
          <p:cNvPr id="6" name="그룹 5"/>
          <p:cNvGrpSpPr/>
          <p:nvPr/>
        </p:nvGrpSpPr>
        <p:grpSpPr>
          <a:xfrm>
            <a:off x="416135" y="1046921"/>
            <a:ext cx="2019184" cy="1020621"/>
            <a:chOff x="10032" y="1096139"/>
            <a:chExt cx="3518263" cy="1809750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32" y="1096139"/>
              <a:ext cx="1790700" cy="1809750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0945" y="1096139"/>
              <a:ext cx="1657350" cy="1790700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449058" y="2175235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친환경적인 파워 트레인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204PS 4</a:t>
            </a:r>
            <a:r>
              <a:rPr lang="ko-KR" altLang="en-US" sz="1000" dirty="0"/>
              <a:t>기통 </a:t>
            </a:r>
            <a:r>
              <a:rPr lang="ko-KR" altLang="en-US" sz="1000" dirty="0" err="1"/>
              <a:t>인제니움</a:t>
            </a:r>
            <a:r>
              <a:rPr lang="ko-KR" altLang="en-US" sz="1000" dirty="0"/>
              <a:t> 디젤 엔진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249PS </a:t>
            </a:r>
            <a:r>
              <a:rPr lang="ko-KR" altLang="en-US" sz="1000" dirty="0"/>
              <a:t>친환경 가솔린 엔진</a:t>
            </a:r>
            <a:endParaRPr lang="en-US" altLang="ko-KR" sz="1000" dirty="0"/>
          </a:p>
        </p:txBody>
      </p:sp>
    </p:spTree>
    <p:extLst>
      <p:ext uri="{BB962C8B-B14F-4D97-AF65-F5344CB8AC3E}">
        <p14:creationId xmlns:p14="http://schemas.microsoft.com/office/powerpoint/2010/main" val="435123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197703" y="4971282"/>
            <a:ext cx="194477" cy="101724"/>
          </a:xfrm>
        </p:spPr>
        <p:txBody>
          <a:bodyPr/>
          <a:lstStyle/>
          <a:p>
            <a:fld id="{C554A706-D19D-4C79-97F9-BC489483F7EF}" type="slidenum">
              <a:rPr lang="en-GB" smtClean="0"/>
              <a:t>7</a:t>
            </a:fld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3838" y="120650"/>
            <a:ext cx="7746682" cy="6553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Jaguar Land Rover Online Sales Advisor System Enhancement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#. </a:t>
            </a:r>
            <a:r>
              <a:rPr lang="ko-KR" altLang="en-US" b="0">
                <a:latin typeface="Arial" panose="020B0604020202020204" pitchFamily="34" charset="0"/>
                <a:cs typeface="Arial" panose="020B0604020202020204" pitchFamily="34" charset="0"/>
              </a:rPr>
              <a:t>하이라이트 </a:t>
            </a:r>
            <a:r>
              <a:rPr lang="en-US" altLang="ko-KR" b="0" dirty="0">
                <a:latin typeface="Arial" panose="020B0604020202020204" pitchFamily="34" charset="0"/>
                <a:cs typeface="Arial" panose="020B0604020202020204" pitchFamily="34" charset="0"/>
              </a:rPr>
              <a:t>– DEFENDER</a:t>
            </a:r>
            <a:endParaRPr lang="en-GB" b="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29462" y="4096222"/>
            <a:ext cx="1315607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Off-Road</a:t>
            </a:r>
            <a:r>
              <a:rPr lang="ko-KR" altLang="en-US" sz="1000" dirty="0"/>
              <a:t> 테크놀로지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전자동 지형 반응 시스템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전자식 액티브 </a:t>
            </a:r>
            <a:r>
              <a:rPr lang="ko-KR" altLang="en-US" sz="1000" dirty="0" err="1"/>
              <a:t>리어</a:t>
            </a:r>
            <a:r>
              <a:rPr lang="ko-KR" altLang="en-US" sz="1000" dirty="0"/>
              <a:t> </a:t>
            </a:r>
            <a:r>
              <a:rPr lang="ko-KR" altLang="en-US" sz="1000" dirty="0" err="1"/>
              <a:t>락킹</a:t>
            </a:r>
            <a:r>
              <a:rPr lang="ko-KR" altLang="en-US" sz="1000" dirty="0"/>
              <a:t> </a:t>
            </a:r>
            <a:r>
              <a:rPr lang="ko-KR" altLang="en-US" sz="1000" dirty="0" err="1"/>
              <a:t>디프런셜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ATPC</a:t>
            </a:r>
          </a:p>
          <a:p>
            <a:r>
              <a:rPr lang="ko-KR" altLang="en-US" sz="1000" dirty="0"/>
              <a:t>어떤 지형에서도 세계 최고의 오프로드 전문 </a:t>
            </a:r>
            <a:r>
              <a:rPr lang="en-US" altLang="ko-KR" sz="1000" dirty="0"/>
              <a:t>SUV</a:t>
            </a:r>
          </a:p>
          <a:p>
            <a:r>
              <a:rPr lang="ko-KR" altLang="en-US" sz="1000" dirty="0"/>
              <a:t>동급 대비 접근</a:t>
            </a:r>
            <a:r>
              <a:rPr lang="en-US" altLang="ko-KR" sz="1000" dirty="0"/>
              <a:t>,</a:t>
            </a:r>
            <a:r>
              <a:rPr lang="ko-KR" altLang="en-US" sz="1000" dirty="0"/>
              <a:t> 램프</a:t>
            </a:r>
            <a:r>
              <a:rPr lang="en-US" altLang="ko-KR" sz="1000" dirty="0"/>
              <a:t>, </a:t>
            </a:r>
            <a:r>
              <a:rPr lang="ko-KR" altLang="en-US" sz="1000" dirty="0"/>
              <a:t>이탈 각도 등 최고 수준 </a:t>
            </a:r>
            <a:r>
              <a:rPr lang="en-US" altLang="ko-KR" sz="1000" dirty="0"/>
              <a:t>Off-Road </a:t>
            </a:r>
            <a:r>
              <a:rPr lang="ko-KR" altLang="en-US" sz="1000" dirty="0"/>
              <a:t>기능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75954" y="2109566"/>
            <a:ext cx="544882" cy="1807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CLEARSIGHT </a:t>
            </a:r>
            <a:r>
              <a:rPr lang="ko-KR" altLang="en-US" sz="1000"/>
              <a:t>그라운드 뷰</a:t>
            </a:r>
            <a:endParaRPr lang="ko-KR" altLang="en-US" sz="10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29" y="1082352"/>
            <a:ext cx="1651763" cy="92911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177" y="1061327"/>
            <a:ext cx="1881041" cy="95014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090277"/>
            <a:ext cx="1688182" cy="94960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75" y="1061327"/>
            <a:ext cx="1668556" cy="93856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29" y="3069008"/>
            <a:ext cx="1725992" cy="97087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88775" y="2099306"/>
            <a:ext cx="544882" cy="1807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ko-KR" alt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3552297" y="2069729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IN-CAR </a:t>
            </a:r>
            <a:r>
              <a:rPr lang="ko-KR" altLang="en-US" sz="1000" dirty="0"/>
              <a:t>테크놀로지 </a:t>
            </a:r>
            <a:endParaRPr lang="en-US" altLang="ko-KR" sz="1000" dirty="0"/>
          </a:p>
          <a:p>
            <a:r>
              <a:rPr lang="en-US" altLang="ko-KR" sz="1000" dirty="0"/>
              <a:t>(13</a:t>
            </a:r>
            <a:r>
              <a:rPr lang="ko-KR" altLang="en-US" sz="1000" dirty="0"/>
              <a:t>인치 </a:t>
            </a:r>
            <a:r>
              <a:rPr lang="en-US" altLang="ko-KR" sz="1000" dirty="0"/>
              <a:t>PIVI PRO)</a:t>
            </a:r>
            <a:endParaRPr lang="ko-KR" altLang="en-US" sz="1000" dirty="0"/>
          </a:p>
          <a:p>
            <a:endParaRPr lang="ko-KR" altLang="en-US" sz="1000" dirty="0"/>
          </a:p>
        </p:txBody>
      </p:sp>
      <p:grpSp>
        <p:nvGrpSpPr>
          <p:cNvPr id="9" name="그룹 8"/>
          <p:cNvGrpSpPr/>
          <p:nvPr/>
        </p:nvGrpSpPr>
        <p:grpSpPr>
          <a:xfrm>
            <a:off x="410765" y="1134140"/>
            <a:ext cx="1825925" cy="801355"/>
            <a:chOff x="-409421" y="1087839"/>
            <a:chExt cx="3887045" cy="1857375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09421" y="1087839"/>
              <a:ext cx="1971675" cy="1857375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07159" y="1108864"/>
              <a:ext cx="1970465" cy="183635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60295" y="2122656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친환경적인 파워 트레인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249PS &amp; 300PS 6</a:t>
            </a:r>
            <a:r>
              <a:rPr lang="ko-KR" altLang="en-US" sz="1000" dirty="0"/>
              <a:t>기통 </a:t>
            </a:r>
            <a:r>
              <a:rPr lang="ko-KR" altLang="en-US" sz="1000" dirty="0" err="1"/>
              <a:t>인제니움</a:t>
            </a:r>
            <a:r>
              <a:rPr lang="ko-KR" altLang="en-US" sz="1000" dirty="0"/>
              <a:t> </a:t>
            </a:r>
            <a:r>
              <a:rPr lang="en-US" altLang="ko-KR" sz="1000" dirty="0"/>
              <a:t>MHEV </a:t>
            </a:r>
            <a:r>
              <a:rPr lang="ko-KR" altLang="en-US" sz="1000" dirty="0"/>
              <a:t>디젤 엔진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en-US" altLang="ko-KR" sz="1000" dirty="0"/>
              <a:t>300PS 4</a:t>
            </a:r>
            <a:r>
              <a:rPr lang="ko-KR" altLang="en-US" sz="1000" dirty="0"/>
              <a:t>기통 </a:t>
            </a:r>
            <a:r>
              <a:rPr lang="ko-KR" altLang="en-US" sz="1000" dirty="0" err="1"/>
              <a:t>인제니움</a:t>
            </a:r>
            <a:r>
              <a:rPr lang="ko-KR" altLang="en-US" sz="1000" dirty="0"/>
              <a:t> 가솔린 엔진</a:t>
            </a:r>
            <a:endParaRPr lang="en-US" altLang="ko-KR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24D2B4-D43C-46A0-8BE2-ED4F44891B12}"/>
              </a:ext>
            </a:extLst>
          </p:cNvPr>
          <p:cNvSpPr txBox="1"/>
          <p:nvPr/>
        </p:nvSpPr>
        <p:spPr>
          <a:xfrm>
            <a:off x="339234" y="4096222"/>
            <a:ext cx="544882" cy="16910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ko-KR" altLang="en-US" sz="1000" dirty="0"/>
              <a:t>드라이버 어시스턴트 시스템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차선 유지 어시스트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/>
              <a:t>사각지대 어시스트</a:t>
            </a:r>
            <a:endParaRPr lang="en-US" altLang="ko-KR" sz="1000" dirty="0"/>
          </a:p>
          <a:p>
            <a:pPr marL="171450" indent="-171450">
              <a:buFontTx/>
              <a:buChar char="-"/>
            </a:pPr>
            <a:r>
              <a:rPr lang="ko-KR" altLang="en-US" sz="1000" dirty="0" err="1"/>
              <a:t>어댑티브</a:t>
            </a:r>
            <a:r>
              <a:rPr lang="ko-KR" altLang="en-US" sz="1000" dirty="0"/>
              <a:t> </a:t>
            </a:r>
            <a:r>
              <a:rPr lang="ko-KR" altLang="en-US" sz="1000" dirty="0" err="1"/>
              <a:t>쿠르즈</a:t>
            </a:r>
            <a:r>
              <a:rPr lang="ko-KR" altLang="en-US" sz="1000" dirty="0"/>
              <a:t> 컨트롤 </a:t>
            </a:r>
            <a:r>
              <a:rPr lang="en-US" altLang="ko-KR" sz="1000" dirty="0"/>
              <a:t>Stop &amp; Go</a:t>
            </a:r>
            <a:endParaRPr lang="ko-KR" altLang="en-US" sz="1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4D27B7-2A11-4A42-8717-789699D24015}"/>
              </a:ext>
            </a:extLst>
          </p:cNvPr>
          <p:cNvSpPr txBox="1"/>
          <p:nvPr/>
        </p:nvSpPr>
        <p:spPr>
          <a:xfrm>
            <a:off x="7193698" y="2069729"/>
            <a:ext cx="544882" cy="1807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altLang="ko-KR" sz="1000" dirty="0"/>
              <a:t>3D </a:t>
            </a:r>
            <a:r>
              <a:rPr lang="ko-KR" altLang="en-US" sz="1000" dirty="0"/>
              <a:t>서라운드 카메라</a:t>
            </a:r>
            <a:endParaRPr lang="en-US" altLang="ko-KR" sz="1000" dirty="0"/>
          </a:p>
          <a:p>
            <a:endParaRPr lang="ko-KR" alt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4CF3DC-3590-45A7-A1E4-C16E270884B7}"/>
              </a:ext>
            </a:extLst>
          </p:cNvPr>
          <p:cNvSpPr txBox="1"/>
          <p:nvPr/>
        </p:nvSpPr>
        <p:spPr>
          <a:xfrm>
            <a:off x="341950" y="2947806"/>
            <a:ext cx="786029" cy="228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ko-KR" altLang="en-US" sz="800" dirty="0"/>
              <a:t>이미지 교체 필요</a:t>
            </a:r>
          </a:p>
        </p:txBody>
      </p:sp>
    </p:spTree>
    <p:extLst>
      <p:ext uri="{BB962C8B-B14F-4D97-AF65-F5344CB8AC3E}">
        <p14:creationId xmlns:p14="http://schemas.microsoft.com/office/powerpoint/2010/main" val="1718967140"/>
      </p:ext>
    </p:extLst>
  </p:cSld>
  <p:clrMapOvr>
    <a:masterClrMapping/>
  </p:clrMapOvr>
</p:sld>
</file>

<file path=ppt/theme/theme1.xml><?xml version="1.0" encoding="utf-8"?>
<a:theme xmlns:a="http://schemas.openxmlformats.org/drawingml/2006/main" name="JLR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2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545</Words>
  <Application>Microsoft Office PowerPoint</Application>
  <PresentationFormat>화면 슬라이드 쇼(16:9)</PresentationFormat>
  <Paragraphs>113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Arial</vt:lpstr>
      <vt:lpstr>Calibri</vt:lpstr>
      <vt:lpstr>Georgia</vt:lpstr>
      <vt:lpstr>맑은 고딕</vt:lpstr>
      <vt:lpstr>JLR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Jaguar Land Rover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Dual PowerPoint Template</dc:title>
  <dc:creator>clive.boyland</dc:creator>
  <cp:lastModifiedBy>MinPyo Hong</cp:lastModifiedBy>
  <cp:revision>1332</cp:revision>
  <cp:lastPrinted>2020-08-10T05:18:22Z</cp:lastPrinted>
  <dcterms:created xsi:type="dcterms:W3CDTF">2015-02-19T12:29:43Z</dcterms:created>
  <dcterms:modified xsi:type="dcterms:W3CDTF">2022-01-07T02:30:06Z</dcterms:modified>
</cp:coreProperties>
</file>