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4"/>
    <p:sldMasterId id="2147483674" r:id="rId5"/>
    <p:sldMasterId id="2147483679" r:id="rId6"/>
    <p:sldMasterId id="2147483684" r:id="rId7"/>
    <p:sldMasterId id="2147483689" r:id="rId8"/>
  </p:sldMasterIdLst>
  <p:notesMasterIdLst>
    <p:notesMasterId r:id="rId25"/>
  </p:notesMasterIdLst>
  <p:handoutMasterIdLst>
    <p:handoutMasterId r:id="rId26"/>
  </p:handoutMasterIdLst>
  <p:sldIdLst>
    <p:sldId id="535" r:id="rId9"/>
    <p:sldId id="521" r:id="rId10"/>
    <p:sldId id="545" r:id="rId11"/>
    <p:sldId id="541" r:id="rId12"/>
    <p:sldId id="576" r:id="rId13"/>
    <p:sldId id="546" r:id="rId14"/>
    <p:sldId id="542" r:id="rId15"/>
    <p:sldId id="563" r:id="rId16"/>
    <p:sldId id="562" r:id="rId17"/>
    <p:sldId id="577" r:id="rId18"/>
    <p:sldId id="579" r:id="rId19"/>
    <p:sldId id="560" r:id="rId20"/>
    <p:sldId id="581" r:id="rId21"/>
    <p:sldId id="580" r:id="rId22"/>
    <p:sldId id="582" r:id="rId23"/>
    <p:sldId id="539" r:id="rId2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7C5"/>
    <a:srgbClr val="2F353A"/>
    <a:srgbClr val="0000FF"/>
    <a:srgbClr val="D1BD82"/>
    <a:srgbClr val="C4C4C4"/>
    <a:srgbClr val="D6EDF6"/>
    <a:srgbClr val="D2AA87"/>
    <a:srgbClr val="E8AB59"/>
    <a:srgbClr val="A6C3C1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>
        <p:scale>
          <a:sx n="66" d="100"/>
          <a:sy n="66" d="100"/>
        </p:scale>
        <p:origin x="54" y="3498"/>
      </p:cViewPr>
      <p:guideLst>
        <p:guide orient="horz" pos="640"/>
        <p:guide pos="4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E977F2-1BCD-C055-8FAB-FE5F987598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11F139-862D-47B4-8516-32E9472882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AA002-F1AD-47B2-9A22-7BE1E387DD27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69254-3935-D98A-38D4-D75FAE3D84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1E0EF-8F94-B380-3A9D-F96BF5BAE5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696B9-3797-4206-B6D8-9F52F26B9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092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C8483-36E6-40A1-88C5-D34F55D9C90A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E0ED7-4491-4840-8E02-598FBFEF1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09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AE4FC16-C0CE-9596-E5DC-B166BBF4175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03853FE-9930-DC76-ECE3-05967069BB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TITLE: THE TITLE OF THE PPT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0353EA0-3977-2A3C-2C2C-953F9C35E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 AND DATE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4B231F-7F7C-AF74-260D-BFD7DA6F65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9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9F8E7821-AFA3-AF7B-FDDE-0C41A2E9511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337E2A19-7C86-FF9E-6919-961509820775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32DDD29-037A-11B6-B80D-FA865D7E88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/>
              <a:t>NAME SURNAME (FIRST LEVEL TEXT)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1CFEF0C-C463-02B7-F50B-3EE1AAB10F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Job title (second level text)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7629BB8-A018-BE9B-BA24-C4FFE040FB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T: +44 (O) 0000 000 000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4E4E67B-767C-130A-26D2-A1DF9BFF0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M: +44 (0) 0000 000 000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B534B2A-E55B-BFFE-50ED-FBCAADD2D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name.surname@jaguarlandrover.com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6FBDBE5-FFB3-F695-1738-198D19ADC4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51950829-896B-F126-CBA0-CF74CD513E07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257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52766F2F-7797-B4FC-2449-06B08CA6692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DE7F1EB-F80C-B031-D34B-0DAE333802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TITLE: THE TITLE OF THE PPT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8E24747-5C1A-B67A-6276-D9B5DE5173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 AND DATE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DD1D404-0EE4-123B-7928-8657541C87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3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>
            <a:extLst>
              <a:ext uri="{FF2B5EF4-FFF2-40B4-BE49-F238E27FC236}">
                <a16:creationId xmlns:a16="http://schemas.microsoft.com/office/drawing/2014/main" id="{8BFD70AD-5650-AD29-735A-E530D0613EDB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0" y="0"/>
            <a:ext cx="5814125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42BE85D-5909-ACFA-E8A7-8D11D55355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8E07C62-F9DD-A079-C205-EF6BADE92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5B1C353-D292-C751-658E-974FEDB9B9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16pt.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ExtraLight14pt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0D9705-86F1-68EA-FA6B-D44E80C48B66}"/>
              </a:ext>
            </a:extLst>
          </p:cNvPr>
          <p:cNvGrpSpPr/>
          <p:nvPr userDrawn="1"/>
        </p:nvGrpSpPr>
        <p:grpSpPr>
          <a:xfrm>
            <a:off x="546102" y="6579393"/>
            <a:ext cx="4940298" cy="136576"/>
            <a:chOff x="698499" y="6579658"/>
            <a:chExt cx="4940298" cy="136576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444F12E1-CE40-48CF-7DC2-B981218740BC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AAA81D93-AC10-BC5B-52ED-54225D39EE6D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304F4CFC-E432-9186-3C10-E5FE502B822E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EE8EA7C3-B040-E7BC-8D82-A902AD8292AA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CBAD94E8-F5C7-3DA8-BCC7-AE25CE65E809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C0D6FDE4-D234-5076-A483-E475ABD9BC85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3B00213F-F252-2FC0-E4CB-BED12FC6A65A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A53C39B0-A6BA-45A2-E80C-380480B3F1E7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7149E885-D92E-A61B-29B5-07C8E29762B1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B474EE95-6037-FD2D-5091-7650136819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7E2E2ED-E15D-57DF-5467-FC96D91D9236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351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>
            <a:extLst>
              <a:ext uri="{FF2B5EF4-FFF2-40B4-BE49-F238E27FC236}">
                <a16:creationId xmlns:a16="http://schemas.microsoft.com/office/drawing/2014/main" id="{14AB6F17-B279-467B-98E3-9DB67C6C5271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0" y="0"/>
            <a:ext cx="298449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7E018A7-52EC-5F20-A5A2-B9BB6E7232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27AD1E4-BE0F-61C0-15B0-30744C2F21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DE55C47-C4BF-B1CA-C2A2-68BC32D6D9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ExtraLight12pt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1ABA36A9-FABA-0E05-BD8E-44C24A975DBB}"/>
              </a:ext>
            </a:extLst>
          </p:cNvPr>
          <p:cNvSpPr/>
          <p:nvPr userDrawn="1"/>
        </p:nvSpPr>
        <p:spPr>
          <a:xfrm>
            <a:off x="2143377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DEBF6E8C-B736-5CDC-CA5D-CF2033A3E116}"/>
              </a:ext>
            </a:extLst>
          </p:cNvPr>
          <p:cNvSpPr/>
          <p:nvPr userDrawn="1"/>
        </p:nvSpPr>
        <p:spPr>
          <a:xfrm>
            <a:off x="2890724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4B11D0D1-9BB5-3245-8FAE-6C571362773D}"/>
              </a:ext>
            </a:extLst>
          </p:cNvPr>
          <p:cNvSpPr/>
          <p:nvPr userDrawn="1"/>
        </p:nvSpPr>
        <p:spPr>
          <a:xfrm>
            <a:off x="3976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02B2C04-B9C0-2519-A362-4C9E319513AB}"/>
              </a:ext>
            </a:extLst>
          </p:cNvPr>
          <p:cNvSpPr txBox="1"/>
          <p:nvPr userDrawn="1"/>
        </p:nvSpPr>
        <p:spPr>
          <a:xfrm>
            <a:off x="698499" y="6579658"/>
            <a:ext cx="132780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CUSTOMER LOVE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BA6EE02D-45C4-BA1F-E686-D5ADAC301272}"/>
              </a:ext>
            </a:extLst>
          </p:cNvPr>
          <p:cNvSpPr txBox="1"/>
          <p:nvPr userDrawn="1"/>
        </p:nvSpPr>
        <p:spPr>
          <a:xfrm>
            <a:off x="2260454" y="6579658"/>
            <a:ext cx="513193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UNITY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F309C3D5-B4F7-18FA-63D2-9B06CB857176}"/>
              </a:ext>
            </a:extLst>
          </p:cNvPr>
          <p:cNvSpPr txBox="1"/>
          <p:nvPr userDrawn="1"/>
        </p:nvSpPr>
        <p:spPr>
          <a:xfrm>
            <a:off x="3007801" y="6579658"/>
            <a:ext cx="85115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INTEGRITY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7263B9BE-A9CE-551F-6B92-D7F0C7179E5F}"/>
              </a:ext>
            </a:extLst>
          </p:cNvPr>
          <p:cNvSpPr txBox="1"/>
          <p:nvPr userDrawn="1"/>
        </p:nvSpPr>
        <p:spPr>
          <a:xfrm>
            <a:off x="4093106" y="6579658"/>
            <a:ext cx="684846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GROWTH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6EEAD698-CC0A-53C4-DA29-EC887094A351}"/>
              </a:ext>
            </a:extLst>
          </p:cNvPr>
          <p:cNvSpPr/>
          <p:nvPr userDrawn="1"/>
        </p:nvSpPr>
        <p:spPr>
          <a:xfrm>
            <a:off x="4895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C1697861-3C2B-877E-FF8A-926006416364}"/>
              </a:ext>
            </a:extLst>
          </p:cNvPr>
          <p:cNvSpPr txBox="1"/>
          <p:nvPr userDrawn="1"/>
        </p:nvSpPr>
        <p:spPr>
          <a:xfrm>
            <a:off x="5012103" y="6579658"/>
            <a:ext cx="6266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IMPACT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8395D5F-FF2C-D7B3-8828-3D1A5BE65C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BC962D2-E1E0-9CBD-38F9-5C4A4F5989A8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893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52766F2F-7797-B4FC-2449-06B08CA6692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2A692D15-9586-71DB-498D-4EF1D5C54B32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8964FE0-52F5-4E39-C41B-2F621D810F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07C379A-3C9B-DF15-DDB3-2854D983F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SECONDARY DESCRIPTOR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BD9271-2056-BE13-E7EF-4177A8CF99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439BF09-40FB-835A-4B94-E4390D1D873F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304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A426A85F-8AA7-0A78-4870-DF7D0CCF0CF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C8FC690E-4813-C7BD-A55B-64EEC610B1EA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CE44C51-63D7-DC4E-15A9-3F2CA1BD2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/>
              <a:t>NAME SURNAME (FIRST LEVEL TEXT)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AFE4827-6FE7-9646-6D92-D41EF74CDA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Job title (second level text)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8FA300D-867C-D2D9-3355-3C1405C099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T: +44 (O) 0000 000 000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342BF5A-3F9A-BB4A-7734-31DC1F6EE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M: +44 (0) 0000 000 000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E23603B-90DF-5869-7B6E-F114E9B736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name.surname@jaguarlandrover.com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5FCE6D-0DBD-DDE7-7609-11CB56B7A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D6E27009-A9C6-0447-BBAE-9349888878F7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441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0831138-35A2-073C-E55C-FA730855D2D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100314-19C4-A477-8BE5-1DEE6EF5FD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TITLE: THE TITLE OF THE PPT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60A4F9D-917B-0BFC-7207-65A0F4A4FC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 AND DATE</a:t>
            </a:r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512F52-F463-6A76-9046-FDD3EC7962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8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AFB13C96-AB15-7678-B709-AC82820976D3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1" y="0"/>
            <a:ext cx="5814124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500932-E4E7-686F-40FC-6BF4DD871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908D255-CEA8-FAA2-42CD-E4BC2905D0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0B99C5B-C490-1307-89BD-CADE146C6A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16pt.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ExtraLight14pt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614B71-D4BC-93AC-B9A6-1DC658A507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0A61CB6-BBD9-A04A-DE80-0D7199A8D026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6588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B1E90DC1-446A-F203-30D0-8AB4B2400185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1" y="0"/>
            <a:ext cx="298448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A4D7ECB-E885-D3A6-6251-9E9D4BC18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CCC8C5A-C687-D8FB-DB7C-211FBE705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D18BD4CC-3007-B903-4A46-1512402D6A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ExtraLight12pt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569654E5-1E97-5D72-FEC1-EC980622041D}"/>
              </a:ext>
            </a:extLst>
          </p:cNvPr>
          <p:cNvSpPr/>
          <p:nvPr userDrawn="1"/>
        </p:nvSpPr>
        <p:spPr>
          <a:xfrm>
            <a:off x="2143377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92BC26EC-8CB1-C801-F3B4-DD8559E38294}"/>
              </a:ext>
            </a:extLst>
          </p:cNvPr>
          <p:cNvSpPr/>
          <p:nvPr userDrawn="1"/>
        </p:nvSpPr>
        <p:spPr>
          <a:xfrm>
            <a:off x="2890724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B5EA56F6-16AE-7768-FC3D-8E04ECDCB586}"/>
              </a:ext>
            </a:extLst>
          </p:cNvPr>
          <p:cNvSpPr/>
          <p:nvPr userDrawn="1"/>
        </p:nvSpPr>
        <p:spPr>
          <a:xfrm>
            <a:off x="3976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F9A2E92E-986C-2307-268C-63EE52355673}"/>
              </a:ext>
            </a:extLst>
          </p:cNvPr>
          <p:cNvSpPr txBox="1"/>
          <p:nvPr userDrawn="1"/>
        </p:nvSpPr>
        <p:spPr>
          <a:xfrm>
            <a:off x="698499" y="6579658"/>
            <a:ext cx="132780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CUSTOMER LOVE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45DCDC60-8C2E-94D9-A67A-4108908C8A03}"/>
              </a:ext>
            </a:extLst>
          </p:cNvPr>
          <p:cNvSpPr txBox="1"/>
          <p:nvPr userDrawn="1"/>
        </p:nvSpPr>
        <p:spPr>
          <a:xfrm>
            <a:off x="2260454" y="6579658"/>
            <a:ext cx="513193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UNITY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29452FC7-A423-5003-C6F7-F1769C5333F1}"/>
              </a:ext>
            </a:extLst>
          </p:cNvPr>
          <p:cNvSpPr txBox="1"/>
          <p:nvPr userDrawn="1"/>
        </p:nvSpPr>
        <p:spPr>
          <a:xfrm>
            <a:off x="3007801" y="6579658"/>
            <a:ext cx="85115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INTEGRITY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14873E9B-B395-1A40-FFBA-4527D67F7D3D}"/>
              </a:ext>
            </a:extLst>
          </p:cNvPr>
          <p:cNvSpPr txBox="1"/>
          <p:nvPr userDrawn="1"/>
        </p:nvSpPr>
        <p:spPr>
          <a:xfrm>
            <a:off x="4093106" y="6579658"/>
            <a:ext cx="684846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GROWTH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F4B2BE6B-7367-8505-85AA-FD90FB740A54}"/>
              </a:ext>
            </a:extLst>
          </p:cNvPr>
          <p:cNvSpPr/>
          <p:nvPr userDrawn="1"/>
        </p:nvSpPr>
        <p:spPr>
          <a:xfrm>
            <a:off x="4895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AAFD32D-2840-137F-4E27-D6D86BAAAB85}"/>
              </a:ext>
            </a:extLst>
          </p:cNvPr>
          <p:cNvSpPr txBox="1"/>
          <p:nvPr userDrawn="1"/>
        </p:nvSpPr>
        <p:spPr>
          <a:xfrm>
            <a:off x="5012103" y="6579658"/>
            <a:ext cx="6266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IMPACT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5B8E58E-4B0E-882B-CF9D-1F39A0ABE4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3B83EE13-8C44-3E09-81A1-3F0A87299012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6734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0831138-35A2-073C-E55C-FA730855D2D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990A447E-2467-835C-E9DA-5658DB28B84C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1FB4C2F-A7F5-BE8D-1455-C90A6105A6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255436A-3AE5-D2EA-0C61-6C8D2362C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SECONDARY DESCRIPTOR</a:t>
            </a:r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253789F-9F72-3959-542C-9B0A35B72C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F2721AD-FA1B-1537-A3B8-3EC12BE929DA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102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812E8-6FFB-058C-018F-DB6A66ADEE02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>
                <a:spcBef>
                  <a:spcPts val="105"/>
                </a:spcBef>
              </a:pPr>
              <a:t>‹#›</a:t>
            </a:fld>
            <a:r>
              <a:rPr lang="en-GB" sz="700" spc="50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AD2374F3-2166-B4B5-C9EB-AE27BDB4D538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1" y="1"/>
            <a:ext cx="5814125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31B99E1-3B4E-A043-1AD6-A6E162316D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tx1">
                    <a:lumMod val="85000"/>
                    <a:lumOff val="15000"/>
                  </a:schemeClr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0460501-E833-B6B1-2A18-C890E20D9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4FCBA20-592C-5EA9-35D3-88D99E81B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16pt.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ExtraLight14pt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DD660C-63CA-2AFA-760E-A98B71177542}"/>
              </a:ext>
            </a:extLst>
          </p:cNvPr>
          <p:cNvGrpSpPr/>
          <p:nvPr userDrawn="1"/>
        </p:nvGrpSpPr>
        <p:grpSpPr>
          <a:xfrm>
            <a:off x="533400" y="6604880"/>
            <a:ext cx="4940298" cy="136576"/>
            <a:chOff x="698499" y="6579658"/>
            <a:chExt cx="4940298" cy="136576"/>
          </a:xfrm>
        </p:grpSpPr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9DF4EA54-9B1A-C0A8-3942-14462C5B1C76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5D5F53DC-E834-5554-05D4-9D7F7CD261AA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18B64A75-0687-10CF-D405-8BBE10FF2C8F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18BAC349-2A85-2590-B6A7-B1A4A4AFFA95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35F522AB-326F-45E9-D338-C0CEEFB4A419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3C98D939-5B4C-B290-8788-171372E659B0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6B9267D2-02F9-15EE-A498-6B49D3D571FD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26937ADB-B985-59B3-6742-4E8D9B48E57B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1658156D-CF41-D1D1-B564-D6DBA07A79B1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C6947121-0136-DC1B-D4BF-CF847494F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8C46336-71E0-4D2D-842B-BC674DE271E6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367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83B6F330-C93F-5628-DB20-839EA455706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5D9432CE-CBD4-6D16-9381-3BD55591356F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51F7CE-274E-FABB-55A4-BDA3EF7CE6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/>
              <a:t>NAME SURNAME (FIRST LEVEL TEXT)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29EB15C-A81C-AF26-C0AC-67ED707F88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Job title (second level text)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E970DB5-8AC0-D115-CCEC-C27870C7B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T: +44 (O) 0000 000 000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5FD21C8-D0F0-87F8-0BE2-7199FD496C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M: +44 (0) 0000 000 000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967D46B-6EDB-EBB0-5C46-3E2E91BA7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name.surname@jaguarlandrover.com</a:t>
            </a:r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2495B0-1674-D6FC-8D4E-7A6EBDE38C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543C0C5-94A8-2F4C-9FA4-9021C227E082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472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E497533-1228-74FC-6084-A82608111A0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DAF1305-A349-D120-F0E6-BBCA59ADC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TITLE: THE TITLE OF THE PPT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825DA4D-50A7-18AB-055D-C26BF6EF08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 AND DATE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3B2ED48-8F15-5114-581D-579304476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6407239-16ED-B348-F66C-FC3F4364AA70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0" y="0"/>
            <a:ext cx="5814125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F984900-F58A-46EF-D47F-436BAB48A4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610B1BD-1B13-681E-E54B-DE5111FF4E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87FE9EC-50D5-8DC1-2F8E-4C3E344EA4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16pt.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ExtraLight14pt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22A962-A87A-DB93-733D-28E96CA131C1}"/>
              </a:ext>
            </a:extLst>
          </p:cNvPr>
          <p:cNvGrpSpPr/>
          <p:nvPr userDrawn="1"/>
        </p:nvGrpSpPr>
        <p:grpSpPr>
          <a:xfrm>
            <a:off x="546102" y="6579393"/>
            <a:ext cx="4940298" cy="136576"/>
            <a:chOff x="698499" y="6579658"/>
            <a:chExt cx="4940298" cy="136576"/>
          </a:xfrm>
        </p:grpSpPr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860F1410-59F4-E62D-6811-4E682E9C76E0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65916BA1-AC1C-BAF4-1D33-8F6C65C1F931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C27D3E72-B9D6-578E-51FA-E256C09A1A6D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420E5721-BEBF-8878-FD36-D69B181C1696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DA35C9A4-2A9A-0B64-88F7-CEAC22816CC2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2E199C54-20AE-3C0B-CC5C-64BA3BAFC8B0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A0B5C221-8BCF-62B7-900B-641C7D1AFBB8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2E538023-5499-C987-C692-5FB14229A144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6CDDB9C5-C67C-0958-754F-140DB35DAD0C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8EC4B87F-172A-52CC-F071-D26D3E3C3B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DF6D4AA-FD08-F472-8A5D-966D170EFF64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2231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BA5F5F29-6445-A196-FEF7-1BDE387A7623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0" y="0"/>
            <a:ext cx="298449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0816264-6CF6-09BA-E3BC-C1BF33B99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6470F14-5E06-F7B5-BF81-80FDEC2A98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2C3DB56-9B94-BAB4-7159-3EBB40C388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ExtraLight12pt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D376996F-3A12-407E-E661-D89A89934EA6}"/>
              </a:ext>
            </a:extLst>
          </p:cNvPr>
          <p:cNvSpPr/>
          <p:nvPr userDrawn="1"/>
        </p:nvSpPr>
        <p:spPr>
          <a:xfrm>
            <a:off x="2143377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A29DC421-E033-2BDE-79AA-2E04AD78FC52}"/>
              </a:ext>
            </a:extLst>
          </p:cNvPr>
          <p:cNvSpPr/>
          <p:nvPr userDrawn="1"/>
        </p:nvSpPr>
        <p:spPr>
          <a:xfrm>
            <a:off x="2890724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76397FF2-1426-B84B-21BC-F45AF1890C5B}"/>
              </a:ext>
            </a:extLst>
          </p:cNvPr>
          <p:cNvSpPr/>
          <p:nvPr userDrawn="1"/>
        </p:nvSpPr>
        <p:spPr>
          <a:xfrm>
            <a:off x="3976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2F1A2D5F-98C5-6D98-94CD-2AF53AD0DB39}"/>
              </a:ext>
            </a:extLst>
          </p:cNvPr>
          <p:cNvSpPr txBox="1"/>
          <p:nvPr userDrawn="1"/>
        </p:nvSpPr>
        <p:spPr>
          <a:xfrm>
            <a:off x="698499" y="6579658"/>
            <a:ext cx="132780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CUSTOMER LOVE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9CF5C8A3-5806-AB59-1A87-CA9A957456D6}"/>
              </a:ext>
            </a:extLst>
          </p:cNvPr>
          <p:cNvSpPr txBox="1"/>
          <p:nvPr userDrawn="1"/>
        </p:nvSpPr>
        <p:spPr>
          <a:xfrm>
            <a:off x="2260454" y="6579658"/>
            <a:ext cx="513193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UNITY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E4E36620-F01A-D145-0CA4-050AD31EB972}"/>
              </a:ext>
            </a:extLst>
          </p:cNvPr>
          <p:cNvSpPr txBox="1"/>
          <p:nvPr userDrawn="1"/>
        </p:nvSpPr>
        <p:spPr>
          <a:xfrm>
            <a:off x="3007801" y="6579658"/>
            <a:ext cx="85115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INTEGRITY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02C30FB3-88C6-C1E2-DC91-6D4FAD28E799}"/>
              </a:ext>
            </a:extLst>
          </p:cNvPr>
          <p:cNvSpPr txBox="1"/>
          <p:nvPr userDrawn="1"/>
        </p:nvSpPr>
        <p:spPr>
          <a:xfrm>
            <a:off x="4093106" y="6579658"/>
            <a:ext cx="684846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GROWTH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E2803768-C42E-4EF3-4F4C-6284A816FCBD}"/>
              </a:ext>
            </a:extLst>
          </p:cNvPr>
          <p:cNvSpPr/>
          <p:nvPr userDrawn="1"/>
        </p:nvSpPr>
        <p:spPr>
          <a:xfrm>
            <a:off x="4895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C85D325-5F81-5E0A-5CEB-10A3786CFD88}"/>
              </a:ext>
            </a:extLst>
          </p:cNvPr>
          <p:cNvSpPr txBox="1"/>
          <p:nvPr userDrawn="1"/>
        </p:nvSpPr>
        <p:spPr>
          <a:xfrm>
            <a:off x="5012103" y="6579658"/>
            <a:ext cx="6266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IMPACT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F092E-188B-F4ED-05D6-20951250B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A326C62-D8CB-C2BD-F1DB-DA59EA9F76F5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8717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E497533-1228-74FC-6084-A82608111A0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23E7B6F2-2FBD-9798-CB5D-0AB98A25407C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F7B65A-0056-9AA6-8376-52B06C080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950698-E893-0CF6-72EB-2086E6FF0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SECONDARY DESCRIPTOR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053756A-AC04-07AB-BF45-16836F5170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FCA4AD1-E649-9FAD-A1DD-E4C48ED6EBAE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4432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5A2B339E-F567-1667-654F-E12E822CF19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AB14056D-5BAE-D86A-D519-2CD0EEFDD814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54FE5EE-E87C-E5D2-687F-296DFFDBC7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/>
              <a:t>NAME SURNAME (FIRST LEVEL TEXT)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47533D4-FC8B-2D20-6CDD-EE4F0F4C76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Job title (second level text)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CA786CA-4C0A-5B88-1800-89E8098EF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T: +44 (O) 0000 000 000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DDBCB1B-825E-F66E-A22F-832BFFA435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M: +44 (0) 0000 000 000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423ECC3-A13E-3AF1-3A59-9CD5465025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name.surname@jaguarlandrover.com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ED0CDB-D02E-B6DA-146E-23F955E8CC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1AF636BF-9AB0-B5DB-82A2-A0028A3D2175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419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B1490615-7285-CB90-4644-3EB0E8D4FA88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2" y="1"/>
            <a:ext cx="298448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D28284E-82C2-22F0-FE14-5BED3F6EC9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483385E-0226-E5EB-315D-D39AD606E1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4FEB40A-D71C-A37F-FAFB-D031F9B612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ExtraLight12pt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752A-789D-0823-DA81-C63A394DBA67}"/>
              </a:ext>
            </a:extLst>
          </p:cNvPr>
          <p:cNvGrpSpPr/>
          <p:nvPr userDrawn="1"/>
        </p:nvGrpSpPr>
        <p:grpSpPr>
          <a:xfrm>
            <a:off x="698499" y="6579658"/>
            <a:ext cx="4940298" cy="136576"/>
            <a:chOff x="698499" y="6579658"/>
            <a:chExt cx="4940298" cy="136576"/>
          </a:xfrm>
        </p:grpSpPr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51A7569F-B979-6D84-8CBC-E08FE0E05476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4D1F31A8-B8B8-63D0-9DA9-C29999FE0CCF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B096D802-1CC3-54F0-CE4E-0DEAD5283A89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380A937F-6E52-AA8F-22B5-D9F8E0831A03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A197EF77-9168-4151-6ABA-265CB8A5426A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9C401733-915C-D313-5D84-06B3F6BBBB6F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23550033-1D9B-DA3C-A942-3A91B50B087A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B90B3890-7F07-E3D8-BAAE-77CDF9A72576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D1E47E84-5196-371E-446B-3FEAF373FEAF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>
                      <a:lumMod val="50000"/>
                    </a:schemeClr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44F967C-36A2-E3B0-9769-FEE753091E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DEB2E89-6F18-2AFC-C2B4-4F81F7265D7E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965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AE4FC16-C0CE-9596-E5DC-B166BBF4175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C965A2A6-89E7-535F-1D35-01BA8497072C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1649869-A817-709F-05AD-FA19837DB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6014BD7-4AB7-BB05-E429-CB0ADE660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SECONDARY DESCRIPTOR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F2ACD56-F1E0-7334-ABF7-A96B1700CD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270A0B4-AFE2-B38A-D953-D9B061A4C148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38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AFF1C64-36C8-4402-019D-9A2AD33B3B5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7D556716-C976-76E2-976D-B7BFFC43AF47}"/>
              </a:ext>
            </a:extLst>
          </p:cNvPr>
          <p:cNvSpPr/>
          <p:nvPr userDrawn="1"/>
        </p:nvSpPr>
        <p:spPr>
          <a:xfrm>
            <a:off x="990049" y="2486644"/>
            <a:ext cx="45719" cy="1666256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C814568-AA2C-3298-2CFB-514E1578D0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5527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100" spc="300">
                <a:solidFill>
                  <a:schemeClr val="bg1"/>
                </a:solidFill>
                <a:latin typeface="JLR Emeric SemiBold" panose="02000503040000020004" pitchFamily="2" charset="0"/>
              </a:defRPr>
            </a:lvl1pPr>
          </a:lstStyle>
          <a:p>
            <a:pPr lvl="0"/>
            <a:r>
              <a:rPr lang="en-US"/>
              <a:t>NAME SURNAME (FIRST LEVEL TEXT)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A0DD732-2C6B-EE8A-BB5F-8B7E82EE5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289560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Job title (second level text)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7E6574B-047D-D9C6-A7AE-91E5C160E2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482" y="3532767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T: +44 (O) 0000 000 000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004CF1-FA46-53E2-22A9-9DB18D35EF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2482" y="3223260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M: +44 (0) 0000 000 000</a:t>
            </a:r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52F7D9B-28C6-ED78-B24A-B488E6B5B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482" y="3853366"/>
            <a:ext cx="75438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name.surname@jaguarlandrover.com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7D1068-4A52-D603-0666-0CE46D71B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3A0E813-1D5F-920D-314C-6D6C7DE05231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09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10F32C78-308F-E3CC-7D23-8B2F4A4A6427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DAA7D7F-BDDC-0C8A-B345-EA33C8F061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22512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TITLE: THE TITLE OF THE PPT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2546619-5080-0C32-BBA9-D95B620C7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84512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NAME AND DATE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FF06430-7AED-886D-3EEF-2673FD864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6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74F09979-8A3E-EF18-7708-F2372E106007}"/>
              </a:ext>
            </a:extLst>
          </p:cNvPr>
          <p:cNvPicPr/>
          <p:nvPr userDrawn="1"/>
        </p:nvPicPr>
        <p:blipFill rotWithShape="1">
          <a:blip r:embed="rId2" cstate="print"/>
          <a:srcRect r="52312"/>
          <a:stretch/>
        </p:blipFill>
        <p:spPr>
          <a:xfrm>
            <a:off x="1" y="0"/>
            <a:ext cx="5814125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7AD455A-3BA6-6FDB-FF67-EAD81E278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118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7A4DD30-4964-A5D9-C4B3-67C14A2B7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835766A-FBC1-B01F-325E-9278095D9E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8400" y="1581150"/>
            <a:ext cx="52578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16pt.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ExtraLight14pt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3BD300-1826-9C41-E07F-D4E643AB6430}"/>
              </a:ext>
            </a:extLst>
          </p:cNvPr>
          <p:cNvGrpSpPr/>
          <p:nvPr userDrawn="1"/>
        </p:nvGrpSpPr>
        <p:grpSpPr>
          <a:xfrm>
            <a:off x="546102" y="6579393"/>
            <a:ext cx="4940298" cy="136576"/>
            <a:chOff x="698499" y="6579658"/>
            <a:chExt cx="4940298" cy="136576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4D7DA5B7-6004-DA69-EDD7-AAB878A0CAEE}"/>
                </a:ext>
              </a:extLst>
            </p:cNvPr>
            <p:cNvSpPr/>
            <p:nvPr userDrawn="1"/>
          </p:nvSpPr>
          <p:spPr>
            <a:xfrm>
              <a:off x="2143377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B2660F9-1570-0FED-BE3B-4FF224A337AF}"/>
                </a:ext>
              </a:extLst>
            </p:cNvPr>
            <p:cNvSpPr/>
            <p:nvPr userDrawn="1"/>
          </p:nvSpPr>
          <p:spPr>
            <a:xfrm>
              <a:off x="2890724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DB503849-9192-D9FF-57BE-BFEACA9C2AD4}"/>
                </a:ext>
              </a:extLst>
            </p:cNvPr>
            <p:cNvSpPr/>
            <p:nvPr userDrawn="1"/>
          </p:nvSpPr>
          <p:spPr>
            <a:xfrm>
              <a:off x="3976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E05B52BD-92FE-962F-0D30-B5DE4016D11F}"/>
                </a:ext>
              </a:extLst>
            </p:cNvPr>
            <p:cNvSpPr txBox="1"/>
            <p:nvPr userDrawn="1"/>
          </p:nvSpPr>
          <p:spPr>
            <a:xfrm>
              <a:off x="698499" y="6579658"/>
              <a:ext cx="132780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CUSTOMER LOVE</a:t>
              </a:r>
              <a:endParaRPr lang="en-GB"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762BDB95-D7EB-5DCA-100D-31E36E670FB5}"/>
                </a:ext>
              </a:extLst>
            </p:cNvPr>
            <p:cNvSpPr txBox="1"/>
            <p:nvPr userDrawn="1"/>
          </p:nvSpPr>
          <p:spPr>
            <a:xfrm>
              <a:off x="2260454" y="6579658"/>
              <a:ext cx="513193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UNITY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19F8B52C-0F01-FD55-1FFE-3DC18099E995}"/>
                </a:ext>
              </a:extLst>
            </p:cNvPr>
            <p:cNvSpPr txBox="1"/>
            <p:nvPr userDrawn="1"/>
          </p:nvSpPr>
          <p:spPr>
            <a:xfrm>
              <a:off x="3007801" y="6579658"/>
              <a:ext cx="851151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INTEGRITY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DAB028A3-509C-4940-93B1-9D31DF7A6D9C}"/>
                </a:ext>
              </a:extLst>
            </p:cNvPr>
            <p:cNvSpPr txBox="1"/>
            <p:nvPr userDrawn="1"/>
          </p:nvSpPr>
          <p:spPr>
            <a:xfrm>
              <a:off x="4093106" y="6579658"/>
              <a:ext cx="684846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GROWTH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77E05E72-B5B1-0120-43D5-B1F8B8D4E066}"/>
                </a:ext>
              </a:extLst>
            </p:cNvPr>
            <p:cNvSpPr/>
            <p:nvPr userDrawn="1"/>
          </p:nvSpPr>
          <p:spPr>
            <a:xfrm>
              <a:off x="4895029" y="6584446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6350">
              <a:solidFill>
                <a:srgbClr val="D1B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D20373C8-256E-FB71-AE0A-3D5A349BFA54}"/>
                </a:ext>
              </a:extLst>
            </p:cNvPr>
            <p:cNvSpPr txBox="1"/>
            <p:nvPr userDrawn="1"/>
          </p:nvSpPr>
          <p:spPr>
            <a:xfrm>
              <a:off x="5012103" y="6579658"/>
              <a:ext cx="626694" cy="13657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GB" sz="800" b="0" spc="300">
                  <a:solidFill>
                    <a:schemeClr val="bg1"/>
                  </a:solidFill>
                  <a:latin typeface="JLR Emeric ExtraLight"/>
                  <a:cs typeface="JLR Emeric ExtraLight"/>
                </a:rPr>
                <a:t>IMPACT</a:t>
              </a:r>
              <a:endParaRPr sz="800" spc="300">
                <a:solidFill>
                  <a:schemeClr val="bg1"/>
                </a:solidFill>
                <a:latin typeface="JLR Emeric ExtraLight"/>
                <a:cs typeface="JLR Emeric ExtraLight"/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5A7E3BB2-AAF5-446B-5EFB-39B29A94F5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C735C97-6314-BD3C-1386-6B700FF74A95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665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with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F1F7DD93-4E07-32C3-78CB-D92C71CDEF15}"/>
              </a:ext>
            </a:extLst>
          </p:cNvPr>
          <p:cNvPicPr/>
          <p:nvPr userDrawn="1"/>
        </p:nvPicPr>
        <p:blipFill rotWithShape="1">
          <a:blip r:embed="rId2" cstate="print"/>
          <a:srcRect r="97552"/>
          <a:stretch/>
        </p:blipFill>
        <p:spPr>
          <a:xfrm>
            <a:off x="2" y="0"/>
            <a:ext cx="298448" cy="6858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0182D24-AAEA-1C9C-0897-37613FB8EC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41929"/>
            <a:ext cx="7391400" cy="228600"/>
          </a:xfrm>
          <a:prstGeom prst="rect">
            <a:avLst/>
          </a:prstGeom>
        </p:spPr>
        <p:txBody>
          <a:bodyPr/>
          <a:lstStyle>
            <a:lvl1pPr>
              <a:defRPr sz="105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TITLE OF THE PPT OR TITLE OF THE SECTIONS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D7D7E6B-C4BE-E3A1-25C9-F75C0CBA7C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375"/>
            <a:ext cx="5257800" cy="304800"/>
          </a:xfrm>
          <a:prstGeom prst="rect">
            <a:avLst/>
          </a:prstGeom>
        </p:spPr>
        <p:txBody>
          <a:bodyPr/>
          <a:lstStyle>
            <a:lvl1pPr>
              <a:defRPr sz="1400" spc="300"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01 TITLE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2A2B556-3284-F03C-C865-E14212F391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81150"/>
            <a:ext cx="11201400" cy="3600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JLR Emeric ExtraLight" panose="02000503040000020004" pitchFamily="2" charset="0"/>
              </a:defRPr>
            </a:lvl1pPr>
            <a:lvl2pPr marL="6286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2pPr>
            <a:lvl3pPr marL="1085850" indent="-171450">
              <a:buFont typeface="Arial" panose="020B0604020202020204" pitchFamily="34" charset="0"/>
              <a:buChar char="•"/>
              <a:defRPr sz="1200">
                <a:latin typeface="JLR Emeric ExtraLight" panose="02000503040000020004" pitchFamily="2" charset="0"/>
              </a:defRPr>
            </a:lvl3pPr>
          </a:lstStyle>
          <a:p>
            <a:r>
              <a:rPr lang="en-GB"/>
              <a:t>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first level of text. To toggle between the text levels, highlight the required text and select the ‘tab’ or ‘</a:t>
            </a:r>
            <a:r>
              <a:rPr lang="en-GB" err="1"/>
              <a:t>shift+tab</a:t>
            </a:r>
            <a:r>
              <a:rPr lang="en-GB"/>
              <a:t>’ keys.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, convallis </a:t>
            </a:r>
            <a:r>
              <a:rPr lang="en-GB" err="1"/>
              <a:t>metus</a:t>
            </a:r>
            <a:r>
              <a:rPr lang="en-GB"/>
              <a:t> at,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Aenean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Subheading (embolden first level of text)</a:t>
            </a:r>
          </a:p>
          <a:p>
            <a:endParaRPr lang="en-GB"/>
          </a:p>
          <a:p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at libero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lacinia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et </a:t>
            </a:r>
            <a:r>
              <a:rPr lang="en-GB" err="1"/>
              <a:t>placerat</a:t>
            </a:r>
            <a:r>
              <a:rPr lang="en-GB"/>
              <a:t> lorem. </a:t>
            </a:r>
            <a:r>
              <a:rPr lang="en-GB" err="1"/>
              <a:t>Vestibulum</a:t>
            </a:r>
            <a:r>
              <a:rPr lang="en-GB"/>
              <a:t> ante ipsum </a:t>
            </a:r>
            <a:r>
              <a:rPr lang="en-GB" err="1"/>
              <a:t>primis</a:t>
            </a:r>
            <a:r>
              <a:rPr lang="en-GB"/>
              <a:t> in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 et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cubilia</a:t>
            </a:r>
            <a:r>
              <a:rPr lang="en-GB"/>
              <a:t> </a:t>
            </a:r>
            <a:r>
              <a:rPr lang="en-GB" err="1"/>
              <a:t>Curae</a:t>
            </a:r>
            <a:r>
              <a:rPr lang="en-GB"/>
              <a:t>; </a:t>
            </a:r>
            <a:r>
              <a:rPr lang="en-GB" err="1"/>
              <a:t>Suspendisse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vestibulum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libero ac,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.</a:t>
            </a:r>
          </a:p>
          <a:p>
            <a:endParaRPr lang="en-GB"/>
          </a:p>
          <a:p>
            <a:pPr lvl="1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</a:t>
            </a:r>
            <a:r>
              <a:rPr lang="en-GB" err="1"/>
              <a:t>ExtraLight</a:t>
            </a:r>
            <a:r>
              <a:rPr lang="en-GB"/>
              <a:t> 12pt. This is second level of text.</a:t>
            </a:r>
          </a:p>
          <a:p>
            <a:pPr lvl="2"/>
            <a:r>
              <a:rPr lang="en-GB"/>
              <a:t>Indented bullet point JLR </a:t>
            </a:r>
            <a:r>
              <a:rPr lang="en-GB" err="1"/>
              <a:t>Emeric</a:t>
            </a:r>
            <a:r>
              <a:rPr lang="en-GB"/>
              <a:t> ExtraLight12pt Regular. This is third level of text</a:t>
            </a:r>
          </a:p>
          <a:p>
            <a:pPr lvl="2"/>
            <a:endParaRPr lang="en-GB"/>
          </a:p>
          <a:p>
            <a:endParaRPr lang="en-GB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4996C7A8-EA0B-DFA3-E986-4813A62C865C}"/>
              </a:ext>
            </a:extLst>
          </p:cNvPr>
          <p:cNvSpPr/>
          <p:nvPr userDrawn="1"/>
        </p:nvSpPr>
        <p:spPr>
          <a:xfrm>
            <a:off x="2143377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039A8D1-BF44-1AE7-661C-E4269D3259AC}"/>
              </a:ext>
            </a:extLst>
          </p:cNvPr>
          <p:cNvSpPr/>
          <p:nvPr userDrawn="1"/>
        </p:nvSpPr>
        <p:spPr>
          <a:xfrm>
            <a:off x="2890724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EA7A5328-0EBB-BD7A-1DBA-2A0A354BAD79}"/>
              </a:ext>
            </a:extLst>
          </p:cNvPr>
          <p:cNvSpPr/>
          <p:nvPr userDrawn="1"/>
        </p:nvSpPr>
        <p:spPr>
          <a:xfrm>
            <a:off x="3976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F1B03C2F-E231-A65D-2733-7368EB358C06}"/>
              </a:ext>
            </a:extLst>
          </p:cNvPr>
          <p:cNvSpPr txBox="1"/>
          <p:nvPr userDrawn="1"/>
        </p:nvSpPr>
        <p:spPr>
          <a:xfrm>
            <a:off x="698499" y="6579658"/>
            <a:ext cx="132780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CUSTOMER LOVE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F02F04C4-E7DD-23F7-1D42-E8E991066D87}"/>
              </a:ext>
            </a:extLst>
          </p:cNvPr>
          <p:cNvSpPr txBox="1"/>
          <p:nvPr userDrawn="1"/>
        </p:nvSpPr>
        <p:spPr>
          <a:xfrm>
            <a:off x="2260454" y="6579658"/>
            <a:ext cx="513193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UNITY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2EA0ACDF-9FB2-0D10-6BD3-B6B6A3E8215D}"/>
              </a:ext>
            </a:extLst>
          </p:cNvPr>
          <p:cNvSpPr txBox="1"/>
          <p:nvPr userDrawn="1"/>
        </p:nvSpPr>
        <p:spPr>
          <a:xfrm>
            <a:off x="3007801" y="6579658"/>
            <a:ext cx="85115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INTEGRITY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331E35D3-8720-8191-1AD5-D0F3D28A9040}"/>
              </a:ext>
            </a:extLst>
          </p:cNvPr>
          <p:cNvSpPr txBox="1"/>
          <p:nvPr userDrawn="1"/>
        </p:nvSpPr>
        <p:spPr>
          <a:xfrm>
            <a:off x="4093106" y="6579658"/>
            <a:ext cx="684846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GROWTH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E54F639-6110-FCF9-455F-B6D64D6ABBD7}"/>
              </a:ext>
            </a:extLst>
          </p:cNvPr>
          <p:cNvSpPr/>
          <p:nvPr userDrawn="1"/>
        </p:nvSpPr>
        <p:spPr>
          <a:xfrm>
            <a:off x="4895029" y="658444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99"/>
                </a:lnTo>
              </a:path>
            </a:pathLst>
          </a:custGeom>
          <a:ln w="635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42269F7-C3F7-E01A-4E39-2A54539B86C2}"/>
              </a:ext>
            </a:extLst>
          </p:cNvPr>
          <p:cNvSpPr txBox="1"/>
          <p:nvPr userDrawn="1"/>
        </p:nvSpPr>
        <p:spPr>
          <a:xfrm>
            <a:off x="5012103" y="6579658"/>
            <a:ext cx="6266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800" b="0" spc="300">
                <a:solidFill>
                  <a:schemeClr val="bg1">
                    <a:lumMod val="50000"/>
                  </a:schemeClr>
                </a:solidFill>
                <a:latin typeface="JLR Emeric ExtraLight"/>
                <a:cs typeface="JLR Emeric ExtraLight"/>
              </a:rPr>
              <a:t>IMPACT</a:t>
            </a:r>
            <a:endParaRPr sz="800" spc="300">
              <a:solidFill>
                <a:schemeClr val="bg1">
                  <a:lumMod val="50000"/>
                </a:schemeClr>
              </a:solidFill>
              <a:latin typeface="JLR Emeric ExtraLight"/>
              <a:cs typeface="JLR Emeric Extra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BFC4D33-3029-82D1-1448-943BD2E862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D7AFC84A-52DB-0F32-4A5B-31CB695C913C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tx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91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10F32C78-308F-E3CC-7D23-8B2F4A4A6427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C02DF8BF-CC8D-C3BA-EE0B-3AE9C78A1329}"/>
              </a:ext>
            </a:extLst>
          </p:cNvPr>
          <p:cNvSpPr/>
          <p:nvPr userDrawn="1"/>
        </p:nvSpPr>
        <p:spPr>
          <a:xfrm>
            <a:off x="990050" y="2753344"/>
            <a:ext cx="0" cy="1351915"/>
          </a:xfrm>
          <a:custGeom>
            <a:avLst/>
            <a:gdLst/>
            <a:ahLst/>
            <a:cxnLst/>
            <a:rect l="l" t="t" r="r" b="b"/>
            <a:pathLst>
              <a:path h="1351914">
                <a:moveTo>
                  <a:pt x="0" y="0"/>
                </a:moveTo>
                <a:lnTo>
                  <a:pt x="0" y="1351318"/>
                </a:lnTo>
              </a:path>
            </a:pathLst>
          </a:custGeom>
          <a:ln w="12700">
            <a:solidFill>
              <a:srgbClr val="D1BD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52F6A9F-7C8E-FA90-B8BE-9A09B3DBDC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2482" y="2971800"/>
            <a:ext cx="7543800" cy="609600"/>
          </a:xfrm>
          <a:prstGeom prst="rect">
            <a:avLst/>
          </a:prstGeom>
        </p:spPr>
        <p:txBody>
          <a:bodyPr/>
          <a:lstStyle>
            <a:lvl1pPr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A973E52-8768-52F3-7428-08C6538680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482" y="3651906"/>
            <a:ext cx="7543800" cy="240088"/>
          </a:xfrm>
          <a:prstGeom prst="rect">
            <a:avLst/>
          </a:prstGeom>
        </p:spPr>
        <p:txBody>
          <a:bodyPr/>
          <a:lstStyle>
            <a:lvl1pPr>
              <a:defRPr sz="1250" spc="300">
                <a:solidFill>
                  <a:schemeClr val="bg1"/>
                </a:solidFill>
                <a:latin typeface="JLR Emeric ExtraLight" panose="02000503040000020004" pitchFamily="2" charset="0"/>
              </a:defRPr>
            </a:lvl1pPr>
          </a:lstStyle>
          <a:p>
            <a:pPr lvl="0"/>
            <a:r>
              <a:rPr lang="en-US"/>
              <a:t>SECONDARY DESCRIPTOR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BE9DD9-107D-7CB5-BF14-A924A6D94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100" y="342299"/>
            <a:ext cx="259421" cy="228230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C67FDAD-0370-2333-F0E0-44EE502A4077}"/>
              </a:ext>
            </a:extLst>
          </p:cNvPr>
          <p:cNvSpPr txBox="1">
            <a:spLocks/>
          </p:cNvSpPr>
          <p:nvPr userDrawn="1"/>
        </p:nvSpPr>
        <p:spPr>
          <a:xfrm>
            <a:off x="11403923" y="6567047"/>
            <a:ext cx="397598" cy="161798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marL="38100" algn="r">
              <a:spcBef>
                <a:spcPts val="105"/>
              </a:spcBef>
            </a:pPr>
            <a:fld id="{81D60167-4931-47E6-BA6A-407CBD079E47}" type="slidenum">
              <a:rPr lang="en-GB" sz="700" spc="-25" smtClean="0">
                <a:solidFill>
                  <a:schemeClr val="bg1"/>
                </a:solidFill>
                <a:latin typeface="JLR Emeric ExtraLight" panose="02000503040000020004" pitchFamily="2" charset="0"/>
              </a:rPr>
              <a:pPr marL="38100" algn="r">
                <a:spcBef>
                  <a:spcPts val="105"/>
                </a:spcBef>
              </a:pPr>
              <a:t>‹#›</a:t>
            </a:fld>
            <a:r>
              <a:rPr lang="en-GB" sz="700" spc="500" dirty="0">
                <a:solidFill>
                  <a:schemeClr val="bg1"/>
                </a:solidFill>
                <a:latin typeface="JLR Emeric ExtraLight" panose="0200050304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655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17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95" r:id="rId4"/>
    <p:sldLayoutId id="21474836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25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6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2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97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88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8" r:id="rId4"/>
    <p:sldLayoutId id="214748368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9" r:id="rId4"/>
    <p:sldLayoutId id="21474836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41CD8-2BE0-A7F7-A612-DAB27F5FD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0870" y="2842470"/>
            <a:ext cx="10200101" cy="609600"/>
          </a:xfrm>
        </p:spPr>
        <p:txBody>
          <a:bodyPr/>
          <a:lstStyle/>
          <a:p>
            <a:r>
              <a:rPr lang="en-US" sz="2000" dirty="0"/>
              <a:t>LAND ROVER</a:t>
            </a:r>
          </a:p>
          <a:p>
            <a:r>
              <a:rPr lang="en-US" sz="2000"/>
              <a:t>FY2425 Q2 </a:t>
            </a:r>
            <a:r>
              <a:rPr lang="en-US" sz="2000" dirty="0"/>
              <a:t>Demand Creation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20191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CF482BE-7F88-704C-C3DF-7E9D3B117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"/>
          <a:stretch/>
        </p:blipFill>
        <p:spPr>
          <a:xfrm>
            <a:off x="609601" y="1536512"/>
            <a:ext cx="1941222" cy="45150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684644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이벤트 시안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97BCC-9F6E-F8B4-DABD-3EC0383FB09B}"/>
              </a:ext>
            </a:extLst>
          </p:cNvPr>
          <p:cNvSpPr txBox="1"/>
          <p:nvPr/>
        </p:nvSpPr>
        <p:spPr>
          <a:xfrm>
            <a:off x="631458" y="1110578"/>
            <a:ext cx="2949941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ko-KR" altLang="en-US" sz="900" b="1" spc="300" dirty="0">
                <a:latin typeface="JLR Emeric ExtraLight" panose="02000503040000020004" pitchFamily="2" charset="0"/>
                <a:ea typeface="+mn-ea"/>
                <a:cs typeface="+mn-cs"/>
              </a:rPr>
              <a:t>디스커버리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FE38B55-ABB8-4079-84D2-857378F29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974" y="1536512"/>
            <a:ext cx="1830269" cy="189248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B64DF44-3FFE-B88D-8986-5542BABAD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264" y="1536512"/>
            <a:ext cx="1830269" cy="46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7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684644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이벤트 시안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97BCC-9F6E-F8B4-DABD-3EC0383FB09B}"/>
              </a:ext>
            </a:extLst>
          </p:cNvPr>
          <p:cNvSpPr txBox="1"/>
          <p:nvPr/>
        </p:nvSpPr>
        <p:spPr>
          <a:xfrm>
            <a:off x="631458" y="1110578"/>
            <a:ext cx="2949941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ko-KR" altLang="en-US" sz="900" b="1" spc="300" dirty="0" err="1">
                <a:latin typeface="JLR Emeric ExtraLight" panose="02000503040000020004" pitchFamily="2" charset="0"/>
                <a:ea typeface="+mn-ea"/>
                <a:cs typeface="+mn-cs"/>
              </a:rPr>
              <a:t>디펜더</a:t>
            </a:r>
            <a:endParaRPr lang="ko-KR" altLang="en-US" sz="900" b="1" spc="300" dirty="0">
              <a:latin typeface="JLR Emeric ExtraLight" panose="02000503040000020004" pitchFamily="2" charset="0"/>
              <a:ea typeface="+mn-ea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20FC162-DB5E-55C2-7812-9D39E16E0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65" y="1536512"/>
            <a:ext cx="1755235" cy="451503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B96C511-BC35-C905-85BC-C5757BB04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742" y="1536512"/>
            <a:ext cx="1830269" cy="18924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D103C0F-5096-7D81-113C-12C4D88D8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36512"/>
            <a:ext cx="1911127" cy="45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96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684644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이벤트 시안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97BCC-9F6E-F8B4-DABD-3EC0383FB09B}"/>
              </a:ext>
            </a:extLst>
          </p:cNvPr>
          <p:cNvSpPr txBox="1"/>
          <p:nvPr/>
        </p:nvSpPr>
        <p:spPr>
          <a:xfrm>
            <a:off x="631459" y="1110578"/>
            <a:ext cx="2380682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ko-KR" altLang="en-US" sz="900" b="1" spc="300" dirty="0">
                <a:latin typeface="JLR Emeric ExtraLight" panose="02000503040000020004" pitchFamily="2" charset="0"/>
                <a:ea typeface="+mn-ea"/>
                <a:cs typeface="+mn-cs"/>
              </a:rPr>
              <a:t>모델 하이라이트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DA1CC40D-3FBE-68A2-4E29-E28CF9BA8415}"/>
              </a:ext>
            </a:extLst>
          </p:cNvPr>
          <p:cNvGrpSpPr/>
          <p:nvPr/>
        </p:nvGrpSpPr>
        <p:grpSpPr>
          <a:xfrm>
            <a:off x="766763" y="1536512"/>
            <a:ext cx="7040801" cy="4979559"/>
            <a:chOff x="-2353556" y="-7754025"/>
            <a:chExt cx="9759070" cy="6902036"/>
          </a:xfrm>
        </p:grpSpPr>
        <p:pic>
          <p:nvPicPr>
            <p:cNvPr id="40" name="그림 39" descr="텍스트, 차량, 육상 차량, 스크린샷이(가) 표시된 사진&#10;&#10;자동 생성된 설명">
              <a:extLst>
                <a:ext uri="{FF2B5EF4-FFF2-40B4-BE49-F238E27FC236}">
                  <a16:creationId xmlns:a16="http://schemas.microsoft.com/office/drawing/2014/main" id="{9525986D-D67E-A2CE-7EFC-A06778240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53556" y="-7709989"/>
              <a:ext cx="2353556" cy="6858000"/>
            </a:xfrm>
            <a:prstGeom prst="rect">
              <a:avLst/>
            </a:prstGeom>
          </p:spPr>
        </p:pic>
        <p:pic>
          <p:nvPicPr>
            <p:cNvPr id="41" name="그림 40" descr="텍스트, 자동차, 스크린샷, 육상 차량이(가) 표시된 사진&#10;&#10;자동 생성된 설명">
              <a:extLst>
                <a:ext uri="{FF2B5EF4-FFF2-40B4-BE49-F238E27FC236}">
                  <a16:creationId xmlns:a16="http://schemas.microsoft.com/office/drawing/2014/main" id="{2294CD57-C822-3AC5-72F7-87CA37FDF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42" y="-7754025"/>
              <a:ext cx="2353556" cy="6858000"/>
            </a:xfrm>
            <a:prstGeom prst="rect">
              <a:avLst/>
            </a:prstGeom>
          </p:spPr>
        </p:pic>
        <p:pic>
          <p:nvPicPr>
            <p:cNvPr id="42" name="그림 41" descr="텍스트, 자동차, 육상 차량, 차량이(가) 표시된 사진&#10;&#10;자동 생성된 설명">
              <a:extLst>
                <a:ext uri="{FF2B5EF4-FFF2-40B4-BE49-F238E27FC236}">
                  <a16:creationId xmlns:a16="http://schemas.microsoft.com/office/drawing/2014/main" id="{9C9AABB5-2CC9-3A9B-6D34-0BFA8D7A1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958" y="-7754025"/>
              <a:ext cx="2353556" cy="6858000"/>
            </a:xfrm>
            <a:prstGeom prst="rect">
              <a:avLst/>
            </a:prstGeom>
          </p:spPr>
        </p:pic>
        <p:pic>
          <p:nvPicPr>
            <p:cNvPr id="43" name="그림 42" descr="텍스트, 차량, 육상 차량, 바퀴이(가) 표시된 사진&#10;&#10;자동 생성된 설명">
              <a:extLst>
                <a:ext uri="{FF2B5EF4-FFF2-40B4-BE49-F238E27FC236}">
                  <a16:creationId xmlns:a16="http://schemas.microsoft.com/office/drawing/2014/main" id="{39BCD935-A735-EC58-E8C4-CF619F3C2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666" y="-7754025"/>
              <a:ext cx="2353556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15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684644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이벤트 시안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97BCC-9F6E-F8B4-DABD-3EC0383FB09B}"/>
              </a:ext>
            </a:extLst>
          </p:cNvPr>
          <p:cNvSpPr txBox="1"/>
          <p:nvPr/>
        </p:nvSpPr>
        <p:spPr>
          <a:xfrm>
            <a:off x="631459" y="1110578"/>
            <a:ext cx="2380682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ko-KR" altLang="en-US" sz="900" b="1" spc="300" dirty="0">
                <a:latin typeface="JLR Emeric ExtraLight" panose="02000503040000020004" pitchFamily="2" charset="0"/>
                <a:ea typeface="+mn-ea"/>
                <a:cs typeface="+mn-cs"/>
              </a:rPr>
              <a:t>모델 하이라이트</a:t>
            </a: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C412698C-59C1-AC4E-3AE0-1AA97498F8D1}"/>
              </a:ext>
            </a:extLst>
          </p:cNvPr>
          <p:cNvGrpSpPr/>
          <p:nvPr/>
        </p:nvGrpSpPr>
        <p:grpSpPr>
          <a:xfrm>
            <a:off x="769051" y="1510542"/>
            <a:ext cx="4112666" cy="4738418"/>
            <a:chOff x="3042223" y="0"/>
            <a:chExt cx="5952338" cy="6858000"/>
          </a:xfrm>
        </p:grpSpPr>
        <p:pic>
          <p:nvPicPr>
            <p:cNvPr id="10" name="그림 9" descr="텍스트, 스크린샷, 자동차이(가) 표시된 사진&#10;&#10;자동 생성된 설명">
              <a:extLst>
                <a:ext uri="{FF2B5EF4-FFF2-40B4-BE49-F238E27FC236}">
                  <a16:creationId xmlns:a16="http://schemas.microsoft.com/office/drawing/2014/main" id="{F178A2FD-6F06-BF2F-BC7E-26A29B6F3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367" y="0"/>
              <a:ext cx="1805617" cy="6858000"/>
            </a:xfrm>
            <a:prstGeom prst="rect">
              <a:avLst/>
            </a:prstGeom>
          </p:spPr>
        </p:pic>
        <p:pic>
          <p:nvPicPr>
            <p:cNvPr id="17" name="그림 16" descr="텍스트, 스크린샷, 바퀴, 타이어이(가) 표시된 사진&#10;&#10;자동 생성된 설명">
              <a:extLst>
                <a:ext uri="{FF2B5EF4-FFF2-40B4-BE49-F238E27FC236}">
                  <a16:creationId xmlns:a16="http://schemas.microsoft.com/office/drawing/2014/main" id="{852309B6-57E8-4E76-E56B-8537ADD5F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761" y="0"/>
              <a:ext cx="1828800" cy="6858000"/>
            </a:xfrm>
            <a:prstGeom prst="rect">
              <a:avLst/>
            </a:prstGeom>
          </p:spPr>
        </p:pic>
        <p:pic>
          <p:nvPicPr>
            <p:cNvPr id="35" name="그림 34" descr="텍스트, 자동차, 스크린샷, 육상 차량이(가) 표시된 사진&#10;&#10;자동 생성된 설명">
              <a:extLst>
                <a:ext uri="{FF2B5EF4-FFF2-40B4-BE49-F238E27FC236}">
                  <a16:creationId xmlns:a16="http://schemas.microsoft.com/office/drawing/2014/main" id="{16D489E1-DF8C-C72E-CDE0-427590A68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223" y="0"/>
              <a:ext cx="1876999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68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684644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이벤트 시안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97BCC-9F6E-F8B4-DABD-3EC0383FB09B}"/>
              </a:ext>
            </a:extLst>
          </p:cNvPr>
          <p:cNvSpPr txBox="1"/>
          <p:nvPr/>
        </p:nvSpPr>
        <p:spPr>
          <a:xfrm>
            <a:off x="631459" y="1110578"/>
            <a:ext cx="2380682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ko-KR" altLang="en-US" sz="900" b="1" spc="300" dirty="0">
                <a:latin typeface="JLR Emeric ExtraLight" panose="02000503040000020004" pitchFamily="2" charset="0"/>
                <a:ea typeface="+mn-ea"/>
                <a:cs typeface="+mn-cs"/>
              </a:rPr>
              <a:t>시승 신청 영역</a:t>
            </a:r>
          </a:p>
        </p:txBody>
      </p:sp>
      <p:pic>
        <p:nvPicPr>
          <p:cNvPr id="6" name="그림 5" descr="텍스트, 흑백, 화이트, 편지이(가) 표시된 사진&#10;&#10;자동 생성된 설명">
            <a:extLst>
              <a:ext uri="{FF2B5EF4-FFF2-40B4-BE49-F238E27FC236}">
                <a16:creationId xmlns:a16="http://schemas.microsoft.com/office/drawing/2014/main" id="{4409BE2B-1483-BC05-7A84-DA6F7BF5E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17"/>
          <a:stretch/>
        </p:blipFill>
        <p:spPr>
          <a:xfrm>
            <a:off x="1099019" y="1422397"/>
            <a:ext cx="1445562" cy="461329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4F6D5DF-C59A-9002-7AF7-C89995011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141" y="1110578"/>
            <a:ext cx="1752845" cy="4925112"/>
          </a:xfrm>
          <a:prstGeom prst="rect">
            <a:avLst/>
          </a:prstGeom>
        </p:spPr>
      </p:pic>
      <p:pic>
        <p:nvPicPr>
          <p:cNvPr id="7" name="그림 6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CB37302A-DAEB-C03B-F352-243FD3207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22" y="1016000"/>
            <a:ext cx="2853298" cy="501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7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684644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이벤트 시안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97BCC-9F6E-F8B4-DABD-3EC0383FB09B}"/>
              </a:ext>
            </a:extLst>
          </p:cNvPr>
          <p:cNvSpPr txBox="1"/>
          <p:nvPr/>
        </p:nvSpPr>
        <p:spPr>
          <a:xfrm>
            <a:off x="631459" y="1110578"/>
            <a:ext cx="2380682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ko-KR" altLang="en-US" sz="900" b="1" spc="300" dirty="0">
                <a:latin typeface="JLR Emeric ExtraLight" panose="02000503040000020004" pitchFamily="2" charset="0"/>
                <a:ea typeface="+mn-ea"/>
                <a:cs typeface="+mn-cs"/>
              </a:rPr>
              <a:t>유의 사항 영역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66EDDDB-7C83-1A64-E3E7-ADA7F543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53" y="1422397"/>
            <a:ext cx="2949984" cy="488950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16559BA-74AA-BF78-F363-161E48F4A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431" y="1422397"/>
            <a:ext cx="2278568" cy="488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6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741CD8-2BE0-A7F7-A612-DAB27F5FD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0870" y="3488423"/>
            <a:ext cx="10200101" cy="609600"/>
          </a:xfrm>
        </p:spPr>
        <p:txBody>
          <a:bodyPr/>
          <a:lstStyle/>
          <a:p>
            <a:r>
              <a:rPr lang="en-GB" sz="1600" dirty="0"/>
              <a:t>JAGUAR LAND ROVER KOREA </a:t>
            </a:r>
          </a:p>
          <a:p>
            <a:r>
              <a:rPr lang="en-GB" sz="1600" dirty="0"/>
              <a:t>CRM Marketing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8592A0A-544B-F5EF-0AC1-22CC49299DF1}"/>
              </a:ext>
            </a:extLst>
          </p:cNvPr>
          <p:cNvSpPr txBox="1">
            <a:spLocks/>
          </p:cNvSpPr>
          <p:nvPr/>
        </p:nvSpPr>
        <p:spPr>
          <a:xfrm>
            <a:off x="1250870" y="2759977"/>
            <a:ext cx="10200101" cy="609600"/>
          </a:xfrm>
          <a:prstGeom prst="rect">
            <a:avLst/>
          </a:prstGeom>
        </p:spPr>
        <p:txBody>
          <a:bodyPr/>
          <a:lstStyle>
            <a:lvl1pPr marL="0">
              <a:defRPr sz="3700" spc="300">
                <a:solidFill>
                  <a:schemeClr val="bg1"/>
                </a:solidFill>
                <a:latin typeface="JLR Emeric ExtraLight" panose="02000503040000020004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EOD</a:t>
            </a:r>
          </a:p>
        </p:txBody>
      </p:sp>
    </p:spTree>
    <p:extLst>
      <p:ext uri="{BB962C8B-B14F-4D97-AF65-F5344CB8AC3E}">
        <p14:creationId xmlns:p14="http://schemas.microsoft.com/office/powerpoint/2010/main" val="285908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A3DF24D4-881C-DF38-8C0D-15B591A6D7A5}"/>
              </a:ext>
            </a:extLst>
          </p:cNvPr>
          <p:cNvSpPr/>
          <p:nvPr/>
        </p:nvSpPr>
        <p:spPr>
          <a:xfrm>
            <a:off x="766763" y="1023791"/>
            <a:ext cx="1380069" cy="276999"/>
          </a:xfrm>
          <a:prstGeom prst="rect">
            <a:avLst/>
          </a:prstGeom>
          <a:solidFill>
            <a:srgbClr val="52525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캠페인 기간</a:t>
            </a:r>
            <a:endParaRPr lang="en-GB" sz="12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049CCF4-599A-5C76-7A06-30D099943540}"/>
              </a:ext>
            </a:extLst>
          </p:cNvPr>
          <p:cNvSpPr/>
          <p:nvPr/>
        </p:nvSpPr>
        <p:spPr>
          <a:xfrm>
            <a:off x="766764" y="3525694"/>
            <a:ext cx="1380069" cy="461665"/>
          </a:xfrm>
          <a:prstGeom prst="rect">
            <a:avLst/>
          </a:prstGeom>
          <a:solidFill>
            <a:srgbClr val="52525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제휴사</a:t>
            </a:r>
            <a:r>
              <a: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및 </a:t>
            </a:r>
            <a:endParaRPr lang="en-US" altLang="ko-KR" sz="12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200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타겟</a:t>
            </a:r>
            <a:r>
              <a: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고객층</a:t>
            </a:r>
            <a:endParaRPr lang="en-GB" altLang="ko-KR" sz="12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1C69747-81B8-577A-7DF0-B347825E742A}"/>
              </a:ext>
            </a:extLst>
          </p:cNvPr>
          <p:cNvSpPr/>
          <p:nvPr/>
        </p:nvSpPr>
        <p:spPr>
          <a:xfrm>
            <a:off x="766763" y="1654139"/>
            <a:ext cx="1380069" cy="276999"/>
          </a:xfrm>
          <a:prstGeom prst="rect">
            <a:avLst/>
          </a:prstGeom>
          <a:solidFill>
            <a:srgbClr val="52525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대상 모델</a:t>
            </a:r>
            <a:endParaRPr lang="en-GB" sz="12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C4478ED-667C-9683-DF49-A3B1FB348F44}"/>
              </a:ext>
            </a:extLst>
          </p:cNvPr>
          <p:cNvSpPr/>
          <p:nvPr/>
        </p:nvSpPr>
        <p:spPr>
          <a:xfrm>
            <a:off x="2268090" y="165413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LAND ROVER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 모델 </a:t>
            </a:r>
            <a:endParaRPr lang="en-US" altLang="ko-KR" sz="11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RANGE ROVER VELAR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RANGE ROVER SV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모델 한정 특별 출고 혜택 제공</a:t>
            </a:r>
            <a:endParaRPr lang="ko-KR" altLang="en-US" sz="8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A9DA68F-27F1-3BDC-1E02-38000EC55957}"/>
              </a:ext>
            </a:extLst>
          </p:cNvPr>
          <p:cNvSpPr/>
          <p:nvPr/>
        </p:nvSpPr>
        <p:spPr>
          <a:xfrm>
            <a:off x="2268090" y="3512714"/>
            <a:ext cx="682126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약 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sz="11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만건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남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1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녀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4:6 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비중 발송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b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삼성카드 프리미엄 카드 보유 회원</a:t>
            </a:r>
          </a:p>
          <a:p>
            <a:pPr latinLnBrk="1"/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연회비 있는 프리미엄 카드 보유 고객 중 상위 고객</a:t>
            </a:r>
          </a:p>
          <a:p>
            <a:pPr latinLnBrk="1"/>
            <a:endParaRPr lang="ko-KR" altLang="en-US" sz="10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/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2)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프리미엄 소비 성향 상위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등급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평균 결제금액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300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 이상 고객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atinLnBrk="1"/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호텔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골프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명품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고가 제품 구매 빈도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누적 결제 금액이 높은 고객</a:t>
            </a:r>
          </a:p>
          <a:p>
            <a:pPr latinLnBrk="1"/>
            <a:endParaRPr lang="ko-KR" altLang="en-US" sz="10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/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3)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해외 여행 관심 성향 상위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등급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평균 결제금액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300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 이상 고객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atinLnBrk="1"/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면세점 이용 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항공 비즈니스 이상 등급 결제 고객 중 빈도</a:t>
            </a:r>
            <a:r>
              <a:rPr lang="en-US" altLang="ko-KR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누적 결제 금액이 높은 고객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0D7A370-DE1C-E3A1-784D-83333A8507B6}"/>
              </a:ext>
            </a:extLst>
          </p:cNvPr>
          <p:cNvSpPr/>
          <p:nvPr/>
        </p:nvSpPr>
        <p:spPr>
          <a:xfrm>
            <a:off x="766764" y="5104739"/>
            <a:ext cx="1380069" cy="276999"/>
          </a:xfrm>
          <a:prstGeom prst="rect">
            <a:avLst/>
          </a:prstGeom>
          <a:solidFill>
            <a:srgbClr val="52525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타겟</a:t>
            </a:r>
            <a:r>
              <a: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일정</a:t>
            </a:r>
            <a:endParaRPr lang="en-GB" altLang="ko-KR" sz="12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4FA95-32D0-04B3-47A4-1233841C38F0}"/>
              </a:ext>
            </a:extLst>
          </p:cNvPr>
          <p:cNvSpPr txBox="1"/>
          <p:nvPr/>
        </p:nvSpPr>
        <p:spPr>
          <a:xfrm>
            <a:off x="2334765" y="977900"/>
            <a:ext cx="4917574" cy="592452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신청 기간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2024.7.18 ~ 2024.8.16</a:t>
            </a:r>
          </a:p>
          <a:p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시승 기간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2024.7.18 ~ 2024.8.23 </a:t>
            </a:r>
          </a:p>
          <a:p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출고 혜택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2024.7.18 </a:t>
            </a:r>
            <a:r>
              <a:rPr lang="en-US" altLang="ko-KR" sz="110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 2024.8.30</a:t>
            </a:r>
            <a:endParaRPr lang="en-US" altLang="ko-KR" sz="11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0124768-D1EC-D199-46C4-DAC083EE0552}"/>
              </a:ext>
            </a:extLst>
          </p:cNvPr>
          <p:cNvSpPr/>
          <p:nvPr/>
        </p:nvSpPr>
        <p:spPr>
          <a:xfrm>
            <a:off x="766764" y="2178890"/>
            <a:ext cx="1380069" cy="276999"/>
          </a:xfrm>
          <a:prstGeom prst="rect">
            <a:avLst/>
          </a:prstGeom>
          <a:solidFill>
            <a:srgbClr val="52525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고객 혜택</a:t>
            </a:r>
            <a:endParaRPr lang="en-GB" altLang="ko-KR" sz="12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FFF36A8-6F88-60A4-621F-4E50B09D4202}"/>
              </a:ext>
            </a:extLst>
          </p:cNvPr>
          <p:cNvSpPr/>
          <p:nvPr/>
        </p:nvSpPr>
        <p:spPr>
          <a:xfrm>
            <a:off x="2268090" y="2311581"/>
            <a:ext cx="6821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b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ko-KR" altLang="en-US" sz="11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51AF4416-9B95-B0DA-F716-EBDBAE34C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20894"/>
              </p:ext>
            </p:extLst>
          </p:nvPr>
        </p:nvGraphicFramePr>
        <p:xfrm>
          <a:off x="2334765" y="2194554"/>
          <a:ext cx="8497660" cy="1173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45095974"/>
                    </a:ext>
                  </a:extLst>
                </a:gridCol>
                <a:gridCol w="4433660">
                  <a:extLst>
                    <a:ext uri="{9D8B030D-6E8A-4147-A177-3AD203B41FA5}">
                      <a16:colId xmlns:a16="http://schemas.microsoft.com/office/drawing/2014/main" val="3740710679"/>
                    </a:ext>
                  </a:extLst>
                </a:gridCol>
              </a:tblGrid>
              <a:tr h="187443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랜드로버 제공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삼성카드 제공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510141"/>
                  </a:ext>
                </a:extLst>
              </a:tr>
              <a:tr h="79747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출고 고객 전체 대상</a:t>
                      </a:r>
                      <a:br>
                        <a:rPr lang="en-US" altLang="ko-KR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</a:br>
                      <a:r>
                        <a:rPr lang="en-US" altLang="ko-KR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- </a:t>
                      </a:r>
                      <a:r>
                        <a:rPr lang="ko-KR" altLang="en-US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이벤트 대상 모델 출고 시 </a:t>
                      </a:r>
                      <a:r>
                        <a:rPr lang="en-US" altLang="ko-KR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100</a:t>
                      </a:r>
                      <a:r>
                        <a:rPr lang="ko-KR" altLang="en-US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만원 신세계 모바일 상품권 제공</a:t>
                      </a:r>
                      <a:endParaRPr lang="en-US" altLang="ko-KR" sz="9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/>
                      <a:endParaRPr lang="en-US" altLang="ko-KR" sz="9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특정 모델 출고 한정 제공</a:t>
                      </a:r>
                      <a:endParaRPr lang="en-US" altLang="ko-KR" sz="9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/>
                      <a:r>
                        <a:rPr lang="en-US" altLang="ko-KR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- Range Rover SV &amp; Range Rover Velar </a:t>
                      </a:r>
                      <a:r>
                        <a:rPr lang="ko-KR" altLang="en-US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출고 고객 </a:t>
                      </a:r>
                      <a:r>
                        <a:rPr lang="en-US" altLang="ko-KR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200</a:t>
                      </a:r>
                      <a:r>
                        <a:rPr lang="ko-KR" altLang="en-US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만원 </a:t>
                      </a:r>
                      <a:r>
                        <a:rPr lang="ko-KR" altLang="en-US" sz="900" dirty="0" err="1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신세게</a:t>
                      </a:r>
                      <a:r>
                        <a:rPr lang="ko-KR" altLang="en-US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모바일 상품권 제공</a:t>
                      </a:r>
                      <a:endParaRPr lang="ko-KR" altLang="en-US" sz="9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- </a:t>
                      </a:r>
                      <a:r>
                        <a:rPr lang="ko-KR" altLang="en-US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혜택 </a:t>
                      </a:r>
                      <a:r>
                        <a:rPr lang="en-US" altLang="ko-KR" sz="9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TBD</a:t>
                      </a:r>
                      <a:endParaRPr lang="ko-KR" altLang="en-US" sz="9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067377"/>
                  </a:ext>
                </a:extLst>
              </a:tr>
            </a:tbl>
          </a:graphicData>
        </a:graphic>
      </p:graphicFrame>
      <p:sp>
        <p:nvSpPr>
          <p:cNvPr id="15" name="직사각형 14">
            <a:extLst>
              <a:ext uri="{FF2B5EF4-FFF2-40B4-BE49-F238E27FC236}">
                <a16:creationId xmlns:a16="http://schemas.microsoft.com/office/drawing/2014/main" id="{A62C3E92-0158-AD8C-25BB-CB6444B62C7B}"/>
              </a:ext>
            </a:extLst>
          </p:cNvPr>
          <p:cNvSpPr/>
          <p:nvPr/>
        </p:nvSpPr>
        <p:spPr>
          <a:xfrm>
            <a:off x="4011164" y="6335165"/>
            <a:ext cx="68212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ko-KR" altLang="en-US" sz="8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 일정은 제안 일정이며</a:t>
            </a:r>
            <a:r>
              <a:rPr lang="en-US" altLang="ko-KR" sz="8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8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삼성카드 최종 협의 필요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FE8C35D2-3D11-3116-5E4A-134F477BD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18417"/>
              </p:ext>
            </p:extLst>
          </p:nvPr>
        </p:nvGraphicFramePr>
        <p:xfrm>
          <a:off x="2334764" y="5150110"/>
          <a:ext cx="8497661" cy="1046366"/>
        </p:xfrm>
        <a:graphic>
          <a:graphicData uri="http://schemas.openxmlformats.org/drawingml/2006/table">
            <a:tbl>
              <a:tblPr/>
              <a:tblGrid>
                <a:gridCol w="1485930">
                  <a:extLst>
                    <a:ext uri="{9D8B030D-6E8A-4147-A177-3AD203B41FA5}">
                      <a16:colId xmlns:a16="http://schemas.microsoft.com/office/drawing/2014/main" val="365809044"/>
                    </a:ext>
                  </a:extLst>
                </a:gridCol>
                <a:gridCol w="1346624">
                  <a:extLst>
                    <a:ext uri="{9D8B030D-6E8A-4147-A177-3AD203B41FA5}">
                      <a16:colId xmlns:a16="http://schemas.microsoft.com/office/drawing/2014/main" val="2986419611"/>
                    </a:ext>
                  </a:extLst>
                </a:gridCol>
                <a:gridCol w="1346624">
                  <a:extLst>
                    <a:ext uri="{9D8B030D-6E8A-4147-A177-3AD203B41FA5}">
                      <a16:colId xmlns:a16="http://schemas.microsoft.com/office/drawing/2014/main" val="2238225966"/>
                    </a:ext>
                  </a:extLst>
                </a:gridCol>
                <a:gridCol w="1346624">
                  <a:extLst>
                    <a:ext uri="{9D8B030D-6E8A-4147-A177-3AD203B41FA5}">
                      <a16:colId xmlns:a16="http://schemas.microsoft.com/office/drawing/2014/main" val="2243056459"/>
                    </a:ext>
                  </a:extLst>
                </a:gridCol>
                <a:gridCol w="1625235">
                  <a:extLst>
                    <a:ext uri="{9D8B030D-6E8A-4147-A177-3AD203B41FA5}">
                      <a16:colId xmlns:a16="http://schemas.microsoft.com/office/drawing/2014/main" val="1749075748"/>
                    </a:ext>
                  </a:extLst>
                </a:gridCol>
                <a:gridCol w="1346624">
                  <a:extLst>
                    <a:ext uri="{9D8B030D-6E8A-4147-A177-3AD203B41FA5}">
                      <a16:colId xmlns:a16="http://schemas.microsoft.com/office/drawing/2014/main" val="2316141597"/>
                    </a:ext>
                  </a:extLst>
                </a:gridCol>
              </a:tblGrid>
              <a:tr h="28923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이내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Total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825693"/>
                  </a:ext>
                </a:extLst>
              </a:tr>
              <a:tr h="3658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LMS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50,000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50,000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100,000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200,000 (4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분할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400,000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40605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app push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100,000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100,000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200,000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403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911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94A14757-A599-CE67-F744-6BE616FA1249}"/>
              </a:ext>
            </a:extLst>
          </p:cNvPr>
          <p:cNvSpPr/>
          <p:nvPr/>
        </p:nvSpPr>
        <p:spPr>
          <a:xfrm>
            <a:off x="766763" y="1016000"/>
            <a:ext cx="1380069" cy="276999"/>
          </a:xfrm>
          <a:prstGeom prst="rect">
            <a:avLst/>
          </a:prstGeom>
          <a:solidFill>
            <a:srgbClr val="52525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캠페인 참여 요건</a:t>
            </a:r>
            <a:endParaRPr lang="en-GB" altLang="ko-KR" sz="12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0DDBB09F-1677-1721-FB12-DD4765584DC0}"/>
              </a:ext>
            </a:extLst>
          </p:cNvPr>
          <p:cNvSpPr/>
          <p:nvPr/>
        </p:nvSpPr>
        <p:spPr>
          <a:xfrm>
            <a:off x="697824" y="1399516"/>
            <a:ext cx="6821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latinLnBrk="1">
              <a:buAutoNum type="arabicPeriod"/>
            </a:pP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highlight>
                  <a:srgbClr val="FFFF00"/>
                </a:highlight>
                <a:latin typeface="맑은 고딕" panose="020B0503020000020004" pitchFamily="50" charset="-127"/>
                <a:ea typeface="맑은 고딕" panose="020B0503020000020004" pitchFamily="50" charset="-127"/>
              </a:rPr>
              <a:t>삼성카드 결제 필요하지 않음</a:t>
            </a:r>
            <a:endParaRPr lang="en-US" altLang="ko-KR" sz="11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highlight>
                <a:srgbClr val="FFFF00"/>
              </a:highligh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buAutoNum type="arabicPeriod"/>
            </a:pP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삼성카드 다이렉트 오토 이용 결제 시 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1.5% </a:t>
            </a:r>
            <a:r>
              <a:rPr lang="ko-KR" altLang="en-US" sz="11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캐시백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제공</a:t>
            </a:r>
            <a:endParaRPr lang="en-US" altLang="ko-KR" sz="14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0EB70865-29EC-C6A4-97CB-2C63B869C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94965"/>
              </p:ext>
            </p:extLst>
          </p:nvPr>
        </p:nvGraphicFramePr>
        <p:xfrm>
          <a:off x="766763" y="3065312"/>
          <a:ext cx="9932989" cy="3355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032">
                  <a:extLst>
                    <a:ext uri="{9D8B030D-6E8A-4147-A177-3AD203B41FA5}">
                      <a16:colId xmlns:a16="http://schemas.microsoft.com/office/drawing/2014/main" val="3143301734"/>
                    </a:ext>
                  </a:extLst>
                </a:gridCol>
                <a:gridCol w="231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8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8032">
                  <a:extLst>
                    <a:ext uri="{9D8B030D-6E8A-4147-A177-3AD203B41FA5}">
                      <a16:colId xmlns:a16="http://schemas.microsoft.com/office/drawing/2014/main" val="299646055"/>
                    </a:ext>
                  </a:extLst>
                </a:gridCol>
              </a:tblGrid>
              <a:tr h="2449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49195" marR="49195" marT="62477" marB="6247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기본 출고 혜택</a:t>
                      </a:r>
                    </a:p>
                  </a:txBody>
                  <a:tcPr marL="49195" marR="49195" marT="62477" marB="624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주력</a:t>
                      </a:r>
                      <a:r>
                        <a:rPr lang="en-US" altLang="ko-KR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모델</a:t>
                      </a:r>
                      <a:r>
                        <a:rPr lang="en-US" altLang="ko-KR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출고</a:t>
                      </a:r>
                      <a:r>
                        <a:rPr lang="en-US" altLang="ko-KR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사은품</a:t>
                      </a:r>
                    </a:p>
                  </a:txBody>
                  <a:tcPr marL="49195" marR="49195" marT="62477" marB="624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bg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 panose="020B0604020202020204" pitchFamily="34" charset="0"/>
                      </a:endParaRPr>
                    </a:p>
                  </a:txBody>
                  <a:tcPr marL="49195" marR="49195" marT="62477" marB="6247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삼성카드 혜택</a:t>
                      </a:r>
                    </a:p>
                  </a:txBody>
                  <a:tcPr marL="49195" marR="49195" marT="62477" marB="624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9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49195" marR="49195" marT="62477" marB="6247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랜드로버 전 모델</a:t>
                      </a:r>
                    </a:p>
                  </a:txBody>
                  <a:tcPr marL="49195" marR="49195" marT="62477" marB="624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RANGE ROVER SV</a:t>
                      </a:r>
                      <a:endParaRPr lang="ko-KR" altLang="en-US" sz="1100" b="1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49195" marR="49195" marT="62477" marB="624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RANGE ROVER VELAR</a:t>
                      </a:r>
                      <a:endParaRPr lang="ko-KR" altLang="en-US" sz="1100" b="1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49195" marR="49195" marT="62477" marB="624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삼성카드 결제 시</a:t>
                      </a:r>
                    </a:p>
                  </a:txBody>
                  <a:tcPr marL="49195" marR="49195" marT="62477" marB="6247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220283"/>
                  </a:ext>
                </a:extLst>
              </a:tr>
              <a:tr h="17743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제품</a:t>
                      </a:r>
                      <a:endParaRPr lang="en-US" altLang="ko-KR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상세</a:t>
                      </a: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3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경품</a:t>
                      </a: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신세계 백화점 상품권</a:t>
                      </a: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신세계 백화점 상품권</a:t>
                      </a: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신세계 백화점 상품권</a:t>
                      </a: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5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삼성카드 이용 결제 시</a:t>
                      </a:r>
                      <a:endParaRPr lang="en-US" altLang="ko-KR" sz="105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ko-KR" sz="105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1.5% </a:t>
                      </a:r>
                      <a:r>
                        <a:rPr lang="ko-KR" altLang="en-US" sz="1050" dirty="0" err="1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캐시백</a:t>
                      </a:r>
                      <a:r>
                        <a:rPr lang="ko-KR" altLang="en-US" sz="105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제공</a:t>
                      </a: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가격</a:t>
                      </a:r>
                    </a:p>
                  </a:txBody>
                  <a:tcPr marL="49195" marR="49195" marT="62477" marB="6247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1,000,000</a:t>
                      </a:r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2,000,000</a:t>
                      </a:r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n>
                            <a:solidFill>
                              <a:srgbClr val="5B9BD5">
                                <a:alpha val="1000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2,000,000</a:t>
                      </a:r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dirty="0">
                        <a:ln>
                          <a:solidFill>
                            <a:srgbClr val="5B9BD5">
                              <a:alpha val="1000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직사각형 4">
            <a:extLst>
              <a:ext uri="{FF2B5EF4-FFF2-40B4-BE49-F238E27FC236}">
                <a16:creationId xmlns:a16="http://schemas.microsoft.com/office/drawing/2014/main" id="{F443DC27-75DB-AD1F-340B-F803C5C27BEF}"/>
              </a:ext>
            </a:extLst>
          </p:cNvPr>
          <p:cNvSpPr/>
          <p:nvPr/>
        </p:nvSpPr>
        <p:spPr>
          <a:xfrm>
            <a:off x="697824" y="2333798"/>
            <a:ext cx="68212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 모델 대상 시승 완료 후 출고 시 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 신세계 상품권 제공</a:t>
            </a:r>
            <a:endParaRPr lang="en-US" altLang="ko-KR" sz="11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1"/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주력 모델 중 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RANGE ROVER VELAR 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출고 시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기본 혜택 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+ 200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 신세계 상품권 추가 제공</a:t>
            </a:r>
            <a:b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주력 모델 중 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RANGE ROVER (SV) 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출고 시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기본 혜택 </a:t>
            </a:r>
            <a:r>
              <a:rPr lang="en-US" altLang="ko-KR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+ 200</a:t>
            </a:r>
            <a:r>
              <a:rPr lang="ko-KR" altLang="en-US" sz="11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만원 신세계 상품권 추가 제공</a:t>
            </a:r>
            <a:endParaRPr lang="en-US" altLang="ko-KR" sz="11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BCC244B-B7BC-22D7-0F46-73B5A898AC1A}"/>
              </a:ext>
            </a:extLst>
          </p:cNvPr>
          <p:cNvSpPr/>
          <p:nvPr/>
        </p:nvSpPr>
        <p:spPr>
          <a:xfrm>
            <a:off x="766763" y="2014829"/>
            <a:ext cx="1380069" cy="276999"/>
          </a:xfrm>
          <a:prstGeom prst="rect">
            <a:avLst/>
          </a:prstGeom>
          <a:solidFill>
            <a:srgbClr val="525252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캠페인 출고 경품</a:t>
            </a:r>
            <a:endParaRPr lang="en-GB" altLang="ko-KR" sz="12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2050" name="Picture 2" descr="이벤트 안내">
            <a:extLst>
              <a:ext uri="{FF2B5EF4-FFF2-40B4-BE49-F238E27FC236}">
                <a16:creationId xmlns:a16="http://schemas.microsoft.com/office/drawing/2014/main" id="{C66EFF80-9303-E1C1-5285-1E4D811DE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t="29005" r="22001" b="26517"/>
          <a:stretch/>
        </p:blipFill>
        <p:spPr bwMode="auto">
          <a:xfrm>
            <a:off x="6377900" y="4165538"/>
            <a:ext cx="1905000" cy="12082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426B550-5DDF-8414-7E45-0B96F4F2CF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6597" y="4165538"/>
            <a:ext cx="2142013" cy="1242146"/>
          </a:xfrm>
          <a:prstGeom prst="rect">
            <a:avLst/>
          </a:prstGeom>
        </p:spPr>
      </p:pic>
      <p:pic>
        <p:nvPicPr>
          <p:cNvPr id="8" name="Picture 2" descr="이벤트 안내">
            <a:extLst>
              <a:ext uri="{FF2B5EF4-FFF2-40B4-BE49-F238E27FC236}">
                <a16:creationId xmlns:a16="http://schemas.microsoft.com/office/drawing/2014/main" id="{E3D957DD-B9FD-FDF4-92E6-54FF11869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t="29005" r="22001" b="26517"/>
          <a:stretch/>
        </p:blipFill>
        <p:spPr bwMode="auto">
          <a:xfrm>
            <a:off x="4018648" y="4165538"/>
            <a:ext cx="1905000" cy="12082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C105A56-E358-994B-1DFE-D66A1A65A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0" t="15915" r="7360" b="51992"/>
          <a:stretch/>
        </p:blipFill>
        <p:spPr>
          <a:xfrm>
            <a:off x="8737152" y="4323974"/>
            <a:ext cx="1786758" cy="10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0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1016000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LMS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문안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B5A6D9C-B2CF-FFF5-8D8F-BC7CC5BD70B7}"/>
              </a:ext>
            </a:extLst>
          </p:cNvPr>
          <p:cNvSpPr/>
          <p:nvPr/>
        </p:nvSpPr>
        <p:spPr>
          <a:xfrm>
            <a:off x="2448911" y="1016000"/>
            <a:ext cx="3831239" cy="4601029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제목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: (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광고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)[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삼성카드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]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SV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&amp;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벨라 특별 시승 이벤트</a:t>
            </a:r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독보적인 우아함을 갖춘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디자인의 정수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벨라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럭셔리와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비스포크의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정교한 해석이 돋보이는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SV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모델을 특별 출고 혜택과 함께 만나보세요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두 모델 외 다른 관심 모델도 시승이 가능하며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시승 이벤트 역시 참여가 가능합니다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시승 이벤트 참여 후 이벤트 모델 출고하시면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100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만원 신세계 상품권을 드리며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벨라 또는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SV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모델 출고 시에는 특별 출고 혜택으로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200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만원 신세계 상품권을 추가 제공해드립니다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  <a:b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</a:br>
            <a:b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</a:b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자세한 혜택은 시승 이벤트 페이지에서 확인하세요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!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시승 신청 바로가기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TBD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시승 이벤트 방식</a:t>
            </a:r>
            <a:b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</a:b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이벤트 신청 후 전시장 방문하여 시승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회 진행</a:t>
            </a:r>
            <a:b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</a:br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시승 이벤트 모델 </a:t>
            </a:r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랜드로버 전 모델 대상</a:t>
            </a:r>
            <a:b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</a:br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시승 이벤트 혜택</a:t>
            </a: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① 시승 완료 후 기간 내 차량 출고하면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100%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사은품 제공</a:t>
            </a:r>
            <a:b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</a:b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신세계 모바일 상품권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100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만원 </a:t>
            </a: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②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벨라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or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SV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출고 고객 특별 혜택</a:t>
            </a:r>
            <a:b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</a:b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신세계 모바일 상품권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200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만원 추가 증정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0CAD155-E332-2855-34F7-A783C395700A}"/>
              </a:ext>
            </a:extLst>
          </p:cNvPr>
          <p:cNvSpPr/>
          <p:nvPr/>
        </p:nvSpPr>
        <p:spPr>
          <a:xfrm>
            <a:off x="6538311" y="1015999"/>
            <a:ext cx="3805839" cy="4601029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삼성카드 결제 이용 시 특별 혜택 추가 제공</a:t>
            </a:r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시승 완료 후 기간 내 삼성카드 다이렉트 오토를 통해 대상 모델 구매 시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캐시백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혜택 제공</a:t>
            </a:r>
          </a:p>
          <a:p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■ 행사기간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신청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: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2024.7.18(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~ 2024.8.16(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시승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: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2024.7.18(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~ 2024.8.23(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출고 기간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: 2024.8.30(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금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)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까지</a:t>
            </a: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■ 혜택 안내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2024.9.9(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월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)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부터 대상자에 한해 개별 안내</a:t>
            </a: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※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유의사항</a:t>
            </a: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* 시승 이벤트 혜택은 문자를 수신하신 해당 고객에 한하여 제공되며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문자 공유로 인한 불이익은 랜드로버 코리아에서 책임지지 않습니다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*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경품 제공 및 시승 관련 자세한 내용은 위의 “시승 신청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바로가기”를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통해 확인해 주세요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*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제휴사의 사정으로 변경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·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중단될 수 있습니다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준법감시인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20OO-OOOO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호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(20OO. OO. OO~20OO. OO. OO)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</a:p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* 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무료 수신거부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: 080-780-9548</a:t>
            </a:r>
          </a:p>
        </p:txBody>
      </p:sp>
    </p:spTree>
    <p:extLst>
      <p:ext uri="{BB962C8B-B14F-4D97-AF65-F5344CB8AC3E}">
        <p14:creationId xmlns:p14="http://schemas.microsoft.com/office/powerpoint/2010/main" val="3856750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1016000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App push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문안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B5A6D9C-B2CF-FFF5-8D8F-BC7CC5BD70B7}"/>
              </a:ext>
            </a:extLst>
          </p:cNvPr>
          <p:cNvSpPr/>
          <p:nvPr/>
        </p:nvSpPr>
        <p:spPr>
          <a:xfrm>
            <a:off x="2314441" y="1016001"/>
            <a:ext cx="3145065" cy="753036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광고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)[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삼성카드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] </a:t>
            </a:r>
          </a:p>
          <a:p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SV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&amp; </a:t>
            </a:r>
            <a:r>
              <a:rPr lang="ko-KR" altLang="en-US" sz="900" dirty="0" err="1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레인지로버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 벨라 특별 출고 혜택</a:t>
            </a:r>
            <a:endParaRPr lang="en-US" altLang="ko-KR" sz="900" dirty="0">
              <a:ln>
                <a:solidFill>
                  <a:srgbClr val="5B9BD5">
                    <a:alpha val="10000"/>
                  </a:srgbClr>
                </a:solidFill>
              </a:ln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C500703-C811-8D2D-F3BF-DD614CB04D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8" b="47033"/>
          <a:stretch/>
        </p:blipFill>
        <p:spPr>
          <a:xfrm>
            <a:off x="7309167" y="4497897"/>
            <a:ext cx="2299452" cy="17301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4E3B371-0F2D-169F-5C00-089ED4D72D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33910" r="-327" b="36720"/>
          <a:stretch/>
        </p:blipFill>
        <p:spPr>
          <a:xfrm>
            <a:off x="2314441" y="4497897"/>
            <a:ext cx="2299453" cy="173018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ACC7C0B-D621-C176-2141-963411B5CD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7" b="38504"/>
          <a:stretch/>
        </p:blipFill>
        <p:spPr>
          <a:xfrm>
            <a:off x="4754388" y="4497897"/>
            <a:ext cx="2301900" cy="173018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C4EC225-F79A-EA15-5DA1-DED9ECC93286}"/>
              </a:ext>
            </a:extLst>
          </p:cNvPr>
          <p:cNvSpPr/>
          <p:nvPr/>
        </p:nvSpPr>
        <p:spPr>
          <a:xfrm>
            <a:off x="6232017" y="1016001"/>
            <a:ext cx="3145065" cy="753036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광고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)[</a:t>
            </a:r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삼성카드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] </a:t>
            </a:r>
          </a:p>
          <a:p>
            <a:r>
              <a:rPr lang="ko-KR" altLang="en-US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당신을 위한 랜드로버를 만나보세요</a:t>
            </a:r>
            <a:r>
              <a:rPr lang="en-US" altLang="ko-KR" sz="900" dirty="0">
                <a:ln>
                  <a:solidFill>
                    <a:srgbClr val="5B9BD5">
                      <a:alpha val="10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4FF3849-A152-6A22-1D08-86CB10AFA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441" y="1769037"/>
            <a:ext cx="3164473" cy="2030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EC7569-B8BE-3636-A2FF-787BBAFBC211}"/>
              </a:ext>
            </a:extLst>
          </p:cNvPr>
          <p:cNvSpPr txBox="1"/>
          <p:nvPr/>
        </p:nvSpPr>
        <p:spPr>
          <a:xfrm>
            <a:off x="2378313" y="1819779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/>
              <a:t>랜드로버</a:t>
            </a:r>
            <a:endParaRPr lang="en-US" altLang="ko-KR" sz="1200" b="1" dirty="0"/>
          </a:p>
          <a:p>
            <a:r>
              <a:rPr lang="ko-KR" altLang="en-US" sz="1200" b="1" dirty="0"/>
              <a:t>특별 시승 이벤트</a:t>
            </a:r>
            <a:endParaRPr lang="en-US" altLang="ko-KR" sz="1200" b="1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C470E24-900C-8560-CBEA-4EDA28A6F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017" y="1769037"/>
            <a:ext cx="3164473" cy="2030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56C8E9-24C0-E9AD-EF26-D6769726FA1D}"/>
              </a:ext>
            </a:extLst>
          </p:cNvPr>
          <p:cNvSpPr txBox="1"/>
          <p:nvPr/>
        </p:nvSpPr>
        <p:spPr>
          <a:xfrm>
            <a:off x="6295889" y="1832402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/>
              <a:t>RANGE ROVER</a:t>
            </a:r>
            <a:br>
              <a:rPr lang="en-US" altLang="ko-KR" sz="1200" b="1" dirty="0"/>
            </a:br>
            <a:r>
              <a:rPr lang="ko-KR" altLang="en-US" sz="1200" b="1" dirty="0"/>
              <a:t>특별 시승 이벤트</a:t>
            </a:r>
            <a:endParaRPr lang="en-US" altLang="ko-KR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49AF1-F70B-44AF-994E-C7559B03EBB5}"/>
              </a:ext>
            </a:extLst>
          </p:cNvPr>
          <p:cNvSpPr txBox="1"/>
          <p:nvPr/>
        </p:nvSpPr>
        <p:spPr>
          <a:xfrm>
            <a:off x="762453" y="4488706"/>
            <a:ext cx="155198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App push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진행 예시</a:t>
            </a:r>
          </a:p>
        </p:txBody>
      </p:sp>
    </p:spTree>
    <p:extLst>
      <p:ext uri="{BB962C8B-B14F-4D97-AF65-F5344CB8AC3E}">
        <p14:creationId xmlns:p14="http://schemas.microsoft.com/office/powerpoint/2010/main" val="3457905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5BA1BE0B-20FC-13B2-9E99-76D87FE59695}"/>
              </a:ext>
            </a:extLst>
          </p:cNvPr>
          <p:cNvCxnSpPr>
            <a:cxnSpLocks/>
          </p:cNvCxnSpPr>
          <p:nvPr/>
        </p:nvCxnSpPr>
        <p:spPr>
          <a:xfrm>
            <a:off x="4630973" y="3740235"/>
            <a:ext cx="264861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7B8B715-53B6-2984-DE1E-94A3E97DD05C}"/>
              </a:ext>
            </a:extLst>
          </p:cNvPr>
          <p:cNvSpPr txBox="1"/>
          <p:nvPr/>
        </p:nvSpPr>
        <p:spPr>
          <a:xfrm>
            <a:off x="2304912" y="5782855"/>
            <a:ext cx="1843510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게이트웨이에서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  <a:cs typeface="Malgun Gothic Semilight" panose="020B0502040204020203" pitchFamily="50" charset="-127"/>
            </a:endParaRPr>
          </a:p>
          <a:p>
            <a:pPr algn="ctr"/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각 브랜드 선택하여 이동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49875-AA4F-D0E0-96CE-D1414D6B06CD}"/>
              </a:ext>
            </a:extLst>
          </p:cNvPr>
          <p:cNvSpPr txBox="1"/>
          <p:nvPr/>
        </p:nvSpPr>
        <p:spPr>
          <a:xfrm>
            <a:off x="6488834" y="5782855"/>
            <a:ext cx="2727706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선택에 따른 브랜드 내 모델 선택 및 </a:t>
            </a: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  <a:cs typeface="Malgun Gothic Semilight" panose="020B0502040204020203" pitchFamily="50" charset="-127"/>
            </a:endParaRPr>
          </a:p>
          <a:p>
            <a:pPr algn="ctr"/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신청정보 입력 페이지 제공</a:t>
            </a:r>
          </a:p>
        </p:txBody>
      </p:sp>
      <p:pic>
        <p:nvPicPr>
          <p:cNvPr id="17" name="그림 16" descr="웹사이트이(가) 표시된 사진&#10;&#10;자동 생성된 설명">
            <a:extLst>
              <a:ext uri="{FF2B5EF4-FFF2-40B4-BE49-F238E27FC236}">
                <a16:creationId xmlns:a16="http://schemas.microsoft.com/office/drawing/2014/main" id="{6DB63ACB-D8D0-B022-D40A-DB6669367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04" y="1697151"/>
            <a:ext cx="2164191" cy="384745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86B9204-C1E2-A36D-E528-70A2DB7D4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993" y="1695385"/>
            <a:ext cx="1698639" cy="38474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1F0E4A2-292B-273D-2C6E-1F943E6AA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86" y="1695385"/>
            <a:ext cx="1663402" cy="38474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92D9B8C-47A3-4AAB-29B5-25141CA21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742" y="1695385"/>
            <a:ext cx="1636856" cy="38474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21584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pic>
        <p:nvPicPr>
          <p:cNvPr id="4" name="그림 3" descr="텍스트, 스크린샷, 구름, 자연이(가) 표시된 사진&#10;&#10;자동 생성된 설명">
            <a:extLst>
              <a:ext uri="{FF2B5EF4-FFF2-40B4-BE49-F238E27FC236}">
                <a16:creationId xmlns:a16="http://schemas.microsoft.com/office/drawing/2014/main" id="{08AEB124-46DC-CC6B-D9F5-96BE01A30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14" y="1016000"/>
            <a:ext cx="2570571" cy="519112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AFD9E3E-92C6-EC46-318D-B1F6153A370C}"/>
              </a:ext>
            </a:extLst>
          </p:cNvPr>
          <p:cNvSpPr txBox="1">
            <a:spLocks/>
          </p:cNvSpPr>
          <p:nvPr/>
        </p:nvSpPr>
        <p:spPr>
          <a:xfrm>
            <a:off x="609600" y="678964"/>
            <a:ext cx="7391400" cy="228600"/>
          </a:xfrm>
          <a:prstGeom prst="rect">
            <a:avLst/>
          </a:prstGeom>
        </p:spPr>
        <p:txBody>
          <a:bodyPr/>
          <a:lstStyle>
            <a:lvl1pPr marL="0">
              <a:defRPr sz="1050" spc="300">
                <a:latin typeface="JLR Emeric ExtraLight" panose="02000503040000020004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b="1" dirty="0"/>
              <a:t>메인 페이지</a:t>
            </a:r>
            <a:endParaRPr lang="en-GB" altLang="ko-KR" sz="1100" b="1" dirty="0"/>
          </a:p>
        </p:txBody>
      </p:sp>
    </p:spTree>
    <p:extLst>
      <p:ext uri="{BB962C8B-B14F-4D97-AF65-F5344CB8AC3E}">
        <p14:creationId xmlns:p14="http://schemas.microsoft.com/office/powerpoint/2010/main" val="1994366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684644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이벤트 시안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C976BB9-9364-26D6-01AF-596BAD21B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53" y="1422399"/>
            <a:ext cx="2118694" cy="485042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D97BCC-9F6E-F8B4-DABD-3EC0383FB09B}"/>
              </a:ext>
            </a:extLst>
          </p:cNvPr>
          <p:cNvSpPr txBox="1"/>
          <p:nvPr/>
        </p:nvSpPr>
        <p:spPr>
          <a:xfrm>
            <a:off x="856940" y="1110578"/>
            <a:ext cx="1929720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ko-KR" altLang="en-US" sz="900" b="1" spc="300">
                <a:latin typeface="JLR Emeric ExtraLight" panose="02000503040000020004" pitchFamily="2" charset="0"/>
                <a:ea typeface="+mn-ea"/>
                <a:cs typeface="+mn-cs"/>
              </a:rPr>
              <a:t>메인 페이지</a:t>
            </a:r>
            <a:endParaRPr lang="ko-KR" altLang="en-US" sz="900" b="1" spc="300" dirty="0">
              <a:latin typeface="JLR Emeric ExtraLight" panose="02000503040000020004" pitchFamily="2" charset="0"/>
              <a:ea typeface="+mn-ea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2B44D0E-AC8B-864A-E7FC-6082AC1EC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8" t="7927" r="49405" b="5140"/>
          <a:stretch/>
        </p:blipFill>
        <p:spPr>
          <a:xfrm>
            <a:off x="2944548" y="4204751"/>
            <a:ext cx="4926923" cy="2056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D86A1C-15D3-BFFF-AB0C-552C2DB82115}"/>
              </a:ext>
            </a:extLst>
          </p:cNvPr>
          <p:cNvSpPr txBox="1"/>
          <p:nvPr/>
        </p:nvSpPr>
        <p:spPr>
          <a:xfrm>
            <a:off x="3159248" y="5953402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dirty="0"/>
              <a:t>&gt; </a:t>
            </a:r>
            <a:r>
              <a:rPr lang="ko-KR" altLang="en-US" sz="700" dirty="0"/>
              <a:t>모델 하이라이트</a:t>
            </a:r>
            <a:br>
              <a:rPr lang="en-US" altLang="ko-KR" sz="700" dirty="0"/>
            </a:br>
            <a:r>
              <a:rPr lang="en-US" altLang="ko-KR" sz="700" dirty="0"/>
              <a:t>&gt; </a:t>
            </a:r>
            <a:r>
              <a:rPr lang="ko-KR" altLang="en-US" sz="700" dirty="0"/>
              <a:t>자세히 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216ED-BDF1-5C37-9580-8F14D5A19B68}"/>
              </a:ext>
            </a:extLst>
          </p:cNvPr>
          <p:cNvSpPr txBox="1"/>
          <p:nvPr/>
        </p:nvSpPr>
        <p:spPr>
          <a:xfrm>
            <a:off x="5543262" y="5953402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dirty="0"/>
              <a:t>&gt; </a:t>
            </a:r>
            <a:r>
              <a:rPr lang="ko-KR" altLang="en-US" sz="700" dirty="0"/>
              <a:t>모델 하이라이트</a:t>
            </a:r>
            <a:br>
              <a:rPr lang="en-US" altLang="ko-KR" sz="700" dirty="0"/>
            </a:br>
            <a:r>
              <a:rPr lang="en-US" altLang="ko-KR" sz="700" dirty="0"/>
              <a:t>&gt; </a:t>
            </a:r>
            <a:r>
              <a:rPr lang="ko-KR" altLang="en-US" sz="700" dirty="0"/>
              <a:t>자세히 보기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00BDD-59FC-93BE-C157-E5718B688E18}"/>
              </a:ext>
            </a:extLst>
          </p:cNvPr>
          <p:cNvSpPr txBox="1"/>
          <p:nvPr/>
        </p:nvSpPr>
        <p:spPr>
          <a:xfrm>
            <a:off x="7871471" y="3712851"/>
            <a:ext cx="2611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000" dirty="0"/>
              <a:t>모델 하이라이트 </a:t>
            </a:r>
            <a:r>
              <a:rPr lang="en-US" altLang="ko-KR" sz="1000" dirty="0"/>
              <a:t>: </a:t>
            </a:r>
            <a:r>
              <a:rPr lang="ko-KR" altLang="en-US" sz="1000" dirty="0"/>
              <a:t>각 모델 하이라이트 노출</a:t>
            </a:r>
            <a:endParaRPr lang="en-US" altLang="ko-KR" sz="1000" dirty="0"/>
          </a:p>
          <a:p>
            <a:pPr algn="r"/>
            <a:r>
              <a:rPr lang="ko-KR" altLang="en-US" sz="1000" dirty="0"/>
              <a:t>자세히 보기 </a:t>
            </a:r>
            <a:r>
              <a:rPr lang="en-US" altLang="ko-KR" sz="1000" dirty="0"/>
              <a:t>: </a:t>
            </a:r>
            <a:r>
              <a:rPr lang="ko-KR" altLang="en-US" sz="1000" dirty="0"/>
              <a:t>모델 별 홈페이지 랜딩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60A03A2-30CA-55FB-D518-D8D7D0412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8" t="7927" r="27195" b="5140"/>
          <a:stretch/>
        </p:blipFill>
        <p:spPr>
          <a:xfrm>
            <a:off x="762453" y="4216400"/>
            <a:ext cx="2249688" cy="2056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8C553A-3BC9-8673-5D85-9BD036E75A53}"/>
              </a:ext>
            </a:extLst>
          </p:cNvPr>
          <p:cNvSpPr txBox="1"/>
          <p:nvPr/>
        </p:nvSpPr>
        <p:spPr>
          <a:xfrm>
            <a:off x="762453" y="5953402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dirty="0"/>
              <a:t>&gt; </a:t>
            </a:r>
            <a:r>
              <a:rPr lang="ko-KR" altLang="en-US" sz="700" dirty="0"/>
              <a:t>모델 하이라이트</a:t>
            </a:r>
            <a:br>
              <a:rPr lang="en-US" altLang="ko-KR" sz="700" dirty="0"/>
            </a:br>
            <a:r>
              <a:rPr lang="en-US" altLang="ko-KR" sz="700" dirty="0"/>
              <a:t>&gt; </a:t>
            </a:r>
            <a:r>
              <a:rPr lang="ko-KR" altLang="en-US" sz="700" dirty="0"/>
              <a:t>자세히 보기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CD9635F-0987-5350-B66A-EE74915BB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51" t="7927" r="4472" b="5140"/>
          <a:stretch/>
        </p:blipFill>
        <p:spPr>
          <a:xfrm>
            <a:off x="7841045" y="4216400"/>
            <a:ext cx="2249688" cy="20564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C1D874-1EBE-7202-4802-E332706A97C2}"/>
              </a:ext>
            </a:extLst>
          </p:cNvPr>
          <p:cNvSpPr txBox="1"/>
          <p:nvPr/>
        </p:nvSpPr>
        <p:spPr>
          <a:xfrm>
            <a:off x="7777293" y="5877294"/>
            <a:ext cx="917239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/>
              <a:t>&gt; </a:t>
            </a:r>
            <a:r>
              <a:rPr lang="ko-KR" altLang="en-US" sz="700" dirty="0"/>
              <a:t>모델 하이라이트</a:t>
            </a:r>
            <a:br>
              <a:rPr lang="en-US" altLang="ko-KR" sz="700" dirty="0"/>
            </a:br>
            <a:r>
              <a:rPr lang="en-US" altLang="ko-KR" sz="700" dirty="0"/>
              <a:t>&gt; </a:t>
            </a:r>
            <a:r>
              <a:rPr lang="ko-KR" altLang="en-US" sz="700" dirty="0"/>
              <a:t>자세히 보기</a:t>
            </a:r>
          </a:p>
        </p:txBody>
      </p:sp>
    </p:spTree>
    <p:extLst>
      <p:ext uri="{BB962C8B-B14F-4D97-AF65-F5344CB8AC3E}">
        <p14:creationId xmlns:p14="http://schemas.microsoft.com/office/powerpoint/2010/main" val="286312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AEF68-0E12-A2BF-BB06-91445B7E7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ko-KR" sz="1100" b="1" dirty="0"/>
              <a:t>LAND 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31272-398A-3EB7-FC53-4AF3A5F9D80C}"/>
              </a:ext>
            </a:extLst>
          </p:cNvPr>
          <p:cNvSpPr txBox="1"/>
          <p:nvPr/>
        </p:nvSpPr>
        <p:spPr>
          <a:xfrm>
            <a:off x="762453" y="684644"/>
            <a:ext cx="6791008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rPr>
              <a:t>이벤트 시안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97BCC-9F6E-F8B4-DABD-3EC0383FB09B}"/>
              </a:ext>
            </a:extLst>
          </p:cNvPr>
          <p:cNvSpPr txBox="1"/>
          <p:nvPr/>
        </p:nvSpPr>
        <p:spPr>
          <a:xfrm>
            <a:off x="631458" y="1110578"/>
            <a:ext cx="2949941" cy="311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ko-KR" altLang="en-US" sz="900" b="1" spc="300" dirty="0" err="1">
                <a:latin typeface="JLR Emeric ExtraLight" panose="02000503040000020004" pitchFamily="2" charset="0"/>
                <a:ea typeface="+mn-ea"/>
                <a:cs typeface="+mn-cs"/>
              </a:rPr>
              <a:t>레인지로버</a:t>
            </a:r>
            <a:endParaRPr lang="ko-KR" altLang="en-US" sz="900" b="1" spc="300" dirty="0">
              <a:latin typeface="JLR Emeric ExtraLight" panose="02000503040000020004" pitchFamily="2" charset="0"/>
              <a:ea typeface="+mn-ea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59884F0-0FAA-7C48-5C86-16A7062E7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36512"/>
            <a:ext cx="1949125" cy="458651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F6641A7-7E80-D083-318F-B00A4340D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900" y="1536513"/>
            <a:ext cx="1816552" cy="463684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51371B4-9B22-A3EE-062F-CFE7F250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627" y="1536512"/>
            <a:ext cx="1891390" cy="40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46757"/>
      </p:ext>
    </p:extLst>
  </p:cSld>
  <p:clrMapOvr>
    <a:masterClrMapping/>
  </p:clrMapOvr>
</p:sld>
</file>

<file path=ppt/theme/theme1.xml><?xml version="1.0" encoding="utf-8"?>
<a:theme xmlns:a="http://schemas.openxmlformats.org/drawingml/2006/main" name="EXAMPL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ML June 23" id="{431529E4-5FF4-44F7-85B7-3AE1D495CE34}" vid="{8D336D21-0EE3-471A-B4C1-0C611D4E3D88}"/>
    </a:ext>
  </a:extLst>
</a:theme>
</file>

<file path=ppt/theme/theme2.xml><?xml version="1.0" encoding="utf-8"?>
<a:theme xmlns:a="http://schemas.openxmlformats.org/drawingml/2006/main" name="EXAMPLE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ML June 23" id="{431529E4-5FF4-44F7-85B7-3AE1D495CE34}" vid="{56E21D20-2115-41BD-A4DF-F0BEA383C7E8}"/>
    </a:ext>
  </a:extLst>
</a:theme>
</file>

<file path=ppt/theme/theme3.xml><?xml version="1.0" encoding="utf-8"?>
<a:theme xmlns:a="http://schemas.openxmlformats.org/drawingml/2006/main" name="EXAMPLE 4">
  <a:themeElements>
    <a:clrScheme name="Tertiary Palet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ML June 23" id="{431529E4-5FF4-44F7-85B7-3AE1D495CE34}" vid="{CE48EFFC-A5F7-4A4B-B31A-D5DDE6605CCD}"/>
    </a:ext>
  </a:extLst>
</a:theme>
</file>

<file path=ppt/theme/theme4.xml><?xml version="1.0" encoding="utf-8"?>
<a:theme xmlns:a="http://schemas.openxmlformats.org/drawingml/2006/main" name="EXAMPLE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ML June 23" id="{431529E4-5FF4-44F7-85B7-3AE1D495CE34}" vid="{7B2A338B-2A8B-4E41-8466-2842E5483B74}"/>
    </a:ext>
  </a:extLst>
</a:theme>
</file>

<file path=ppt/theme/theme5.xml><?xml version="1.0" encoding="utf-8"?>
<a:theme xmlns:a="http://schemas.openxmlformats.org/drawingml/2006/main" name="EXAMPLE 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Template ML June 23" id="{431529E4-5FF4-44F7-85B7-3AE1D495CE34}" vid="{74D86871-7D4F-4C72-B46D-2E7C2BB38FC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815D4BB6F6FC46AD76999260693277" ma:contentTypeVersion="15" ma:contentTypeDescription="Create a new document." ma:contentTypeScope="" ma:versionID="d001dea367b36ea2a9d143d5865087e9">
  <xsd:schema xmlns:xsd="http://www.w3.org/2001/XMLSchema" xmlns:xs="http://www.w3.org/2001/XMLSchema" xmlns:p="http://schemas.microsoft.com/office/2006/metadata/properties" xmlns:ns2="30c5862b-7cac-49ab-a0dc-6aa315c58c0c" xmlns:ns3="84bf1327-9578-479d-82b4-5c8641a85aba" xmlns:ns4="05df4186-6a79-4c36-aac8-0c44ed8cdcc7" targetNamespace="http://schemas.microsoft.com/office/2006/metadata/properties" ma:root="true" ma:fieldsID="64e8df42dcef196656b58d9a7274d7b1" ns2:_="" ns3:_="" ns4:_="">
    <xsd:import namespace="30c5862b-7cac-49ab-a0dc-6aa315c58c0c"/>
    <xsd:import namespace="84bf1327-9578-479d-82b4-5c8641a85aba"/>
    <xsd:import namespace="05df4186-6a79-4c36-aac8-0c44ed8cdc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5862b-7cac-49ab-a0dc-6aa315c58c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a9981d-741d-4dde-8b20-345ed49743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f1327-9578-479d-82b4-5c8641a85ab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f4186-6a79-4c36-aac8-0c44ed8cdcc7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8487ccd-0a96-48d7-a246-a9442f6fe5c4}" ma:internalName="TaxCatchAll" ma:showField="CatchAllData" ma:web="84bf1327-9578-479d-82b4-5c8641a85a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df4186-6a79-4c36-aac8-0c44ed8cdcc7" xsi:nil="true"/>
    <lcf76f155ced4ddcb4097134ff3c332f xmlns="30c5862b-7cac-49ab-a0dc-6aa315c58c0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59C7AC-276B-491D-B3A8-F4FF0566A8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c5862b-7cac-49ab-a0dc-6aa315c58c0c"/>
    <ds:schemaRef ds:uri="84bf1327-9578-479d-82b4-5c8641a85aba"/>
    <ds:schemaRef ds:uri="05df4186-6a79-4c36-aac8-0c44ed8cdc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ACCF5B-2CF8-4307-870B-A048D5029754}">
  <ds:schemaRefs>
    <ds:schemaRef ds:uri="05df4186-6a79-4c36-aac8-0c44ed8cdcc7"/>
    <ds:schemaRef ds:uri="84bf1327-9578-479d-82b4-5c8641a85aba"/>
    <ds:schemaRef ds:uri="http://schemas.microsoft.com/office/2006/documentManagement/types"/>
    <ds:schemaRef ds:uri="http://purl.org/dc/dcmitype/"/>
    <ds:schemaRef ds:uri="http://schemas.microsoft.com/office/2006/metadata/properties"/>
    <ds:schemaRef ds:uri="30c5862b-7cac-49ab-a0dc-6aa315c58c0c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6C7B9C5-F6DB-4090-89F1-6052A8A067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4415</TotalTime>
  <Words>856</Words>
  <Application>Microsoft Office PowerPoint</Application>
  <PresentationFormat>와이드스크린</PresentationFormat>
  <Paragraphs>166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16</vt:i4>
      </vt:variant>
    </vt:vector>
  </HeadingPairs>
  <TitlesOfParts>
    <vt:vector size="27" baseType="lpstr">
      <vt:lpstr>맑은 고딕</vt:lpstr>
      <vt:lpstr>Arial</vt:lpstr>
      <vt:lpstr>Calibri</vt:lpstr>
      <vt:lpstr>JLR Emeric ExtraLight</vt:lpstr>
      <vt:lpstr>JLR Emeric SemiBold</vt:lpstr>
      <vt:lpstr>Wingdings</vt:lpstr>
      <vt:lpstr>EXAMPLE 2</vt:lpstr>
      <vt:lpstr>EXAMPLE 3</vt:lpstr>
      <vt:lpstr>EXAMPLE 4</vt:lpstr>
      <vt:lpstr>EXAMPLE 5</vt:lpstr>
      <vt:lpstr>EXAMPLE 6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YunMin Kim</dc:creator>
  <cp:lastModifiedBy>소현 이</cp:lastModifiedBy>
  <cp:revision>66</cp:revision>
  <dcterms:created xsi:type="dcterms:W3CDTF">2023-06-07T09:22:27Z</dcterms:created>
  <dcterms:modified xsi:type="dcterms:W3CDTF">2024-07-10T05:46:43Z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2022-05-09T00:00:00Z</vt:filetime>
  </property>
  <property fmtid="{D5CDD505-2E9C-101B-9397-08002B2CF9AE}" pid="3" name="Creator">
    <vt:lpwstr>Adobe InDesign 17.2 (Windows)</vt:lpwstr>
  </property>
  <property fmtid="{D5CDD505-2E9C-101B-9397-08002B2CF9AE}" pid="4" name="LastSaved">
    <vt:filetime>2022-05-09T00:00:00Z</vt:filetime>
  </property>
  <property fmtid="{D5CDD505-2E9C-101B-9397-08002B2CF9AE}" pid="5" name="ContentTypeId">
    <vt:lpwstr>0x010100FE815D4BB6F6FC46AD76999260693277</vt:lpwstr>
  </property>
  <property fmtid="{D5CDD505-2E9C-101B-9397-08002B2CF9AE}" pid="6" name="MediaServiceImageTags">
    <vt:lpwstr/>
  </property>
  <property fmtid="{D5CDD505-2E9C-101B-9397-08002B2CF9AE}" pid="7" name="MSIP_Label_289eaf13-f528-470e-bf6b-38b666617431_Enabled">
    <vt:lpwstr>true</vt:lpwstr>
  </property>
  <property fmtid="{D5CDD505-2E9C-101B-9397-08002B2CF9AE}" pid="8" name="MSIP_Label_289eaf13-f528-470e-bf6b-38b666617431_SetDate">
    <vt:lpwstr>2023-05-31T09:22:20Z</vt:lpwstr>
  </property>
  <property fmtid="{D5CDD505-2E9C-101B-9397-08002B2CF9AE}" pid="9" name="MSIP_Label_289eaf13-f528-470e-bf6b-38b666617431_Method">
    <vt:lpwstr>Privileged</vt:lpwstr>
  </property>
  <property fmtid="{D5CDD505-2E9C-101B-9397-08002B2CF9AE}" pid="10" name="MSIP_Label_289eaf13-f528-470e-bf6b-38b666617431_Name">
    <vt:lpwstr>Proprietary</vt:lpwstr>
  </property>
  <property fmtid="{D5CDD505-2E9C-101B-9397-08002B2CF9AE}" pid="11" name="MSIP_Label_289eaf13-f528-470e-bf6b-38b666617431_SiteId">
    <vt:lpwstr>4c087f80-1e07-4f72-9e41-d7d9748d0f4c</vt:lpwstr>
  </property>
  <property fmtid="{D5CDD505-2E9C-101B-9397-08002B2CF9AE}" pid="12" name="MSIP_Label_289eaf13-f528-470e-bf6b-38b666617431_ActionId">
    <vt:lpwstr>c6df78ab-eca5-4d01-a7f2-312897505cd8</vt:lpwstr>
  </property>
  <property fmtid="{D5CDD505-2E9C-101B-9397-08002B2CF9AE}" pid="13" name="MSIP_Label_289eaf13-f528-470e-bf6b-38b666617431_ContentBits">
    <vt:lpwstr>0</vt:lpwstr>
  </property>
</Properties>
</file>