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  <p:sldMasterId id="2147483676" r:id="rId3"/>
    <p:sldMasterId id="2147483664" r:id="rId4"/>
    <p:sldMasterId id="2147483678" r:id="rId5"/>
    <p:sldMasterId id="2147483793" r:id="rId6"/>
    <p:sldMasterId id="2147483778" r:id="rId7"/>
  </p:sldMasterIdLst>
  <p:notesMasterIdLst>
    <p:notesMasterId r:id="rId15"/>
  </p:notesMasterIdLst>
  <p:handoutMasterIdLst>
    <p:handoutMasterId r:id="rId16"/>
  </p:handoutMasterIdLst>
  <p:sldIdLst>
    <p:sldId id="425" r:id="rId8"/>
    <p:sldId id="1506" r:id="rId9"/>
    <p:sldId id="1722" r:id="rId10"/>
    <p:sldId id="1723" r:id="rId11"/>
    <p:sldId id="1725" r:id="rId12"/>
    <p:sldId id="1726" r:id="rId13"/>
    <p:sldId id="1727" r:id="rId14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822" userDrawn="1">
          <p15:clr>
            <a:srgbClr val="A4A3A4"/>
          </p15:clr>
        </p15:guide>
        <p15:guide id="9" orient="horz" pos="51" userDrawn="1">
          <p15:clr>
            <a:srgbClr val="A4A3A4"/>
          </p15:clr>
        </p15:guide>
        <p15:guide id="17" pos="4294" userDrawn="1">
          <p15:clr>
            <a:srgbClr val="A4A3A4"/>
          </p15:clr>
        </p15:guide>
        <p15:guide id="21" orient="horz" pos="28" userDrawn="1">
          <p15:clr>
            <a:srgbClr val="A4A3A4"/>
          </p15:clr>
        </p15:guide>
        <p15:guide id="33" orient="horz" pos="4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4FD2FB"/>
    <a:srgbClr val="CC0000"/>
    <a:srgbClr val="D87328"/>
    <a:srgbClr val="F79325"/>
    <a:srgbClr val="DAF0FE"/>
    <a:srgbClr val="B8EDFE"/>
    <a:srgbClr val="000000"/>
    <a:srgbClr val="06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2396" autoAdjust="0"/>
  </p:normalViewPr>
  <p:slideViewPr>
    <p:cSldViewPr snapToGrid="0">
      <p:cViewPr>
        <p:scale>
          <a:sx n="125" d="100"/>
          <a:sy n="125" d="100"/>
        </p:scale>
        <p:origin x="378" y="-198"/>
      </p:cViewPr>
      <p:guideLst>
        <p:guide orient="horz" pos="822"/>
        <p:guide orient="horz" pos="51"/>
        <p:guide pos="4294"/>
        <p:guide orient="horz" pos="28"/>
        <p:guide orient="horz" pos="4292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893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716" y="1"/>
            <a:ext cx="2949893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DB6637C5-E5EC-45B2-9608-43272685958A}" type="datetimeFigureOut">
              <a:rPr lang="ko-KR" altLang="en-US" smtClean="0"/>
              <a:pPr/>
              <a:t>2022-12-08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1656"/>
            <a:ext cx="2949893" cy="49768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716" y="9441656"/>
            <a:ext cx="2949893" cy="49768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92FAE5A5-287D-4A9C-B095-1C3594CC1A8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59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893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716" y="1"/>
            <a:ext cx="2949893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FE8C1591-46EA-436E-A1E2-9DFA1E2F672B}" type="datetimeFigureOut">
              <a:rPr lang="ko-KR" altLang="en-US" smtClean="0"/>
              <a:pPr/>
              <a:t>2022-12-08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358" y="4782841"/>
            <a:ext cx="5444486" cy="3914677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1656"/>
            <a:ext cx="2949893" cy="49768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716" y="9441656"/>
            <a:ext cx="2949893" cy="49768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99469A11-3F30-4831-B00E-D0BB67818E1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6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76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059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911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17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77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664544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74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전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6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전/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75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-Yarim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>
                <a:solidFill>
                  <a:prstClr val="white"/>
                </a:solidFill>
                <a:latin typeface="맑은 고딕" pitchFamily="50" charset="-127"/>
              </a:rPr>
              <a:t>  Eagle Eye KPI</a:t>
            </a:r>
            <a:endParaRPr lang="ko-KR" altLang="en-US" sz="700" b="1" kern="0" dirty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" y="651935"/>
            <a:ext cx="1324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Monthly Report</a:t>
            </a:r>
            <a:endParaRPr lang="en-US" altLang="ko-KR" sz="7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Vessel Report</a:t>
            </a:r>
          </a:p>
          <a:p>
            <a:r>
              <a:rPr lang="en-US" altLang="ko-KR" sz="700" dirty="0">
                <a:solidFill>
                  <a:prstClr val="black"/>
                </a:solidFill>
                <a:latin typeface="맑은 고딕" panose="020B0503020000020004" pitchFamily="50" charset="-127"/>
              </a:rPr>
              <a:t> - QC Productivity</a:t>
            </a:r>
          </a:p>
          <a:p>
            <a:r>
              <a:rPr lang="en-US" altLang="ko-KR" sz="700" dirty="0">
                <a:solidFill>
                  <a:prstClr val="black"/>
                </a:solidFill>
                <a:latin typeface="맑은 고딕" panose="020B0503020000020004" pitchFamily="50" charset="-127"/>
              </a:rPr>
              <a:t> - Yard Productivity</a:t>
            </a:r>
          </a:p>
          <a:p>
            <a:r>
              <a:rPr lang="en-US" altLang="ko-KR" sz="700" dirty="0">
                <a:solidFill>
                  <a:prstClr val="black"/>
                </a:solidFill>
                <a:latin typeface="맑은 고딕" panose="020B0503020000020004" pitchFamily="50" charset="-127"/>
              </a:rPr>
              <a:t> - Gate Productivity</a:t>
            </a: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AMS Report</a:t>
            </a: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2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기본-Yarimca_다음화면 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>
                <a:solidFill>
                  <a:prstClr val="white"/>
                </a:solidFill>
                <a:latin typeface="맑은 고딕" pitchFamily="50" charset="-127"/>
              </a:rPr>
              <a:t>  Eagle Eye KPI</a:t>
            </a:r>
            <a:endParaRPr lang="ko-KR" altLang="en-US" sz="700" b="1" kern="0" dirty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직사각형 16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1" y="651935"/>
            <a:ext cx="1324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Monthly Report</a:t>
            </a:r>
            <a:endParaRPr lang="en-US" altLang="ko-KR" sz="7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Vessel Report</a:t>
            </a:r>
          </a:p>
          <a:p>
            <a:r>
              <a:rPr lang="en-US" altLang="ko-KR" sz="700" dirty="0">
                <a:solidFill>
                  <a:prstClr val="black"/>
                </a:solidFill>
                <a:latin typeface="맑은 고딕" panose="020B0503020000020004" pitchFamily="50" charset="-127"/>
              </a:rPr>
              <a:t> - QC Productivity</a:t>
            </a:r>
          </a:p>
          <a:p>
            <a:r>
              <a:rPr lang="en-US" altLang="ko-KR" sz="700" dirty="0">
                <a:solidFill>
                  <a:prstClr val="black"/>
                </a:solidFill>
                <a:latin typeface="맑은 고딕" panose="020B0503020000020004" pitchFamily="50" charset="-127"/>
              </a:rPr>
              <a:t> - Yard Productivity</a:t>
            </a:r>
          </a:p>
          <a:p>
            <a:r>
              <a:rPr lang="en-US" altLang="ko-KR" sz="700" dirty="0">
                <a:solidFill>
                  <a:prstClr val="black"/>
                </a:solidFill>
                <a:latin typeface="맑은 고딕" panose="020B0503020000020004" pitchFamily="50" charset="-127"/>
              </a:rPr>
              <a:t> - Gate Productivity</a:t>
            </a: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AMS Report</a:t>
            </a: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69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20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31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6524625"/>
            <a:ext cx="67040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820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5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2164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68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기본-Yarimca_다음화면 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endParaRPr lang="ko-KR" altLang="en-US" sz="700" b="1" kern="0" dirty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직사각형 16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</p:spTree>
    <p:extLst>
      <p:ext uri="{BB962C8B-B14F-4D97-AF65-F5344CB8AC3E}">
        <p14:creationId xmlns:p14="http://schemas.microsoft.com/office/powerpoint/2010/main" val="2321760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1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219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691" y="1130535"/>
            <a:ext cx="8263439" cy="856873"/>
          </a:xfrm>
          <a:prstGeom prst="rect">
            <a:avLst/>
          </a:prstGeom>
        </p:spPr>
        <p:txBody>
          <a:bodyPr anchor="b">
            <a:noAutofit/>
          </a:bodyPr>
          <a:lstStyle>
            <a:lvl1pPr algn="just">
              <a:defRPr sz="4800" b="1" cap="none" spc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AAEEE1-89DB-4594-B23D-515D97FE75EE}" type="datetime1">
              <a:rPr lang="ko-KR" altLang="en-US"/>
              <a:pPr>
                <a:defRPr/>
              </a:pPr>
              <a:t>2022-12-08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(C) Copyright  2021, KMS all rights reserved</a:t>
            </a: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581F85-5668-4966-B8E1-B1BEA4B7B5E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63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470878" y="952106"/>
            <a:ext cx="2319217" cy="34766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4"/>
          </p:nvPr>
        </p:nvSpPr>
        <p:spPr>
          <a:xfrm>
            <a:off x="130908" y="648653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4C652-0DEB-478B-9473-43F09401F53B}" type="datetime1">
              <a:rPr lang="ko-KR" altLang="en-US"/>
              <a:pPr>
                <a:defRPr/>
              </a:pPr>
              <a:t>2022-12-08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5"/>
          </p:nvPr>
        </p:nvSpPr>
        <p:spPr>
          <a:xfrm>
            <a:off x="4165600" y="6486530"/>
            <a:ext cx="44558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(C) Copyright  2021, KMS all rights reserved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6"/>
          </p:nvPr>
        </p:nvSpPr>
        <p:spPr>
          <a:xfrm>
            <a:off x="9226063" y="648653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89BE8C-4DF7-4893-833F-CA0F7683E69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75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640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645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233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2339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12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6401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30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56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155" y="1681163"/>
            <a:ext cx="51581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155" y="2505075"/>
            <a:ext cx="5158155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553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373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56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이전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5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94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152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557" y="987430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514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557" y="987430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704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843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5878" y="365125"/>
            <a:ext cx="2627924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0010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275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5F13-F262-4E17-A1AA-0EE646DA0664}" type="datetime1">
              <a:rPr lang="ko-KR" altLang="en-US"/>
              <a:pPr>
                <a:defRPr/>
              </a:pPr>
              <a:t>2022-12-08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(C) Copyright  2021, KMS all rights reserved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2304B-191A-47AC-9B21-2879C10732A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53210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49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01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4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0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779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83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6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49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09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47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91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23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5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9574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5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68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/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5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664544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1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572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20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전/다음화면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80347" y="367892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이전 페이지 연결</a:t>
            </a: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80347" y="6647646"/>
            <a:ext cx="9348923" cy="14001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prstClr val="white"/>
                </a:solidFill>
                <a:latin typeface="맑은 고딕" panose="020B0503020000020004" pitchFamily="50" charset="-127"/>
                <a:cs typeface="Calibri" pitchFamily="34" charset="0"/>
              </a:rPr>
              <a:t>다음 페이지 연결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1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본-Yarim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 userDrawn="1"/>
        </p:nvSpPr>
        <p:spPr>
          <a:xfrm>
            <a:off x="72944" y="352359"/>
            <a:ext cx="9347200" cy="23083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r>
              <a:rPr lang="en-US" altLang="ko-KR" sz="1200" b="1" kern="0" dirty="0">
                <a:solidFill>
                  <a:prstClr val="white"/>
                </a:solidFill>
                <a:latin typeface="맑은 고딕" pitchFamily="50" charset="-127"/>
              </a:rPr>
              <a:t>  Eagle Eye KPI</a:t>
            </a:r>
            <a:endParaRPr lang="ko-KR" altLang="en-US" sz="700" b="1" kern="0" dirty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72944" y="591660"/>
            <a:ext cx="1104573" cy="61986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endParaRPr lang="ko-KR" altLang="en-US" sz="700" b="1" kern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" y="651935"/>
            <a:ext cx="1324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Real Time KPI</a:t>
            </a:r>
          </a:p>
          <a:p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Real Time AMS</a:t>
            </a:r>
            <a:endParaRPr lang="en-US" altLang="ko-KR" sz="7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Monthly Report</a:t>
            </a:r>
            <a:endParaRPr lang="en-US" altLang="ko-KR" sz="7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Vessel Report</a:t>
            </a:r>
          </a:p>
          <a:p>
            <a:r>
              <a:rPr lang="en-US" altLang="ko-KR" sz="700" dirty="0">
                <a:solidFill>
                  <a:prstClr val="black"/>
                </a:solidFill>
                <a:latin typeface="맑은 고딕" panose="020B0503020000020004" pitchFamily="50" charset="-127"/>
              </a:rPr>
              <a:t> - QC Productivity</a:t>
            </a:r>
          </a:p>
          <a:p>
            <a:r>
              <a:rPr lang="en-US" altLang="ko-KR" sz="700" dirty="0">
                <a:solidFill>
                  <a:prstClr val="black"/>
                </a:solidFill>
                <a:latin typeface="맑은 고딕" panose="020B0503020000020004" pitchFamily="50" charset="-127"/>
              </a:rPr>
              <a:t> - Yard Productivity</a:t>
            </a:r>
          </a:p>
          <a:p>
            <a:r>
              <a:rPr lang="en-US" altLang="ko-KR" sz="700" dirty="0">
                <a:solidFill>
                  <a:prstClr val="black"/>
                </a:solidFill>
                <a:latin typeface="맑은 고딕" panose="020B0503020000020004" pitchFamily="50" charset="-127"/>
              </a:rPr>
              <a:t> - Gate Productivity</a:t>
            </a: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AMS Report</a:t>
            </a:r>
          </a:p>
          <a:p>
            <a:endParaRPr lang="en-US" altLang="ko-KR" sz="7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8560081" y="391556"/>
            <a:ext cx="797539" cy="1556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800" b="1" kern="0" dirty="0">
                <a:solidFill>
                  <a:prstClr val="black"/>
                </a:solidFill>
                <a:latin typeface="맑은 고딕" pitchFamily="50" charset="-127"/>
              </a:rPr>
              <a:t>Log Out</a:t>
            </a:r>
            <a:endParaRPr lang="ko-KR" altLang="en-US" sz="800" b="1" kern="0" dirty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15053" y="371611"/>
            <a:ext cx="7442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prstClr val="white"/>
                </a:solidFill>
                <a:latin typeface="맑은 고딕" panose="020B0503020000020004" pitchFamily="50" charset="-127"/>
              </a:rPr>
              <a:t>abrain815</a:t>
            </a:r>
            <a:endParaRPr lang="ko-KR" altLang="en-US" sz="700" b="1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7629419" y="365638"/>
            <a:ext cx="246221" cy="200055"/>
            <a:chOff x="8674857" y="3158180"/>
            <a:chExt cx="200055" cy="200055"/>
          </a:xfrm>
        </p:grpSpPr>
        <p:sp>
          <p:nvSpPr>
            <p:cNvPr id="14" name="타원 13"/>
            <p:cNvSpPr/>
            <p:nvPr/>
          </p:nvSpPr>
          <p:spPr>
            <a:xfrm>
              <a:off x="8674857" y="3158180"/>
              <a:ext cx="200055" cy="2000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latinLnBrk="0"/>
              <a:endParaRPr lang="ko-KR" altLang="en-US" sz="700" b="1" kern="0">
                <a:solidFill>
                  <a:sysClr val="window" lastClr="FFFFFF"/>
                </a:solidFill>
                <a:latin typeface="맑은 고딕" pitchFamily="50" charset="-127"/>
              </a:endParaRPr>
            </a:p>
          </p:txBody>
        </p:sp>
        <p:sp>
          <p:nvSpPr>
            <p:cNvPr id="15" name="User"/>
            <p:cNvSpPr>
              <a:spLocks noChangeAspect="1" noEditPoints="1"/>
            </p:cNvSpPr>
            <p:nvPr/>
          </p:nvSpPr>
          <p:spPr bwMode="auto">
            <a:xfrm>
              <a:off x="8714845" y="3190610"/>
              <a:ext cx="130175" cy="138113"/>
            </a:xfrm>
            <a:custGeom>
              <a:avLst/>
              <a:gdLst>
                <a:gd name="T0" fmla="*/ 146 w 535"/>
                <a:gd name="T1" fmla="*/ 66 h 568"/>
                <a:gd name="T2" fmla="*/ 136 w 535"/>
                <a:gd name="T3" fmla="*/ 231 h 568"/>
                <a:gd name="T4" fmla="*/ 161 w 535"/>
                <a:gd name="T5" fmla="*/ 274 h 568"/>
                <a:gd name="T6" fmla="*/ 184 w 535"/>
                <a:gd name="T7" fmla="*/ 332 h 568"/>
                <a:gd name="T8" fmla="*/ 189 w 535"/>
                <a:gd name="T9" fmla="*/ 385 h 568"/>
                <a:gd name="T10" fmla="*/ 97 w 535"/>
                <a:gd name="T11" fmla="*/ 437 h 568"/>
                <a:gd name="T12" fmla="*/ 0 w 535"/>
                <a:gd name="T13" fmla="*/ 554 h 568"/>
                <a:gd name="T14" fmla="*/ 535 w 535"/>
                <a:gd name="T15" fmla="*/ 568 h 568"/>
                <a:gd name="T16" fmla="*/ 501 w 535"/>
                <a:gd name="T17" fmla="*/ 477 h 568"/>
                <a:gd name="T18" fmla="*/ 377 w 535"/>
                <a:gd name="T19" fmla="*/ 412 h 568"/>
                <a:gd name="T20" fmla="*/ 345 w 535"/>
                <a:gd name="T21" fmla="*/ 337 h 568"/>
                <a:gd name="T22" fmla="*/ 361 w 535"/>
                <a:gd name="T23" fmla="*/ 314 h 568"/>
                <a:gd name="T24" fmla="*/ 385 w 535"/>
                <a:gd name="T25" fmla="*/ 267 h 568"/>
                <a:gd name="T26" fmla="*/ 389 w 535"/>
                <a:gd name="T27" fmla="*/ 199 h 568"/>
                <a:gd name="T28" fmla="*/ 383 w 535"/>
                <a:gd name="T29" fmla="*/ 54 h 568"/>
                <a:gd name="T30" fmla="*/ 266 w 535"/>
                <a:gd name="T31" fmla="*/ 0 h 568"/>
                <a:gd name="T32" fmla="*/ 266 w 535"/>
                <a:gd name="T33" fmla="*/ 27 h 568"/>
                <a:gd name="T34" fmla="*/ 319 w 535"/>
                <a:gd name="T35" fmla="*/ 49 h 568"/>
                <a:gd name="T36" fmla="*/ 362 w 535"/>
                <a:gd name="T37" fmla="*/ 70 h 568"/>
                <a:gd name="T38" fmla="*/ 362 w 535"/>
                <a:gd name="T39" fmla="*/ 198 h 568"/>
                <a:gd name="T40" fmla="*/ 368 w 535"/>
                <a:gd name="T41" fmla="*/ 213 h 568"/>
                <a:gd name="T42" fmla="*/ 364 w 535"/>
                <a:gd name="T43" fmla="*/ 251 h 568"/>
                <a:gd name="T44" fmla="*/ 350 w 535"/>
                <a:gd name="T45" fmla="*/ 255 h 568"/>
                <a:gd name="T46" fmla="*/ 337 w 535"/>
                <a:gd name="T47" fmla="*/ 302 h 568"/>
                <a:gd name="T48" fmla="*/ 325 w 535"/>
                <a:gd name="T49" fmla="*/ 320 h 568"/>
                <a:gd name="T50" fmla="*/ 318 w 535"/>
                <a:gd name="T51" fmla="*/ 332 h 568"/>
                <a:gd name="T52" fmla="*/ 320 w 535"/>
                <a:gd name="T53" fmla="*/ 391 h 568"/>
                <a:gd name="T54" fmla="*/ 365 w 535"/>
                <a:gd name="T55" fmla="*/ 436 h 568"/>
                <a:gd name="T56" fmla="*/ 482 w 535"/>
                <a:gd name="T57" fmla="*/ 496 h 568"/>
                <a:gd name="T58" fmla="*/ 30 w 535"/>
                <a:gd name="T59" fmla="*/ 541 h 568"/>
                <a:gd name="T60" fmla="*/ 107 w 535"/>
                <a:gd name="T61" fmla="*/ 462 h 568"/>
                <a:gd name="T62" fmla="*/ 214 w 535"/>
                <a:gd name="T63" fmla="*/ 393 h 568"/>
                <a:gd name="T64" fmla="*/ 215 w 535"/>
                <a:gd name="T65" fmla="*/ 390 h 568"/>
                <a:gd name="T66" fmla="*/ 217 w 535"/>
                <a:gd name="T67" fmla="*/ 324 h 568"/>
                <a:gd name="T68" fmla="*/ 205 w 535"/>
                <a:gd name="T69" fmla="*/ 316 h 568"/>
                <a:gd name="T70" fmla="*/ 186 w 535"/>
                <a:gd name="T71" fmla="*/ 266 h 568"/>
                <a:gd name="T72" fmla="*/ 173 w 535"/>
                <a:gd name="T73" fmla="*/ 254 h 568"/>
                <a:gd name="T74" fmla="*/ 162 w 535"/>
                <a:gd name="T75" fmla="*/ 228 h 568"/>
                <a:gd name="T76" fmla="*/ 175 w 535"/>
                <a:gd name="T77" fmla="*/ 208 h 568"/>
                <a:gd name="T78" fmla="*/ 171 w 535"/>
                <a:gd name="T79" fmla="*/ 7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568">
                  <a:moveTo>
                    <a:pt x="266" y="0"/>
                  </a:moveTo>
                  <a:cubicBezTo>
                    <a:pt x="203" y="1"/>
                    <a:pt x="163" y="27"/>
                    <a:pt x="146" y="66"/>
                  </a:cubicBezTo>
                  <a:cubicBezTo>
                    <a:pt x="130" y="103"/>
                    <a:pt x="134" y="150"/>
                    <a:pt x="145" y="199"/>
                  </a:cubicBezTo>
                  <a:cubicBezTo>
                    <a:pt x="139" y="206"/>
                    <a:pt x="134" y="216"/>
                    <a:pt x="136" y="231"/>
                  </a:cubicBezTo>
                  <a:cubicBezTo>
                    <a:pt x="137" y="245"/>
                    <a:pt x="143" y="257"/>
                    <a:pt x="149" y="267"/>
                  </a:cubicBezTo>
                  <a:cubicBezTo>
                    <a:pt x="152" y="272"/>
                    <a:pt x="157" y="272"/>
                    <a:pt x="161" y="274"/>
                  </a:cubicBezTo>
                  <a:cubicBezTo>
                    <a:pt x="163" y="288"/>
                    <a:pt x="167" y="302"/>
                    <a:pt x="173" y="314"/>
                  </a:cubicBezTo>
                  <a:cubicBezTo>
                    <a:pt x="177" y="321"/>
                    <a:pt x="180" y="327"/>
                    <a:pt x="184" y="332"/>
                  </a:cubicBezTo>
                  <a:cubicBezTo>
                    <a:pt x="186" y="334"/>
                    <a:pt x="188" y="335"/>
                    <a:pt x="190" y="337"/>
                  </a:cubicBezTo>
                  <a:cubicBezTo>
                    <a:pt x="190" y="354"/>
                    <a:pt x="190" y="367"/>
                    <a:pt x="189" y="385"/>
                  </a:cubicBezTo>
                  <a:cubicBezTo>
                    <a:pt x="184" y="395"/>
                    <a:pt x="174" y="404"/>
                    <a:pt x="158" y="412"/>
                  </a:cubicBezTo>
                  <a:cubicBezTo>
                    <a:pt x="141" y="420"/>
                    <a:pt x="119" y="428"/>
                    <a:pt x="97" y="437"/>
                  </a:cubicBezTo>
                  <a:cubicBezTo>
                    <a:pt x="74" y="447"/>
                    <a:pt x="52" y="459"/>
                    <a:pt x="33" y="477"/>
                  </a:cubicBezTo>
                  <a:cubicBezTo>
                    <a:pt x="15" y="495"/>
                    <a:pt x="2" y="521"/>
                    <a:pt x="0" y="554"/>
                  </a:cubicBezTo>
                  <a:lnTo>
                    <a:pt x="0" y="568"/>
                  </a:lnTo>
                  <a:lnTo>
                    <a:pt x="535" y="568"/>
                  </a:lnTo>
                  <a:lnTo>
                    <a:pt x="534" y="554"/>
                  </a:lnTo>
                  <a:cubicBezTo>
                    <a:pt x="532" y="521"/>
                    <a:pt x="519" y="495"/>
                    <a:pt x="501" y="477"/>
                  </a:cubicBezTo>
                  <a:cubicBezTo>
                    <a:pt x="483" y="459"/>
                    <a:pt x="460" y="447"/>
                    <a:pt x="438" y="437"/>
                  </a:cubicBezTo>
                  <a:cubicBezTo>
                    <a:pt x="416" y="428"/>
                    <a:pt x="394" y="420"/>
                    <a:pt x="377" y="412"/>
                  </a:cubicBezTo>
                  <a:cubicBezTo>
                    <a:pt x="361" y="404"/>
                    <a:pt x="350" y="395"/>
                    <a:pt x="346" y="385"/>
                  </a:cubicBezTo>
                  <a:cubicBezTo>
                    <a:pt x="345" y="367"/>
                    <a:pt x="345" y="354"/>
                    <a:pt x="345" y="337"/>
                  </a:cubicBezTo>
                  <a:cubicBezTo>
                    <a:pt x="347" y="335"/>
                    <a:pt x="349" y="334"/>
                    <a:pt x="351" y="332"/>
                  </a:cubicBezTo>
                  <a:cubicBezTo>
                    <a:pt x="354" y="327"/>
                    <a:pt x="358" y="321"/>
                    <a:pt x="361" y="314"/>
                  </a:cubicBezTo>
                  <a:cubicBezTo>
                    <a:pt x="367" y="302"/>
                    <a:pt x="371" y="288"/>
                    <a:pt x="373" y="274"/>
                  </a:cubicBezTo>
                  <a:cubicBezTo>
                    <a:pt x="377" y="272"/>
                    <a:pt x="382" y="272"/>
                    <a:pt x="385" y="267"/>
                  </a:cubicBezTo>
                  <a:cubicBezTo>
                    <a:pt x="392" y="259"/>
                    <a:pt x="396" y="247"/>
                    <a:pt x="398" y="231"/>
                  </a:cubicBezTo>
                  <a:cubicBezTo>
                    <a:pt x="400" y="216"/>
                    <a:pt x="395" y="207"/>
                    <a:pt x="389" y="199"/>
                  </a:cubicBezTo>
                  <a:cubicBezTo>
                    <a:pt x="396" y="178"/>
                    <a:pt x="404" y="144"/>
                    <a:pt x="401" y="109"/>
                  </a:cubicBezTo>
                  <a:cubicBezTo>
                    <a:pt x="400" y="90"/>
                    <a:pt x="395" y="70"/>
                    <a:pt x="383" y="54"/>
                  </a:cubicBezTo>
                  <a:cubicBezTo>
                    <a:pt x="373" y="40"/>
                    <a:pt x="356" y="30"/>
                    <a:pt x="334" y="25"/>
                  </a:cubicBezTo>
                  <a:cubicBezTo>
                    <a:pt x="320" y="7"/>
                    <a:pt x="295" y="0"/>
                    <a:pt x="266" y="0"/>
                  </a:cubicBezTo>
                  <a:lnTo>
                    <a:pt x="266" y="0"/>
                  </a:lnTo>
                  <a:close/>
                  <a:moveTo>
                    <a:pt x="266" y="27"/>
                  </a:moveTo>
                  <a:cubicBezTo>
                    <a:pt x="293" y="27"/>
                    <a:pt x="310" y="35"/>
                    <a:pt x="315" y="43"/>
                  </a:cubicBezTo>
                  <a:lnTo>
                    <a:pt x="319" y="49"/>
                  </a:lnTo>
                  <a:lnTo>
                    <a:pt x="325" y="50"/>
                  </a:lnTo>
                  <a:cubicBezTo>
                    <a:pt x="344" y="52"/>
                    <a:pt x="354" y="60"/>
                    <a:pt x="362" y="70"/>
                  </a:cubicBezTo>
                  <a:cubicBezTo>
                    <a:pt x="369" y="80"/>
                    <a:pt x="373" y="95"/>
                    <a:pt x="374" y="111"/>
                  </a:cubicBezTo>
                  <a:cubicBezTo>
                    <a:pt x="377" y="143"/>
                    <a:pt x="368" y="180"/>
                    <a:pt x="362" y="198"/>
                  </a:cubicBezTo>
                  <a:lnTo>
                    <a:pt x="359" y="208"/>
                  </a:lnTo>
                  <a:lnTo>
                    <a:pt x="368" y="213"/>
                  </a:lnTo>
                  <a:cubicBezTo>
                    <a:pt x="367" y="213"/>
                    <a:pt x="373" y="217"/>
                    <a:pt x="372" y="228"/>
                  </a:cubicBezTo>
                  <a:cubicBezTo>
                    <a:pt x="370" y="241"/>
                    <a:pt x="367" y="248"/>
                    <a:pt x="364" y="251"/>
                  </a:cubicBezTo>
                  <a:cubicBezTo>
                    <a:pt x="362" y="254"/>
                    <a:pt x="361" y="254"/>
                    <a:pt x="361" y="254"/>
                  </a:cubicBezTo>
                  <a:lnTo>
                    <a:pt x="350" y="255"/>
                  </a:lnTo>
                  <a:lnTo>
                    <a:pt x="348" y="266"/>
                  </a:lnTo>
                  <a:cubicBezTo>
                    <a:pt x="347" y="277"/>
                    <a:pt x="343" y="291"/>
                    <a:pt x="337" y="302"/>
                  </a:cubicBezTo>
                  <a:cubicBezTo>
                    <a:pt x="335" y="308"/>
                    <a:pt x="332" y="313"/>
                    <a:pt x="329" y="316"/>
                  </a:cubicBezTo>
                  <a:cubicBezTo>
                    <a:pt x="327" y="319"/>
                    <a:pt x="324" y="321"/>
                    <a:pt x="325" y="320"/>
                  </a:cubicBezTo>
                  <a:lnTo>
                    <a:pt x="318" y="324"/>
                  </a:lnTo>
                  <a:lnTo>
                    <a:pt x="318" y="332"/>
                  </a:lnTo>
                  <a:cubicBezTo>
                    <a:pt x="318" y="352"/>
                    <a:pt x="318" y="367"/>
                    <a:pt x="320" y="390"/>
                  </a:cubicBezTo>
                  <a:lnTo>
                    <a:pt x="320" y="391"/>
                  </a:lnTo>
                  <a:lnTo>
                    <a:pt x="320" y="393"/>
                  </a:lnTo>
                  <a:cubicBezTo>
                    <a:pt x="328" y="413"/>
                    <a:pt x="346" y="426"/>
                    <a:pt x="365" y="436"/>
                  </a:cubicBezTo>
                  <a:cubicBezTo>
                    <a:pt x="384" y="445"/>
                    <a:pt x="406" y="453"/>
                    <a:pt x="427" y="462"/>
                  </a:cubicBezTo>
                  <a:cubicBezTo>
                    <a:pt x="448" y="471"/>
                    <a:pt x="468" y="481"/>
                    <a:pt x="482" y="496"/>
                  </a:cubicBezTo>
                  <a:cubicBezTo>
                    <a:pt x="493" y="507"/>
                    <a:pt x="500" y="522"/>
                    <a:pt x="504" y="541"/>
                  </a:cubicBezTo>
                  <a:lnTo>
                    <a:pt x="30" y="541"/>
                  </a:lnTo>
                  <a:cubicBezTo>
                    <a:pt x="34" y="522"/>
                    <a:pt x="41" y="507"/>
                    <a:pt x="52" y="496"/>
                  </a:cubicBezTo>
                  <a:cubicBezTo>
                    <a:pt x="67" y="481"/>
                    <a:pt x="86" y="471"/>
                    <a:pt x="107" y="462"/>
                  </a:cubicBezTo>
                  <a:cubicBezTo>
                    <a:pt x="128" y="453"/>
                    <a:pt x="150" y="445"/>
                    <a:pt x="170" y="436"/>
                  </a:cubicBezTo>
                  <a:cubicBezTo>
                    <a:pt x="189" y="426"/>
                    <a:pt x="207" y="413"/>
                    <a:pt x="214" y="393"/>
                  </a:cubicBezTo>
                  <a:lnTo>
                    <a:pt x="215" y="391"/>
                  </a:lnTo>
                  <a:lnTo>
                    <a:pt x="215" y="390"/>
                  </a:lnTo>
                  <a:cubicBezTo>
                    <a:pt x="217" y="367"/>
                    <a:pt x="217" y="352"/>
                    <a:pt x="217" y="332"/>
                  </a:cubicBezTo>
                  <a:lnTo>
                    <a:pt x="217" y="324"/>
                  </a:lnTo>
                  <a:lnTo>
                    <a:pt x="209" y="320"/>
                  </a:lnTo>
                  <a:cubicBezTo>
                    <a:pt x="211" y="321"/>
                    <a:pt x="208" y="319"/>
                    <a:pt x="205" y="316"/>
                  </a:cubicBezTo>
                  <a:cubicBezTo>
                    <a:pt x="203" y="312"/>
                    <a:pt x="200" y="308"/>
                    <a:pt x="197" y="302"/>
                  </a:cubicBezTo>
                  <a:cubicBezTo>
                    <a:pt x="192" y="291"/>
                    <a:pt x="187" y="277"/>
                    <a:pt x="186" y="266"/>
                  </a:cubicBezTo>
                  <a:lnTo>
                    <a:pt x="184" y="255"/>
                  </a:lnTo>
                  <a:lnTo>
                    <a:pt x="173" y="254"/>
                  </a:lnTo>
                  <a:cubicBezTo>
                    <a:pt x="173" y="254"/>
                    <a:pt x="172" y="254"/>
                    <a:pt x="170" y="251"/>
                  </a:cubicBezTo>
                  <a:cubicBezTo>
                    <a:pt x="167" y="248"/>
                    <a:pt x="164" y="241"/>
                    <a:pt x="162" y="228"/>
                  </a:cubicBezTo>
                  <a:cubicBezTo>
                    <a:pt x="160" y="222"/>
                    <a:pt x="165" y="217"/>
                    <a:pt x="166" y="213"/>
                  </a:cubicBezTo>
                  <a:lnTo>
                    <a:pt x="175" y="208"/>
                  </a:lnTo>
                  <a:lnTo>
                    <a:pt x="172" y="199"/>
                  </a:lnTo>
                  <a:cubicBezTo>
                    <a:pt x="160" y="150"/>
                    <a:pt x="158" y="106"/>
                    <a:pt x="171" y="76"/>
                  </a:cubicBezTo>
                  <a:cubicBezTo>
                    <a:pt x="184" y="47"/>
                    <a:pt x="210" y="28"/>
                    <a:pt x="266" y="2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63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09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9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/>
        </p:nvGraphicFramePr>
        <p:xfrm>
          <a:off x="70339" y="70339"/>
          <a:ext cx="12051323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/>
        </p:nvGraphicFramePr>
        <p:xfrm>
          <a:off x="9478269" y="358043"/>
          <a:ext cx="2643392" cy="6429618"/>
        </p:xfrm>
        <a:graphic>
          <a:graphicData uri="http://schemas.openxmlformats.org/drawingml/2006/table">
            <a:tbl>
              <a:tblPr/>
              <a:tblGrid>
                <a:gridCol w="85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계정등급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1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34598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 userDrawn="1"/>
        </p:nvGraphicFramePr>
        <p:xfrm>
          <a:off x="10336054" y="358042"/>
          <a:ext cx="1781989" cy="24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0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112541" marR="1125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7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3483" y="6580556"/>
            <a:ext cx="494024" cy="16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9" r:id="rId2"/>
    <p:sldLayoutId id="2147483710" r:id="rId3"/>
    <p:sldLayoutId id="2147483711" r:id="rId4"/>
    <p:sldLayoutId id="2147483703" r:id="rId5"/>
    <p:sldLayoutId id="2147483705" r:id="rId6"/>
    <p:sldLayoutId id="2147483706" r:id="rId7"/>
    <p:sldLayoutId id="2147483708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92" r:id="rId1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5886871" y="6580556"/>
            <a:ext cx="49402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659" y="993961"/>
            <a:ext cx="56274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 userDrawn="1"/>
        </p:nvSpPr>
        <p:spPr>
          <a:xfrm>
            <a:off x="9900718" y="6573546"/>
            <a:ext cx="2031325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KMS.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403536" y="1118521"/>
            <a:ext cx="11452400" cy="5347607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9" y="6577327"/>
            <a:ext cx="756204" cy="197473"/>
          </a:xfrm>
          <a:prstGeom prst="rect">
            <a:avLst/>
          </a:prstGeom>
        </p:spPr>
      </p:pic>
      <p:pic>
        <p:nvPicPr>
          <p:cNvPr id="9" name="그림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6524625"/>
            <a:ext cx="67040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6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808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5886872" y="6580556"/>
            <a:ext cx="49402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0" y="3274647"/>
            <a:ext cx="12192000" cy="62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9" y="6577327"/>
            <a:ext cx="756204" cy="197473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9900718" y="6573546"/>
            <a:ext cx="2031325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KMS.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6524625"/>
            <a:ext cx="67040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135081"/>
            <a:ext cx="12192000" cy="722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5886872" y="6580556"/>
            <a:ext cx="49402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z="1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ko-KR" altLang="en-US" sz="1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9" y="6577327"/>
            <a:ext cx="756204" cy="197473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9900718" y="6573546"/>
            <a:ext cx="2031325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KMS.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6524625"/>
            <a:ext cx="67040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3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F9F9-7013-405E-A34F-9FDE1FCF8E39}" type="datetimeFigureOut">
              <a:rPr lang="ko-KR" altLang="en-US" smtClean="0"/>
              <a:t>2022-12-08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9C27-05CC-4CF8-86F7-EE3A7807F1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79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txStyles>
    <p:titleStyle>
      <a:lvl1pPr algn="l" defTabSz="914423" rtl="0" eaLnBrk="1" latinLnBrk="1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108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687" r:id="rId13"/>
    <p:sldLayoutId id="2147483688" r:id="rId14"/>
    <p:sldLayoutId id="2147483691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625" y="786453"/>
            <a:ext cx="4825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POSCO CHEMICAL</a:t>
            </a:r>
          </a:p>
          <a:p>
            <a:pPr algn="ctr"/>
            <a:r>
              <a:rPr lang="ko-KR" altLang="en-US" sz="3600" b="1" dirty="0">
                <a:solidFill>
                  <a:schemeClr val="bg1"/>
                </a:solidFill>
              </a:rPr>
              <a:t>화재 모니터링 시스템 </a:t>
            </a:r>
            <a:endParaRPr lang="en-US" altLang="ko-KR" sz="36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Story Board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그림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15900"/>
            <a:ext cx="1397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31460" y="562288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2022.12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바닥글 개체 틀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660900" y="6492875"/>
            <a:ext cx="31369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69" indent="-285757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28" indent="-228606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40" indent="-228606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52" indent="-228606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63" indent="-228606" defTabSz="45721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74" indent="-228606" defTabSz="45721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86" indent="-228606" defTabSz="45721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97" indent="-228606" defTabSz="45721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 dirty="0">
                <a:solidFill>
                  <a:schemeClr val="bg1"/>
                </a:solidFill>
                <a:latin typeface="Calibri" panose="020F0502020204030204" pitchFamily="34" charset="0"/>
              </a:rPr>
              <a:t>(C) Copyright  2021, KMS all rights reserved</a:t>
            </a:r>
            <a:endParaRPr lang="ko-KR" altLang="en-US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5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157655" y="7882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1. System Architecture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8950" y="711725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Logical System Architecture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6" name="Picture 25" descr="SQ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26" y="3006725"/>
            <a:ext cx="427581" cy="6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28" descr="HP E-PC w Windows XP Home C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96" y="1974412"/>
            <a:ext cx="442152" cy="4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32" descr="Red User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023" y="2081681"/>
            <a:ext cx="220118" cy="2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058" y="2986729"/>
            <a:ext cx="449159" cy="67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TextBox 170"/>
          <p:cNvSpPr txBox="1"/>
          <p:nvPr/>
        </p:nvSpPr>
        <p:spPr>
          <a:xfrm>
            <a:off x="8607603" y="3690948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en-US" altLang="ko-KR" sz="1000" b="1" dirty="0"/>
              <a:t>DB Server</a:t>
            </a:r>
          </a:p>
          <a:p>
            <a:pPr algn="ctr" fontAlgn="base" latinLnBrk="0"/>
            <a:r>
              <a:rPr lang="en-US" altLang="ko-KR" sz="1000" b="1" dirty="0"/>
              <a:t>[ </a:t>
            </a:r>
            <a:r>
              <a:rPr lang="ko-KR" altLang="en-US" sz="1000" b="1"/>
              <a:t>데이터 저장</a:t>
            </a:r>
            <a:r>
              <a:rPr lang="en-US" altLang="ko-KR" sz="1000" b="1" dirty="0"/>
              <a:t> ]</a:t>
            </a:r>
          </a:p>
        </p:txBody>
      </p:sp>
      <p:cxnSp>
        <p:nvCxnSpPr>
          <p:cNvPr id="173" name="직선 연결선 172"/>
          <p:cNvCxnSpPr>
            <a:stCxn id="169" idx="3"/>
            <a:endCxn id="166" idx="1"/>
          </p:cNvCxnSpPr>
          <p:nvPr/>
        </p:nvCxnSpPr>
        <p:spPr>
          <a:xfrm flipV="1">
            <a:off x="7959217" y="3323203"/>
            <a:ext cx="881809" cy="39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1026" y="1851462"/>
            <a:ext cx="449200" cy="66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0" name="직선 연결선 179"/>
          <p:cNvCxnSpPr>
            <a:stCxn id="179" idx="1"/>
            <a:endCxn id="169" idx="3"/>
          </p:cNvCxnSpPr>
          <p:nvPr/>
        </p:nvCxnSpPr>
        <p:spPr>
          <a:xfrm flipH="1">
            <a:off x="7959217" y="2186278"/>
            <a:ext cx="881809" cy="1137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397013" y="252096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en-US" altLang="ko-KR" sz="1000" b="1" dirty="0"/>
              <a:t>Web Server</a:t>
            </a:r>
          </a:p>
          <a:p>
            <a:pPr algn="ctr" fontAlgn="base" latinLnBrk="0"/>
            <a:r>
              <a:rPr lang="en-US" altLang="ko-KR" sz="1000" b="1" dirty="0"/>
              <a:t>[ </a:t>
            </a:r>
            <a:r>
              <a:rPr lang="ko-KR" altLang="en-US" sz="1000" b="1"/>
              <a:t>모니티링 </a:t>
            </a:r>
            <a:r>
              <a:rPr lang="en-US" altLang="ko-KR" sz="1000" b="1" dirty="0"/>
              <a:t>&amp; </a:t>
            </a:r>
            <a:r>
              <a:rPr lang="ko-KR" altLang="en-US" sz="1000" b="1"/>
              <a:t>관제</a:t>
            </a:r>
            <a:r>
              <a:rPr lang="en-US" altLang="ko-KR" sz="1000" b="1" dirty="0"/>
              <a:t> ]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9804038" y="2391766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en-US" altLang="ko-KR" sz="1000" b="1" dirty="0"/>
              <a:t>[ </a:t>
            </a:r>
            <a:r>
              <a:rPr lang="ko-KR" altLang="en-US" sz="1000" b="1" dirty="0"/>
              <a:t>운전실 </a:t>
            </a:r>
            <a:r>
              <a:rPr lang="en-US" altLang="ko-KR" sz="1000" b="1" dirty="0"/>
              <a:t>] </a:t>
            </a:r>
          </a:p>
        </p:txBody>
      </p:sp>
      <p:cxnSp>
        <p:nvCxnSpPr>
          <p:cNvPr id="187" name="꺾인 연결선 186"/>
          <p:cNvCxnSpPr>
            <a:stCxn id="179" idx="3"/>
            <a:endCxn id="167" idx="1"/>
          </p:cNvCxnSpPr>
          <p:nvPr/>
        </p:nvCxnSpPr>
        <p:spPr>
          <a:xfrm flipV="1">
            <a:off x="9290226" y="2186277"/>
            <a:ext cx="50247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직사각형 217"/>
          <p:cNvSpPr/>
          <p:nvPr/>
        </p:nvSpPr>
        <p:spPr>
          <a:xfrm>
            <a:off x="496143" y="1250450"/>
            <a:ext cx="4819015" cy="5063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" name="TextBox 218"/>
          <p:cNvSpPr txBox="1"/>
          <p:nvPr/>
        </p:nvSpPr>
        <p:spPr>
          <a:xfrm>
            <a:off x="4245970" y="1308094"/>
            <a:ext cx="1091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POSCO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케미칼</a:t>
            </a:r>
            <a:endParaRPr lang="ko-KR" altLang="en-US" sz="1050" b="1" dirty="0"/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661824" y="1344063"/>
            <a:ext cx="2818398" cy="2254383"/>
          </a:xfrm>
          <a:prstGeom prst="roundRect">
            <a:avLst>
              <a:gd name="adj" fmla="val 41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2" name="그림 2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0" y="1485428"/>
            <a:ext cx="242470" cy="282882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685374" y="2246340"/>
            <a:ext cx="362596" cy="227817"/>
            <a:chOff x="2285071" y="1785368"/>
            <a:chExt cx="362596" cy="227817"/>
          </a:xfrm>
        </p:grpSpPr>
        <p:sp>
          <p:nvSpPr>
            <p:cNvPr id="8" name="직사각형 7"/>
            <p:cNvSpPr/>
            <p:nvPr/>
          </p:nvSpPr>
          <p:spPr>
            <a:xfrm>
              <a:off x="2285071" y="1785368"/>
              <a:ext cx="362596" cy="227817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379570" y="1843267"/>
              <a:ext cx="170916" cy="36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6" name="그림 2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32" y="1486432"/>
            <a:ext cx="242470" cy="282882"/>
          </a:xfrm>
          <a:prstGeom prst="rect">
            <a:avLst/>
          </a:prstGeom>
        </p:spPr>
      </p:pic>
      <p:sp>
        <p:nvSpPr>
          <p:cNvPr id="297" name="TextBox 296"/>
          <p:cNvSpPr txBox="1"/>
          <p:nvPr/>
        </p:nvSpPr>
        <p:spPr>
          <a:xfrm>
            <a:off x="1051593" y="139782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cxnSp>
        <p:nvCxnSpPr>
          <p:cNvPr id="298" name="직선 연결선 297"/>
          <p:cNvCxnSpPr/>
          <p:nvPr/>
        </p:nvCxnSpPr>
        <p:spPr>
          <a:xfrm>
            <a:off x="844435" y="1767946"/>
            <a:ext cx="216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/>
          <p:cNvCxnSpPr/>
          <p:nvPr/>
        </p:nvCxnSpPr>
        <p:spPr>
          <a:xfrm>
            <a:off x="1514683" y="1769318"/>
            <a:ext cx="216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/>
          <p:cNvSpPr txBox="1"/>
          <p:nvPr/>
        </p:nvSpPr>
        <p:spPr>
          <a:xfrm>
            <a:off x="669692" y="1797026"/>
            <a:ext cx="1569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[ </a:t>
            </a:r>
            <a:r>
              <a:rPr lang="ko-KR" altLang="en-US" sz="900" dirty="0" err="1"/>
              <a:t>정온식</a:t>
            </a:r>
            <a:r>
              <a:rPr lang="ko-KR" altLang="en-US" sz="900" dirty="0"/>
              <a:t> 감지선형 감지기 </a:t>
            </a:r>
            <a:r>
              <a:rPr lang="en-US" altLang="ko-KR" sz="900" dirty="0"/>
              <a:t>]</a:t>
            </a:r>
            <a:endParaRPr lang="ko-KR" altLang="en-US" sz="900" dirty="0"/>
          </a:p>
        </p:txBody>
      </p:sp>
      <p:sp>
        <p:nvSpPr>
          <p:cNvPr id="307" name="TextBox 306"/>
          <p:cNvSpPr txBox="1"/>
          <p:nvPr/>
        </p:nvSpPr>
        <p:spPr>
          <a:xfrm>
            <a:off x="722900" y="3053984"/>
            <a:ext cx="952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[ </a:t>
            </a:r>
            <a:r>
              <a:rPr lang="ko-KR" altLang="en-US" sz="900" dirty="0"/>
              <a:t>화재 감지기 </a:t>
            </a:r>
            <a:r>
              <a:rPr lang="en-US" altLang="ko-KR" sz="900" dirty="0"/>
              <a:t>]</a:t>
            </a:r>
            <a:endParaRPr lang="ko-KR" altLang="en-US" sz="900" dirty="0"/>
          </a:p>
        </p:txBody>
      </p:sp>
      <p:sp>
        <p:nvSpPr>
          <p:cNvPr id="308" name="TextBox 307"/>
          <p:cNvSpPr txBox="1"/>
          <p:nvPr/>
        </p:nvSpPr>
        <p:spPr>
          <a:xfrm>
            <a:off x="2542517" y="2502259"/>
            <a:ext cx="681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[ </a:t>
            </a:r>
            <a:r>
              <a:rPr lang="ko-KR" altLang="en-US" sz="900" dirty="0" err="1"/>
              <a:t>수신반</a:t>
            </a:r>
            <a:r>
              <a:rPr lang="ko-KR" altLang="en-US" sz="900" dirty="0"/>
              <a:t> </a:t>
            </a:r>
            <a:r>
              <a:rPr lang="en-US" altLang="ko-KR" sz="900" dirty="0"/>
              <a:t>]</a:t>
            </a:r>
            <a:endParaRPr lang="ko-KR" altLang="en-US" sz="900" dirty="0"/>
          </a:p>
        </p:txBody>
      </p:sp>
      <p:cxnSp>
        <p:nvCxnSpPr>
          <p:cNvPr id="15" name="꺾인 연결선 14"/>
          <p:cNvCxnSpPr>
            <a:cxnSpLocks/>
            <a:endCxn id="8" idx="1"/>
          </p:cNvCxnSpPr>
          <p:nvPr/>
        </p:nvCxnSpPr>
        <p:spPr>
          <a:xfrm>
            <a:off x="2153247" y="1684275"/>
            <a:ext cx="532127" cy="6759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꺾인 연결선 314"/>
          <p:cNvCxnSpPr>
            <a:cxnSpLocks/>
            <a:endCxn id="8" idx="1"/>
          </p:cNvCxnSpPr>
          <p:nvPr/>
        </p:nvCxnSpPr>
        <p:spPr>
          <a:xfrm flipV="1">
            <a:off x="2153247" y="2360249"/>
            <a:ext cx="532127" cy="63566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/>
          <p:cNvSpPr txBox="1"/>
          <p:nvPr/>
        </p:nvSpPr>
        <p:spPr>
          <a:xfrm>
            <a:off x="662396" y="3296358"/>
            <a:ext cx="1309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/>
              <a:t>공장내 화재감지기</a:t>
            </a:r>
          </a:p>
        </p:txBody>
      </p:sp>
      <p:cxnSp>
        <p:nvCxnSpPr>
          <p:cNvPr id="28" name="직선 연결선 27"/>
          <p:cNvCxnSpPr>
            <a:cxnSpLocks/>
            <a:stCxn id="21" idx="3"/>
            <a:endCxn id="169" idx="1"/>
          </p:cNvCxnSpPr>
          <p:nvPr/>
        </p:nvCxnSpPr>
        <p:spPr>
          <a:xfrm flipV="1">
            <a:off x="6082403" y="3323599"/>
            <a:ext cx="1427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394"/>
          <p:cNvSpPr txBox="1"/>
          <p:nvPr/>
        </p:nvSpPr>
        <p:spPr>
          <a:xfrm>
            <a:off x="7277981" y="3667455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en-US" altLang="ko-KR" sz="1000" b="1" dirty="0"/>
              <a:t>G/W Server</a:t>
            </a:r>
          </a:p>
          <a:p>
            <a:pPr algn="ctr" fontAlgn="base" latinLnBrk="0"/>
            <a:r>
              <a:rPr lang="en-US" altLang="ko-KR" sz="1000" b="1" dirty="0"/>
              <a:t>[ </a:t>
            </a:r>
            <a:r>
              <a:rPr lang="ko-KR" altLang="en-US" sz="1000" b="1"/>
              <a:t>데이터 수집</a:t>
            </a:r>
            <a:r>
              <a:rPr lang="en-US" altLang="ko-KR" sz="1000" b="1" dirty="0"/>
              <a:t> ]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75AFD80-BE58-A1ED-83A4-68818C8F3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023" y="4263228"/>
            <a:ext cx="2702663" cy="197083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5F576CB-C831-778B-E835-8054F00070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0" y="2688277"/>
            <a:ext cx="285750" cy="3238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4D34CA6-BCBC-03A4-F366-4B0243F3D5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06" y="2699669"/>
            <a:ext cx="285750" cy="32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056C97-8057-277B-7750-CE559B7730EF}"/>
              </a:ext>
            </a:extLst>
          </p:cNvPr>
          <p:cNvSpPr txBox="1"/>
          <p:nvPr/>
        </p:nvSpPr>
        <p:spPr>
          <a:xfrm>
            <a:off x="1069555" y="265733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BF343AE-C25C-DA72-8FEE-0E23A179A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V="1">
            <a:off x="3795895" y="2226545"/>
            <a:ext cx="415124" cy="35251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3245EB1-DB60-BB74-6D14-97A177E443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3181790" y="2236567"/>
            <a:ext cx="601034" cy="29106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353427D-B9CD-7D81-AAC5-1BA27357F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 flipV="1">
            <a:off x="4281456" y="2290780"/>
            <a:ext cx="529448" cy="172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8C0C04-2BFC-A6DE-27AF-91CE3C605CD1}"/>
              </a:ext>
            </a:extLst>
          </p:cNvPr>
          <p:cNvSpPr txBox="1"/>
          <p:nvPr/>
        </p:nvSpPr>
        <p:spPr>
          <a:xfrm>
            <a:off x="3254075" y="2488215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RS485</a:t>
            </a:r>
            <a:endParaRPr lang="ko-KR" altLang="en-US"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A6767A-A98D-EB49-4E76-22EA24109248}"/>
              </a:ext>
            </a:extLst>
          </p:cNvPr>
          <p:cNvSpPr txBox="1"/>
          <p:nvPr/>
        </p:nvSpPr>
        <p:spPr>
          <a:xfrm>
            <a:off x="4234077" y="247200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Ethernet</a:t>
            </a:r>
            <a:endParaRPr lang="ko-KR" altLang="en-US" sz="900" dirty="0"/>
          </a:p>
        </p:txBody>
      </p:sp>
      <p:pic>
        <p:nvPicPr>
          <p:cNvPr id="21" name="Picture 11" descr="XML Web Service sm">
            <a:extLst>
              <a:ext uri="{FF2B5EF4-FFF2-40B4-BE49-F238E27FC236}">
                <a16:creationId xmlns:a16="http://schemas.microsoft.com/office/drawing/2014/main" id="{A8DAE2FC-4FF1-12AC-2254-6848BFBA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78" y="3066345"/>
            <a:ext cx="428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꺾인 연결선 14">
            <a:extLst>
              <a:ext uri="{FF2B5EF4-FFF2-40B4-BE49-F238E27FC236}">
                <a16:creationId xmlns:a16="http://schemas.microsoft.com/office/drawing/2014/main" id="{08D080F2-AF0B-A57A-77A8-7C0FA16C8DF6}"/>
              </a:ext>
            </a:extLst>
          </p:cNvPr>
          <p:cNvCxnSpPr>
            <a:cxnSpLocks/>
            <a:stCxn id="18" idx="1"/>
            <a:endCxn id="21" idx="1"/>
          </p:cNvCxnSpPr>
          <p:nvPr/>
        </p:nvCxnSpPr>
        <p:spPr>
          <a:xfrm>
            <a:off x="4810904" y="2376816"/>
            <a:ext cx="842874" cy="959404"/>
          </a:xfrm>
          <a:prstGeom prst="bentConnector3">
            <a:avLst>
              <a:gd name="adj1" fmla="val 221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DFA1737-B755-D484-9224-483A0343E997}"/>
              </a:ext>
            </a:extLst>
          </p:cNvPr>
          <p:cNvSpPr txBox="1"/>
          <p:nvPr/>
        </p:nvSpPr>
        <p:spPr>
          <a:xfrm>
            <a:off x="1591451" y="3916464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/>
              <a:t>방화구역 </a:t>
            </a:r>
            <a:r>
              <a:rPr lang="en-US" altLang="ko-KR" sz="1050" b="1" dirty="0"/>
              <a:t>: 70</a:t>
            </a:r>
            <a:r>
              <a:rPr lang="ko-KR" altLang="en-US" sz="1050" b="1" dirty="0"/>
              <a:t>개 </a:t>
            </a:r>
          </a:p>
        </p:txBody>
      </p:sp>
      <p:pic>
        <p:nvPicPr>
          <p:cNvPr id="61" name="Picture 23" descr="green-blue-purple-scaling-2">
            <a:extLst>
              <a:ext uri="{FF2B5EF4-FFF2-40B4-BE49-F238E27FC236}">
                <a16:creationId xmlns:a16="http://schemas.microsoft.com/office/drawing/2014/main" id="{75FA99D5-D129-5C31-3A3C-039796B9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8304">
            <a:off x="3794308" y="3451076"/>
            <a:ext cx="7150961" cy="3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id="{1CFDA028-2B32-7D25-53C2-1F6382731BF9}"/>
              </a:ext>
            </a:extLst>
          </p:cNvPr>
          <p:cNvSpPr/>
          <p:nvPr/>
        </p:nvSpPr>
        <p:spPr>
          <a:xfrm>
            <a:off x="6267471" y="4840935"/>
            <a:ext cx="983495" cy="1134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95A775-381C-043D-83F2-F5261027594A}"/>
              </a:ext>
            </a:extLst>
          </p:cNvPr>
          <p:cNvSpPr txBox="1"/>
          <p:nvPr/>
        </p:nvSpPr>
        <p:spPr>
          <a:xfrm>
            <a:off x="6256805" y="4844903"/>
            <a:ext cx="5485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공장 </a:t>
            </a:r>
            <a:r>
              <a:rPr lang="en-US" altLang="ko-KR" sz="800" b="1" dirty="0"/>
              <a:t>#1</a:t>
            </a:r>
            <a:endParaRPr lang="ko-KR" altLang="en-US" sz="800" b="1" dirty="0"/>
          </a:p>
        </p:txBody>
      </p:sp>
      <p:sp>
        <p:nvSpPr>
          <p:cNvPr id="64" name="모서리가 둥근 직사각형 221">
            <a:extLst>
              <a:ext uri="{FF2B5EF4-FFF2-40B4-BE49-F238E27FC236}">
                <a16:creationId xmlns:a16="http://schemas.microsoft.com/office/drawing/2014/main" id="{889F8AFE-285B-AABB-341C-8236682CD3BB}"/>
              </a:ext>
            </a:extLst>
          </p:cNvPr>
          <p:cNvSpPr/>
          <p:nvPr/>
        </p:nvSpPr>
        <p:spPr>
          <a:xfrm>
            <a:off x="6348597" y="5077955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F3F823-15C4-D3FC-FB1A-B5FD6126E3F7}"/>
              </a:ext>
            </a:extLst>
          </p:cNvPr>
          <p:cNvSpPr txBox="1"/>
          <p:nvPr/>
        </p:nvSpPr>
        <p:spPr>
          <a:xfrm>
            <a:off x="6345319" y="5065122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#1</a:t>
            </a:r>
            <a:endParaRPr lang="ko-KR" altLang="en-US" sz="800" b="1" dirty="0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77540B15-6DB2-A983-1B1F-3F7A5D0B7552}"/>
              </a:ext>
            </a:extLst>
          </p:cNvPr>
          <p:cNvSpPr/>
          <p:nvPr/>
        </p:nvSpPr>
        <p:spPr>
          <a:xfrm>
            <a:off x="7362066" y="4840930"/>
            <a:ext cx="983495" cy="1143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1F9F8E-EEE4-BC70-F6D7-1C74E2366989}"/>
              </a:ext>
            </a:extLst>
          </p:cNvPr>
          <p:cNvSpPr txBox="1"/>
          <p:nvPr/>
        </p:nvSpPr>
        <p:spPr>
          <a:xfrm>
            <a:off x="7351400" y="4844899"/>
            <a:ext cx="5485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공장 </a:t>
            </a:r>
            <a:r>
              <a:rPr lang="en-US" altLang="ko-KR" sz="800" b="1" dirty="0"/>
              <a:t>#2</a:t>
            </a:r>
            <a:endParaRPr lang="ko-KR" altLang="en-US" sz="800" b="1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50FEAB56-EE80-2B3F-8F5A-A9ECE73AA020}"/>
              </a:ext>
            </a:extLst>
          </p:cNvPr>
          <p:cNvSpPr/>
          <p:nvPr/>
        </p:nvSpPr>
        <p:spPr>
          <a:xfrm>
            <a:off x="8444622" y="4842624"/>
            <a:ext cx="983495" cy="1143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22CDCC-BDA0-8368-73F7-8A3EFDCE38F2}"/>
              </a:ext>
            </a:extLst>
          </p:cNvPr>
          <p:cNvSpPr txBox="1"/>
          <p:nvPr/>
        </p:nvSpPr>
        <p:spPr>
          <a:xfrm>
            <a:off x="8433956" y="4846593"/>
            <a:ext cx="5485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공장 </a:t>
            </a:r>
            <a:r>
              <a:rPr lang="en-US" altLang="ko-KR" sz="800" b="1" dirty="0"/>
              <a:t>#3</a:t>
            </a:r>
            <a:endParaRPr lang="ko-KR" altLang="en-US" sz="800" b="1" dirty="0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F0DE1D2A-2315-49E9-DE8F-C3B293C0882E}"/>
              </a:ext>
            </a:extLst>
          </p:cNvPr>
          <p:cNvSpPr/>
          <p:nvPr/>
        </p:nvSpPr>
        <p:spPr>
          <a:xfrm>
            <a:off x="9732164" y="4842620"/>
            <a:ext cx="983495" cy="1143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75B32D2-F912-DA77-845F-FDDFB5827F7C}"/>
              </a:ext>
            </a:extLst>
          </p:cNvPr>
          <p:cNvSpPr txBox="1"/>
          <p:nvPr/>
        </p:nvSpPr>
        <p:spPr>
          <a:xfrm>
            <a:off x="9721498" y="4846589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공장 </a:t>
            </a:r>
            <a:r>
              <a:rPr lang="en-US" altLang="ko-KR" sz="800" b="1" dirty="0"/>
              <a:t>#N</a:t>
            </a:r>
            <a:endParaRPr lang="ko-KR" altLang="en-US" sz="800" b="1" dirty="0"/>
          </a:p>
        </p:txBody>
      </p:sp>
      <p:sp>
        <p:nvSpPr>
          <p:cNvPr id="72" name="모서리가 둥근 직사각형 221">
            <a:extLst>
              <a:ext uri="{FF2B5EF4-FFF2-40B4-BE49-F238E27FC236}">
                <a16:creationId xmlns:a16="http://schemas.microsoft.com/office/drawing/2014/main" id="{090E6BB5-376D-30FD-5B07-61A3A72BAD43}"/>
              </a:ext>
            </a:extLst>
          </p:cNvPr>
          <p:cNvSpPr/>
          <p:nvPr/>
        </p:nvSpPr>
        <p:spPr>
          <a:xfrm>
            <a:off x="6358384" y="5322634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6D487C-DCA8-A59C-818D-AD49FA3C31BD}"/>
              </a:ext>
            </a:extLst>
          </p:cNvPr>
          <p:cNvSpPr txBox="1"/>
          <p:nvPr/>
        </p:nvSpPr>
        <p:spPr>
          <a:xfrm>
            <a:off x="6355106" y="5309801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#2</a:t>
            </a:r>
            <a:endParaRPr lang="ko-KR" altLang="en-US" sz="800" b="1" dirty="0"/>
          </a:p>
        </p:txBody>
      </p:sp>
      <p:sp>
        <p:nvSpPr>
          <p:cNvPr id="74" name="모서리가 둥근 직사각형 221">
            <a:extLst>
              <a:ext uri="{FF2B5EF4-FFF2-40B4-BE49-F238E27FC236}">
                <a16:creationId xmlns:a16="http://schemas.microsoft.com/office/drawing/2014/main" id="{B6C7B22E-2196-4E18-AA74-4293DD88B391}"/>
              </a:ext>
            </a:extLst>
          </p:cNvPr>
          <p:cNvSpPr/>
          <p:nvPr/>
        </p:nvSpPr>
        <p:spPr>
          <a:xfrm>
            <a:off x="6359782" y="5735093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EDEB9E8-FB1D-1DAC-33D9-D60A8820C370}"/>
              </a:ext>
            </a:extLst>
          </p:cNvPr>
          <p:cNvSpPr txBox="1"/>
          <p:nvPr/>
        </p:nvSpPr>
        <p:spPr>
          <a:xfrm>
            <a:off x="6356504" y="5722260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#N</a:t>
            </a:r>
            <a:endParaRPr lang="ko-KR" altLang="en-US" sz="800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1B1374-DB10-1EF6-F31E-4FF319B0EC82}"/>
              </a:ext>
            </a:extLst>
          </p:cNvPr>
          <p:cNvSpPr txBox="1"/>
          <p:nvPr/>
        </p:nvSpPr>
        <p:spPr>
          <a:xfrm rot="5400000">
            <a:off x="6643964" y="544355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77" name="모서리가 둥근 직사각형 221">
            <a:extLst>
              <a:ext uri="{FF2B5EF4-FFF2-40B4-BE49-F238E27FC236}">
                <a16:creationId xmlns:a16="http://schemas.microsoft.com/office/drawing/2014/main" id="{D0E5A78D-5653-7C18-ACE7-3DD0FE7571FA}"/>
              </a:ext>
            </a:extLst>
          </p:cNvPr>
          <p:cNvSpPr/>
          <p:nvPr/>
        </p:nvSpPr>
        <p:spPr>
          <a:xfrm>
            <a:off x="7458452" y="5062122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FE2A00-38CE-893E-D1C8-E76FD1C42276}"/>
              </a:ext>
            </a:extLst>
          </p:cNvPr>
          <p:cNvSpPr txBox="1"/>
          <p:nvPr/>
        </p:nvSpPr>
        <p:spPr>
          <a:xfrm>
            <a:off x="7455174" y="5049289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#1</a:t>
            </a:r>
            <a:endParaRPr lang="ko-KR" altLang="en-US" sz="800" b="1" dirty="0"/>
          </a:p>
        </p:txBody>
      </p:sp>
      <p:sp>
        <p:nvSpPr>
          <p:cNvPr id="79" name="모서리가 둥근 직사각형 221">
            <a:extLst>
              <a:ext uri="{FF2B5EF4-FFF2-40B4-BE49-F238E27FC236}">
                <a16:creationId xmlns:a16="http://schemas.microsoft.com/office/drawing/2014/main" id="{5A64112B-6A1B-24C7-55CD-CBED2BD74E3A}"/>
              </a:ext>
            </a:extLst>
          </p:cNvPr>
          <p:cNvSpPr/>
          <p:nvPr/>
        </p:nvSpPr>
        <p:spPr>
          <a:xfrm>
            <a:off x="7468239" y="5306801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C50615-DB09-4635-A9AB-FDD3BB85F419}"/>
              </a:ext>
            </a:extLst>
          </p:cNvPr>
          <p:cNvSpPr txBox="1"/>
          <p:nvPr/>
        </p:nvSpPr>
        <p:spPr>
          <a:xfrm>
            <a:off x="7464961" y="5293968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#2</a:t>
            </a:r>
            <a:endParaRPr lang="ko-KR" altLang="en-US" sz="800" b="1" dirty="0"/>
          </a:p>
        </p:txBody>
      </p:sp>
      <p:sp>
        <p:nvSpPr>
          <p:cNvPr id="81" name="모서리가 둥근 직사각형 221">
            <a:extLst>
              <a:ext uri="{FF2B5EF4-FFF2-40B4-BE49-F238E27FC236}">
                <a16:creationId xmlns:a16="http://schemas.microsoft.com/office/drawing/2014/main" id="{30F6928F-7985-ADE7-BBDB-5706CF83EA5A}"/>
              </a:ext>
            </a:extLst>
          </p:cNvPr>
          <p:cNvSpPr/>
          <p:nvPr/>
        </p:nvSpPr>
        <p:spPr>
          <a:xfrm>
            <a:off x="7469637" y="5719260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293820-2C09-3841-D9A3-FC4AB13DDCB4}"/>
              </a:ext>
            </a:extLst>
          </p:cNvPr>
          <p:cNvSpPr txBox="1"/>
          <p:nvPr/>
        </p:nvSpPr>
        <p:spPr>
          <a:xfrm>
            <a:off x="7466359" y="5706427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#N</a:t>
            </a:r>
            <a:endParaRPr lang="ko-KR" altLang="en-US" sz="800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CE13F7-4162-E457-EA81-DDAE9A643B4B}"/>
              </a:ext>
            </a:extLst>
          </p:cNvPr>
          <p:cNvSpPr txBox="1"/>
          <p:nvPr/>
        </p:nvSpPr>
        <p:spPr>
          <a:xfrm rot="5400000">
            <a:off x="7753819" y="542772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84" name="모서리가 둥근 직사각형 221">
            <a:extLst>
              <a:ext uri="{FF2B5EF4-FFF2-40B4-BE49-F238E27FC236}">
                <a16:creationId xmlns:a16="http://schemas.microsoft.com/office/drawing/2014/main" id="{C9F09343-F432-0E7F-3FCE-97BB0A347801}"/>
              </a:ext>
            </a:extLst>
          </p:cNvPr>
          <p:cNvSpPr/>
          <p:nvPr/>
        </p:nvSpPr>
        <p:spPr>
          <a:xfrm>
            <a:off x="8531757" y="5062122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7AB1148-B5D8-BB01-1CEC-7CE7FBABA1BD}"/>
              </a:ext>
            </a:extLst>
          </p:cNvPr>
          <p:cNvSpPr txBox="1"/>
          <p:nvPr/>
        </p:nvSpPr>
        <p:spPr>
          <a:xfrm>
            <a:off x="8528479" y="5049289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#1</a:t>
            </a:r>
            <a:endParaRPr lang="ko-KR" altLang="en-US" sz="800" b="1" dirty="0"/>
          </a:p>
        </p:txBody>
      </p:sp>
      <p:sp>
        <p:nvSpPr>
          <p:cNvPr id="86" name="모서리가 둥근 직사각형 221">
            <a:extLst>
              <a:ext uri="{FF2B5EF4-FFF2-40B4-BE49-F238E27FC236}">
                <a16:creationId xmlns:a16="http://schemas.microsoft.com/office/drawing/2014/main" id="{4CC5A80F-6EBA-EC95-711D-321176CE1DA7}"/>
              </a:ext>
            </a:extLst>
          </p:cNvPr>
          <p:cNvSpPr/>
          <p:nvPr/>
        </p:nvSpPr>
        <p:spPr>
          <a:xfrm>
            <a:off x="8541544" y="5306801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7F0E2E2-6A27-EBF3-60BD-FD108DC69285}"/>
              </a:ext>
            </a:extLst>
          </p:cNvPr>
          <p:cNvSpPr txBox="1"/>
          <p:nvPr/>
        </p:nvSpPr>
        <p:spPr>
          <a:xfrm>
            <a:off x="8538266" y="5293968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#2</a:t>
            </a:r>
            <a:endParaRPr lang="ko-KR" altLang="en-US" sz="800" b="1" dirty="0"/>
          </a:p>
        </p:txBody>
      </p:sp>
      <p:sp>
        <p:nvSpPr>
          <p:cNvPr id="88" name="모서리가 둥근 직사각형 221">
            <a:extLst>
              <a:ext uri="{FF2B5EF4-FFF2-40B4-BE49-F238E27FC236}">
                <a16:creationId xmlns:a16="http://schemas.microsoft.com/office/drawing/2014/main" id="{4BF8FA8F-465B-3DB0-4BA7-45821FE000AF}"/>
              </a:ext>
            </a:extLst>
          </p:cNvPr>
          <p:cNvSpPr/>
          <p:nvPr/>
        </p:nvSpPr>
        <p:spPr>
          <a:xfrm>
            <a:off x="8542942" y="5719260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13BEF72-B660-B055-73FA-AEAC87342EA6}"/>
              </a:ext>
            </a:extLst>
          </p:cNvPr>
          <p:cNvSpPr txBox="1"/>
          <p:nvPr/>
        </p:nvSpPr>
        <p:spPr>
          <a:xfrm>
            <a:off x="8539664" y="5706427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#N</a:t>
            </a:r>
            <a:endParaRPr lang="ko-KR" altLang="en-US" sz="8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2EF24FC-CA40-F966-B916-042558E7FAD9}"/>
              </a:ext>
            </a:extLst>
          </p:cNvPr>
          <p:cNvSpPr txBox="1"/>
          <p:nvPr/>
        </p:nvSpPr>
        <p:spPr>
          <a:xfrm rot="5400000">
            <a:off x="8827124" y="542772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91" name="모서리가 둥근 직사각형 221">
            <a:extLst>
              <a:ext uri="{FF2B5EF4-FFF2-40B4-BE49-F238E27FC236}">
                <a16:creationId xmlns:a16="http://schemas.microsoft.com/office/drawing/2014/main" id="{261F1C3B-445D-822D-4D84-3688681E77A3}"/>
              </a:ext>
            </a:extLst>
          </p:cNvPr>
          <p:cNvSpPr/>
          <p:nvPr/>
        </p:nvSpPr>
        <p:spPr>
          <a:xfrm>
            <a:off x="9816014" y="5062122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6F9B781-382B-8818-6DD0-6C3D44369E5A}"/>
              </a:ext>
            </a:extLst>
          </p:cNvPr>
          <p:cNvSpPr txBox="1"/>
          <p:nvPr/>
        </p:nvSpPr>
        <p:spPr>
          <a:xfrm>
            <a:off x="9812736" y="5049289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#1</a:t>
            </a:r>
            <a:endParaRPr lang="ko-KR" altLang="en-US" sz="800" b="1" dirty="0"/>
          </a:p>
        </p:txBody>
      </p:sp>
      <p:sp>
        <p:nvSpPr>
          <p:cNvPr id="93" name="모서리가 둥근 직사각형 221">
            <a:extLst>
              <a:ext uri="{FF2B5EF4-FFF2-40B4-BE49-F238E27FC236}">
                <a16:creationId xmlns:a16="http://schemas.microsoft.com/office/drawing/2014/main" id="{B6C36B8C-FAF5-9FC4-A545-AED2F01ED85A}"/>
              </a:ext>
            </a:extLst>
          </p:cNvPr>
          <p:cNvSpPr/>
          <p:nvPr/>
        </p:nvSpPr>
        <p:spPr>
          <a:xfrm>
            <a:off x="9825801" y="5306801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E50C82-207B-6106-D550-9A285D168EC7}"/>
              </a:ext>
            </a:extLst>
          </p:cNvPr>
          <p:cNvSpPr txBox="1"/>
          <p:nvPr/>
        </p:nvSpPr>
        <p:spPr>
          <a:xfrm>
            <a:off x="9822523" y="5293968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#2</a:t>
            </a:r>
            <a:endParaRPr lang="ko-KR" altLang="en-US" sz="800" b="1" dirty="0"/>
          </a:p>
        </p:txBody>
      </p:sp>
      <p:sp>
        <p:nvSpPr>
          <p:cNvPr id="95" name="모서리가 둥근 직사각형 221">
            <a:extLst>
              <a:ext uri="{FF2B5EF4-FFF2-40B4-BE49-F238E27FC236}">
                <a16:creationId xmlns:a16="http://schemas.microsoft.com/office/drawing/2014/main" id="{407A05B3-37B2-2760-0B64-68896113264E}"/>
              </a:ext>
            </a:extLst>
          </p:cNvPr>
          <p:cNvSpPr/>
          <p:nvPr/>
        </p:nvSpPr>
        <p:spPr>
          <a:xfrm>
            <a:off x="9827199" y="5719260"/>
            <a:ext cx="812832" cy="185401"/>
          </a:xfrm>
          <a:prstGeom prst="roundRect">
            <a:avLst>
              <a:gd name="adj" fmla="val 24401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1FB199A-21F6-2524-F410-C9AAF565F0F9}"/>
              </a:ext>
            </a:extLst>
          </p:cNvPr>
          <p:cNvSpPr txBox="1"/>
          <p:nvPr/>
        </p:nvSpPr>
        <p:spPr>
          <a:xfrm>
            <a:off x="9823921" y="5706427"/>
            <a:ext cx="86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800" b="1" dirty="0"/>
              <a:t>방호구역 </a:t>
            </a:r>
            <a:r>
              <a:rPr lang="en-US" altLang="ko-KR" sz="800" b="1" dirty="0"/>
              <a:t>#N</a:t>
            </a:r>
            <a:endParaRPr lang="ko-KR" altLang="en-US" sz="8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E130BC6-8EBB-62DF-763C-4D58AA287952}"/>
              </a:ext>
            </a:extLst>
          </p:cNvPr>
          <p:cNvSpPr txBox="1"/>
          <p:nvPr/>
        </p:nvSpPr>
        <p:spPr>
          <a:xfrm rot="5400000">
            <a:off x="10111381" y="542772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D655B01B-F26F-7583-5991-133985E870AB}"/>
              </a:ext>
            </a:extLst>
          </p:cNvPr>
          <p:cNvSpPr/>
          <p:nvPr/>
        </p:nvSpPr>
        <p:spPr>
          <a:xfrm>
            <a:off x="6849326" y="1684275"/>
            <a:ext cx="4262557" cy="284577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0" name="Picture 28" descr="HP E-PC w Windows XP Home Chat">
            <a:extLst>
              <a:ext uri="{FF2B5EF4-FFF2-40B4-BE49-F238E27FC236}">
                <a16:creationId xmlns:a16="http://schemas.microsoft.com/office/drawing/2014/main" id="{67A6E2E3-F2E1-41AD-1574-A531BC25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758" y="3261948"/>
            <a:ext cx="1060410" cy="101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98543C8-3E1E-D7F5-50D3-029D745C899A}"/>
              </a:ext>
            </a:extLst>
          </p:cNvPr>
          <p:cNvSpPr txBox="1"/>
          <p:nvPr/>
        </p:nvSpPr>
        <p:spPr>
          <a:xfrm>
            <a:off x="10329292" y="4247116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ko-KR" altLang="en-US" sz="1000" b="1" dirty="0"/>
              <a:t>모니터링</a:t>
            </a:r>
            <a:endParaRPr lang="en-US" altLang="ko-KR" sz="1000" b="1" dirty="0"/>
          </a:p>
          <a:p>
            <a:pPr algn="ctr" fontAlgn="base" latinLnBrk="0"/>
            <a:r>
              <a:rPr lang="en-US" altLang="ko-KR" sz="1000" b="1" dirty="0"/>
              <a:t>HMI PC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1EA</a:t>
            </a:r>
          </a:p>
        </p:txBody>
      </p:sp>
    </p:spTree>
    <p:extLst>
      <p:ext uri="{BB962C8B-B14F-4D97-AF65-F5344CB8AC3E}">
        <p14:creationId xmlns:p14="http://schemas.microsoft.com/office/powerpoint/2010/main" val="234746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6B7EBCA-B718-1251-BE64-96D6F0A2A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11" y="869819"/>
            <a:ext cx="8118840" cy="5920422"/>
          </a:xfrm>
          <a:prstGeom prst="rect">
            <a:avLst/>
          </a:prstGeom>
        </p:spPr>
      </p:pic>
      <p:sp>
        <p:nvSpPr>
          <p:cNvPr id="380" name="직사각형 379"/>
          <p:cNvSpPr/>
          <p:nvPr/>
        </p:nvSpPr>
        <p:spPr bwMode="auto">
          <a:xfrm>
            <a:off x="228815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234993" y="429308"/>
            <a:ext cx="20938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POSCO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CHEMICAL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화재 모니터링 시스템</a:t>
            </a:r>
          </a:p>
        </p:txBody>
      </p:sp>
      <p:sp>
        <p:nvSpPr>
          <p:cNvPr id="386" name="직사각형 385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ko-KR" altLang="en-US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화재모니터링     </a:t>
            </a:r>
            <a:r>
              <a:rPr lang="ko-KR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통계 데이터   방호구역</a:t>
            </a:r>
          </a:p>
        </p:txBody>
      </p:sp>
      <p:graphicFrame>
        <p:nvGraphicFramePr>
          <p:cNvPr id="229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39649"/>
              </p:ext>
            </p:extLst>
          </p:nvPr>
        </p:nvGraphicFramePr>
        <p:xfrm>
          <a:off x="9466197" y="847258"/>
          <a:ext cx="2668137" cy="3965492"/>
        </p:xfrm>
        <a:graphic>
          <a:graphicData uri="http://schemas.openxmlformats.org/drawingml/2006/table">
            <a:tbl>
              <a:tblPr/>
              <a:tblGrid>
                <a:gridCol w="28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화재 모니터링 메뉴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포스코 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케미칼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공장 도면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>
                          <a:effectLst/>
                        </a:rPr>
                        <a:t>방화구역 상태 </a:t>
                      </a:r>
                      <a:endParaRPr lang="en-US" altLang="ko-KR" sz="800" baseline="0" dirty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- </a:t>
                      </a:r>
                      <a:r>
                        <a:rPr lang="ko-KR" altLang="en-US" sz="800" baseline="0" dirty="0">
                          <a:effectLst/>
                        </a:rPr>
                        <a:t>방화구역별 영역 설정 및 상태 표시  </a:t>
                      </a:r>
                      <a:endParaRPr lang="en-US" altLang="ko-KR" sz="800" baseline="0" dirty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 : </a:t>
                      </a:r>
                      <a:r>
                        <a:rPr lang="ko-KR" altLang="en-US" sz="800" baseline="0" dirty="0">
                          <a:effectLst/>
                        </a:rPr>
                        <a:t>파란색 </a:t>
                      </a:r>
                      <a:r>
                        <a:rPr lang="en-US" altLang="ko-KR" sz="800" baseline="0" dirty="0">
                          <a:effectLst/>
                        </a:rPr>
                        <a:t>- </a:t>
                      </a:r>
                      <a:r>
                        <a:rPr lang="ko-KR" altLang="en-US" sz="800" baseline="0" dirty="0">
                          <a:effectLst/>
                        </a:rPr>
                        <a:t>정상 </a:t>
                      </a:r>
                      <a:endParaRPr lang="en-US" altLang="ko-KR" sz="800" baseline="0" dirty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 : </a:t>
                      </a:r>
                      <a:r>
                        <a:rPr lang="ko-KR" altLang="en-US" sz="800" baseline="0" dirty="0">
                          <a:effectLst/>
                        </a:rPr>
                        <a:t>노란색 </a:t>
                      </a:r>
                      <a:r>
                        <a:rPr lang="en-US" altLang="ko-KR" sz="800" baseline="0" dirty="0">
                          <a:effectLst/>
                        </a:rPr>
                        <a:t>- </a:t>
                      </a:r>
                      <a:r>
                        <a:rPr lang="ko-KR" altLang="en-US" sz="800" baseline="0" dirty="0">
                          <a:effectLst/>
                        </a:rPr>
                        <a:t>이상 </a:t>
                      </a:r>
                      <a:r>
                        <a:rPr lang="en-US" altLang="ko-KR" sz="800" baseline="0" dirty="0">
                          <a:effectLst/>
                        </a:rPr>
                        <a:t>(</a:t>
                      </a:r>
                      <a:r>
                        <a:rPr lang="ko-KR" altLang="en-US" sz="800" baseline="0" dirty="0">
                          <a:effectLst/>
                        </a:rPr>
                        <a:t>통신두절 </a:t>
                      </a:r>
                      <a:r>
                        <a:rPr lang="en-US" altLang="ko-KR" sz="800" baseline="0" dirty="0">
                          <a:effectLst/>
                        </a:rPr>
                        <a:t>/ </a:t>
                      </a:r>
                      <a:r>
                        <a:rPr lang="ko-KR" altLang="en-US" sz="800" baseline="0" dirty="0">
                          <a:effectLst/>
                        </a:rPr>
                        <a:t>데이터 </a:t>
                      </a:r>
                      <a:r>
                        <a:rPr lang="ko-KR" altLang="en-US" sz="800" baseline="0" dirty="0" err="1">
                          <a:effectLst/>
                        </a:rPr>
                        <a:t>미수집</a:t>
                      </a:r>
                      <a:r>
                        <a:rPr lang="en-US" altLang="ko-KR" sz="800" baseline="0" dirty="0">
                          <a:effectLst/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 : </a:t>
                      </a:r>
                      <a:r>
                        <a:rPr lang="ko-KR" altLang="en-US" sz="800" baseline="0" dirty="0">
                          <a:effectLst/>
                        </a:rPr>
                        <a:t>붉은색 </a:t>
                      </a:r>
                      <a:r>
                        <a:rPr lang="en-US" altLang="ko-KR" sz="800" baseline="0" dirty="0">
                          <a:effectLst/>
                        </a:rPr>
                        <a:t>- </a:t>
                      </a:r>
                      <a:r>
                        <a:rPr lang="ko-KR" altLang="en-US" sz="800" baseline="0" dirty="0">
                          <a:effectLst/>
                        </a:rPr>
                        <a:t>화재 </a:t>
                      </a:r>
                      <a:endParaRPr lang="en-US" altLang="ko-KR" sz="800" baseline="0" dirty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툴립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방호구역 마우스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롤오버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시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툴팁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 : </a:t>
                      </a:r>
                      <a:r>
                        <a:rPr lang="ko-KR" altLang="en-US" sz="800" baseline="0" dirty="0">
                          <a:effectLst/>
                        </a:rPr>
                        <a:t>파란색 </a:t>
                      </a:r>
                      <a:r>
                        <a:rPr lang="en-US" altLang="ko-KR" sz="800" baseline="0" dirty="0">
                          <a:effectLst/>
                        </a:rPr>
                        <a:t>- </a:t>
                      </a:r>
                      <a:r>
                        <a:rPr lang="ko-KR" altLang="en-US" sz="800" baseline="0" dirty="0">
                          <a:effectLst/>
                        </a:rPr>
                        <a:t>정상 </a:t>
                      </a:r>
                      <a:endParaRPr lang="en-US" altLang="ko-KR" sz="800" baseline="0" dirty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 : </a:t>
                      </a:r>
                      <a:r>
                        <a:rPr lang="ko-KR" altLang="en-US" sz="800" baseline="0" dirty="0">
                          <a:effectLst/>
                        </a:rPr>
                        <a:t>노란색 </a:t>
                      </a:r>
                      <a:r>
                        <a:rPr lang="en-US" altLang="ko-KR" sz="800" baseline="0" dirty="0">
                          <a:effectLst/>
                        </a:rPr>
                        <a:t>- </a:t>
                      </a:r>
                      <a:r>
                        <a:rPr lang="ko-KR" altLang="en-US" sz="800" baseline="0" dirty="0">
                          <a:effectLst/>
                        </a:rPr>
                        <a:t>이상 </a:t>
                      </a:r>
                      <a:r>
                        <a:rPr lang="en-US" altLang="ko-KR" sz="800" baseline="0" dirty="0">
                          <a:effectLst/>
                        </a:rPr>
                        <a:t>(</a:t>
                      </a:r>
                      <a:r>
                        <a:rPr lang="ko-KR" altLang="en-US" sz="800" baseline="0" dirty="0">
                          <a:effectLst/>
                        </a:rPr>
                        <a:t>통신두절 </a:t>
                      </a:r>
                      <a:r>
                        <a:rPr lang="en-US" altLang="ko-KR" sz="800" baseline="0" dirty="0">
                          <a:effectLst/>
                        </a:rPr>
                        <a:t>/ </a:t>
                      </a:r>
                      <a:r>
                        <a:rPr lang="ko-KR" altLang="en-US" sz="800" baseline="0" dirty="0">
                          <a:effectLst/>
                        </a:rPr>
                        <a:t>데이터 </a:t>
                      </a:r>
                      <a:r>
                        <a:rPr lang="ko-KR" altLang="en-US" sz="800" baseline="0" dirty="0" err="1">
                          <a:effectLst/>
                        </a:rPr>
                        <a:t>미수집</a:t>
                      </a:r>
                      <a:r>
                        <a:rPr lang="en-US" altLang="ko-KR" sz="800" baseline="0" dirty="0">
                          <a:effectLst/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 : </a:t>
                      </a:r>
                      <a:r>
                        <a:rPr lang="ko-KR" altLang="en-US" sz="800" baseline="0" dirty="0">
                          <a:effectLst/>
                        </a:rPr>
                        <a:t>붉은색 </a:t>
                      </a:r>
                      <a:r>
                        <a:rPr lang="en-US" altLang="ko-KR" sz="800" baseline="0" dirty="0">
                          <a:effectLst/>
                        </a:rPr>
                        <a:t>- </a:t>
                      </a:r>
                      <a:r>
                        <a:rPr lang="ko-KR" altLang="en-US" sz="800" baseline="0" dirty="0">
                          <a:effectLst/>
                        </a:rPr>
                        <a:t>화재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수신반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정보수신 상태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- 10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초 주기 데이터 수신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: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데이터 수신 정상 수신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: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데이터 수신 오류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미수신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방호구역 화재발생 정보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: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정상 방호구역 개수 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: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화재 발생 방호구역 개수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공장단위 화재 발생 정보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: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정상 공장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전기실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개수 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: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화재 발생 공장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전기실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개수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D5E3592-B318-8680-1CB5-8EE00ECA65B3}"/>
              </a:ext>
            </a:extLst>
          </p:cNvPr>
          <p:cNvSpPr/>
          <p:nvPr/>
        </p:nvSpPr>
        <p:spPr>
          <a:xfrm>
            <a:off x="3312931" y="6282328"/>
            <a:ext cx="2628900" cy="47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C8E438-A796-5B84-5452-50BDE2E7DF0B}"/>
              </a:ext>
            </a:extLst>
          </p:cNvPr>
          <p:cNvSpPr/>
          <p:nvPr/>
        </p:nvSpPr>
        <p:spPr bwMode="auto">
          <a:xfrm>
            <a:off x="232702" y="423863"/>
            <a:ext cx="9012266" cy="616970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4899DCE-559A-2CA0-C26C-3F1DEF24F900}"/>
              </a:ext>
            </a:extLst>
          </p:cNvPr>
          <p:cNvSpPr/>
          <p:nvPr/>
        </p:nvSpPr>
        <p:spPr>
          <a:xfrm>
            <a:off x="6032848" y="5190768"/>
            <a:ext cx="226314" cy="131618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27BA53B-6801-2C4E-F4CA-0D352013ADC9}"/>
              </a:ext>
            </a:extLst>
          </p:cNvPr>
          <p:cNvSpPr/>
          <p:nvPr/>
        </p:nvSpPr>
        <p:spPr>
          <a:xfrm>
            <a:off x="6032848" y="4574818"/>
            <a:ext cx="226314" cy="131618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6B44B91-2AAC-9FDF-184E-3994C55BA35E}"/>
              </a:ext>
            </a:extLst>
          </p:cNvPr>
          <p:cNvSpPr/>
          <p:nvPr/>
        </p:nvSpPr>
        <p:spPr>
          <a:xfrm>
            <a:off x="6032848" y="4135225"/>
            <a:ext cx="226314" cy="131618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B8DB82E-6BFE-81F5-F71C-44442507E8D4}"/>
              </a:ext>
            </a:extLst>
          </p:cNvPr>
          <p:cNvSpPr/>
          <p:nvPr/>
        </p:nvSpPr>
        <p:spPr>
          <a:xfrm>
            <a:off x="4918784" y="4173019"/>
            <a:ext cx="170033" cy="98887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9C6D788-548B-A8C3-3B6F-CC04C3EFD860}"/>
              </a:ext>
            </a:extLst>
          </p:cNvPr>
          <p:cNvSpPr/>
          <p:nvPr/>
        </p:nvSpPr>
        <p:spPr>
          <a:xfrm>
            <a:off x="4918785" y="4402931"/>
            <a:ext cx="122322" cy="195263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3E404B8-BDC9-9481-082D-16E5F8DF8CDE}"/>
              </a:ext>
            </a:extLst>
          </p:cNvPr>
          <p:cNvSpPr/>
          <p:nvPr/>
        </p:nvSpPr>
        <p:spPr>
          <a:xfrm>
            <a:off x="5045869" y="4402931"/>
            <a:ext cx="122322" cy="195263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FD20603-56B1-56F1-C0C5-551D8210F89F}"/>
              </a:ext>
            </a:extLst>
          </p:cNvPr>
          <p:cNvSpPr/>
          <p:nvPr/>
        </p:nvSpPr>
        <p:spPr>
          <a:xfrm>
            <a:off x="4122272" y="3177381"/>
            <a:ext cx="274822" cy="181769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03E72766-F51B-DB52-4BB4-6C429122E071}"/>
              </a:ext>
            </a:extLst>
          </p:cNvPr>
          <p:cNvSpPr/>
          <p:nvPr/>
        </p:nvSpPr>
        <p:spPr>
          <a:xfrm>
            <a:off x="3001936" y="3136878"/>
            <a:ext cx="249838" cy="136566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00A4FBBD-CFAC-7FF0-8FFA-5D881BDDD6B3}"/>
              </a:ext>
            </a:extLst>
          </p:cNvPr>
          <p:cNvSpPr/>
          <p:nvPr/>
        </p:nvSpPr>
        <p:spPr>
          <a:xfrm>
            <a:off x="3711273" y="2856644"/>
            <a:ext cx="105955" cy="84797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1B84E9F7-8A4E-DCD2-2A8A-F492B6FE92A9}"/>
              </a:ext>
            </a:extLst>
          </p:cNvPr>
          <p:cNvSpPr/>
          <p:nvPr/>
        </p:nvSpPr>
        <p:spPr>
          <a:xfrm>
            <a:off x="3642036" y="3065460"/>
            <a:ext cx="96323" cy="77088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41BBAF54-3A5A-5ECF-5AFD-D5C548346FF4}"/>
              </a:ext>
            </a:extLst>
          </p:cNvPr>
          <p:cNvSpPr/>
          <p:nvPr/>
        </p:nvSpPr>
        <p:spPr>
          <a:xfrm>
            <a:off x="3390096" y="3191177"/>
            <a:ext cx="559604" cy="181768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F149CC3-30AF-F94F-AFA5-E378C850B1E9}"/>
              </a:ext>
            </a:extLst>
          </p:cNvPr>
          <p:cNvSpPr/>
          <p:nvPr/>
        </p:nvSpPr>
        <p:spPr>
          <a:xfrm>
            <a:off x="2817180" y="3778440"/>
            <a:ext cx="396479" cy="22841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7F436AC8-98B8-6C87-5B00-F817D8297347}"/>
              </a:ext>
            </a:extLst>
          </p:cNvPr>
          <p:cNvSpPr/>
          <p:nvPr/>
        </p:nvSpPr>
        <p:spPr>
          <a:xfrm>
            <a:off x="3664559" y="4412216"/>
            <a:ext cx="226314" cy="433628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180D1F1-CC67-C8B4-ED71-B3C62572FA1C}"/>
              </a:ext>
            </a:extLst>
          </p:cNvPr>
          <p:cNvSpPr/>
          <p:nvPr/>
        </p:nvSpPr>
        <p:spPr>
          <a:xfrm>
            <a:off x="3917387" y="4412216"/>
            <a:ext cx="226314" cy="433628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48419134-EABA-601D-475B-DBCF544052BC}"/>
              </a:ext>
            </a:extLst>
          </p:cNvPr>
          <p:cNvSpPr/>
          <p:nvPr/>
        </p:nvSpPr>
        <p:spPr>
          <a:xfrm>
            <a:off x="4167867" y="4412216"/>
            <a:ext cx="226314" cy="433628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E45275A-0441-212D-DCE8-9A405DED39E5}"/>
              </a:ext>
            </a:extLst>
          </p:cNvPr>
          <p:cNvSpPr/>
          <p:nvPr/>
        </p:nvSpPr>
        <p:spPr>
          <a:xfrm>
            <a:off x="4880088" y="3054560"/>
            <a:ext cx="170033" cy="218884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56183E9-AA1A-0858-2A38-2710559D8A21}"/>
              </a:ext>
            </a:extLst>
          </p:cNvPr>
          <p:cNvSpPr/>
          <p:nvPr/>
        </p:nvSpPr>
        <p:spPr>
          <a:xfrm>
            <a:off x="5050121" y="3058299"/>
            <a:ext cx="217471" cy="21514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2D36DB5-1BA8-E29F-3F50-E42AC64AF171}"/>
              </a:ext>
            </a:extLst>
          </p:cNvPr>
          <p:cNvSpPr/>
          <p:nvPr/>
        </p:nvSpPr>
        <p:spPr>
          <a:xfrm>
            <a:off x="5361487" y="2783884"/>
            <a:ext cx="448606" cy="345409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CCD1716-14FE-E8B2-07A9-970282298CF6}"/>
              </a:ext>
            </a:extLst>
          </p:cNvPr>
          <p:cNvSpPr/>
          <p:nvPr/>
        </p:nvSpPr>
        <p:spPr>
          <a:xfrm>
            <a:off x="6032848" y="1931420"/>
            <a:ext cx="391765" cy="173605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2595D11-0026-CB9D-7396-08276AD0BE84}"/>
              </a:ext>
            </a:extLst>
          </p:cNvPr>
          <p:cNvSpPr/>
          <p:nvPr/>
        </p:nvSpPr>
        <p:spPr>
          <a:xfrm>
            <a:off x="6464951" y="2143974"/>
            <a:ext cx="273986" cy="190966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2E85E77-01BD-8B00-65FB-16618CF5CA12}"/>
              </a:ext>
            </a:extLst>
          </p:cNvPr>
          <p:cNvSpPr/>
          <p:nvPr/>
        </p:nvSpPr>
        <p:spPr>
          <a:xfrm>
            <a:off x="4976887" y="2798082"/>
            <a:ext cx="273986" cy="143359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C6A41602-2B1A-2468-4318-7408A238E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00" y="5033804"/>
            <a:ext cx="893064" cy="230124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ECA715DB-AB47-EC67-8192-40538AD3D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764" y="3999462"/>
            <a:ext cx="902208" cy="230124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3D4CA811-C48F-9230-1DFC-00A8801AF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879" y="2652816"/>
            <a:ext cx="899160" cy="230124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78EFF885-76A4-773E-F38C-C39F5366EBB3}"/>
              </a:ext>
            </a:extLst>
          </p:cNvPr>
          <p:cNvSpPr/>
          <p:nvPr/>
        </p:nvSpPr>
        <p:spPr>
          <a:xfrm>
            <a:off x="153136" y="592541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CE9D8AF-B29B-5A7B-D9CE-E6F8BCB4154D}"/>
              </a:ext>
            </a:extLst>
          </p:cNvPr>
          <p:cNvSpPr/>
          <p:nvPr/>
        </p:nvSpPr>
        <p:spPr>
          <a:xfrm>
            <a:off x="901154" y="1365726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5A101981-A903-8207-407F-7D9842E1F0F1}"/>
              </a:ext>
            </a:extLst>
          </p:cNvPr>
          <p:cNvSpPr/>
          <p:nvPr/>
        </p:nvSpPr>
        <p:spPr>
          <a:xfrm>
            <a:off x="2842719" y="3039293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A00FDB0-4E9F-B415-C4E3-F3DCC3C35810}"/>
              </a:ext>
            </a:extLst>
          </p:cNvPr>
          <p:cNvSpPr/>
          <p:nvPr/>
        </p:nvSpPr>
        <p:spPr>
          <a:xfrm>
            <a:off x="5539857" y="2548259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A2B27E6-0B16-FDB8-F2E1-B0DD6978C33F}"/>
              </a:ext>
            </a:extLst>
          </p:cNvPr>
          <p:cNvSpPr/>
          <p:nvPr/>
        </p:nvSpPr>
        <p:spPr>
          <a:xfrm>
            <a:off x="8483210" y="1233486"/>
            <a:ext cx="685346" cy="246392"/>
          </a:xfrm>
          <a:prstGeom prst="roundRect">
            <a:avLst>
              <a:gd name="adj" fmla="val 136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6386EE2-27F3-D382-B7C3-DF5169542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49" y="1276250"/>
            <a:ext cx="145845" cy="170152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5CF6165-CFA2-778A-B5DB-B881B81DFB07}"/>
              </a:ext>
            </a:extLst>
          </p:cNvPr>
          <p:cNvSpPr/>
          <p:nvPr/>
        </p:nvSpPr>
        <p:spPr>
          <a:xfrm>
            <a:off x="8710618" y="1271784"/>
            <a:ext cx="187296" cy="1701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60F792A-BEE3-20B3-0AC4-45C9FB4CFF71}"/>
              </a:ext>
            </a:extLst>
          </p:cNvPr>
          <p:cNvSpPr/>
          <p:nvPr/>
        </p:nvSpPr>
        <p:spPr>
          <a:xfrm>
            <a:off x="8929690" y="1271782"/>
            <a:ext cx="187296" cy="1701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E6258-9028-973D-1423-E1A6E1B512E3}"/>
              </a:ext>
            </a:extLst>
          </p:cNvPr>
          <p:cNvSpPr txBox="1"/>
          <p:nvPr/>
        </p:nvSpPr>
        <p:spPr>
          <a:xfrm>
            <a:off x="8657632" y="124913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68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A550B1-C69A-BEF4-BDF3-E15CBF3C799C}"/>
              </a:ext>
            </a:extLst>
          </p:cNvPr>
          <p:cNvSpPr txBox="1"/>
          <p:nvPr/>
        </p:nvSpPr>
        <p:spPr>
          <a:xfrm>
            <a:off x="8905111" y="12549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6AAC353-E08F-E500-B286-E555AF164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1193" y="952985"/>
            <a:ext cx="242732" cy="214991"/>
          </a:xfrm>
          <a:prstGeom prst="rect">
            <a:avLst/>
          </a:prstGeom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1D28589E-EC31-7248-671B-28654E2F956F}"/>
              </a:ext>
            </a:extLst>
          </p:cNvPr>
          <p:cNvSpPr/>
          <p:nvPr/>
        </p:nvSpPr>
        <p:spPr>
          <a:xfrm>
            <a:off x="8790179" y="948688"/>
            <a:ext cx="346131" cy="2063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F32BC9-CA8B-6D65-1333-F650F239C4DC}"/>
              </a:ext>
            </a:extLst>
          </p:cNvPr>
          <p:cNvSpPr txBox="1"/>
          <p:nvPr/>
        </p:nvSpPr>
        <p:spPr>
          <a:xfrm>
            <a:off x="8763969" y="94813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>
                <a:solidFill>
                  <a:schemeClr val="bg1"/>
                </a:solidFill>
              </a:rPr>
              <a:t>정상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6D713809-D92C-DA54-71CD-5303DD49C275}"/>
              </a:ext>
            </a:extLst>
          </p:cNvPr>
          <p:cNvSpPr/>
          <p:nvPr/>
        </p:nvSpPr>
        <p:spPr>
          <a:xfrm>
            <a:off x="8478443" y="904863"/>
            <a:ext cx="685346" cy="300031"/>
          </a:xfrm>
          <a:prstGeom prst="roundRect">
            <a:avLst>
              <a:gd name="adj" fmla="val 136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38FE33F-6D34-3F37-9A2D-4B5206BDCFB6}"/>
              </a:ext>
            </a:extLst>
          </p:cNvPr>
          <p:cNvSpPr/>
          <p:nvPr/>
        </p:nvSpPr>
        <p:spPr>
          <a:xfrm>
            <a:off x="8485591" y="1507531"/>
            <a:ext cx="685346" cy="246393"/>
          </a:xfrm>
          <a:prstGeom prst="roundRect">
            <a:avLst>
              <a:gd name="adj" fmla="val 136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FDE228D-2126-DC3D-E167-E9F5BAD01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669" y="1543064"/>
            <a:ext cx="154931" cy="161533"/>
          </a:xfrm>
          <a:prstGeom prst="rect">
            <a:avLst/>
          </a:prstGeom>
        </p:spPr>
      </p:pic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F5F9FA8-F81B-45CE-9A57-9ABAB1B3CC1F}"/>
              </a:ext>
            </a:extLst>
          </p:cNvPr>
          <p:cNvSpPr/>
          <p:nvPr/>
        </p:nvSpPr>
        <p:spPr>
          <a:xfrm>
            <a:off x="8716269" y="1540768"/>
            <a:ext cx="187296" cy="1701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B62F3C7-4816-1205-8E09-A9AAA6539A5B}"/>
              </a:ext>
            </a:extLst>
          </p:cNvPr>
          <p:cNvSpPr/>
          <p:nvPr/>
        </p:nvSpPr>
        <p:spPr>
          <a:xfrm>
            <a:off x="8935341" y="1540766"/>
            <a:ext cx="187296" cy="1701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B4CA65-2878-25E6-7AB0-335422589AB4}"/>
              </a:ext>
            </a:extLst>
          </p:cNvPr>
          <p:cNvSpPr txBox="1"/>
          <p:nvPr/>
        </p:nvSpPr>
        <p:spPr>
          <a:xfrm>
            <a:off x="8663283" y="151812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25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2F9488-43BA-C61E-67FF-A819C239383D}"/>
              </a:ext>
            </a:extLst>
          </p:cNvPr>
          <p:cNvSpPr txBox="1"/>
          <p:nvPr/>
        </p:nvSpPr>
        <p:spPr>
          <a:xfrm>
            <a:off x="8910762" y="152389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DA0F0BDE-A58A-B4BD-A1FB-C2741A0BC2FA}"/>
              </a:ext>
            </a:extLst>
          </p:cNvPr>
          <p:cNvSpPr/>
          <p:nvPr/>
        </p:nvSpPr>
        <p:spPr>
          <a:xfrm>
            <a:off x="8329250" y="797341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BEBDFE8F-3C1C-3F2E-795C-80D3B1AC0BCC}"/>
              </a:ext>
            </a:extLst>
          </p:cNvPr>
          <p:cNvSpPr/>
          <p:nvPr/>
        </p:nvSpPr>
        <p:spPr>
          <a:xfrm>
            <a:off x="8344252" y="1146116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834AF650-553D-5542-1D97-6E21F3ABA988}"/>
              </a:ext>
            </a:extLst>
          </p:cNvPr>
          <p:cNvSpPr/>
          <p:nvPr/>
        </p:nvSpPr>
        <p:spPr>
          <a:xfrm>
            <a:off x="8352056" y="1434315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AB54179D-5F18-E8B4-33E9-F5FAEEC1C0CB}"/>
              </a:ext>
            </a:extLst>
          </p:cNvPr>
          <p:cNvSpPr/>
          <p:nvPr/>
        </p:nvSpPr>
        <p:spPr>
          <a:xfrm>
            <a:off x="9935490" y="2948540"/>
            <a:ext cx="136956" cy="1113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F5562EB9-3877-9448-1E57-3165EBF89F54}"/>
              </a:ext>
            </a:extLst>
          </p:cNvPr>
          <p:cNvSpPr/>
          <p:nvPr/>
        </p:nvSpPr>
        <p:spPr>
          <a:xfrm>
            <a:off x="9935490" y="3085396"/>
            <a:ext cx="136956" cy="1113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D2DD418E-F39A-1000-BD7B-B83EA6E0E489}"/>
              </a:ext>
            </a:extLst>
          </p:cNvPr>
          <p:cNvSpPr/>
          <p:nvPr/>
        </p:nvSpPr>
        <p:spPr>
          <a:xfrm>
            <a:off x="9941840" y="3443840"/>
            <a:ext cx="136956" cy="1113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2" name="사각형: 둥근 모서리 191">
            <a:extLst>
              <a:ext uri="{FF2B5EF4-FFF2-40B4-BE49-F238E27FC236}">
                <a16:creationId xmlns:a16="http://schemas.microsoft.com/office/drawing/2014/main" id="{05BC039C-51AF-5A28-B8AD-E7369EFC42C4}"/>
              </a:ext>
            </a:extLst>
          </p:cNvPr>
          <p:cNvSpPr/>
          <p:nvPr/>
        </p:nvSpPr>
        <p:spPr>
          <a:xfrm>
            <a:off x="9941840" y="3580696"/>
            <a:ext cx="136956" cy="1113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사각형: 둥근 모서리 192">
            <a:extLst>
              <a:ext uri="{FF2B5EF4-FFF2-40B4-BE49-F238E27FC236}">
                <a16:creationId xmlns:a16="http://schemas.microsoft.com/office/drawing/2014/main" id="{AF62BD17-3CF9-878F-3972-E51D56761865}"/>
              </a:ext>
            </a:extLst>
          </p:cNvPr>
          <p:cNvSpPr/>
          <p:nvPr/>
        </p:nvSpPr>
        <p:spPr>
          <a:xfrm>
            <a:off x="9954540" y="3913740"/>
            <a:ext cx="136956" cy="1113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4" name="사각형: 둥근 모서리 193">
            <a:extLst>
              <a:ext uri="{FF2B5EF4-FFF2-40B4-BE49-F238E27FC236}">
                <a16:creationId xmlns:a16="http://schemas.microsoft.com/office/drawing/2014/main" id="{41AE5B2A-07F4-B2B5-EA3B-693427C7716F}"/>
              </a:ext>
            </a:extLst>
          </p:cNvPr>
          <p:cNvSpPr/>
          <p:nvPr/>
        </p:nvSpPr>
        <p:spPr>
          <a:xfrm>
            <a:off x="9954540" y="4050596"/>
            <a:ext cx="136956" cy="1113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17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6B7EBCA-B718-1251-BE64-96D6F0A2A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11" y="869819"/>
            <a:ext cx="8118840" cy="5920422"/>
          </a:xfrm>
          <a:prstGeom prst="rect">
            <a:avLst/>
          </a:prstGeom>
        </p:spPr>
      </p:pic>
      <p:sp>
        <p:nvSpPr>
          <p:cNvPr id="380" name="직사각형 379"/>
          <p:cNvSpPr/>
          <p:nvPr/>
        </p:nvSpPr>
        <p:spPr bwMode="auto">
          <a:xfrm>
            <a:off x="228815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234993" y="429308"/>
            <a:ext cx="20938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POSCO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CHEMICAL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화재 모니터링 시스템</a:t>
            </a:r>
          </a:p>
        </p:txBody>
      </p:sp>
      <p:sp>
        <p:nvSpPr>
          <p:cNvPr id="386" name="직사각형 385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ko-KR" altLang="en-US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화재모니터링     </a:t>
            </a:r>
            <a:r>
              <a:rPr lang="ko-KR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통계 데이터   방호구역</a:t>
            </a:r>
          </a:p>
        </p:txBody>
      </p:sp>
      <p:graphicFrame>
        <p:nvGraphicFramePr>
          <p:cNvPr id="229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08261"/>
              </p:ext>
            </p:extLst>
          </p:nvPr>
        </p:nvGraphicFramePr>
        <p:xfrm>
          <a:off x="9466197" y="847258"/>
          <a:ext cx="2668137" cy="2880404"/>
        </p:xfrm>
        <a:graphic>
          <a:graphicData uri="http://schemas.openxmlformats.org/drawingml/2006/table">
            <a:tbl>
              <a:tblPr/>
              <a:tblGrid>
                <a:gridCol w="28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화재 발생시 팝업 알림 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화재감지 센서의 방화구역 알림 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발생 화재 구역 표시 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방화구역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화재발생 시간 표시  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화재 대피 </a:t>
                      </a:r>
                      <a:r>
                        <a:rPr lang="ko-KR" altLang="en-US" sz="80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안내음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+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사이렌 출력 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“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화재가 발생하였으니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비상구를 이용하여 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신속히 대피 바랍니다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.”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알림 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팝업창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닫기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화재 감지 모니터링 화면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endParaRPr lang="en-US" altLang="ko-KR" sz="800" baseline="0" dirty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D5E3592-B318-8680-1CB5-8EE00ECA65B3}"/>
              </a:ext>
            </a:extLst>
          </p:cNvPr>
          <p:cNvSpPr/>
          <p:nvPr/>
        </p:nvSpPr>
        <p:spPr>
          <a:xfrm>
            <a:off x="3312931" y="6282328"/>
            <a:ext cx="2628900" cy="47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C8E438-A796-5B84-5452-50BDE2E7DF0B}"/>
              </a:ext>
            </a:extLst>
          </p:cNvPr>
          <p:cNvSpPr/>
          <p:nvPr/>
        </p:nvSpPr>
        <p:spPr bwMode="auto">
          <a:xfrm>
            <a:off x="232702" y="423863"/>
            <a:ext cx="9012266" cy="616970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BCB6B2A-C850-A00C-4767-9E40E4F8EF22}"/>
              </a:ext>
            </a:extLst>
          </p:cNvPr>
          <p:cNvSpPr/>
          <p:nvPr/>
        </p:nvSpPr>
        <p:spPr>
          <a:xfrm>
            <a:off x="243136" y="855262"/>
            <a:ext cx="8992316" cy="5738303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6CD56FD-412C-80E7-E452-6DA57D4E7D3D}"/>
              </a:ext>
            </a:extLst>
          </p:cNvPr>
          <p:cNvSpPr/>
          <p:nvPr/>
        </p:nvSpPr>
        <p:spPr>
          <a:xfrm>
            <a:off x="1561387" y="2155928"/>
            <a:ext cx="6131988" cy="1357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B42B91-CD3C-C669-0849-02E0E93C5E12}"/>
              </a:ext>
            </a:extLst>
          </p:cNvPr>
          <p:cNvSpPr txBox="1"/>
          <p:nvPr/>
        </p:nvSpPr>
        <p:spPr>
          <a:xfrm>
            <a:off x="1666742" y="2270394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/>
              <a:t>화재감지     방호구역 </a:t>
            </a:r>
            <a:r>
              <a:rPr lang="en-US" altLang="ko-KR" sz="1050" b="1" dirty="0"/>
              <a:t>: 3 </a:t>
            </a:r>
            <a:endParaRPr lang="ko-KR" altLang="en-US" sz="1050" b="1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9E07F1E3-6512-8347-D211-CF7FA439221C}"/>
              </a:ext>
            </a:extLst>
          </p:cNvPr>
          <p:cNvSpPr/>
          <p:nvPr/>
        </p:nvSpPr>
        <p:spPr>
          <a:xfrm>
            <a:off x="1708699" y="2638950"/>
            <a:ext cx="1839359" cy="598116"/>
          </a:xfrm>
          <a:prstGeom prst="roundRect">
            <a:avLst>
              <a:gd name="adj" fmla="val 1116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4AD1B1F-6008-1D51-C74A-24D7B61C4204}"/>
              </a:ext>
            </a:extLst>
          </p:cNvPr>
          <p:cNvSpPr/>
          <p:nvPr/>
        </p:nvSpPr>
        <p:spPr>
          <a:xfrm>
            <a:off x="1803402" y="2720986"/>
            <a:ext cx="1614880" cy="1889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 </a:t>
            </a:r>
            <a:r>
              <a:rPr lang="en-US" altLang="ko-KR" sz="1000" dirty="0"/>
              <a:t>3</a:t>
            </a:r>
            <a:r>
              <a:rPr lang="ko-KR" altLang="en-US" sz="1000" dirty="0"/>
              <a:t>구역 </a:t>
            </a:r>
            <a:r>
              <a:rPr lang="en-US" altLang="ko-KR" sz="1000" dirty="0"/>
              <a:t>: OOOO </a:t>
            </a:r>
            <a:r>
              <a:rPr lang="ko-KR" altLang="en-US" sz="1000" dirty="0"/>
              <a:t>공장 </a:t>
            </a:r>
            <a:r>
              <a:rPr lang="en-US" altLang="ko-KR" sz="1000" dirty="0"/>
              <a:t>2</a:t>
            </a:r>
            <a:r>
              <a:rPr lang="ko-KR" altLang="en-US" sz="1000" dirty="0"/>
              <a:t>층</a:t>
            </a:r>
            <a:endParaRPr lang="en-US" altLang="ko-KR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3DA3CC-A706-FC2A-EA18-522A7978F728}"/>
              </a:ext>
            </a:extLst>
          </p:cNvPr>
          <p:cNvSpPr txBox="1"/>
          <p:nvPr/>
        </p:nvSpPr>
        <p:spPr>
          <a:xfrm>
            <a:off x="1643601" y="2941390"/>
            <a:ext cx="19848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/>
              <a:t>화재발생 시간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</a:t>
            </a:r>
            <a:r>
              <a:rPr lang="en-US" altLang="ko-KR" sz="900" b="1" dirty="0">
                <a:solidFill>
                  <a:srgbClr val="FF0000"/>
                </a:solidFill>
              </a:rPr>
              <a:t>2022-11-01 17:00:00 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C781366-4F06-F493-AA65-9966ACB940B1}"/>
              </a:ext>
            </a:extLst>
          </p:cNvPr>
          <p:cNvGrpSpPr/>
          <p:nvPr/>
        </p:nvGrpSpPr>
        <p:grpSpPr>
          <a:xfrm>
            <a:off x="3628440" y="2642332"/>
            <a:ext cx="2005677" cy="598116"/>
            <a:chOff x="3027414" y="2140077"/>
            <a:chExt cx="2005677" cy="598116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D0D9844D-5066-C5DC-CFE3-64E28463EA50}"/>
                </a:ext>
              </a:extLst>
            </p:cNvPr>
            <p:cNvSpPr/>
            <p:nvPr/>
          </p:nvSpPr>
          <p:spPr>
            <a:xfrm>
              <a:off x="3092512" y="2140077"/>
              <a:ext cx="1839359" cy="598116"/>
            </a:xfrm>
            <a:prstGeom prst="roundRect">
              <a:avLst>
                <a:gd name="adj" fmla="val 11162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2D3F911F-DB85-4572-9761-3630CC240832}"/>
                </a:ext>
              </a:extLst>
            </p:cNvPr>
            <p:cNvSpPr/>
            <p:nvPr/>
          </p:nvSpPr>
          <p:spPr>
            <a:xfrm>
              <a:off x="3187215" y="2222113"/>
              <a:ext cx="1614880" cy="1889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 </a:t>
              </a:r>
              <a:r>
                <a:rPr lang="en-US" altLang="ko-KR" sz="1000" dirty="0"/>
                <a:t>3</a:t>
              </a:r>
              <a:r>
                <a:rPr lang="ko-KR" altLang="en-US" sz="1000" dirty="0"/>
                <a:t>구역 </a:t>
              </a:r>
              <a:r>
                <a:rPr lang="en-US" altLang="ko-KR" sz="1000" dirty="0"/>
                <a:t>: OOOO </a:t>
              </a:r>
              <a:r>
                <a:rPr lang="ko-KR" altLang="en-US" sz="1000" dirty="0"/>
                <a:t>공장 </a:t>
              </a:r>
              <a:r>
                <a:rPr lang="en-US" altLang="ko-KR" sz="1000" dirty="0"/>
                <a:t>2</a:t>
              </a:r>
              <a:r>
                <a:rPr lang="ko-KR" altLang="en-US" sz="1000" dirty="0"/>
                <a:t>층</a:t>
              </a:r>
              <a:endParaRPr lang="en-US" altLang="ko-KR" sz="1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0CB625-8B12-A0CB-8C88-D742F154E279}"/>
                </a:ext>
              </a:extLst>
            </p:cNvPr>
            <p:cNvSpPr txBox="1"/>
            <p:nvPr/>
          </p:nvSpPr>
          <p:spPr>
            <a:xfrm>
              <a:off x="3027414" y="2442517"/>
              <a:ext cx="2005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b="1" dirty="0"/>
                <a:t>화재발생 시간 </a:t>
              </a:r>
              <a:r>
                <a:rPr lang="en-US" altLang="ko-KR" sz="900" b="1" dirty="0"/>
                <a:t>:</a:t>
              </a:r>
              <a:r>
                <a:rPr lang="ko-KR" altLang="en-US" sz="900" b="1" dirty="0"/>
                <a:t>  </a:t>
              </a:r>
              <a:r>
                <a:rPr lang="en-US" altLang="ko-KR" sz="900" b="1" dirty="0">
                  <a:solidFill>
                    <a:srgbClr val="FF0000"/>
                  </a:solidFill>
                </a:rPr>
                <a:t>2022-11-01 17:00:00 </a:t>
              </a:r>
              <a:endParaRPr lang="ko-KR" altLang="en-US" sz="9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A1E012F-ED13-7462-01C6-F4011FBD58AC}"/>
              </a:ext>
            </a:extLst>
          </p:cNvPr>
          <p:cNvGrpSpPr/>
          <p:nvPr/>
        </p:nvGrpSpPr>
        <p:grpSpPr>
          <a:xfrm>
            <a:off x="5635123" y="2643730"/>
            <a:ext cx="2005677" cy="598116"/>
            <a:chOff x="3044506" y="2140077"/>
            <a:chExt cx="2005677" cy="598116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9F6DDFA7-8551-12F9-80E2-DE83A7ABD7E1}"/>
                </a:ext>
              </a:extLst>
            </p:cNvPr>
            <p:cNvSpPr/>
            <p:nvPr/>
          </p:nvSpPr>
          <p:spPr>
            <a:xfrm>
              <a:off x="3092512" y="2140077"/>
              <a:ext cx="1839359" cy="598116"/>
            </a:xfrm>
            <a:prstGeom prst="roundRect">
              <a:avLst>
                <a:gd name="adj" fmla="val 11162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2C67C39F-C83F-55D9-00DD-8ADB5747D75B}"/>
                </a:ext>
              </a:extLst>
            </p:cNvPr>
            <p:cNvSpPr/>
            <p:nvPr/>
          </p:nvSpPr>
          <p:spPr>
            <a:xfrm>
              <a:off x="3187215" y="2222113"/>
              <a:ext cx="1614880" cy="1889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 </a:t>
              </a:r>
              <a:r>
                <a:rPr lang="en-US" altLang="ko-KR" sz="1000" dirty="0"/>
                <a:t>3</a:t>
              </a:r>
              <a:r>
                <a:rPr lang="ko-KR" altLang="en-US" sz="1000" dirty="0"/>
                <a:t>구역 </a:t>
              </a:r>
              <a:r>
                <a:rPr lang="en-US" altLang="ko-KR" sz="1000" dirty="0"/>
                <a:t>: OOOO </a:t>
              </a:r>
              <a:r>
                <a:rPr lang="ko-KR" altLang="en-US" sz="1000" dirty="0"/>
                <a:t>공장 </a:t>
              </a:r>
              <a:r>
                <a:rPr lang="en-US" altLang="ko-KR" sz="1000" dirty="0"/>
                <a:t>2</a:t>
              </a:r>
              <a:r>
                <a:rPr lang="ko-KR" altLang="en-US" sz="1000" dirty="0"/>
                <a:t>층</a:t>
              </a:r>
              <a:endParaRPr lang="en-US" altLang="ko-KR" sz="1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996C03-4B51-88ED-EFE3-330D9BFC193A}"/>
                </a:ext>
              </a:extLst>
            </p:cNvPr>
            <p:cNvSpPr txBox="1"/>
            <p:nvPr/>
          </p:nvSpPr>
          <p:spPr>
            <a:xfrm>
              <a:off x="3044506" y="2442517"/>
              <a:ext cx="2005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b="1" dirty="0"/>
                <a:t>화재발생 시간 </a:t>
              </a:r>
              <a:r>
                <a:rPr lang="en-US" altLang="ko-KR" sz="900" b="1" dirty="0"/>
                <a:t>:</a:t>
              </a:r>
              <a:r>
                <a:rPr lang="ko-KR" altLang="en-US" sz="900" b="1" dirty="0"/>
                <a:t> </a:t>
              </a:r>
              <a:r>
                <a:rPr lang="en-US" altLang="ko-KR" sz="900" b="1" dirty="0">
                  <a:solidFill>
                    <a:srgbClr val="FF0000"/>
                  </a:solidFill>
                </a:rPr>
                <a:t>2022-11-01 17:00:00 </a:t>
              </a:r>
              <a:endParaRPr lang="ko-KR" altLang="en-US" sz="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모서리가 둥근 직사각형 653">
            <a:extLst>
              <a:ext uri="{FF2B5EF4-FFF2-40B4-BE49-F238E27FC236}">
                <a16:creationId xmlns:a16="http://schemas.microsoft.com/office/drawing/2014/main" id="{70B536EA-CB28-D7DC-E634-58785E85C894}"/>
              </a:ext>
            </a:extLst>
          </p:cNvPr>
          <p:cNvSpPr/>
          <p:nvPr/>
        </p:nvSpPr>
        <p:spPr>
          <a:xfrm>
            <a:off x="6465703" y="2281502"/>
            <a:ext cx="699860" cy="2316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/>
              <a:t>알람 해제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6ABC6B9-3EC9-1770-6300-5AB4095EE766}"/>
              </a:ext>
            </a:extLst>
          </p:cNvPr>
          <p:cNvSpPr txBox="1"/>
          <p:nvPr/>
        </p:nvSpPr>
        <p:spPr>
          <a:xfrm>
            <a:off x="7384637" y="2202106"/>
            <a:ext cx="2584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X</a:t>
            </a:r>
            <a:endParaRPr lang="ko-KR" altLang="en-US" sz="1050" b="1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DFAFF419-2CB0-C14C-A3D4-0B3E0B2BF5DC}"/>
              </a:ext>
            </a:extLst>
          </p:cNvPr>
          <p:cNvSpPr/>
          <p:nvPr/>
        </p:nvSpPr>
        <p:spPr>
          <a:xfrm>
            <a:off x="1471387" y="2102293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79554417-0257-C7EE-29B8-5065748D3B57}"/>
              </a:ext>
            </a:extLst>
          </p:cNvPr>
          <p:cNvSpPr/>
          <p:nvPr/>
        </p:nvSpPr>
        <p:spPr>
          <a:xfrm>
            <a:off x="6338861" y="2213116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7E75F10-F6A3-268B-C8B8-47E8CD3EEEEB}"/>
              </a:ext>
            </a:extLst>
          </p:cNvPr>
          <p:cNvSpPr/>
          <p:nvPr/>
        </p:nvSpPr>
        <p:spPr>
          <a:xfrm>
            <a:off x="7321076" y="2112106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162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직사각형 379"/>
          <p:cNvSpPr/>
          <p:nvPr/>
        </p:nvSpPr>
        <p:spPr bwMode="auto">
          <a:xfrm>
            <a:off x="228815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234993" y="429308"/>
            <a:ext cx="20938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POSCO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CHEMICAL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화재 모니터링 시스템</a:t>
            </a:r>
          </a:p>
        </p:txBody>
      </p:sp>
      <p:sp>
        <p:nvSpPr>
          <p:cNvPr id="386" name="직사각형 385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ko-KR" altLang="en-US" sz="700" kern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화재모니터링 </a:t>
            </a:r>
            <a:r>
              <a:rPr lang="ko-KR" altLang="en-US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통계 데이터   </a:t>
            </a:r>
            <a:r>
              <a:rPr lang="ko-KR" altLang="en-US" sz="700" kern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방호구역</a:t>
            </a:r>
          </a:p>
        </p:txBody>
      </p:sp>
      <p:graphicFrame>
        <p:nvGraphicFramePr>
          <p:cNvPr id="229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927271"/>
              </p:ext>
            </p:extLst>
          </p:nvPr>
        </p:nvGraphicFramePr>
        <p:xfrm>
          <a:off x="9466197" y="854014"/>
          <a:ext cx="2668137" cy="2839256"/>
        </p:xfrm>
        <a:graphic>
          <a:graphicData uri="http://schemas.openxmlformats.org/drawingml/2006/table">
            <a:tbl>
              <a:tblPr/>
              <a:tblGrid>
                <a:gridCol w="28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통계 데이터 메뉴 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 데이터 설정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화재수신 데이터 조회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통신이상 데이터 조회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 시작일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~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종료일 설정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Default :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현재일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시간기준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최대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개월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>
                          <a:effectLst/>
                        </a:rPr>
                        <a:t>검색대상 설정  </a:t>
                      </a:r>
                      <a:endParaRPr lang="en-US" altLang="ko-KR" sz="800" baseline="0" dirty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- </a:t>
                      </a:r>
                      <a:r>
                        <a:rPr lang="ko-KR" altLang="en-US" sz="800" baseline="0" dirty="0">
                          <a:effectLst/>
                        </a:rPr>
                        <a:t>전체 </a:t>
                      </a:r>
                      <a:endParaRPr lang="en-US" altLang="ko-KR" sz="800" baseline="0" dirty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- </a:t>
                      </a:r>
                      <a:r>
                        <a:rPr lang="ko-KR" altLang="en-US" sz="800" baseline="0" dirty="0" err="1">
                          <a:effectLst/>
                        </a:rPr>
                        <a:t>공장별</a:t>
                      </a:r>
                      <a:r>
                        <a:rPr lang="en-US" altLang="ko-KR" sz="800" baseline="0" dirty="0">
                          <a:effectLst/>
                        </a:rPr>
                        <a:t>(</a:t>
                      </a:r>
                      <a:r>
                        <a:rPr lang="ko-KR" altLang="en-US" sz="800" baseline="0" dirty="0" err="1">
                          <a:effectLst/>
                        </a:rPr>
                        <a:t>공장별</a:t>
                      </a:r>
                      <a:r>
                        <a:rPr lang="ko-KR" altLang="en-US" sz="800" baseline="0" dirty="0">
                          <a:effectLst/>
                        </a:rPr>
                        <a:t> 방호구역 데이터 </a:t>
                      </a:r>
                      <a:r>
                        <a:rPr lang="ko-KR" altLang="en-US" sz="800" baseline="0" dirty="0" err="1">
                          <a:effectLst/>
                        </a:rPr>
                        <a:t>전달시</a:t>
                      </a:r>
                      <a:r>
                        <a:rPr lang="en-US" altLang="ko-KR" sz="800" baseline="0" dirty="0">
                          <a:effectLst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데이터 검색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화재 검출 이력 데이터 검색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D5E3592-B318-8680-1CB5-8EE00ECA65B3}"/>
              </a:ext>
            </a:extLst>
          </p:cNvPr>
          <p:cNvSpPr/>
          <p:nvPr/>
        </p:nvSpPr>
        <p:spPr>
          <a:xfrm>
            <a:off x="3312931" y="6282328"/>
            <a:ext cx="2628900" cy="47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C8E438-A796-5B84-5452-50BDE2E7DF0B}"/>
              </a:ext>
            </a:extLst>
          </p:cNvPr>
          <p:cNvSpPr/>
          <p:nvPr/>
        </p:nvSpPr>
        <p:spPr bwMode="auto">
          <a:xfrm>
            <a:off x="232702" y="423863"/>
            <a:ext cx="9012266" cy="616970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78EFF885-76A4-773E-F38C-C39F5366EBB3}"/>
              </a:ext>
            </a:extLst>
          </p:cNvPr>
          <p:cNvSpPr/>
          <p:nvPr/>
        </p:nvSpPr>
        <p:spPr>
          <a:xfrm>
            <a:off x="882979" y="592541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FEAB2CC-CEFC-2BD2-AA60-37EB25267A55}"/>
              </a:ext>
            </a:extLst>
          </p:cNvPr>
          <p:cNvSpPr/>
          <p:nvPr/>
        </p:nvSpPr>
        <p:spPr>
          <a:xfrm>
            <a:off x="1529528" y="988267"/>
            <a:ext cx="713606" cy="150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</a:rPr>
              <a:t>2022. 09. 01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7763276-8CFD-2E20-3A1F-C617297EBFEF}"/>
              </a:ext>
            </a:extLst>
          </p:cNvPr>
          <p:cNvSpPr/>
          <p:nvPr/>
        </p:nvSpPr>
        <p:spPr>
          <a:xfrm>
            <a:off x="2285901" y="988267"/>
            <a:ext cx="518861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</a:rPr>
              <a:t>PM 03 : 00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7C06695-9CFD-2310-04BF-F2B2B2E5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56" y="1002928"/>
            <a:ext cx="131315" cy="125062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9433B8A-7E3C-68AD-BB5B-A043802F72D3}"/>
              </a:ext>
            </a:extLst>
          </p:cNvPr>
          <p:cNvSpPr/>
          <p:nvPr/>
        </p:nvSpPr>
        <p:spPr>
          <a:xfrm>
            <a:off x="2993996" y="981953"/>
            <a:ext cx="713606" cy="150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</a:rPr>
              <a:t>2022. 09. 01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6A4AEF6-F077-F4A2-1B0B-3FB27DEB3928}"/>
              </a:ext>
            </a:extLst>
          </p:cNvPr>
          <p:cNvSpPr/>
          <p:nvPr/>
        </p:nvSpPr>
        <p:spPr>
          <a:xfrm>
            <a:off x="3750369" y="981953"/>
            <a:ext cx="518861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</a:rPr>
              <a:t>PM 08 : 00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6004F59-5F67-5C97-99EE-90E53071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624" y="996614"/>
            <a:ext cx="131315" cy="1250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A59583-3C52-A373-13F9-963F2B8E738F}"/>
              </a:ext>
            </a:extLst>
          </p:cNvPr>
          <p:cNvSpPr txBox="1"/>
          <p:nvPr/>
        </p:nvSpPr>
        <p:spPr>
          <a:xfrm>
            <a:off x="2804762" y="972607"/>
            <a:ext cx="151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~</a:t>
            </a:r>
            <a:endParaRPr lang="ko-KR" altLang="en-US" sz="8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29FF576-7937-55D2-F0C2-BEACD3F40903}"/>
              </a:ext>
            </a:extLst>
          </p:cNvPr>
          <p:cNvSpPr/>
          <p:nvPr/>
        </p:nvSpPr>
        <p:spPr>
          <a:xfrm>
            <a:off x="4391719" y="981953"/>
            <a:ext cx="518861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>
                <a:solidFill>
                  <a:schemeClr val="tx1"/>
                </a:solidFill>
              </a:rPr>
              <a:t>전체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4FE5122-AF85-844B-3827-2B072E3EA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300" y="1023230"/>
            <a:ext cx="75096" cy="65406"/>
          </a:xfrm>
          <a:prstGeom prst="rect">
            <a:avLst/>
          </a:prstGeom>
        </p:spPr>
      </p:pic>
      <p:sp>
        <p:nvSpPr>
          <p:cNvPr id="21" name="모서리가 둥근 직사각형 1">
            <a:extLst>
              <a:ext uri="{FF2B5EF4-FFF2-40B4-BE49-F238E27FC236}">
                <a16:creationId xmlns:a16="http://schemas.microsoft.com/office/drawing/2014/main" id="{D7163208-7B98-A585-5522-F95F73B97700}"/>
              </a:ext>
            </a:extLst>
          </p:cNvPr>
          <p:cNvSpPr/>
          <p:nvPr/>
        </p:nvSpPr>
        <p:spPr>
          <a:xfrm>
            <a:off x="5130729" y="974819"/>
            <a:ext cx="487680" cy="1508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검색</a:t>
            </a:r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326E04C4-D01F-2DBB-E182-6F7B4E305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6284"/>
              </p:ext>
            </p:extLst>
          </p:nvPr>
        </p:nvGraphicFramePr>
        <p:xfrm>
          <a:off x="469341" y="1259444"/>
          <a:ext cx="8316080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09">
                  <a:extLst>
                    <a:ext uri="{9D8B030D-6E8A-4147-A177-3AD203B41FA5}">
                      <a16:colId xmlns:a16="http://schemas.microsoft.com/office/drawing/2014/main" val="2385167840"/>
                    </a:ext>
                  </a:extLst>
                </a:gridCol>
                <a:gridCol w="2130804">
                  <a:extLst>
                    <a:ext uri="{9D8B030D-6E8A-4147-A177-3AD203B41FA5}">
                      <a16:colId xmlns:a16="http://schemas.microsoft.com/office/drawing/2014/main" val="1795484462"/>
                    </a:ext>
                  </a:extLst>
                </a:gridCol>
                <a:gridCol w="788565">
                  <a:extLst>
                    <a:ext uri="{9D8B030D-6E8A-4147-A177-3AD203B41FA5}">
                      <a16:colId xmlns:a16="http://schemas.microsoft.com/office/drawing/2014/main" val="2724690405"/>
                    </a:ext>
                  </a:extLst>
                </a:gridCol>
                <a:gridCol w="1736521">
                  <a:extLst>
                    <a:ext uri="{9D8B030D-6E8A-4147-A177-3AD203B41FA5}">
                      <a16:colId xmlns:a16="http://schemas.microsoft.com/office/drawing/2014/main" val="3223200826"/>
                    </a:ext>
                  </a:extLst>
                </a:gridCol>
                <a:gridCol w="2416030">
                  <a:extLst>
                    <a:ext uri="{9D8B030D-6E8A-4147-A177-3AD203B41FA5}">
                      <a16:colId xmlns:a16="http://schemas.microsoft.com/office/drawing/2014/main" val="905636825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val="2499252010"/>
                    </a:ext>
                  </a:extLst>
                </a:gridCol>
              </a:tblGrid>
              <a:tr h="1349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화재발생 수신 일시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방호구역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>
                          <a:solidFill>
                            <a:schemeClr val="tx1"/>
                          </a:solidFill>
                        </a:rPr>
                        <a:t>공장명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방호구역 설명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2390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2022-10-31 AM 10:35:45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No.5 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전기실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층 메인 전기실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42383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en-US" altLang="ko-KR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24923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en-US" altLang="ko-KR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90606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8282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07767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64652"/>
                  </a:ext>
                </a:extLst>
              </a:tr>
            </a:tbl>
          </a:graphicData>
        </a:graphic>
      </p:graphicFrame>
      <p:sp>
        <p:nvSpPr>
          <p:cNvPr id="24" name="타원 23">
            <a:extLst>
              <a:ext uri="{FF2B5EF4-FFF2-40B4-BE49-F238E27FC236}">
                <a16:creationId xmlns:a16="http://schemas.microsoft.com/office/drawing/2014/main" id="{6A68F34B-CBAE-EE22-A895-4E540CA70433}"/>
              </a:ext>
            </a:extLst>
          </p:cNvPr>
          <p:cNvSpPr/>
          <p:nvPr/>
        </p:nvSpPr>
        <p:spPr>
          <a:xfrm>
            <a:off x="590729" y="799893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2D695064-7585-E75D-87C1-E35D09C936A9}"/>
              </a:ext>
            </a:extLst>
          </p:cNvPr>
          <p:cNvSpPr/>
          <p:nvPr/>
        </p:nvSpPr>
        <p:spPr>
          <a:xfrm>
            <a:off x="1432637" y="828608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EE2FC2A-4B36-AD74-3CC2-1095754B78B0}"/>
              </a:ext>
            </a:extLst>
          </p:cNvPr>
          <p:cNvSpPr/>
          <p:nvPr/>
        </p:nvSpPr>
        <p:spPr>
          <a:xfrm>
            <a:off x="4206502" y="846174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5AB987FD-4BB8-0E0C-65AF-32574F78B516}"/>
              </a:ext>
            </a:extLst>
          </p:cNvPr>
          <p:cNvSpPr/>
          <p:nvPr/>
        </p:nvSpPr>
        <p:spPr>
          <a:xfrm>
            <a:off x="4993573" y="854409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1CDAE810-38A4-9888-2CCC-406DE348B5F7}"/>
              </a:ext>
            </a:extLst>
          </p:cNvPr>
          <p:cNvSpPr/>
          <p:nvPr/>
        </p:nvSpPr>
        <p:spPr>
          <a:xfrm>
            <a:off x="723342" y="972607"/>
            <a:ext cx="292655" cy="1601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C34814FC-A1F7-EA84-8869-8987732E2F97}"/>
              </a:ext>
            </a:extLst>
          </p:cNvPr>
          <p:cNvSpPr/>
          <p:nvPr/>
        </p:nvSpPr>
        <p:spPr>
          <a:xfrm>
            <a:off x="728242" y="975765"/>
            <a:ext cx="149512" cy="1495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2BE16-A731-068B-82DA-F6EDBE3F4F9F}"/>
              </a:ext>
            </a:extLst>
          </p:cNvPr>
          <p:cNvSpPr txBox="1"/>
          <p:nvPr/>
        </p:nvSpPr>
        <p:spPr>
          <a:xfrm>
            <a:off x="386868" y="950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화재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D7F04-12B6-3149-F81B-C0AB0938A403}"/>
              </a:ext>
            </a:extLst>
          </p:cNvPr>
          <p:cNvSpPr txBox="1"/>
          <p:nvPr/>
        </p:nvSpPr>
        <p:spPr>
          <a:xfrm>
            <a:off x="961543" y="946906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통신이상</a:t>
            </a:r>
            <a:endParaRPr lang="ko-KR" altLang="en-US" sz="800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0CBE750-708A-2F9D-CBAD-3E2E3DF589EC}"/>
              </a:ext>
            </a:extLst>
          </p:cNvPr>
          <p:cNvSpPr/>
          <p:nvPr/>
        </p:nvSpPr>
        <p:spPr>
          <a:xfrm>
            <a:off x="377398" y="1167540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94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직사각형 379"/>
          <p:cNvSpPr/>
          <p:nvPr/>
        </p:nvSpPr>
        <p:spPr bwMode="auto">
          <a:xfrm>
            <a:off x="228815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234993" y="429308"/>
            <a:ext cx="20938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POSCO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CHEMICAL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화재 모니터링 시스템</a:t>
            </a:r>
          </a:p>
        </p:txBody>
      </p:sp>
      <p:sp>
        <p:nvSpPr>
          <p:cNvPr id="386" name="직사각형 385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ko-KR" altLang="en-US" sz="700" kern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화재모니터링 </a:t>
            </a:r>
            <a:r>
              <a:rPr lang="ko-KR" altLang="en-US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    통계 데이터   </a:t>
            </a:r>
            <a:r>
              <a:rPr lang="ko-KR" altLang="en-US" sz="700" kern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방호구역</a:t>
            </a:r>
          </a:p>
        </p:txBody>
      </p:sp>
      <p:graphicFrame>
        <p:nvGraphicFramePr>
          <p:cNvPr id="229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9093"/>
              </p:ext>
            </p:extLst>
          </p:nvPr>
        </p:nvGraphicFramePr>
        <p:xfrm>
          <a:off x="9466197" y="854014"/>
          <a:ext cx="2668137" cy="3255308"/>
        </p:xfrm>
        <a:graphic>
          <a:graphicData uri="http://schemas.openxmlformats.org/drawingml/2006/table">
            <a:tbl>
              <a:tblPr/>
              <a:tblGrid>
                <a:gridCol w="28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통계 데이터 메뉴 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 데이터 설정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화재수신 데이터 조회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통신이상 데이터 조회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검색 시작일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~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종료일 설정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- Default :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현재일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-7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일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~  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현재일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>
                          <a:effectLst/>
                        </a:rPr>
                        <a:t>검색대상 설정  </a:t>
                      </a:r>
                      <a:r>
                        <a:rPr lang="en-US" altLang="ko-KR" sz="800" baseline="0" dirty="0">
                          <a:effectLst/>
                        </a:rPr>
                        <a:t>/ </a:t>
                      </a:r>
                      <a:r>
                        <a:rPr lang="en-US" altLang="ko-KR" sz="800" baseline="0" dirty="0">
                          <a:solidFill>
                            <a:srgbClr val="FF0000"/>
                          </a:solidFill>
                          <a:effectLst/>
                        </a:rPr>
                        <a:t>Disable</a:t>
                      </a: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- </a:t>
                      </a:r>
                      <a:r>
                        <a:rPr lang="ko-KR" altLang="en-US" sz="800" baseline="0" dirty="0">
                          <a:effectLst/>
                        </a:rPr>
                        <a:t>전체 </a:t>
                      </a:r>
                      <a:endParaRPr lang="en-US" altLang="ko-KR" sz="800" baseline="0" dirty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- </a:t>
                      </a:r>
                      <a:r>
                        <a:rPr lang="ko-KR" altLang="en-US" sz="800" baseline="0" dirty="0" err="1">
                          <a:effectLst/>
                        </a:rPr>
                        <a:t>공장별</a:t>
                      </a:r>
                      <a:r>
                        <a:rPr lang="en-US" altLang="ko-KR" sz="800" baseline="0" dirty="0">
                          <a:effectLst/>
                        </a:rPr>
                        <a:t>(</a:t>
                      </a:r>
                      <a:r>
                        <a:rPr lang="ko-KR" altLang="en-US" sz="800" baseline="0" dirty="0" err="1">
                          <a:effectLst/>
                        </a:rPr>
                        <a:t>공장별</a:t>
                      </a:r>
                      <a:r>
                        <a:rPr lang="ko-KR" altLang="en-US" sz="800" baseline="0" dirty="0">
                          <a:effectLst/>
                        </a:rPr>
                        <a:t> 방호구역 데이터 </a:t>
                      </a:r>
                      <a:r>
                        <a:rPr lang="ko-KR" altLang="en-US" sz="800" baseline="0" dirty="0" err="1">
                          <a:effectLst/>
                        </a:rPr>
                        <a:t>전달시</a:t>
                      </a:r>
                      <a:r>
                        <a:rPr lang="en-US" altLang="ko-KR" sz="800" baseline="0" dirty="0">
                          <a:effectLst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데이터 검색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통신이상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count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통신이상 이력 데이터 검색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    ~  10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 10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간격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Data (Count)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11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~  72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 1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간격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Data (Count)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73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~           :   1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 간격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Data (Count)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(POSCO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D5E3592-B318-8680-1CB5-8EE00ECA65B3}"/>
              </a:ext>
            </a:extLst>
          </p:cNvPr>
          <p:cNvSpPr/>
          <p:nvPr/>
        </p:nvSpPr>
        <p:spPr>
          <a:xfrm>
            <a:off x="3312931" y="6282328"/>
            <a:ext cx="2628900" cy="47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C8E438-A796-5B84-5452-50BDE2E7DF0B}"/>
              </a:ext>
            </a:extLst>
          </p:cNvPr>
          <p:cNvSpPr/>
          <p:nvPr/>
        </p:nvSpPr>
        <p:spPr bwMode="auto">
          <a:xfrm>
            <a:off x="232702" y="423863"/>
            <a:ext cx="9012266" cy="616970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78EFF885-76A4-773E-F38C-C39F5366EBB3}"/>
              </a:ext>
            </a:extLst>
          </p:cNvPr>
          <p:cNvSpPr/>
          <p:nvPr/>
        </p:nvSpPr>
        <p:spPr>
          <a:xfrm>
            <a:off x="882979" y="592541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FEAB2CC-CEFC-2BD2-AA60-37EB25267A55}"/>
              </a:ext>
            </a:extLst>
          </p:cNvPr>
          <p:cNvSpPr/>
          <p:nvPr/>
        </p:nvSpPr>
        <p:spPr>
          <a:xfrm>
            <a:off x="1529528" y="988267"/>
            <a:ext cx="713606" cy="150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</a:rPr>
              <a:t>2022. 09. 01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7763276-8CFD-2E20-3A1F-C617297EBFEF}"/>
              </a:ext>
            </a:extLst>
          </p:cNvPr>
          <p:cNvSpPr/>
          <p:nvPr/>
        </p:nvSpPr>
        <p:spPr>
          <a:xfrm>
            <a:off x="2285901" y="988267"/>
            <a:ext cx="518861" cy="1508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</a:rPr>
              <a:t>PM 03 : 00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7C06695-9CFD-2310-04BF-F2B2B2E5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56" y="1002928"/>
            <a:ext cx="131315" cy="125062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9433B8A-7E3C-68AD-BB5B-A043802F72D3}"/>
              </a:ext>
            </a:extLst>
          </p:cNvPr>
          <p:cNvSpPr/>
          <p:nvPr/>
        </p:nvSpPr>
        <p:spPr>
          <a:xfrm>
            <a:off x="2993996" y="981953"/>
            <a:ext cx="713606" cy="150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</a:rPr>
              <a:t>2022. 09. 07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6A4AEF6-F077-F4A2-1B0B-3FB27DEB3928}"/>
              </a:ext>
            </a:extLst>
          </p:cNvPr>
          <p:cNvSpPr/>
          <p:nvPr/>
        </p:nvSpPr>
        <p:spPr>
          <a:xfrm>
            <a:off x="3750369" y="981953"/>
            <a:ext cx="518861" cy="1508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</a:rPr>
              <a:t>PM 08 : 00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6004F59-5F67-5C97-99EE-90E53071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624" y="996614"/>
            <a:ext cx="131315" cy="1250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A59583-3C52-A373-13F9-963F2B8E738F}"/>
              </a:ext>
            </a:extLst>
          </p:cNvPr>
          <p:cNvSpPr txBox="1"/>
          <p:nvPr/>
        </p:nvSpPr>
        <p:spPr>
          <a:xfrm>
            <a:off x="2804762" y="972607"/>
            <a:ext cx="151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~</a:t>
            </a:r>
            <a:endParaRPr lang="ko-KR" altLang="en-US" sz="8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29FF576-7937-55D2-F0C2-BEACD3F40903}"/>
              </a:ext>
            </a:extLst>
          </p:cNvPr>
          <p:cNvSpPr/>
          <p:nvPr/>
        </p:nvSpPr>
        <p:spPr>
          <a:xfrm>
            <a:off x="4391719" y="981953"/>
            <a:ext cx="518861" cy="1508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>
                <a:solidFill>
                  <a:schemeClr val="tx1"/>
                </a:solidFill>
              </a:rPr>
              <a:t>전체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4FE5122-AF85-844B-3827-2B072E3EA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300" y="1023230"/>
            <a:ext cx="75096" cy="65406"/>
          </a:xfrm>
          <a:prstGeom prst="rect">
            <a:avLst/>
          </a:prstGeom>
        </p:spPr>
      </p:pic>
      <p:sp>
        <p:nvSpPr>
          <p:cNvPr id="21" name="모서리가 둥근 직사각형 1">
            <a:extLst>
              <a:ext uri="{FF2B5EF4-FFF2-40B4-BE49-F238E27FC236}">
                <a16:creationId xmlns:a16="http://schemas.microsoft.com/office/drawing/2014/main" id="{D7163208-7B98-A585-5522-F95F73B97700}"/>
              </a:ext>
            </a:extLst>
          </p:cNvPr>
          <p:cNvSpPr/>
          <p:nvPr/>
        </p:nvSpPr>
        <p:spPr>
          <a:xfrm>
            <a:off x="5130729" y="974819"/>
            <a:ext cx="487680" cy="1508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검색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A68F34B-CBAE-EE22-A895-4E540CA70433}"/>
              </a:ext>
            </a:extLst>
          </p:cNvPr>
          <p:cNvSpPr/>
          <p:nvPr/>
        </p:nvSpPr>
        <p:spPr>
          <a:xfrm>
            <a:off x="590729" y="799893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2D695064-7585-E75D-87C1-E35D09C936A9}"/>
              </a:ext>
            </a:extLst>
          </p:cNvPr>
          <p:cNvSpPr/>
          <p:nvPr/>
        </p:nvSpPr>
        <p:spPr>
          <a:xfrm>
            <a:off x="1432637" y="828608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EE2FC2A-4B36-AD74-3CC2-1095754B78B0}"/>
              </a:ext>
            </a:extLst>
          </p:cNvPr>
          <p:cNvSpPr/>
          <p:nvPr/>
        </p:nvSpPr>
        <p:spPr>
          <a:xfrm>
            <a:off x="4206502" y="846174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5AB987FD-4BB8-0E0C-65AF-32574F78B516}"/>
              </a:ext>
            </a:extLst>
          </p:cNvPr>
          <p:cNvSpPr/>
          <p:nvPr/>
        </p:nvSpPr>
        <p:spPr>
          <a:xfrm>
            <a:off x="4993573" y="854409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1CDAE810-38A4-9888-2CCC-406DE348B5F7}"/>
              </a:ext>
            </a:extLst>
          </p:cNvPr>
          <p:cNvSpPr/>
          <p:nvPr/>
        </p:nvSpPr>
        <p:spPr>
          <a:xfrm>
            <a:off x="723342" y="972607"/>
            <a:ext cx="292655" cy="1601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C34814FC-A1F7-EA84-8869-8987732E2F97}"/>
              </a:ext>
            </a:extLst>
          </p:cNvPr>
          <p:cNvSpPr/>
          <p:nvPr/>
        </p:nvSpPr>
        <p:spPr>
          <a:xfrm>
            <a:off x="857782" y="975765"/>
            <a:ext cx="149512" cy="1495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2BE16-A731-068B-82DA-F6EDBE3F4F9F}"/>
              </a:ext>
            </a:extLst>
          </p:cNvPr>
          <p:cNvSpPr txBox="1"/>
          <p:nvPr/>
        </p:nvSpPr>
        <p:spPr>
          <a:xfrm>
            <a:off x="386868" y="950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화재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D7F04-12B6-3149-F81B-C0AB0938A403}"/>
              </a:ext>
            </a:extLst>
          </p:cNvPr>
          <p:cNvSpPr txBox="1"/>
          <p:nvPr/>
        </p:nvSpPr>
        <p:spPr>
          <a:xfrm>
            <a:off x="961543" y="946906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통신이상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0CBE750-708A-2F9D-CBAD-3E2E3DF589EC}"/>
              </a:ext>
            </a:extLst>
          </p:cNvPr>
          <p:cNvSpPr/>
          <p:nvPr/>
        </p:nvSpPr>
        <p:spPr>
          <a:xfrm>
            <a:off x="1513415" y="1266896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25EA23A-C54A-C752-1937-B7355F88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71" y="1617808"/>
            <a:ext cx="8327300" cy="92420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467F65A-9097-7347-694D-CEA93E46E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2" y="1371875"/>
            <a:ext cx="146362" cy="19014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6438C000-1CB2-9E74-4C66-159273EE9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050" y="1373771"/>
            <a:ext cx="127538" cy="188249"/>
          </a:xfrm>
          <a:prstGeom prst="rect">
            <a:avLst/>
          </a:prstGeom>
        </p:spPr>
      </p:pic>
      <p:sp>
        <p:nvSpPr>
          <p:cNvPr id="37" name="타원 36">
            <a:extLst>
              <a:ext uri="{FF2B5EF4-FFF2-40B4-BE49-F238E27FC236}">
                <a16:creationId xmlns:a16="http://schemas.microsoft.com/office/drawing/2014/main" id="{346A335D-633B-D1EB-9E2A-3C76BA4789D1}"/>
              </a:ext>
            </a:extLst>
          </p:cNvPr>
          <p:cNvSpPr/>
          <p:nvPr/>
        </p:nvSpPr>
        <p:spPr>
          <a:xfrm>
            <a:off x="735381" y="1489806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8BD4E380-371C-6A8B-8CA2-D3D0166367D7}"/>
              </a:ext>
            </a:extLst>
          </p:cNvPr>
          <p:cNvSpPr/>
          <p:nvPr/>
        </p:nvSpPr>
        <p:spPr>
          <a:xfrm>
            <a:off x="882226" y="1489802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212D909F-CB73-8FEC-14ED-782E26E84E4D}"/>
              </a:ext>
            </a:extLst>
          </p:cNvPr>
          <p:cNvSpPr/>
          <p:nvPr/>
        </p:nvSpPr>
        <p:spPr>
          <a:xfrm>
            <a:off x="809198" y="148980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D926B6-32E4-D065-D380-F298C6D75D71}"/>
              </a:ext>
            </a:extLst>
          </p:cNvPr>
          <p:cNvSpPr txBox="1"/>
          <p:nvPr/>
        </p:nvSpPr>
        <p:spPr>
          <a:xfrm>
            <a:off x="1071628" y="1384798"/>
            <a:ext cx="8835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통신이상 </a:t>
            </a:r>
            <a:r>
              <a:rPr lang="en-US" altLang="ko-KR" sz="800" dirty="0"/>
              <a:t>(70</a:t>
            </a:r>
            <a:r>
              <a:rPr lang="ko-KR" altLang="en-US" sz="800" dirty="0"/>
              <a:t>회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314C7C31-F8BE-8EEB-4B60-F0DFD8B0EE04}"/>
              </a:ext>
            </a:extLst>
          </p:cNvPr>
          <p:cNvSpPr/>
          <p:nvPr/>
        </p:nvSpPr>
        <p:spPr>
          <a:xfrm>
            <a:off x="395838" y="1573438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366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직사각형 379"/>
          <p:cNvSpPr/>
          <p:nvPr/>
        </p:nvSpPr>
        <p:spPr bwMode="auto">
          <a:xfrm>
            <a:off x="228815" y="420054"/>
            <a:ext cx="8999943" cy="227329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234993" y="429308"/>
            <a:ext cx="20938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POSCO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CHEMICAL</a:t>
            </a:r>
            <a:r>
              <a:rPr lang="ko-KR" altLang="en-US" sz="800" dirty="0">
                <a:solidFill>
                  <a:schemeClr val="bg1"/>
                </a:solidFill>
                <a:latin typeface="+mn-ea"/>
              </a:rPr>
              <a:t> 화재 모니터링 시스템</a:t>
            </a:r>
          </a:p>
        </p:txBody>
      </p:sp>
      <p:sp>
        <p:nvSpPr>
          <p:cNvPr id="386" name="직사각형 385"/>
          <p:cNvSpPr/>
          <p:nvPr/>
        </p:nvSpPr>
        <p:spPr bwMode="auto">
          <a:xfrm>
            <a:off x="243136" y="648930"/>
            <a:ext cx="8992316" cy="206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ko-KR" altLang="en-US" sz="700" kern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/>
                <a:cs typeface="Calibri" pitchFamily="34" charset="0"/>
              </a:rPr>
              <a:t>화재모니터링     통계 데이터   </a:t>
            </a:r>
            <a:r>
              <a:rPr lang="ko-KR" altLang="en-US" sz="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/>
                <a:cs typeface="Calibri" pitchFamily="34" charset="0"/>
              </a:rPr>
              <a:t>방호구역</a:t>
            </a:r>
          </a:p>
        </p:txBody>
      </p:sp>
      <p:graphicFrame>
        <p:nvGraphicFramePr>
          <p:cNvPr id="229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83037"/>
              </p:ext>
            </p:extLst>
          </p:nvPr>
        </p:nvGraphicFramePr>
        <p:xfrm>
          <a:off x="9466197" y="854014"/>
          <a:ext cx="2668137" cy="2375812"/>
        </p:xfrm>
        <a:graphic>
          <a:graphicData uri="http://schemas.openxmlformats.org/drawingml/2006/table">
            <a:tbl>
              <a:tblPr/>
              <a:tblGrid>
                <a:gridCol w="28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방호구역 데이터 검색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공장 선택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해당공장 방호구역 정보 </a:t>
                      </a:r>
                      <a:r>
                        <a:rPr lang="ko-KR" altLang="en-US" sz="8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리트스</a:t>
                      </a: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8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latinLnBrk="1">
                        <a:lnSpc>
                          <a:spcPts val="9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800" baseline="0" dirty="0">
                          <a:effectLst/>
                        </a:rPr>
                        <a:t>데이터 검색 리스트 선택 </a:t>
                      </a:r>
                      <a:endParaRPr lang="en-US" altLang="ko-KR" sz="800" baseline="0" dirty="0">
                        <a:effectLst/>
                      </a:endParaRPr>
                    </a:p>
                    <a:p>
                      <a:pPr marL="0" indent="0" latinLnBrk="1">
                        <a:lnSpc>
                          <a:spcPts val="9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800" baseline="0" dirty="0">
                          <a:effectLst/>
                        </a:rPr>
                        <a:t>  - 15</a:t>
                      </a:r>
                      <a:r>
                        <a:rPr lang="ko-KR" altLang="en-US" sz="800" baseline="0" dirty="0">
                          <a:effectLst/>
                        </a:rPr>
                        <a:t>개 보기 </a:t>
                      </a:r>
                      <a:r>
                        <a:rPr lang="en-US" altLang="ko-KR" sz="800" baseline="0" dirty="0">
                          <a:effectLst/>
                        </a:rPr>
                        <a:t>/ 30</a:t>
                      </a:r>
                      <a:r>
                        <a:rPr lang="ko-KR" altLang="en-US" sz="800" baseline="0" dirty="0">
                          <a:effectLst/>
                        </a:rPr>
                        <a:t>개 보기</a:t>
                      </a:r>
                      <a:endParaRPr lang="en-US" altLang="ko-KR" sz="800" baseline="0" dirty="0">
                        <a:effectLst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엑셀파일 다운로드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방호구역 정보 상세 팝업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방호구역명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방호구역 설명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비고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방화구역 정보 수정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4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팝업창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닫기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016980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DCC8E438-A796-5B84-5452-50BDE2E7DF0B}"/>
              </a:ext>
            </a:extLst>
          </p:cNvPr>
          <p:cNvSpPr/>
          <p:nvPr/>
        </p:nvSpPr>
        <p:spPr bwMode="auto">
          <a:xfrm>
            <a:off x="232702" y="423863"/>
            <a:ext cx="9012266" cy="616970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 latinLnBrk="0"/>
            <a:endParaRPr lang="ko-KR" altLang="en-US" sz="900" b="1" kern="0" dirty="0">
              <a:solidFill>
                <a:srgbClr val="262626"/>
              </a:solidFill>
              <a:latin typeface="맑은 고딕" panose="020B0503020000020004" pitchFamily="50" charset="-127"/>
              <a:ea typeface="맑은 고딕"/>
              <a:cs typeface="Calibri" pitchFamily="34" charset="0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78EFF885-76A4-773E-F38C-C39F5366EBB3}"/>
              </a:ext>
            </a:extLst>
          </p:cNvPr>
          <p:cNvSpPr/>
          <p:nvPr/>
        </p:nvSpPr>
        <p:spPr>
          <a:xfrm>
            <a:off x="1432637" y="556704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29FF576-7937-55D2-F0C2-BEACD3F40903}"/>
              </a:ext>
            </a:extLst>
          </p:cNvPr>
          <p:cNvSpPr/>
          <p:nvPr/>
        </p:nvSpPr>
        <p:spPr>
          <a:xfrm>
            <a:off x="349669" y="978313"/>
            <a:ext cx="62782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00" dirty="0">
                <a:solidFill>
                  <a:schemeClr val="tx1"/>
                </a:solidFill>
              </a:rPr>
              <a:t>공장선택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4FE5122-AF85-844B-3827-2B072E3E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51" y="1019590"/>
            <a:ext cx="75096" cy="65406"/>
          </a:xfrm>
          <a:prstGeom prst="rect">
            <a:avLst/>
          </a:prstGeom>
        </p:spPr>
      </p:pic>
      <p:sp>
        <p:nvSpPr>
          <p:cNvPr id="21" name="모서리가 둥근 직사각형 1">
            <a:extLst>
              <a:ext uri="{FF2B5EF4-FFF2-40B4-BE49-F238E27FC236}">
                <a16:creationId xmlns:a16="http://schemas.microsoft.com/office/drawing/2014/main" id="{D7163208-7B98-A585-5522-F95F73B97700}"/>
              </a:ext>
            </a:extLst>
          </p:cNvPr>
          <p:cNvSpPr/>
          <p:nvPr/>
        </p:nvSpPr>
        <p:spPr>
          <a:xfrm>
            <a:off x="8360301" y="974209"/>
            <a:ext cx="722737" cy="1508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다운로드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A68F34B-CBAE-EE22-A895-4E540CA70433}"/>
              </a:ext>
            </a:extLst>
          </p:cNvPr>
          <p:cNvSpPr/>
          <p:nvPr/>
        </p:nvSpPr>
        <p:spPr>
          <a:xfrm>
            <a:off x="232702" y="810786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DD24D79-8BBC-524E-9D1F-146625F11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35970"/>
              </p:ext>
            </p:extLst>
          </p:nvPr>
        </p:nvGraphicFramePr>
        <p:xfrm>
          <a:off x="469340" y="1259444"/>
          <a:ext cx="8613699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820">
                  <a:extLst>
                    <a:ext uri="{9D8B030D-6E8A-4147-A177-3AD203B41FA5}">
                      <a16:colId xmlns:a16="http://schemas.microsoft.com/office/drawing/2014/main" val="2385167840"/>
                    </a:ext>
                  </a:extLst>
                </a:gridCol>
                <a:gridCol w="1507460">
                  <a:extLst>
                    <a:ext uri="{9D8B030D-6E8A-4147-A177-3AD203B41FA5}">
                      <a16:colId xmlns:a16="http://schemas.microsoft.com/office/drawing/2014/main" val="1795484462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272469040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223200826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5636825"/>
                    </a:ext>
                  </a:extLst>
                </a:gridCol>
                <a:gridCol w="1866899">
                  <a:extLst>
                    <a:ext uri="{9D8B030D-6E8A-4147-A177-3AD203B41FA5}">
                      <a16:colId xmlns:a16="http://schemas.microsoft.com/office/drawing/2014/main" val="2499252010"/>
                    </a:ext>
                  </a:extLst>
                </a:gridCol>
              </a:tblGrid>
              <a:tr h="1349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공장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방호구역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방호구역명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설명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2390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OO 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공장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ko-KR" altLang="en-US" sz="7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No.5 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전기실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</a:rPr>
                        <a:t>층 메인 전기실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42383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en-US" altLang="ko-KR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24923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en-US" altLang="ko-KR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90606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8282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07767"/>
                  </a:ext>
                </a:extLst>
              </a:tr>
              <a:tr h="134937"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64652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A0662FD2-9C93-B3C9-0200-17483C95411C}"/>
              </a:ext>
            </a:extLst>
          </p:cNvPr>
          <p:cNvSpPr/>
          <p:nvPr/>
        </p:nvSpPr>
        <p:spPr>
          <a:xfrm>
            <a:off x="7615513" y="984389"/>
            <a:ext cx="627822" cy="150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</a:rPr>
              <a:t>15</a:t>
            </a:r>
            <a:r>
              <a:rPr lang="ko-KR" altLang="en-US" sz="600" dirty="0">
                <a:solidFill>
                  <a:schemeClr val="tx1"/>
                </a:solidFill>
              </a:rPr>
              <a:t>개씩 보기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7A27302-27B9-727D-1B02-E68144C11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95" y="1025666"/>
            <a:ext cx="75096" cy="65406"/>
          </a:xfrm>
          <a:prstGeom prst="rect">
            <a:avLst/>
          </a:prstGeom>
        </p:spPr>
      </p:pic>
      <p:sp>
        <p:nvSpPr>
          <p:cNvPr id="29" name="타원 28">
            <a:extLst>
              <a:ext uri="{FF2B5EF4-FFF2-40B4-BE49-F238E27FC236}">
                <a16:creationId xmlns:a16="http://schemas.microsoft.com/office/drawing/2014/main" id="{757FF614-87F2-EB30-8B24-EA5B5ACC0524}"/>
              </a:ext>
            </a:extLst>
          </p:cNvPr>
          <p:cNvSpPr/>
          <p:nvPr/>
        </p:nvSpPr>
        <p:spPr>
          <a:xfrm>
            <a:off x="356891" y="1150822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F510DF0C-60CD-AF60-302E-2482E8DE2045}"/>
              </a:ext>
            </a:extLst>
          </p:cNvPr>
          <p:cNvSpPr/>
          <p:nvPr/>
        </p:nvSpPr>
        <p:spPr>
          <a:xfrm>
            <a:off x="7498547" y="869609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F5D7E69B-6F59-D032-04E2-D2E84B7DAE12}"/>
              </a:ext>
            </a:extLst>
          </p:cNvPr>
          <p:cNvSpPr/>
          <p:nvPr/>
        </p:nvSpPr>
        <p:spPr>
          <a:xfrm>
            <a:off x="8243335" y="856809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103F7362-1A56-5B04-DB24-323228A40D3D}"/>
              </a:ext>
            </a:extLst>
          </p:cNvPr>
          <p:cNvSpPr/>
          <p:nvPr/>
        </p:nvSpPr>
        <p:spPr>
          <a:xfrm>
            <a:off x="3518935" y="1448078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9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4A5C8959-CE09-93EC-B4BE-1772DCDE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891" y="4274896"/>
            <a:ext cx="1767524" cy="245489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8F9B412E-843E-ADD4-7709-867A163AE1B9}"/>
              </a:ext>
            </a:extLst>
          </p:cNvPr>
          <p:cNvSpPr/>
          <p:nvPr/>
        </p:nvSpPr>
        <p:spPr>
          <a:xfrm>
            <a:off x="767979" y="3268962"/>
            <a:ext cx="7846389" cy="2599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D5ABF3-44DC-03E2-1595-DB1F6FD2F18B}"/>
              </a:ext>
            </a:extLst>
          </p:cNvPr>
          <p:cNvSpPr txBox="1"/>
          <p:nvPr/>
        </p:nvSpPr>
        <p:spPr>
          <a:xfrm>
            <a:off x="872753" y="3317884"/>
            <a:ext cx="726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방호구역 </a:t>
            </a:r>
          </a:p>
        </p:txBody>
      </p:sp>
      <p:graphicFrame>
        <p:nvGraphicFramePr>
          <p:cNvPr id="43" name="표 42">
            <a:extLst>
              <a:ext uri="{FF2B5EF4-FFF2-40B4-BE49-F238E27FC236}">
                <a16:creationId xmlns:a16="http://schemas.microsoft.com/office/drawing/2014/main" id="{293B145D-8216-65DE-D54C-40E581D5C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71639"/>
              </p:ext>
            </p:extLst>
          </p:nvPr>
        </p:nvGraphicFramePr>
        <p:xfrm>
          <a:off x="963604" y="3655542"/>
          <a:ext cx="7525076" cy="170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4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61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</a:rPr>
                        <a:t>공장명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>
                          <a:solidFill>
                            <a:schemeClr val="tx1"/>
                          </a:solidFill>
                        </a:rPr>
                        <a:t>  방호구역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1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방호구역명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1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설명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3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모서리가 둥근 직사각형 34">
            <a:extLst>
              <a:ext uri="{FF2B5EF4-FFF2-40B4-BE49-F238E27FC236}">
                <a16:creationId xmlns:a16="http://schemas.microsoft.com/office/drawing/2014/main" id="{C76A8397-DBAF-A7C1-25DB-351D04554298}"/>
              </a:ext>
            </a:extLst>
          </p:cNvPr>
          <p:cNvSpPr/>
          <p:nvPr/>
        </p:nvSpPr>
        <p:spPr>
          <a:xfrm>
            <a:off x="1820490" y="3711029"/>
            <a:ext cx="2149529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OO </a:t>
            </a:r>
            <a:r>
              <a:rPr lang="ko-KR" altLang="en-US" sz="1000" b="1" dirty="0">
                <a:solidFill>
                  <a:schemeClr val="tx1"/>
                </a:solidFill>
              </a:rPr>
              <a:t>공장</a:t>
            </a:r>
          </a:p>
        </p:txBody>
      </p:sp>
      <p:sp>
        <p:nvSpPr>
          <p:cNvPr id="46" name="모서리가 둥근 직사각형 36">
            <a:extLst>
              <a:ext uri="{FF2B5EF4-FFF2-40B4-BE49-F238E27FC236}">
                <a16:creationId xmlns:a16="http://schemas.microsoft.com/office/drawing/2014/main" id="{B94611F3-0A7C-065E-F70A-DE01D5354114}"/>
              </a:ext>
            </a:extLst>
          </p:cNvPr>
          <p:cNvSpPr/>
          <p:nvPr/>
        </p:nvSpPr>
        <p:spPr>
          <a:xfrm>
            <a:off x="1820490" y="4068569"/>
            <a:ext cx="6599886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tx1"/>
                </a:solidFill>
              </a:rPr>
              <a:t>No.5</a:t>
            </a:r>
            <a:r>
              <a:rPr lang="ko-KR" altLang="en-US" sz="1000" b="1" dirty="0">
                <a:solidFill>
                  <a:schemeClr val="tx1"/>
                </a:solidFill>
              </a:rPr>
              <a:t> 전기실</a:t>
            </a:r>
          </a:p>
        </p:txBody>
      </p:sp>
      <p:sp>
        <p:nvSpPr>
          <p:cNvPr id="50" name="모서리가 둥근 직사각형 49">
            <a:extLst>
              <a:ext uri="{FF2B5EF4-FFF2-40B4-BE49-F238E27FC236}">
                <a16:creationId xmlns:a16="http://schemas.microsoft.com/office/drawing/2014/main" id="{52FA8641-EDC0-5B10-CE05-B292B1CCFAB3}"/>
              </a:ext>
            </a:extLst>
          </p:cNvPr>
          <p:cNvSpPr/>
          <p:nvPr/>
        </p:nvSpPr>
        <p:spPr>
          <a:xfrm>
            <a:off x="3695178" y="5578214"/>
            <a:ext cx="552936" cy="22218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/>
              <a:t>수정</a:t>
            </a:r>
          </a:p>
        </p:txBody>
      </p:sp>
      <p:sp>
        <p:nvSpPr>
          <p:cNvPr id="51" name="모서리가 둥근 직사각형 50">
            <a:extLst>
              <a:ext uri="{FF2B5EF4-FFF2-40B4-BE49-F238E27FC236}">
                <a16:creationId xmlns:a16="http://schemas.microsoft.com/office/drawing/2014/main" id="{E592D2AD-2925-F6AC-3925-A7D56D98715B}"/>
              </a:ext>
            </a:extLst>
          </p:cNvPr>
          <p:cNvSpPr/>
          <p:nvPr/>
        </p:nvSpPr>
        <p:spPr>
          <a:xfrm>
            <a:off x="4681125" y="5557568"/>
            <a:ext cx="552936" cy="22218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취소</a:t>
            </a:r>
            <a:endParaRPr lang="ko-KR" altLang="en-US" sz="8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F611A2-EB90-BA58-EB14-A1F13DA4D45B}"/>
              </a:ext>
            </a:extLst>
          </p:cNvPr>
          <p:cNvSpPr txBox="1"/>
          <p:nvPr/>
        </p:nvSpPr>
        <p:spPr>
          <a:xfrm>
            <a:off x="8296133" y="3280080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X</a:t>
            </a:r>
            <a:endParaRPr lang="ko-KR" altLang="en-US" sz="1000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89CAAFBE-C2AD-310C-56CD-3A97145759E1}"/>
              </a:ext>
            </a:extLst>
          </p:cNvPr>
          <p:cNvSpPr/>
          <p:nvPr/>
        </p:nvSpPr>
        <p:spPr>
          <a:xfrm>
            <a:off x="652164" y="3211169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17787DE9-1DF7-5E10-2FE7-64314004CB95}"/>
              </a:ext>
            </a:extLst>
          </p:cNvPr>
          <p:cNvSpPr/>
          <p:nvPr/>
        </p:nvSpPr>
        <p:spPr>
          <a:xfrm>
            <a:off x="1752186" y="3942825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DD057F63-2659-08A7-CF38-532C6F2E3EC2}"/>
              </a:ext>
            </a:extLst>
          </p:cNvPr>
          <p:cNvSpPr/>
          <p:nvPr/>
        </p:nvSpPr>
        <p:spPr>
          <a:xfrm>
            <a:off x="4558031" y="5458815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endParaRPr lang="ko-KR" altLang="en-US" sz="8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75D5EE97-E60F-2703-2258-BC193D4EF653}"/>
              </a:ext>
            </a:extLst>
          </p:cNvPr>
          <p:cNvSpPr/>
          <p:nvPr/>
        </p:nvSpPr>
        <p:spPr>
          <a:xfrm>
            <a:off x="8171798" y="3305309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endParaRPr lang="ko-KR" altLang="en-US" sz="8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CFE606BB-B7F0-BE03-9D36-B838261F2FE3}"/>
              </a:ext>
            </a:extLst>
          </p:cNvPr>
          <p:cNvSpPr/>
          <p:nvPr/>
        </p:nvSpPr>
        <p:spPr>
          <a:xfrm>
            <a:off x="3584975" y="5444071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8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endParaRPr lang="ko-KR" altLang="en-US" sz="8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모서리가 둥근 직사각형 35">
            <a:extLst>
              <a:ext uri="{FF2B5EF4-FFF2-40B4-BE49-F238E27FC236}">
                <a16:creationId xmlns:a16="http://schemas.microsoft.com/office/drawing/2014/main" id="{95BB53D8-51BF-AD4E-2D0F-32EAF8E131AA}"/>
              </a:ext>
            </a:extLst>
          </p:cNvPr>
          <p:cNvSpPr/>
          <p:nvPr/>
        </p:nvSpPr>
        <p:spPr>
          <a:xfrm>
            <a:off x="5592075" y="3721611"/>
            <a:ext cx="2765436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1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62" name="모서리가 둥근 직사각형 36">
            <a:extLst>
              <a:ext uri="{FF2B5EF4-FFF2-40B4-BE49-F238E27FC236}">
                <a16:creationId xmlns:a16="http://schemas.microsoft.com/office/drawing/2014/main" id="{1E8DDECC-83BF-9C98-2FF0-CDB54F3842FE}"/>
              </a:ext>
            </a:extLst>
          </p:cNvPr>
          <p:cNvSpPr/>
          <p:nvPr/>
        </p:nvSpPr>
        <p:spPr>
          <a:xfrm>
            <a:off x="1820490" y="4442377"/>
            <a:ext cx="6599886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tx1"/>
                </a:solidFill>
              </a:rPr>
              <a:t>2</a:t>
            </a:r>
            <a:r>
              <a:rPr lang="ko-KR" altLang="en-US" sz="1000" b="1" dirty="0">
                <a:solidFill>
                  <a:schemeClr val="tx1"/>
                </a:solidFill>
              </a:rPr>
              <a:t>층 메인 전기실 화재감지센서</a:t>
            </a:r>
          </a:p>
        </p:txBody>
      </p:sp>
      <p:sp>
        <p:nvSpPr>
          <p:cNvPr id="63" name="모서리가 둥근 직사각형 36">
            <a:extLst>
              <a:ext uri="{FF2B5EF4-FFF2-40B4-BE49-F238E27FC236}">
                <a16:creationId xmlns:a16="http://schemas.microsoft.com/office/drawing/2014/main" id="{C9E1825A-8B6A-E855-8B69-1FC5279D8DF0}"/>
              </a:ext>
            </a:extLst>
          </p:cNvPr>
          <p:cNvSpPr/>
          <p:nvPr/>
        </p:nvSpPr>
        <p:spPr>
          <a:xfrm>
            <a:off x="1820490" y="4776603"/>
            <a:ext cx="6599886" cy="52652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92" name="타원 191">
            <a:extLst>
              <a:ext uri="{FF2B5EF4-FFF2-40B4-BE49-F238E27FC236}">
                <a16:creationId xmlns:a16="http://schemas.microsoft.com/office/drawing/2014/main" id="{3C45257C-634F-250E-6EB1-A70029AAF68A}"/>
              </a:ext>
            </a:extLst>
          </p:cNvPr>
          <p:cNvSpPr/>
          <p:nvPr/>
        </p:nvSpPr>
        <p:spPr>
          <a:xfrm>
            <a:off x="1752186" y="4349413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3" name="타원 192">
            <a:extLst>
              <a:ext uri="{FF2B5EF4-FFF2-40B4-BE49-F238E27FC236}">
                <a16:creationId xmlns:a16="http://schemas.microsoft.com/office/drawing/2014/main" id="{32633009-C125-0912-BF20-6F39031D1245}"/>
              </a:ext>
            </a:extLst>
          </p:cNvPr>
          <p:cNvSpPr/>
          <p:nvPr/>
        </p:nvSpPr>
        <p:spPr>
          <a:xfrm>
            <a:off x="1759027" y="4716901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endParaRPr lang="ko-KR" altLang="en-US" sz="10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25667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150325</TotalTime>
  <Words>806</Words>
  <Application>Microsoft Office PowerPoint</Application>
  <PresentationFormat>와이드스크린</PresentationFormat>
  <Paragraphs>292</Paragraphs>
  <Slides>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7</vt:i4>
      </vt:variant>
    </vt:vector>
  </HeadingPairs>
  <TitlesOfParts>
    <vt:vector size="20" baseType="lpstr">
      <vt:lpstr>HY견고딕</vt:lpstr>
      <vt:lpstr>맑은 고딕</vt:lpstr>
      <vt:lpstr>Arial</vt:lpstr>
      <vt:lpstr>Calibri</vt:lpstr>
      <vt:lpstr>Calibri Light</vt:lpstr>
      <vt:lpstr>Segoe UI</vt:lpstr>
      <vt:lpstr>1_Office 테마</vt:lpstr>
      <vt:lpstr>1_디자인 사용자 지정</vt:lpstr>
      <vt:lpstr>3_디자인 사용자 지정</vt:lpstr>
      <vt:lpstr>디자인 사용자 지정</vt:lpstr>
      <vt:lpstr>4_디자인 사용자 지정</vt:lpstr>
      <vt:lpstr>5_디자인 사용자 지정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hong</dc:creator>
  <cp:lastModifiedBy>이 낙훈</cp:lastModifiedBy>
  <cp:revision>6360</cp:revision>
  <cp:lastPrinted>2022-10-21T08:13:47Z</cp:lastPrinted>
  <dcterms:created xsi:type="dcterms:W3CDTF">2014-07-16T08:39:01Z</dcterms:created>
  <dcterms:modified xsi:type="dcterms:W3CDTF">2022-12-08T08:37:14Z</dcterms:modified>
</cp:coreProperties>
</file>