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39" r:id="rId2"/>
    <p:sldId id="365" r:id="rId3"/>
    <p:sldId id="383" r:id="rId4"/>
    <p:sldId id="397" r:id="rId5"/>
    <p:sldId id="399" r:id="rId6"/>
    <p:sldId id="412" r:id="rId7"/>
    <p:sldId id="393" r:id="rId8"/>
    <p:sldId id="400" r:id="rId9"/>
    <p:sldId id="402" r:id="rId10"/>
    <p:sldId id="403" r:id="rId11"/>
    <p:sldId id="380" r:id="rId12"/>
    <p:sldId id="415" r:id="rId13"/>
    <p:sldId id="416" r:id="rId14"/>
    <p:sldId id="404" r:id="rId15"/>
    <p:sldId id="407" r:id="rId16"/>
    <p:sldId id="408" r:id="rId17"/>
    <p:sldId id="409" r:id="rId18"/>
    <p:sldId id="410" r:id="rId19"/>
    <p:sldId id="413" r:id="rId20"/>
    <p:sldId id="414" r:id="rId21"/>
    <p:sldId id="360" r:id="rId22"/>
    <p:sldId id="385" r:id="rId23"/>
    <p:sldId id="376" r:id="rId24"/>
    <p:sldId id="388" r:id="rId25"/>
    <p:sldId id="367" r:id="rId26"/>
    <p:sldId id="368" r:id="rId27"/>
    <p:sldId id="386" r:id="rId28"/>
    <p:sldId id="374" r:id="rId29"/>
    <p:sldId id="377" r:id="rId30"/>
    <p:sldId id="391" r:id="rId31"/>
    <p:sldId id="417" r:id="rId32"/>
    <p:sldId id="375" r:id="rId33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orient="horz" pos="4292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618">
          <p15:clr>
            <a:srgbClr val="A4A3A4"/>
          </p15:clr>
        </p15:guide>
        <p15:guide id="6" pos="3120">
          <p15:clr>
            <a:srgbClr val="A4A3A4"/>
          </p15:clr>
        </p15:guide>
        <p15:guide id="7" pos="353">
          <p15:clr>
            <a:srgbClr val="A4A3A4"/>
          </p15:clr>
        </p15:guide>
        <p15:guide id="8" pos="172">
          <p15:clr>
            <a:srgbClr val="A4A3A4"/>
          </p15:clr>
        </p15:guide>
        <p15:guide id="9" pos="6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76EEB"/>
    <a:srgbClr val="FF00FF"/>
    <a:srgbClr val="0485FA"/>
    <a:srgbClr val="0765D7"/>
    <a:srgbClr val="0B79F8"/>
    <a:srgbClr val="047AE6"/>
    <a:srgbClr val="9AC6FC"/>
    <a:srgbClr val="329CF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9273" autoAdjust="0"/>
  </p:normalViewPr>
  <p:slideViewPr>
    <p:cSldViewPr>
      <p:cViewPr varScale="1">
        <p:scale>
          <a:sx n="104" d="100"/>
          <a:sy n="104" d="100"/>
        </p:scale>
        <p:origin x="372" y="96"/>
      </p:cViewPr>
      <p:guideLst>
        <p:guide orient="horz" pos="391"/>
        <p:guide orient="horz" pos="799"/>
        <p:guide orient="horz" pos="4292"/>
        <p:guide orient="horz" pos="2160"/>
        <p:guide orient="horz" pos="618"/>
        <p:guide pos="3120"/>
        <p:guide pos="353"/>
        <p:guide pos="172"/>
        <p:guide pos="6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400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ㅇㅇㅇㅇ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301B3A6-0E32-48EA-914E-55FEDB95B873}" type="datetime1">
              <a:rPr lang="ko-KR" altLang="en-US"/>
              <a:pPr>
                <a:defRPr/>
              </a:pPr>
              <a:t>2021-09-30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 smtClean="0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265B11B5-244C-4FD4-93AE-79E23B727C5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919116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4082BAD-853E-48E2-ABB4-41337DA84CE6}" type="datetime1">
              <a:rPr lang="ko-KR" altLang="en-US"/>
              <a:pPr>
                <a:defRPr/>
              </a:pPr>
              <a:t>2021-09-30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 smtClean="0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832F7B1F-3ABE-435B-A768-293E33BF7D7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576310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머리글 개체 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F7B1F-3ABE-435B-A768-293E33BF7D7F}" type="slidenum">
              <a:rPr lang="ko-KR" altLang="en-US" smtClean="0"/>
              <a:pPr>
                <a:defRPr/>
              </a:pPr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707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머리글 개체 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F7B1F-3ABE-435B-A768-293E33BF7D7F}" type="slidenum">
              <a:rPr lang="ko-KR" altLang="en-US" smtClean="0"/>
              <a:pPr>
                <a:defRPr/>
              </a:pPr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7070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머리글 개체 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2F7B1F-3ABE-435B-A768-293E33BF7D7F}" type="slidenum">
              <a:rPr lang="ko-KR" altLang="en-US" smtClean="0"/>
              <a:pPr>
                <a:defRPr/>
              </a:pPr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68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056E3502-BEF5-479F-A4E9-78E67D62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4422" cy="229846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7150" y="2492896"/>
            <a:ext cx="9791700" cy="577007"/>
          </a:xfrm>
        </p:spPr>
        <p:txBody>
          <a:bodyPr/>
          <a:lstStyle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7150" y="3140968"/>
            <a:ext cx="9791700" cy="57626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BD444253-D2D5-427C-831F-D35A3AADA6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38" y="5607282"/>
            <a:ext cx="4918364" cy="125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1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752F7652-7497-412B-98E9-9248BC8C37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58" y="6392254"/>
            <a:ext cx="1834342" cy="46646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6B528C54-394C-45F0-A77E-8837626AA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22861" cy="92271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50" y="1268413"/>
            <a:ext cx="9791699" cy="450834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 smtClean="0"/>
              <a:t>마스터 제목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2031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752F7652-7497-412B-98E9-9248BC8C37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58" y="6392254"/>
            <a:ext cx="1834342" cy="46646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B528C54-394C-45F0-A77E-8837626AA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22861" cy="922713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416496" y="605830"/>
            <a:ext cx="6192688" cy="288031"/>
          </a:xfrm>
        </p:spPr>
        <p:txBody>
          <a:bodyPr/>
          <a:lstStyle>
            <a:lvl1pPr algn="l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/>
          </p:nvPr>
        </p:nvSpPr>
        <p:spPr>
          <a:xfrm>
            <a:off x="439356" y="906619"/>
            <a:ext cx="8280920" cy="18764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3249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752F7652-7497-412B-98E9-9248BC8C37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58" y="6392254"/>
            <a:ext cx="1834342" cy="46646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B528C54-394C-45F0-A77E-8837626AA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22861" cy="922713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416496" y="605830"/>
            <a:ext cx="6192688" cy="288031"/>
          </a:xfrm>
        </p:spPr>
        <p:txBody>
          <a:bodyPr/>
          <a:lstStyle>
            <a:lvl1pPr algn="l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/>
          </p:nvPr>
        </p:nvSpPr>
        <p:spPr>
          <a:xfrm>
            <a:off x="416496" y="937098"/>
            <a:ext cx="8280920" cy="288229"/>
          </a:xfrm>
        </p:spPr>
        <p:txBody>
          <a:bodyPr anchor="ctr">
            <a:noAutofit/>
          </a:bodyPr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grpSp>
        <p:nvGrpSpPr>
          <p:cNvPr id="2" name="그룹 1"/>
          <p:cNvGrpSpPr/>
          <p:nvPr userDrawn="1"/>
        </p:nvGrpSpPr>
        <p:grpSpPr>
          <a:xfrm>
            <a:off x="498649" y="2204864"/>
            <a:ext cx="8846839" cy="2481522"/>
            <a:chOff x="141990" y="2131347"/>
            <a:chExt cx="10643658" cy="2985526"/>
          </a:xfrm>
        </p:grpSpPr>
        <p:sp>
          <p:nvSpPr>
            <p:cNvPr id="7" name="화살표: 오각형 6">
              <a:extLst>
                <a:ext uri="{FF2B5EF4-FFF2-40B4-BE49-F238E27FC236}">
                  <a16:creationId xmlns:a16="http://schemas.microsoft.com/office/drawing/2014/main" xmlns="" id="{F485FFBA-5588-479B-96C7-730AC241B0CF}"/>
                </a:ext>
              </a:extLst>
            </p:cNvPr>
            <p:cNvSpPr/>
            <p:nvPr userDrawn="1"/>
          </p:nvSpPr>
          <p:spPr>
            <a:xfrm>
              <a:off x="141990" y="2131347"/>
              <a:ext cx="2996265" cy="1422400"/>
            </a:xfrm>
            <a:prstGeom prst="homePlate">
              <a:avLst/>
            </a:prstGeom>
            <a:solidFill>
              <a:srgbClr val="8EE8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</a:rPr>
                <a:t>Lorem ipsum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화살표: 갈매기형 수장 7">
              <a:extLst>
                <a:ext uri="{FF2B5EF4-FFF2-40B4-BE49-F238E27FC236}">
                  <a16:creationId xmlns:a16="http://schemas.microsoft.com/office/drawing/2014/main" xmlns="" id="{3912CB46-2A9C-417A-944F-49B0AF8EB267}"/>
                </a:ext>
              </a:extLst>
            </p:cNvPr>
            <p:cNvSpPr/>
            <p:nvPr userDrawn="1"/>
          </p:nvSpPr>
          <p:spPr>
            <a:xfrm>
              <a:off x="2767208" y="2131347"/>
              <a:ext cx="2996265" cy="1422400"/>
            </a:xfrm>
            <a:prstGeom prst="chevron">
              <a:avLst/>
            </a:prstGeom>
            <a:solidFill>
              <a:srgbClr val="3EC4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ko-KR" sz="1600" b="1">
                  <a:solidFill>
                    <a:schemeClr val="bg1"/>
                  </a:solidFill>
                </a:rPr>
                <a:t>Lorem ipsum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화살표: 갈매기형 수장 8">
              <a:extLst>
                <a:ext uri="{FF2B5EF4-FFF2-40B4-BE49-F238E27FC236}">
                  <a16:creationId xmlns:a16="http://schemas.microsoft.com/office/drawing/2014/main" xmlns="" id="{F6E3492E-B249-46A5-8DBC-96C3248E7570}"/>
                </a:ext>
              </a:extLst>
            </p:cNvPr>
            <p:cNvSpPr/>
            <p:nvPr userDrawn="1"/>
          </p:nvSpPr>
          <p:spPr>
            <a:xfrm>
              <a:off x="5392426" y="2131347"/>
              <a:ext cx="2996265" cy="1422400"/>
            </a:xfrm>
            <a:prstGeom prst="chevron">
              <a:avLst/>
            </a:prstGeom>
            <a:solidFill>
              <a:srgbClr val="0F8D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ko-KR" sz="1600" b="1">
                  <a:solidFill>
                    <a:schemeClr val="bg1"/>
                  </a:solidFill>
                </a:rPr>
                <a:t>Lorem ipsum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자유형: 도형 9">
              <a:extLst>
                <a:ext uri="{FF2B5EF4-FFF2-40B4-BE49-F238E27FC236}">
                  <a16:creationId xmlns:a16="http://schemas.microsoft.com/office/drawing/2014/main" xmlns="" id="{DFD23E6B-2B85-4C15-B5EC-5FC67D5DFFFC}"/>
                </a:ext>
              </a:extLst>
            </p:cNvPr>
            <p:cNvSpPr/>
            <p:nvPr userDrawn="1"/>
          </p:nvSpPr>
          <p:spPr>
            <a:xfrm>
              <a:off x="7984460" y="2131347"/>
              <a:ext cx="2801188" cy="1422400"/>
            </a:xfrm>
            <a:custGeom>
              <a:avLst/>
              <a:gdLst>
                <a:gd name="connsiteX0" fmla="*/ 0 w 2801188"/>
                <a:gd name="connsiteY0" fmla="*/ 0 h 1422400"/>
                <a:gd name="connsiteX1" fmla="*/ 2801188 w 2801188"/>
                <a:gd name="connsiteY1" fmla="*/ 0 h 1422400"/>
                <a:gd name="connsiteX2" fmla="*/ 2801188 w 2801188"/>
                <a:gd name="connsiteY2" fmla="*/ 1422400 h 1422400"/>
                <a:gd name="connsiteX3" fmla="*/ 0 w 2801188"/>
                <a:gd name="connsiteY3" fmla="*/ 1422400 h 1422400"/>
                <a:gd name="connsiteX4" fmla="*/ 711200 w 2801188"/>
                <a:gd name="connsiteY4" fmla="*/ 711200 h 1422400"/>
                <a:gd name="connsiteX5" fmla="*/ 0 w 2801188"/>
                <a:gd name="connsiteY5" fmla="*/ 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1188" h="1422400">
                  <a:moveTo>
                    <a:pt x="0" y="0"/>
                  </a:moveTo>
                  <a:lnTo>
                    <a:pt x="2801188" y="0"/>
                  </a:lnTo>
                  <a:lnTo>
                    <a:pt x="2801188" y="1422400"/>
                  </a:lnTo>
                  <a:lnTo>
                    <a:pt x="0" y="1422400"/>
                  </a:lnTo>
                  <a:lnTo>
                    <a:pt x="711200" y="711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9F8"/>
            </a:solidFill>
            <a:ln w="9525" cap="flat">
              <a:noFill/>
              <a:prstDash val="solid"/>
              <a:miter/>
            </a:ln>
          </p:spPr>
          <p:txBody>
            <a:bodyPr lIns="648000" rtlCol="0" anchor="ctr"/>
            <a:lstStyle/>
            <a:p>
              <a:pPr algn="ctr"/>
              <a:r>
                <a:rPr lang="en-US" altLang="ko-KR" sz="1600" b="1">
                  <a:solidFill>
                    <a:schemeClr val="bg1"/>
                  </a:solidFill>
                </a:rPr>
                <a:t>Lorem ipsum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xmlns="" id="{9B8676B5-80ED-4276-B610-7FED92579B62}"/>
                </a:ext>
              </a:extLst>
            </p:cNvPr>
            <p:cNvSpPr/>
            <p:nvPr userDrawn="1"/>
          </p:nvSpPr>
          <p:spPr>
            <a:xfrm>
              <a:off x="513037" y="3747267"/>
              <a:ext cx="13099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36168851-3D4D-4E94-AE07-199DD91F7AE1}"/>
                </a:ext>
              </a:extLst>
            </p:cNvPr>
            <p:cNvSpPr/>
            <p:nvPr userDrawn="1"/>
          </p:nvSpPr>
          <p:spPr>
            <a:xfrm>
              <a:off x="513037" y="4055044"/>
              <a:ext cx="182652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 dolor sit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amet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consectetur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adipisicing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elit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sed do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eiusmod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tempor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incididunt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labore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edsafsdat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dolore magna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aliqua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xmlns="" id="{1E70103C-ED4C-4D12-B273-BE0E20E70C0F}"/>
                </a:ext>
              </a:extLst>
            </p:cNvPr>
            <p:cNvSpPr/>
            <p:nvPr userDrawn="1"/>
          </p:nvSpPr>
          <p:spPr>
            <a:xfrm>
              <a:off x="3260178" y="3747267"/>
              <a:ext cx="13099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84AF836A-65C9-44E1-9A09-B0D1956A9AED}"/>
                </a:ext>
              </a:extLst>
            </p:cNvPr>
            <p:cNvSpPr/>
            <p:nvPr userDrawn="1"/>
          </p:nvSpPr>
          <p:spPr>
            <a:xfrm>
              <a:off x="3260178" y="4055044"/>
              <a:ext cx="182652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 dolor sit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amet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consectetur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adipisicing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elit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sed do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eiusmod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tempor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incididunt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labore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edsafsdat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dolore magna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aliqua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D533D5E2-7537-4D03-8F93-D64D8A1A1A36}"/>
                </a:ext>
              </a:extLst>
            </p:cNvPr>
            <p:cNvSpPr/>
            <p:nvPr userDrawn="1"/>
          </p:nvSpPr>
          <p:spPr>
            <a:xfrm>
              <a:off x="6007319" y="3747267"/>
              <a:ext cx="13099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xmlns="" id="{EDEDDF94-3755-48D2-BCF4-088A128A5503}"/>
                </a:ext>
              </a:extLst>
            </p:cNvPr>
            <p:cNvSpPr/>
            <p:nvPr userDrawn="1"/>
          </p:nvSpPr>
          <p:spPr>
            <a:xfrm>
              <a:off x="6007319" y="4055044"/>
              <a:ext cx="182652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 dolor sit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amet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consectetur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adipisicing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elit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sed do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eiusmod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tempor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incididunt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labore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edsafsdat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dolore magna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aliqua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xmlns="" id="{370A2D63-958E-4276-982E-B1C01281195F}"/>
                </a:ext>
              </a:extLst>
            </p:cNvPr>
            <p:cNvSpPr/>
            <p:nvPr userDrawn="1"/>
          </p:nvSpPr>
          <p:spPr>
            <a:xfrm>
              <a:off x="8754459" y="3747267"/>
              <a:ext cx="13099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xmlns="" id="{3EB48B48-5F75-47C0-A12A-A078ADA3EA87}"/>
                </a:ext>
              </a:extLst>
            </p:cNvPr>
            <p:cNvSpPr/>
            <p:nvPr userDrawn="1"/>
          </p:nvSpPr>
          <p:spPr>
            <a:xfrm>
              <a:off x="8754459" y="4055044"/>
              <a:ext cx="182652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 dolor sit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amet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consectetur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adipisicing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elit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sed do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eiusmod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tempor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incididunt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labore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edsafsdat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dolore magna </a:t>
              </a:r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aliqua</a:t>
              </a:r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40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95300" y="1571625"/>
            <a:ext cx="89154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95300" y="2428875"/>
            <a:ext cx="89154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1" r:id="rId3"/>
    <p:sldLayoutId id="2147484526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후판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통합 관제 시스템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HMI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7150" y="3068960"/>
            <a:ext cx="9791700" cy="576261"/>
          </a:xfrm>
        </p:spPr>
        <p:txBody>
          <a:bodyPr/>
          <a:lstStyle/>
          <a:p>
            <a:pPr algn="ctr"/>
            <a:r>
              <a:rPr lang="ko-KR" altLang="en-US" dirty="0" smtClean="0">
                <a:latin typeface="+mj-lt"/>
              </a:rPr>
              <a:t>화면 설명 </a:t>
            </a:r>
            <a:r>
              <a:rPr lang="en-US" altLang="ko-KR" dirty="0" smtClean="0">
                <a:latin typeface="+mj-lt"/>
              </a:rPr>
              <a:t>V0.9</a:t>
            </a:r>
            <a:r>
              <a:rPr lang="ko-KR" altLang="en-US" dirty="0" smtClean="0">
                <a:latin typeface="+mj-lt"/>
              </a:rPr>
              <a:t> </a:t>
            </a:r>
            <a:endParaRPr lang="ko-KR" altLang="en-US" b="1" dirty="0">
              <a:latin typeface="+mj-lt"/>
            </a:endParaRPr>
          </a:p>
        </p:txBody>
      </p:sp>
      <p:sp>
        <p:nvSpPr>
          <p:cNvPr id="9" name="사각형: 둥근 모서리 9">
            <a:extLst>
              <a:ext uri="{FF2B5EF4-FFF2-40B4-BE49-F238E27FC236}">
                <a16:creationId xmlns:a16="http://schemas.microsoft.com/office/drawing/2014/main" xmlns="" id="{07C13390-9261-415F-9975-2015B2A01E11}"/>
              </a:ext>
            </a:extLst>
          </p:cNvPr>
          <p:cNvSpPr/>
          <p:nvPr/>
        </p:nvSpPr>
        <p:spPr>
          <a:xfrm>
            <a:off x="3719818" y="5280383"/>
            <a:ext cx="2466363" cy="276837"/>
          </a:xfrm>
          <a:prstGeom prst="roundRect">
            <a:avLst>
              <a:gd name="adj" fmla="val 50000"/>
            </a:avLst>
          </a:prstGeom>
          <a:solidFill>
            <a:srgbClr val="0B7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</a:rPr>
              <a:t>2021. 05. 04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1.2 </a:t>
            </a:r>
            <a:r>
              <a:rPr lang="ko-KR" altLang="en-US" dirty="0" smtClean="0"/>
              <a:t>메인 화면 설명</a:t>
            </a:r>
            <a:endParaRPr lang="ko-KR" alt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76698" y="1268760"/>
            <a:ext cx="237610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메인 이미지 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감지선형 감지기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sp>
        <p:nvSpPr>
          <p:cNvPr id="47" name="타원 46"/>
          <p:cNvSpPr/>
          <p:nvPr/>
        </p:nvSpPr>
        <p:spPr bwMode="auto">
          <a:xfrm>
            <a:off x="583655" y="1299247"/>
            <a:ext cx="252000" cy="252000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04928" y="6464369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감지선형 이미지 </a:t>
            </a:r>
            <a:endParaRPr lang="en-US" altLang="ko-KR" sz="1200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4395" r="1229" b="6310"/>
          <a:stretch/>
        </p:blipFill>
        <p:spPr bwMode="auto">
          <a:xfrm>
            <a:off x="273050" y="1551247"/>
            <a:ext cx="9550112" cy="49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</a:t>
            </a:r>
            <a:r>
              <a:rPr lang="ko-KR" altLang="en-US" dirty="0"/>
              <a:t>시스템 화면</a:t>
            </a:r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1.2 </a:t>
            </a:r>
            <a:r>
              <a:rPr lang="ko-KR" altLang="en-US" dirty="0"/>
              <a:t>메인 화면 </a:t>
            </a:r>
            <a:r>
              <a:rPr lang="ko-KR" altLang="en-US" dirty="0" smtClean="0"/>
              <a:t>설명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각 공정 이미지 확대 </a:t>
            </a:r>
            <a:r>
              <a:rPr lang="en-US" altLang="ko-KR" dirty="0" smtClean="0"/>
              <a:t>(</a:t>
            </a:r>
            <a:r>
              <a:rPr lang="ko-KR" altLang="en-US" dirty="0" smtClean="0"/>
              <a:t>압연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388" y="1266131"/>
            <a:ext cx="9217025" cy="517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</a:t>
            </a:r>
            <a:r>
              <a:rPr lang="ko-KR" altLang="en-US" dirty="0"/>
              <a:t>시스템 화면</a:t>
            </a:r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1.2 </a:t>
            </a:r>
            <a:r>
              <a:rPr lang="ko-KR" altLang="en-US" dirty="0"/>
              <a:t>메인 화면 </a:t>
            </a:r>
            <a:r>
              <a:rPr lang="ko-KR" altLang="en-US" dirty="0" smtClean="0"/>
              <a:t>설명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각 공정 이미지 확대 </a:t>
            </a:r>
            <a:r>
              <a:rPr lang="en-US" altLang="ko-KR" dirty="0" smtClean="0"/>
              <a:t>(</a:t>
            </a:r>
            <a:r>
              <a:rPr lang="ko-KR" altLang="en-US" dirty="0" smtClean="0"/>
              <a:t>전</a:t>
            </a:r>
            <a:r>
              <a:rPr lang="ko-KR" altLang="en-US" dirty="0"/>
              <a:t>단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388" y="1268413"/>
            <a:ext cx="9195993" cy="51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</a:t>
            </a:r>
            <a:r>
              <a:rPr lang="ko-KR" altLang="en-US" dirty="0"/>
              <a:t>시스템 화면</a:t>
            </a:r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1.2 </a:t>
            </a:r>
            <a:r>
              <a:rPr lang="ko-KR" altLang="en-US" dirty="0"/>
              <a:t>메인 화면 </a:t>
            </a:r>
            <a:r>
              <a:rPr lang="ko-KR" altLang="en-US" dirty="0" smtClean="0"/>
              <a:t>설명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각 공정 이미지 확대 </a:t>
            </a:r>
            <a:r>
              <a:rPr lang="en-US" altLang="ko-KR" dirty="0" smtClean="0"/>
              <a:t>(</a:t>
            </a:r>
            <a:r>
              <a:rPr lang="ko-KR" altLang="en-US" dirty="0" smtClean="0"/>
              <a:t>정정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388" y="1268413"/>
            <a:ext cx="9217025" cy="51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4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1.2 </a:t>
            </a:r>
            <a:r>
              <a:rPr lang="ko-KR" altLang="en-US" dirty="0" smtClean="0"/>
              <a:t>메인 화면 설명</a:t>
            </a:r>
            <a:endParaRPr lang="ko-KR" alt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76698" y="1268760"/>
            <a:ext cx="208807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이미지 주요 아이콘 설명</a:t>
            </a:r>
            <a:endParaRPr lang="ko-KR" altLang="en-US" sz="1200" b="1" dirty="0"/>
          </a:p>
        </p:txBody>
      </p:sp>
      <p:sp>
        <p:nvSpPr>
          <p:cNvPr id="47" name="타원 46"/>
          <p:cNvSpPr/>
          <p:nvPr/>
        </p:nvSpPr>
        <p:spPr bwMode="auto">
          <a:xfrm>
            <a:off x="583655" y="1299247"/>
            <a:ext cx="252000" cy="252000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pic>
        <p:nvPicPr>
          <p:cNvPr id="5123" name="Picture 3" descr="E:\Leejung\1. Job\02. 2020043. 20-01-SD-4172-포스코(포항) 통합관제시스템 HMI 응용 SW 개발용역-ict김한욱\2. 문서\문서용\메인_CUT\ICON_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127340"/>
            <a:ext cx="1124107" cy="97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15424" y="178384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/>
              <a:t>방화문</a:t>
            </a:r>
            <a:endParaRPr lang="en-US" altLang="ko-KR" sz="1200" dirty="0" smtClean="0"/>
          </a:p>
        </p:txBody>
      </p:sp>
      <p:sp>
        <p:nvSpPr>
          <p:cNvPr id="2" name="직사각형 1"/>
          <p:cNvSpPr/>
          <p:nvPr/>
        </p:nvSpPr>
        <p:spPr bwMode="auto">
          <a:xfrm>
            <a:off x="560388" y="1628800"/>
            <a:ext cx="9217026" cy="2448272"/>
          </a:xfrm>
          <a:prstGeom prst="rect">
            <a:avLst/>
          </a:prstGeom>
          <a:noFill/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5125" name="Picture 5" descr="E:\Leejung\1. Job\02. 2020043. 20-01-SD-4172-포스코(포항) 통합관제시스템 HMI 응용 SW 개발용역-ict김한욱\2. 문서\문서용\펌프_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57" y="2115249"/>
            <a:ext cx="1124107" cy="16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72680" y="1783849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펌프 및 </a:t>
            </a:r>
            <a:r>
              <a:rPr lang="ko-KR" altLang="en-US" sz="1200" dirty="0" err="1" smtClean="0"/>
              <a:t>저수위</a:t>
            </a:r>
            <a:r>
              <a:rPr lang="ko-KR" altLang="en-US" sz="1200" dirty="0" smtClean="0"/>
              <a:t> 알림</a:t>
            </a:r>
            <a:endParaRPr lang="en-US" altLang="ko-KR" sz="1200" dirty="0" smtClean="0"/>
          </a:p>
        </p:txBody>
      </p:sp>
      <p:pic>
        <p:nvPicPr>
          <p:cNvPr id="5126" name="Picture 6" descr="E:\Leejung\1. Job\02. 2020043. 20-01-SD-4172-포스코(포항) 통합관제시스템 HMI 응용 SW 개발용역-ict김한욱\2. 문서\문서용\메인_00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9" t="31738" r="27227" b="29911"/>
          <a:stretch/>
        </p:blipFill>
        <p:spPr bwMode="auto">
          <a:xfrm>
            <a:off x="8481392" y="2127340"/>
            <a:ext cx="906407" cy="14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611430" y="17673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smtClean="0"/>
              <a:t>비상구</a:t>
            </a:r>
            <a:endParaRPr lang="en-US" altLang="ko-KR" sz="1200" dirty="0" smtClean="0"/>
          </a:p>
        </p:txBody>
      </p:sp>
      <p:pic>
        <p:nvPicPr>
          <p:cNvPr id="5127" name="Picture 7" descr="E:\Leejung\1. Job\02. 2020043. 20-01-SD-4172-포스코(포항) 통합관제시스템 HMI 응용 SW 개발용역-ict김한욱\2. 문서\문서용\준비작동식밸브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34" y="2189439"/>
            <a:ext cx="2524478" cy="121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46183" y="1783849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/>
              <a:t>준비작동식</a:t>
            </a:r>
            <a:r>
              <a:rPr lang="ko-KR" altLang="en-US" sz="1200" dirty="0" smtClean="0"/>
              <a:t> 밸브</a:t>
            </a:r>
            <a:endParaRPr lang="en-US" altLang="ko-KR" sz="1200" dirty="0" smtClean="0"/>
          </a:p>
        </p:txBody>
      </p:sp>
      <p:pic>
        <p:nvPicPr>
          <p:cNvPr id="5128" name="Picture 8" descr="E:\Leejung\1. Job\02. 2020043. 20-01-SD-4172-포스코(포항) 통합관제시스템 HMI 응용 SW 개발용역-ict김한욱\2. 문서\문서용\수동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52" y="2174349"/>
            <a:ext cx="1396300" cy="153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792260" y="1783849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수동 조작 버튼 </a:t>
            </a:r>
            <a:endParaRPr lang="en-US" altLang="ko-KR" sz="1200" dirty="0" smtClean="0"/>
          </a:p>
        </p:txBody>
      </p:sp>
      <p:sp>
        <p:nvSpPr>
          <p:cNvPr id="37" name="직사각형 36"/>
          <p:cNvSpPr/>
          <p:nvPr/>
        </p:nvSpPr>
        <p:spPr bwMode="auto">
          <a:xfrm>
            <a:off x="560387" y="4149080"/>
            <a:ext cx="4752653" cy="2664470"/>
          </a:xfrm>
          <a:prstGeom prst="rect">
            <a:avLst/>
          </a:prstGeom>
          <a:noFill/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5129" name="Picture 9" descr="E:\Leejung\1. Job\02. 2020043. 20-01-SD-4172-포스코(포항) 통합관제시스템 HMI 응용 SW 개발용역-ict김한욱\2. 문서\문서용\감지선형 감지기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4472440"/>
            <a:ext cx="3641774" cy="226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940833" y="4179839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감지선형 감지기</a:t>
            </a:r>
            <a:endParaRPr lang="en-US" altLang="ko-KR" sz="1200" dirty="0" smtClean="0"/>
          </a:p>
        </p:txBody>
      </p:sp>
      <p:sp>
        <p:nvSpPr>
          <p:cNvPr id="3" name="타원 2"/>
          <p:cNvSpPr/>
          <p:nvPr/>
        </p:nvSpPr>
        <p:spPr bwMode="auto">
          <a:xfrm>
            <a:off x="2928757" y="4725144"/>
            <a:ext cx="756171" cy="756171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3566854" y="5103229"/>
            <a:ext cx="160172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검출기 </a:t>
            </a:r>
            <a:r>
              <a:rPr lang="en-US" altLang="ko-KR" sz="1200" dirty="0" smtClean="0"/>
              <a:t>(ZONE BOX)</a:t>
            </a:r>
          </a:p>
        </p:txBody>
      </p:sp>
      <p:sp>
        <p:nvSpPr>
          <p:cNvPr id="43" name="타원 42"/>
          <p:cNvSpPr/>
          <p:nvPr/>
        </p:nvSpPr>
        <p:spPr bwMode="auto">
          <a:xfrm>
            <a:off x="1814332" y="5772894"/>
            <a:ext cx="756171" cy="756171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900305" y="5607648"/>
            <a:ext cx="10182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종단 저항</a:t>
            </a:r>
            <a:endParaRPr lang="en-US" altLang="ko-KR" sz="1200" dirty="0"/>
          </a:p>
          <a:p>
            <a:r>
              <a:rPr lang="en-US" altLang="ko-KR" sz="1200" dirty="0" smtClean="0"/>
              <a:t>(ELP) BOX</a:t>
            </a:r>
            <a:r>
              <a:rPr lang="ko-KR" altLang="en-US" sz="1200" dirty="0" smtClean="0"/>
              <a:t> </a:t>
            </a:r>
            <a:endParaRPr lang="en-US" altLang="ko-KR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3001005" y="6012479"/>
            <a:ext cx="13131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감지선형 케이블</a:t>
            </a:r>
            <a:endParaRPr lang="en-US" altLang="ko-KR" sz="1200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3080792" y="1268413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* </a:t>
            </a:r>
            <a:r>
              <a:rPr lang="ko-KR" altLang="en-US" sz="1100" dirty="0" smtClean="0"/>
              <a:t>아이콘 동작 설명은  </a:t>
            </a:r>
            <a:r>
              <a:rPr lang="en-US" altLang="ko-KR" sz="1100" dirty="0" smtClean="0"/>
              <a:t>“</a:t>
            </a:r>
            <a:r>
              <a:rPr lang="en-US" altLang="ko-KR" sz="1100" b="1" dirty="0" smtClean="0"/>
              <a:t>02. </a:t>
            </a:r>
            <a:r>
              <a:rPr lang="ko-KR" altLang="en-US" sz="1100" b="1" dirty="0" smtClean="0"/>
              <a:t>이미지 설명</a:t>
            </a:r>
            <a:r>
              <a:rPr lang="en-US" altLang="ko-KR" sz="1100" b="1" dirty="0" smtClean="0"/>
              <a:t>”</a:t>
            </a:r>
            <a:r>
              <a:rPr lang="ko-KR" altLang="en-US" sz="1100" b="1" dirty="0" smtClean="0"/>
              <a:t> </a:t>
            </a:r>
            <a:r>
              <a:rPr lang="ko-KR" altLang="en-US" sz="1100" dirty="0" smtClean="0"/>
              <a:t>참고</a:t>
            </a:r>
            <a:endParaRPr lang="en-US" altLang="ko-KR" sz="1100" dirty="0" smtClean="0"/>
          </a:p>
        </p:txBody>
      </p:sp>
    </p:spTree>
    <p:extLst>
      <p:ext uri="{BB962C8B-B14F-4D97-AF65-F5344CB8AC3E}">
        <p14:creationId xmlns:p14="http://schemas.microsoft.com/office/powerpoint/2010/main" val="8775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1.2 </a:t>
            </a:r>
            <a:r>
              <a:rPr lang="ko-KR" altLang="en-US" dirty="0" smtClean="0"/>
              <a:t>메인 화면 설명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6698" y="1268760"/>
            <a:ext cx="160643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통신 상태 화면 </a:t>
            </a:r>
            <a:endParaRPr lang="ko-KR" altLang="en-US" sz="1200" b="1" dirty="0"/>
          </a:p>
        </p:txBody>
      </p:sp>
      <p:sp>
        <p:nvSpPr>
          <p:cNvPr id="15" name="타원 14"/>
          <p:cNvSpPr/>
          <p:nvPr/>
        </p:nvSpPr>
        <p:spPr bwMode="auto">
          <a:xfrm>
            <a:off x="583655" y="1299247"/>
            <a:ext cx="252000" cy="252000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8704" y="1628800"/>
            <a:ext cx="4406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HMI </a:t>
            </a:r>
            <a:r>
              <a:rPr lang="ko-KR" altLang="en-US" sz="1200" dirty="0" smtClean="0"/>
              <a:t>통신 정보 </a:t>
            </a:r>
            <a:endParaRPr lang="en-US" altLang="ko-KR" sz="1200" dirty="0" smtClean="0"/>
          </a:p>
          <a:p>
            <a:r>
              <a:rPr lang="ko-KR" altLang="en-US" sz="1200" dirty="0" smtClean="0"/>
              <a:t>서버 통신 </a:t>
            </a:r>
            <a:r>
              <a:rPr lang="en-US" altLang="ko-KR" sz="1200" dirty="0" smtClean="0"/>
              <a:t>:    HMI &lt;-&gt; </a:t>
            </a:r>
            <a:r>
              <a:rPr lang="ko-KR" altLang="en-US" sz="1200" dirty="0" smtClean="0"/>
              <a:t>서버 간 통신 상태  </a:t>
            </a:r>
            <a:r>
              <a:rPr lang="en-US" altLang="ko-KR" sz="1200" dirty="0" smtClean="0"/>
              <a:t>( </a:t>
            </a:r>
            <a:r>
              <a:rPr lang="ko-KR" altLang="en-US" sz="1200" dirty="0" smtClean="0"/>
              <a:t>정상 또는 이상</a:t>
            </a:r>
            <a:r>
              <a:rPr lang="en-US" altLang="ko-KR" sz="1200" dirty="0" smtClean="0"/>
              <a:t>) </a:t>
            </a:r>
          </a:p>
          <a:p>
            <a:r>
              <a:rPr lang="en-US" altLang="ko-KR" sz="1200" dirty="0" smtClean="0"/>
              <a:t>DB </a:t>
            </a:r>
            <a:r>
              <a:rPr lang="ko-KR" altLang="en-US" sz="1200" dirty="0" smtClean="0"/>
              <a:t>연결  </a:t>
            </a:r>
            <a:r>
              <a:rPr lang="en-US" altLang="ko-KR" sz="1200" dirty="0" smtClean="0"/>
              <a:t>:  HMI &lt;-&gt; </a:t>
            </a:r>
            <a:r>
              <a:rPr lang="ko-KR" altLang="en-US" sz="1200" dirty="0" smtClean="0"/>
              <a:t>서버 </a:t>
            </a:r>
            <a:r>
              <a:rPr lang="en-US" altLang="ko-KR" sz="1200" dirty="0" smtClean="0"/>
              <a:t>DB </a:t>
            </a:r>
            <a:r>
              <a:rPr lang="ko-KR" altLang="en-US" sz="1200" dirty="0" smtClean="0"/>
              <a:t>통신 상태</a:t>
            </a:r>
            <a:endParaRPr lang="ko-KR" altLang="en-US" sz="1200" dirty="0"/>
          </a:p>
        </p:txBody>
      </p:sp>
      <p:pic>
        <p:nvPicPr>
          <p:cNvPr id="6146" name="Picture 2" descr="E:\Leejung\1. Job\02. 2020043. 20-01-SD-4172-포스코(포항) 통합관제시스템 HMI 응용 SW 개발용역-ict김한욱\2. 문서\문서용\통신상태_정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5" y="1628800"/>
            <a:ext cx="15481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288704" y="2780928"/>
            <a:ext cx="46730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상위 통신 정보</a:t>
            </a:r>
            <a:endParaRPr lang="en-US" altLang="ko-KR" sz="1200" dirty="0" smtClean="0"/>
          </a:p>
          <a:p>
            <a:r>
              <a:rPr lang="en-US" altLang="ko-KR" sz="1200" dirty="0" smtClean="0"/>
              <a:t>DB(</a:t>
            </a:r>
            <a:r>
              <a:rPr lang="ko-KR" altLang="en-US" sz="1200" dirty="0" smtClean="0"/>
              <a:t>관제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연결 </a:t>
            </a:r>
            <a:r>
              <a:rPr lang="en-US" altLang="ko-KR" sz="1200" dirty="0" smtClean="0"/>
              <a:t>:  </a:t>
            </a:r>
            <a:r>
              <a:rPr lang="ko-KR" altLang="en-US" sz="1200" dirty="0" smtClean="0"/>
              <a:t>서버 </a:t>
            </a:r>
            <a:r>
              <a:rPr lang="en-US" altLang="ko-KR" sz="1200" dirty="0" smtClean="0"/>
              <a:t>&lt;-&gt; </a:t>
            </a:r>
            <a:r>
              <a:rPr lang="ko-KR" altLang="en-US" sz="1200" dirty="0" smtClean="0"/>
              <a:t>관제 </a:t>
            </a:r>
            <a:r>
              <a:rPr lang="en-US" altLang="ko-KR" sz="1200" dirty="0" smtClean="0"/>
              <a:t>DB </a:t>
            </a:r>
            <a:r>
              <a:rPr lang="ko-KR" altLang="en-US" sz="1200" dirty="0" smtClean="0"/>
              <a:t>연결 상태 </a:t>
            </a:r>
            <a:r>
              <a:rPr lang="en-US" altLang="ko-KR" sz="1200" dirty="0" smtClean="0"/>
              <a:t>( </a:t>
            </a:r>
            <a:r>
              <a:rPr lang="ko-KR" altLang="en-US" sz="1200" dirty="0" smtClean="0"/>
              <a:t>정상 또는 이상</a:t>
            </a:r>
            <a:r>
              <a:rPr lang="en-US" altLang="ko-KR" sz="1200" dirty="0" smtClean="0"/>
              <a:t>) </a:t>
            </a:r>
          </a:p>
          <a:p>
            <a:r>
              <a:rPr lang="en-US" altLang="ko-KR" sz="1200" dirty="0" smtClean="0"/>
              <a:t>DB(</a:t>
            </a:r>
            <a:r>
              <a:rPr lang="ko-KR" altLang="en-US" sz="1200" dirty="0" smtClean="0"/>
              <a:t>로컬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연결</a:t>
            </a:r>
            <a:r>
              <a:rPr lang="en-US" altLang="ko-KR" sz="1200" dirty="0" smtClean="0"/>
              <a:t>:  </a:t>
            </a:r>
            <a:r>
              <a:rPr lang="ko-KR" altLang="en-US" sz="1200" dirty="0" smtClean="0"/>
              <a:t>서버 </a:t>
            </a:r>
            <a:r>
              <a:rPr lang="en-US" altLang="ko-KR" sz="1200" dirty="0" smtClean="0"/>
              <a:t>&lt;-&gt; </a:t>
            </a:r>
            <a:r>
              <a:rPr lang="ko-KR" altLang="en-US" sz="1200" dirty="0" smtClean="0"/>
              <a:t>로컬 </a:t>
            </a:r>
            <a:r>
              <a:rPr lang="en-US" altLang="ko-KR" sz="1200" dirty="0" smtClean="0"/>
              <a:t>DB </a:t>
            </a:r>
            <a:r>
              <a:rPr lang="ko-KR" altLang="en-US" sz="1200" dirty="0" smtClean="0"/>
              <a:t>연결 상태</a:t>
            </a:r>
            <a:endParaRPr lang="en-US" altLang="ko-KR" sz="1200" dirty="0" smtClean="0"/>
          </a:p>
          <a:p>
            <a:r>
              <a:rPr lang="ko-KR" altLang="en-US" sz="1200" dirty="0" smtClean="0"/>
              <a:t>압연 </a:t>
            </a:r>
            <a:r>
              <a:rPr lang="en-US" altLang="ko-KR" sz="1200" dirty="0" smtClean="0"/>
              <a:t>PLC </a:t>
            </a:r>
            <a:r>
              <a:rPr lang="ko-KR" altLang="en-US" sz="1200" dirty="0" smtClean="0"/>
              <a:t>통신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서버 </a:t>
            </a:r>
            <a:r>
              <a:rPr lang="en-US" altLang="ko-KR" sz="1200" dirty="0" smtClean="0"/>
              <a:t>&lt;-&gt; </a:t>
            </a:r>
            <a:r>
              <a:rPr lang="ko-KR" altLang="en-US" sz="1200" dirty="0" smtClean="0"/>
              <a:t>압연 </a:t>
            </a:r>
            <a:r>
              <a:rPr lang="en-US" altLang="ko-KR" sz="1200" dirty="0" smtClean="0"/>
              <a:t>PLC </a:t>
            </a:r>
          </a:p>
          <a:p>
            <a:r>
              <a:rPr lang="ko-KR" altLang="en-US" sz="1200" dirty="0" smtClean="0"/>
              <a:t>전단 </a:t>
            </a:r>
            <a:r>
              <a:rPr lang="en-US" altLang="ko-KR" sz="1200" dirty="0" smtClean="0"/>
              <a:t>PLC </a:t>
            </a:r>
            <a:r>
              <a:rPr lang="ko-KR" altLang="en-US" sz="1200" dirty="0" smtClean="0"/>
              <a:t>통신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서버 </a:t>
            </a:r>
            <a:r>
              <a:rPr lang="en-US" altLang="ko-KR" sz="1200" dirty="0" smtClean="0"/>
              <a:t>&lt;-&gt; </a:t>
            </a:r>
            <a:r>
              <a:rPr lang="ko-KR" altLang="en-US" sz="1200" dirty="0" smtClean="0"/>
              <a:t>전단 </a:t>
            </a:r>
            <a:r>
              <a:rPr lang="en-US" altLang="ko-KR" sz="1200" dirty="0" smtClean="0"/>
              <a:t>PLC </a:t>
            </a:r>
          </a:p>
          <a:p>
            <a:r>
              <a:rPr lang="ko-KR" altLang="en-US" sz="1200" dirty="0" smtClean="0"/>
              <a:t>정정 </a:t>
            </a:r>
            <a:r>
              <a:rPr lang="en-US" altLang="ko-KR" sz="1200" dirty="0" smtClean="0"/>
              <a:t>PLC </a:t>
            </a:r>
            <a:r>
              <a:rPr lang="ko-KR" altLang="en-US" sz="1200" dirty="0" smtClean="0"/>
              <a:t>통신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서버 </a:t>
            </a:r>
            <a:r>
              <a:rPr lang="en-US" altLang="ko-KR" sz="1200" dirty="0" smtClean="0"/>
              <a:t>&lt;-&gt; </a:t>
            </a:r>
            <a:r>
              <a:rPr lang="ko-KR" altLang="en-US" sz="1200" dirty="0" smtClean="0"/>
              <a:t>정정 </a:t>
            </a:r>
            <a:r>
              <a:rPr lang="en-US" altLang="ko-KR" sz="1200" dirty="0" smtClean="0"/>
              <a:t>PLC </a:t>
            </a:r>
            <a:endParaRPr lang="en-US" altLang="ko-KR" sz="1200" dirty="0"/>
          </a:p>
          <a:p>
            <a:endParaRPr lang="ko-KR" alt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3235222" y="4941168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통신 연결 정상 </a:t>
            </a:r>
            <a:endParaRPr lang="ko-KR" altLang="en-US" sz="1200" dirty="0"/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5" b="33108"/>
          <a:stretch/>
        </p:blipFill>
        <p:spPr bwMode="auto">
          <a:xfrm>
            <a:off x="5451401" y="4138018"/>
            <a:ext cx="1661839" cy="7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651378" y="495220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통신 연결 정상 </a:t>
            </a:r>
            <a:endParaRPr lang="ko-KR" altLang="en-US" sz="1200" dirty="0"/>
          </a:p>
        </p:txBody>
      </p:sp>
      <p:pic>
        <p:nvPicPr>
          <p:cNvPr id="53" name="Picture 2" descr="E:\Leejung\1. Job\02. 2020043. 20-01-SD-4172-포스코(포항) 통합관제시스템 HMI 응용 SW 개발용역-ict김한욱\2. 문서\문서용\통신상태_정상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9" b="32489"/>
          <a:stretch/>
        </p:blipFill>
        <p:spPr bwMode="auto">
          <a:xfrm>
            <a:off x="2995351" y="4137528"/>
            <a:ext cx="1741626" cy="80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776698" y="5157192"/>
            <a:ext cx="160643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하단 </a:t>
            </a:r>
            <a:r>
              <a:rPr lang="ko-KR" altLang="en-US" sz="1200" b="1" dirty="0" err="1" smtClean="0"/>
              <a:t>알람</a:t>
            </a:r>
            <a:r>
              <a:rPr lang="ko-KR" altLang="en-US" sz="1200" b="1" dirty="0" smtClean="0"/>
              <a:t> 메시지</a:t>
            </a:r>
            <a:endParaRPr lang="ko-KR" altLang="en-US" sz="1200" b="1" dirty="0"/>
          </a:p>
        </p:txBody>
      </p:sp>
      <p:sp>
        <p:nvSpPr>
          <p:cNvPr id="55" name="타원 54"/>
          <p:cNvSpPr/>
          <p:nvPr/>
        </p:nvSpPr>
        <p:spPr bwMode="auto">
          <a:xfrm>
            <a:off x="583655" y="5187679"/>
            <a:ext cx="252000" cy="252000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pic>
        <p:nvPicPr>
          <p:cNvPr id="56" name="Picture 2" descr="E:\Leejung\1. Job\02. 2020043. 20-01-SD-4172-포스코(포항) 통합관제시스템 HMI 응용 SW 개발용역-ict김한욱\2. 문서\문서용\하단 알림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23808" r="665" b="-23808"/>
          <a:stretch/>
        </p:blipFill>
        <p:spPr bwMode="auto">
          <a:xfrm>
            <a:off x="560512" y="5997235"/>
            <a:ext cx="9215909" cy="60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944525" y="5638336"/>
            <a:ext cx="91211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시간 </a:t>
            </a:r>
            <a:endParaRPr lang="en-US" altLang="ko-KR" sz="1200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2024645" y="5638336"/>
            <a:ext cx="91211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구역</a:t>
            </a:r>
            <a:endParaRPr lang="en-US" altLang="ko-KR" sz="1200" dirty="0" smtClean="0"/>
          </a:p>
        </p:txBody>
      </p:sp>
      <p:sp>
        <p:nvSpPr>
          <p:cNvPr id="64" name="TextBox 63"/>
          <p:cNvSpPr txBox="1"/>
          <p:nvPr/>
        </p:nvSpPr>
        <p:spPr>
          <a:xfrm>
            <a:off x="2967272" y="5638335"/>
            <a:ext cx="91211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/>
              <a:t>항목</a:t>
            </a:r>
            <a:endParaRPr lang="en-US" altLang="ko-KR" sz="1200" dirty="0" smtClean="0"/>
          </a:p>
        </p:txBody>
      </p:sp>
      <p:sp>
        <p:nvSpPr>
          <p:cNvPr id="65" name="TextBox 64"/>
          <p:cNvSpPr txBox="1"/>
          <p:nvPr/>
        </p:nvSpPr>
        <p:spPr>
          <a:xfrm>
            <a:off x="3992848" y="5632258"/>
            <a:ext cx="451251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/>
              <a:t>내용</a:t>
            </a:r>
            <a:endParaRPr lang="en-US" altLang="ko-KR" sz="1200" dirty="0" smtClean="0"/>
          </a:p>
        </p:txBody>
      </p:sp>
      <p:sp>
        <p:nvSpPr>
          <p:cNvPr id="66" name="TextBox 65"/>
          <p:cNvSpPr txBox="1"/>
          <p:nvPr/>
        </p:nvSpPr>
        <p:spPr>
          <a:xfrm>
            <a:off x="8577373" y="5632257"/>
            <a:ext cx="76810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/>
              <a:t>상태값</a:t>
            </a:r>
            <a:endParaRPr lang="en-US" altLang="ko-KR" sz="1200" dirty="0" smtClean="0"/>
          </a:p>
        </p:txBody>
      </p:sp>
    </p:spTree>
    <p:extLst>
      <p:ext uri="{BB962C8B-B14F-4D97-AF65-F5344CB8AC3E}">
        <p14:creationId xmlns:p14="http://schemas.microsoft.com/office/powerpoint/2010/main" val="174834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t="8947" b="5812"/>
          <a:stretch/>
        </p:blipFill>
        <p:spPr bwMode="auto">
          <a:xfrm>
            <a:off x="561801" y="2530983"/>
            <a:ext cx="7980939" cy="413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1.3 </a:t>
            </a:r>
            <a:r>
              <a:rPr lang="ko-KR" altLang="en-US" dirty="0" smtClean="0"/>
              <a:t>온도 그래프 화면 설명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 bwMode="auto">
          <a:xfrm>
            <a:off x="632520" y="2708920"/>
            <a:ext cx="1512168" cy="396044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953000" y="3212092"/>
            <a:ext cx="98777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온도 그래프</a:t>
            </a:r>
            <a:endParaRPr lang="ko-KR" altLang="en-US" sz="1200" b="1" dirty="0"/>
          </a:p>
        </p:txBody>
      </p:sp>
      <p:sp>
        <p:nvSpPr>
          <p:cNvPr id="17" name="타원 16"/>
          <p:cNvSpPr/>
          <p:nvPr/>
        </p:nvSpPr>
        <p:spPr bwMode="auto">
          <a:xfrm>
            <a:off x="4844988" y="3120817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 bwMode="auto">
          <a:xfrm>
            <a:off x="2144688" y="2708920"/>
            <a:ext cx="6264696" cy="396044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931280" y="5733256"/>
            <a:ext cx="98777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/>
              <a:t>방화문</a:t>
            </a:r>
            <a:r>
              <a:rPr lang="ko-KR" altLang="en-US" sz="1200" b="1" dirty="0" smtClean="0"/>
              <a:t> 정보</a:t>
            </a:r>
            <a:endParaRPr lang="ko-KR" altLang="en-US" sz="1200" b="1" dirty="0"/>
          </a:p>
        </p:txBody>
      </p:sp>
      <p:sp>
        <p:nvSpPr>
          <p:cNvPr id="22" name="타원 21"/>
          <p:cNvSpPr/>
          <p:nvPr/>
        </p:nvSpPr>
        <p:spPr bwMode="auto">
          <a:xfrm>
            <a:off x="823268" y="5641981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pic>
        <p:nvPicPr>
          <p:cNvPr id="8194" name="Picture 2" descr="E:\Leejung\1. Job\02. 2020043. 20-01-SD-4172-포스코(포항) 통합관제시스템 HMI 응용 SW 개발용역-ict김한욱\2. 문서\문서용\온도그래프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8" b="17523"/>
          <a:stretch/>
        </p:blipFill>
        <p:spPr bwMode="auto">
          <a:xfrm>
            <a:off x="560512" y="1268413"/>
            <a:ext cx="1986747" cy="10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직사각형 23"/>
          <p:cNvSpPr/>
          <p:nvPr/>
        </p:nvSpPr>
        <p:spPr bwMode="auto">
          <a:xfrm>
            <a:off x="850641" y="1349192"/>
            <a:ext cx="1296144" cy="95625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2146785" y="2025341"/>
            <a:ext cx="189026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공정 별 온도 그래프 선택</a:t>
            </a:r>
            <a:endParaRPr lang="ko-KR" altLang="en-US" sz="1200" b="1" dirty="0"/>
          </a:p>
        </p:txBody>
      </p:sp>
      <p:sp>
        <p:nvSpPr>
          <p:cNvPr id="26" name="타원 25"/>
          <p:cNvSpPr/>
          <p:nvPr/>
        </p:nvSpPr>
        <p:spPr bwMode="auto">
          <a:xfrm>
            <a:off x="2038773" y="1934066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72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1.3 </a:t>
            </a:r>
            <a:r>
              <a:rPr lang="ko-KR" altLang="en-US" dirty="0" smtClean="0"/>
              <a:t>온도 그래프 화면 설명</a:t>
            </a:r>
            <a:endParaRPr lang="ko-KR" altLang="en-US" dirty="0"/>
          </a:p>
        </p:txBody>
      </p:sp>
      <p:pic>
        <p:nvPicPr>
          <p:cNvPr id="8194" name="Picture 2" descr="E:\Leejung\1. Job\02. 2020043. 20-01-SD-4172-포스코(포항) 통합관제시스템 HMI 응용 SW 개발용역-ict김한욱\2. 문서\문서용\온도그래프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8" b="17523"/>
          <a:stretch/>
        </p:blipFill>
        <p:spPr bwMode="auto">
          <a:xfrm>
            <a:off x="560512" y="1628800"/>
            <a:ext cx="1986747" cy="10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직사각형 23"/>
          <p:cNvSpPr/>
          <p:nvPr/>
        </p:nvSpPr>
        <p:spPr bwMode="auto">
          <a:xfrm>
            <a:off x="850641" y="1709579"/>
            <a:ext cx="1296144" cy="95625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53582" y="1279793"/>
            <a:ext cx="189026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공정 별 온도 그래프 선택</a:t>
            </a:r>
            <a:endParaRPr lang="ko-KR" altLang="en-US" sz="1200" b="1" dirty="0"/>
          </a:p>
        </p:txBody>
      </p:sp>
      <p:sp>
        <p:nvSpPr>
          <p:cNvPr id="26" name="타원 25"/>
          <p:cNvSpPr/>
          <p:nvPr/>
        </p:nvSpPr>
        <p:spPr bwMode="auto">
          <a:xfrm>
            <a:off x="445570" y="1188518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92760" y="1628800"/>
            <a:ext cx="2696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온도 화면 선택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RM Graph : </a:t>
            </a:r>
            <a:r>
              <a:rPr lang="ko-KR" altLang="en-US" sz="1200" dirty="0" smtClean="0"/>
              <a:t>압연 온도 그래프 화면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SH Graph : </a:t>
            </a:r>
            <a:r>
              <a:rPr lang="ko-KR" altLang="en-US" sz="1200" dirty="0" smtClean="0"/>
              <a:t>전단 온도 그래프 화면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FM Graph : </a:t>
            </a:r>
            <a:r>
              <a:rPr lang="ko-KR" altLang="en-US" sz="1200" dirty="0" smtClean="0"/>
              <a:t>정정 온도 그래프 화면</a:t>
            </a:r>
            <a:endParaRPr lang="ko-KR" altLang="en-US" sz="12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t="8947" r="71359" b="56933"/>
          <a:stretch/>
        </p:blipFill>
        <p:spPr bwMode="auto">
          <a:xfrm>
            <a:off x="560512" y="3429000"/>
            <a:ext cx="31693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2966" y="3152001"/>
            <a:ext cx="98777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/>
              <a:t>방화문</a:t>
            </a:r>
            <a:r>
              <a:rPr lang="ko-KR" altLang="en-US" sz="1200" b="1" dirty="0" smtClean="0"/>
              <a:t> 정보</a:t>
            </a:r>
            <a:endParaRPr lang="ko-KR" altLang="en-US" sz="1200" b="1" dirty="0"/>
          </a:p>
        </p:txBody>
      </p:sp>
      <p:sp>
        <p:nvSpPr>
          <p:cNvPr id="19" name="타원 18"/>
          <p:cNvSpPr/>
          <p:nvPr/>
        </p:nvSpPr>
        <p:spPr bwMode="auto">
          <a:xfrm>
            <a:off x="434954" y="3060726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 bwMode="auto">
          <a:xfrm>
            <a:off x="572112" y="3697983"/>
            <a:ext cx="1573088" cy="28803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3872880" y="4005065"/>
            <a:ext cx="34932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온도 및 상태 정보 리스트 </a:t>
            </a:r>
            <a:endParaRPr lang="en-US" altLang="ko-KR" sz="1200" dirty="0" smtClean="0"/>
          </a:p>
          <a:p>
            <a:endParaRPr lang="en-US" altLang="ko-KR" sz="1200" dirty="0" smtClean="0"/>
          </a:p>
          <a:p>
            <a:r>
              <a:rPr lang="ko-KR" altLang="en-US" sz="1200" dirty="0" smtClean="0"/>
              <a:t>전부 선택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해제 </a:t>
            </a:r>
            <a:r>
              <a:rPr lang="en-US" altLang="ko-KR" sz="1200" dirty="0"/>
              <a:t>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그래프 출력 전체 선택 </a:t>
            </a:r>
            <a:r>
              <a:rPr lang="en-US" altLang="ko-KR" sz="1200" dirty="0" smtClean="0"/>
              <a:t>/ </a:t>
            </a:r>
            <a:r>
              <a:rPr lang="ko-KR" altLang="en-US" sz="1200" dirty="0" smtClean="0"/>
              <a:t>해제 </a:t>
            </a:r>
            <a:endParaRPr lang="en-US" altLang="ko-KR" sz="1200" dirty="0" smtClean="0"/>
          </a:p>
          <a:p>
            <a:endParaRPr lang="en-US" altLang="ko-KR" sz="1200" dirty="0" smtClean="0"/>
          </a:p>
          <a:p>
            <a:r>
              <a:rPr lang="ko-KR" altLang="en-US" sz="1200" dirty="0" smtClean="0"/>
              <a:t>이름 </a:t>
            </a:r>
            <a:r>
              <a:rPr lang="en-US" altLang="ko-KR" sz="1200" dirty="0" smtClean="0"/>
              <a:t>:  </a:t>
            </a: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이름 및 그래프 출력 체크 버튼</a:t>
            </a:r>
            <a:endParaRPr lang="en-US" altLang="ko-KR" sz="1200" dirty="0" smtClean="0"/>
          </a:p>
          <a:p>
            <a:r>
              <a:rPr lang="en-US" altLang="ko-KR" sz="1200" dirty="0" smtClean="0"/>
              <a:t>Code : </a:t>
            </a:r>
            <a:r>
              <a:rPr lang="ko-KR" altLang="en-US" sz="1200" dirty="0"/>
              <a:t> </a:t>
            </a:r>
            <a:r>
              <a:rPr lang="en-US" altLang="ko-KR" sz="1200" dirty="0" smtClean="0"/>
              <a:t>Code</a:t>
            </a:r>
          </a:p>
          <a:p>
            <a:r>
              <a:rPr lang="ko-KR" altLang="en-US" sz="1200" dirty="0" smtClean="0"/>
              <a:t>색상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온도 그래프 색상 </a:t>
            </a:r>
            <a:endParaRPr lang="en-US" altLang="ko-KR" sz="1200" dirty="0" smtClean="0"/>
          </a:p>
          <a:p>
            <a:r>
              <a:rPr lang="ko-KR" altLang="en-US" sz="1200" dirty="0" smtClean="0"/>
              <a:t>상태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열림 </a:t>
            </a:r>
            <a:r>
              <a:rPr lang="en-US" altLang="ko-KR" sz="1200" dirty="0" smtClean="0"/>
              <a:t>/ </a:t>
            </a:r>
            <a:r>
              <a:rPr lang="ko-KR" altLang="en-US" sz="1200" dirty="0" smtClean="0"/>
              <a:t>닫힘 상태 표시 </a:t>
            </a:r>
            <a:endParaRPr lang="en-US" altLang="ko-KR" sz="1200" dirty="0" smtClean="0"/>
          </a:p>
          <a:p>
            <a:r>
              <a:rPr lang="ko-KR" altLang="en-US" sz="1200" dirty="0" smtClean="0"/>
              <a:t>온도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현재 온도 표시 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 </a:t>
            </a:r>
            <a:endParaRPr lang="en-US" altLang="ko-KR" sz="1200" dirty="0" smtClean="0"/>
          </a:p>
        </p:txBody>
      </p:sp>
      <p:sp>
        <p:nvSpPr>
          <p:cNvPr id="28" name="직사각형 27"/>
          <p:cNvSpPr/>
          <p:nvPr/>
        </p:nvSpPr>
        <p:spPr bwMode="auto">
          <a:xfrm>
            <a:off x="661594" y="4184214"/>
            <a:ext cx="3068294" cy="255715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50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1.3 </a:t>
            </a:r>
            <a:r>
              <a:rPr lang="ko-KR" altLang="en-US" dirty="0" smtClean="0"/>
              <a:t>온도 그래프 화면 설명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3582" y="1279793"/>
            <a:ext cx="103746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온도 그래프 </a:t>
            </a:r>
            <a:endParaRPr lang="ko-KR" altLang="en-US" sz="1200" b="1" dirty="0"/>
          </a:p>
        </p:txBody>
      </p:sp>
      <p:sp>
        <p:nvSpPr>
          <p:cNvPr id="26" name="타원 25"/>
          <p:cNvSpPr/>
          <p:nvPr/>
        </p:nvSpPr>
        <p:spPr bwMode="auto">
          <a:xfrm>
            <a:off x="445570" y="1188518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0" t="8947" b="5812"/>
          <a:stretch/>
        </p:blipFill>
        <p:spPr bwMode="auto">
          <a:xfrm>
            <a:off x="553582" y="1628800"/>
            <a:ext cx="7639778" cy="499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817096" y="2636911"/>
            <a:ext cx="168988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/>
              <a:t>방화문</a:t>
            </a:r>
            <a:r>
              <a:rPr lang="ko-KR" altLang="en-US" sz="1200" b="1" dirty="0" smtClean="0"/>
              <a:t> 별 온도 그래프</a:t>
            </a:r>
            <a:endParaRPr lang="ko-KR" alt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729584" y="5747829"/>
            <a:ext cx="292900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&lt;-</a:t>
            </a:r>
            <a:r>
              <a:rPr lang="ko-KR" altLang="en-US" sz="1200" b="1" dirty="0"/>
              <a:t> </a:t>
            </a:r>
            <a:r>
              <a:rPr lang="en-US" altLang="ko-KR" sz="1200" b="1" dirty="0" smtClean="0"/>
              <a:t>----- </a:t>
            </a:r>
            <a:r>
              <a:rPr lang="ko-KR" altLang="en-US" sz="1200" b="1" dirty="0" smtClean="0"/>
              <a:t>시간 </a:t>
            </a:r>
            <a:r>
              <a:rPr lang="en-US" altLang="ko-KR" sz="1200" b="1" dirty="0" smtClean="0"/>
              <a:t>0 ~ 60</a:t>
            </a:r>
            <a:r>
              <a:rPr lang="ko-KR" altLang="en-US" sz="1200" b="1" dirty="0" smtClean="0"/>
              <a:t>분 전 온도 표시  </a:t>
            </a:r>
            <a:endParaRPr lang="ko-KR" alt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87647" y="3342207"/>
            <a:ext cx="369332" cy="1204817"/>
          </a:xfrm>
          <a:prstGeom prst="rect">
            <a:avLst/>
          </a:prstGeom>
          <a:solidFill>
            <a:srgbClr val="FFFF00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200" b="1" dirty="0" smtClean="0"/>
              <a:t>&lt;-</a:t>
            </a:r>
            <a:r>
              <a:rPr lang="ko-KR" altLang="en-US" sz="1200" b="1" dirty="0"/>
              <a:t> </a:t>
            </a:r>
            <a:r>
              <a:rPr lang="en-US" altLang="ko-KR" sz="1200" b="1" dirty="0" smtClean="0"/>
              <a:t>----- </a:t>
            </a:r>
            <a:r>
              <a:rPr lang="ko-KR" altLang="en-US" sz="1200" b="1" dirty="0" smtClean="0"/>
              <a:t>온도 </a:t>
            </a:r>
            <a:endParaRPr lang="ko-KR" alt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10054" y="5609329"/>
            <a:ext cx="72327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0: </a:t>
            </a:r>
            <a:r>
              <a:rPr lang="ko-KR" altLang="en-US" sz="1200" b="1" dirty="0" smtClean="0"/>
              <a:t>현재 </a:t>
            </a:r>
            <a:endParaRPr lang="ko-KR" alt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45570" y="5747828"/>
            <a:ext cx="133402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60: 60</a:t>
            </a:r>
            <a:r>
              <a:rPr lang="ko-KR" altLang="en-US" sz="1200" b="1" dirty="0" smtClean="0"/>
              <a:t>분 전 온</a:t>
            </a:r>
            <a:r>
              <a:rPr lang="ko-KR" altLang="en-US" sz="1200" b="1" dirty="0"/>
              <a:t>도</a:t>
            </a:r>
          </a:p>
        </p:txBody>
      </p:sp>
    </p:spTree>
    <p:extLst>
      <p:ext uri="{BB962C8B-B14F-4D97-AF65-F5344CB8AC3E}">
        <p14:creationId xmlns:p14="http://schemas.microsoft.com/office/powerpoint/2010/main" val="13531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1.4 </a:t>
            </a:r>
            <a:r>
              <a:rPr lang="ko-KR" altLang="en-US" dirty="0" smtClean="0"/>
              <a:t>상태 정보 화면</a:t>
            </a:r>
            <a:endParaRPr lang="ko-KR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11465" b="8079"/>
          <a:stretch/>
        </p:blipFill>
        <p:spPr bwMode="auto">
          <a:xfrm>
            <a:off x="540147" y="1268760"/>
            <a:ext cx="9237266" cy="45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 bwMode="auto">
          <a:xfrm>
            <a:off x="540146" y="1268760"/>
            <a:ext cx="5132933" cy="460851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 bwMode="auto">
          <a:xfrm>
            <a:off x="5678783" y="1299591"/>
            <a:ext cx="2658593" cy="457768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8337377" y="1268412"/>
            <a:ext cx="1440036" cy="446484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439602" y="5817030"/>
            <a:ext cx="1338828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/>
              <a:t>방화문</a:t>
            </a:r>
            <a:r>
              <a:rPr lang="ko-KR" altLang="en-US" sz="1200" b="1" dirty="0" smtClean="0"/>
              <a:t> 상태 정보</a:t>
            </a:r>
            <a:endParaRPr lang="ko-KR" alt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05128" y="5312241"/>
            <a:ext cx="187583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각 </a:t>
            </a:r>
            <a:r>
              <a:rPr lang="ko-KR" altLang="en-US" sz="1200" b="1" dirty="0" err="1" smtClean="0"/>
              <a:t>공정별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PLC </a:t>
            </a:r>
            <a:r>
              <a:rPr lang="ko-KR" altLang="en-US" sz="1200" b="1" dirty="0" smtClean="0"/>
              <a:t>상태 정보</a:t>
            </a:r>
            <a:endParaRPr lang="ko-KR" alt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412827" y="4778568"/>
            <a:ext cx="12891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 smtClean="0"/>
              <a:t>감지선형 감지기</a:t>
            </a:r>
            <a:endParaRPr lang="en-US" altLang="ko-KR" sz="1200" b="1" dirty="0" smtClean="0"/>
          </a:p>
          <a:p>
            <a:pPr algn="ctr"/>
            <a:r>
              <a:rPr lang="ko-KR" altLang="en-US" sz="1200" b="1" dirty="0" smtClean="0"/>
              <a:t> 정보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596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231576" y="2132856"/>
            <a:ext cx="9791699" cy="450834"/>
          </a:xfrm>
        </p:spPr>
        <p:txBody>
          <a:bodyPr/>
          <a:lstStyle/>
          <a:p>
            <a:r>
              <a:rPr lang="ko-KR" altLang="en-US" dirty="0" smtClean="0"/>
              <a:t>목 차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39664B40-C0E6-4E7D-A417-29647668E367}"/>
              </a:ext>
            </a:extLst>
          </p:cNvPr>
          <p:cNvSpPr/>
          <p:nvPr/>
        </p:nvSpPr>
        <p:spPr>
          <a:xfrm>
            <a:off x="272480" y="342783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시스템 화면</a:t>
            </a:r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FCD5F2E8-8AB7-451A-9B14-15F6750FC5EA}"/>
              </a:ext>
            </a:extLst>
          </p:cNvPr>
          <p:cNvSpPr/>
          <p:nvPr/>
        </p:nvSpPr>
        <p:spPr>
          <a:xfrm>
            <a:off x="272480" y="299695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01.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3C8FBD0A-EF6B-47F3-81BC-83C48FC2F6CD}"/>
              </a:ext>
            </a:extLst>
          </p:cNvPr>
          <p:cNvSpPr/>
          <p:nvPr/>
        </p:nvSpPr>
        <p:spPr>
          <a:xfrm>
            <a:off x="2828628" y="342783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이미지 설명</a:t>
            </a:r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EC42CB73-62CC-4CA2-BA4D-3241928C5A60}"/>
              </a:ext>
            </a:extLst>
          </p:cNvPr>
          <p:cNvSpPr/>
          <p:nvPr/>
        </p:nvSpPr>
        <p:spPr>
          <a:xfrm>
            <a:off x="2828628" y="299695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02.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480" y="3778587"/>
            <a:ext cx="2268252" cy="1200329"/>
          </a:xfrm>
          <a:prstGeom prst="rect">
            <a:avLst/>
          </a:prstGeom>
          <a:noFill/>
        </p:spPr>
        <p:txBody>
          <a:bodyPr wrap="square" lIns="288000" rtlCol="0">
            <a:spAutoFit/>
          </a:bodyPr>
          <a:lstStyle/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1.1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시스템 화면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1.2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메인 화면 설명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1.3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온도 그래프 화면 설명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1.4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상태 정보 화면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1.5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알람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조회 화면 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28628" y="3778587"/>
            <a:ext cx="2303656" cy="1200329"/>
          </a:xfrm>
          <a:prstGeom prst="rect">
            <a:avLst/>
          </a:prstGeom>
          <a:noFill/>
        </p:spPr>
        <p:txBody>
          <a:bodyPr wrap="square" lIns="288000" rtlCol="0">
            <a:spAutoFit/>
          </a:bodyPr>
          <a:lstStyle/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2.1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방화문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동작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2.2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준비작동식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밸브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2.3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수동조작 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2.3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펌프 및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저수위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2.4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각 비상구 위치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2.5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방화문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온도 그래프 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3C8FBD0A-EF6B-47F3-81BC-83C48FC2F6CD}"/>
              </a:ext>
            </a:extLst>
          </p:cNvPr>
          <p:cNvSpPr/>
          <p:nvPr/>
        </p:nvSpPr>
        <p:spPr>
          <a:xfrm>
            <a:off x="7761312" y="342783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작업 이미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지</a:t>
            </a:r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EC42CB73-62CC-4CA2-BA4D-3241928C5A60}"/>
              </a:ext>
            </a:extLst>
          </p:cNvPr>
          <p:cNvSpPr/>
          <p:nvPr/>
        </p:nvSpPr>
        <p:spPr>
          <a:xfrm>
            <a:off x="7761312" y="299695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04.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1911" y="3778587"/>
            <a:ext cx="2052037" cy="276999"/>
          </a:xfrm>
          <a:prstGeom prst="rect">
            <a:avLst/>
          </a:prstGeom>
          <a:noFill/>
        </p:spPr>
        <p:txBody>
          <a:bodyPr wrap="square" lIns="288000" rtlCol="0">
            <a:spAutoFit/>
          </a:bodyPr>
          <a:lstStyle/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4.1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방화문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MAP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3C8FBD0A-EF6B-47F3-81BC-83C48FC2F6CD}"/>
              </a:ext>
            </a:extLst>
          </p:cNvPr>
          <p:cNvSpPr/>
          <p:nvPr/>
        </p:nvSpPr>
        <p:spPr>
          <a:xfrm>
            <a:off x="5384776" y="342783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알람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동작</a:t>
            </a:r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EC42CB73-62CC-4CA2-BA4D-3241928C5A60}"/>
              </a:ext>
            </a:extLst>
          </p:cNvPr>
          <p:cNvSpPr/>
          <p:nvPr/>
        </p:nvSpPr>
        <p:spPr>
          <a:xfrm>
            <a:off x="5384776" y="299695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03.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84775" y="3778587"/>
            <a:ext cx="2448545" cy="830997"/>
          </a:xfrm>
          <a:prstGeom prst="rect">
            <a:avLst/>
          </a:prstGeom>
          <a:noFill/>
        </p:spPr>
        <p:txBody>
          <a:bodyPr wrap="square" lIns="288000" rtlCol="0">
            <a:spAutoFit/>
          </a:bodyPr>
          <a:lstStyle/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3.1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정온식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감지기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알람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3.2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저수위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알림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3.3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온도 </a:t>
            </a:r>
            <a:r>
              <a:rPr lang="ko-KR" alt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알람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3.4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감지기 알림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95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1.5 </a:t>
            </a:r>
            <a:r>
              <a:rPr lang="ko-KR" altLang="en-US" dirty="0" err="1" smtClean="0"/>
              <a:t>알람</a:t>
            </a:r>
            <a:r>
              <a:rPr lang="ko-KR" altLang="en-US" dirty="0" smtClean="0"/>
              <a:t> 조회 화면</a:t>
            </a:r>
            <a:endParaRPr lang="ko-KR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14154" r="25653" b="5300"/>
          <a:stretch/>
        </p:blipFill>
        <p:spPr bwMode="auto">
          <a:xfrm>
            <a:off x="540146" y="1268412"/>
            <a:ext cx="7642930" cy="525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 bwMode="auto">
          <a:xfrm>
            <a:off x="547733" y="1299591"/>
            <a:ext cx="3037115" cy="43204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 bwMode="auto">
          <a:xfrm>
            <a:off x="542029" y="1737741"/>
            <a:ext cx="7641047" cy="478760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584848" y="1377115"/>
            <a:ext cx="123783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조회 기간 설정 </a:t>
            </a:r>
            <a:endParaRPr lang="ko-KR" alt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05660" y="3993042"/>
            <a:ext cx="118814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/>
              <a:t>알람</a:t>
            </a:r>
            <a:r>
              <a:rPr lang="ko-KR" altLang="en-US" sz="1200" b="1" dirty="0" smtClean="0"/>
              <a:t> 정보 목록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083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2.</a:t>
            </a:r>
            <a:r>
              <a:rPr lang="ko-KR" altLang="en-US" dirty="0" smtClean="0"/>
              <a:t> 이미지 설명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2.1 </a:t>
            </a:r>
            <a:r>
              <a:rPr lang="ko-KR" altLang="en-US" dirty="0" err="1" smtClean="0"/>
              <a:t>방화문</a:t>
            </a:r>
            <a:r>
              <a:rPr lang="ko-KR" altLang="en-US" dirty="0" smtClean="0"/>
              <a:t> 동작 </a:t>
            </a:r>
            <a:r>
              <a:rPr lang="en-US" altLang="ko-KR" dirty="0" smtClean="0"/>
              <a:t>(</a:t>
            </a:r>
            <a:r>
              <a:rPr lang="ko-KR" altLang="en-US" dirty="0" smtClean="0"/>
              <a:t>상태 </a:t>
            </a:r>
            <a:r>
              <a:rPr lang="en-US" altLang="ko-KR" dirty="0" smtClean="0"/>
              <a:t>: OPEN</a:t>
            </a:r>
            <a:r>
              <a:rPr lang="ko-KR" altLang="en-US" dirty="0" smtClean="0"/>
              <a:t> </a:t>
            </a:r>
            <a:r>
              <a:rPr lang="en-US" altLang="ko-KR" dirty="0" smtClean="0"/>
              <a:t>/ CLOSE) </a:t>
            </a:r>
            <a:endParaRPr lang="ko-KR" altLang="en-US" dirty="0"/>
          </a:p>
        </p:txBody>
      </p:sp>
      <p:pic>
        <p:nvPicPr>
          <p:cNvPr id="11" name="Picture 3" descr="E:\Leejung\1. Job\02. 2020043. 20-01-SD-4172-포스코(포항) 통합관제시스템 HMI 응용 SW 개발용역-ict김한욱\2. 문서\문서용\메인_CUT\ICON_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43" y="2079745"/>
            <a:ext cx="1124107" cy="97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5208" y="2079745"/>
            <a:ext cx="1124107" cy="97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81055" y="1736254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 </a:t>
            </a: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열림</a:t>
            </a:r>
            <a:endParaRPr lang="en-US" altLang="ko-KR" sz="12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849207" y="1736254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 </a:t>
            </a: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닫힘</a:t>
            </a:r>
            <a:endParaRPr lang="en-US" altLang="ko-KR" sz="1200" dirty="0" smtClean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50000" b="57224"/>
          <a:stretch/>
        </p:blipFill>
        <p:spPr bwMode="auto">
          <a:xfrm>
            <a:off x="5366319" y="4239955"/>
            <a:ext cx="421485" cy="41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1592" y="4256920"/>
            <a:ext cx="421485" cy="3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4586" y="4252944"/>
            <a:ext cx="421485" cy="3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57056" y="3800073"/>
            <a:ext cx="2351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 </a:t>
            </a: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온도에 따른 컬러 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변경</a:t>
            </a:r>
            <a:endParaRPr lang="en-US" altLang="ko-KR" sz="12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5121003" y="4728934"/>
            <a:ext cx="912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50</a:t>
            </a:r>
            <a:r>
              <a:rPr lang="ko-KR" altLang="en-US" sz="1200" dirty="0" smtClean="0"/>
              <a:t>도 미만</a:t>
            </a:r>
            <a:endParaRPr lang="en-US" altLang="ko-KR" sz="12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6106905" y="4728934"/>
            <a:ext cx="1170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50~60</a:t>
            </a:r>
            <a:r>
              <a:rPr lang="ko-KR" altLang="en-US" sz="1200" dirty="0" smtClean="0"/>
              <a:t>도 미만</a:t>
            </a:r>
            <a:endParaRPr lang="en-US" altLang="ko-KR" sz="12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401272" y="472893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60</a:t>
            </a:r>
            <a:r>
              <a:rPr lang="ko-KR" altLang="en-US" sz="1200" dirty="0" smtClean="0"/>
              <a:t>도 이상</a:t>
            </a:r>
            <a:endParaRPr lang="en-US" altLang="ko-KR" sz="12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5529064" y="5183614"/>
            <a:ext cx="22375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/>
              <a:t>* </a:t>
            </a:r>
            <a:r>
              <a:rPr lang="ko-KR" altLang="en-US" sz="1100" b="1" dirty="0" smtClean="0"/>
              <a:t>설정 값으로 온도 조정 가능</a:t>
            </a:r>
            <a:endParaRPr lang="en-US" altLang="ko-KR" sz="1100" b="1" dirty="0" smtClean="0"/>
          </a:p>
        </p:txBody>
      </p:sp>
      <p:pic>
        <p:nvPicPr>
          <p:cNvPr id="9218" name="Picture 2" descr="E:\Leejung\1. Job\02. 2020043. 20-01-SD-4172-포스코(포항) 통합관제시스템 HMI 응용 SW 개발용역-ict김한욱\2. 문서\문서용\MAP_00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13196" r="59423" b="38636"/>
          <a:stretch/>
        </p:blipFill>
        <p:spPr bwMode="auto">
          <a:xfrm>
            <a:off x="632520" y="2239786"/>
            <a:ext cx="2762250" cy="268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직사각형 27"/>
          <p:cNvSpPr/>
          <p:nvPr/>
        </p:nvSpPr>
        <p:spPr bwMode="auto">
          <a:xfrm>
            <a:off x="1424608" y="2565216"/>
            <a:ext cx="864096" cy="86378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29" name="직선 화살표 연결선 28"/>
          <p:cNvCxnSpPr>
            <a:endCxn id="31" idx="1"/>
          </p:cNvCxnSpPr>
          <p:nvPr/>
        </p:nvCxnSpPr>
        <p:spPr>
          <a:xfrm flipV="1">
            <a:off x="2288704" y="2532965"/>
            <a:ext cx="2762131" cy="46414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 bwMode="auto">
          <a:xfrm>
            <a:off x="5050835" y="1636930"/>
            <a:ext cx="3242755" cy="179207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 bwMode="auto">
          <a:xfrm>
            <a:off x="5050834" y="3723906"/>
            <a:ext cx="3242755" cy="172006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9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2.</a:t>
            </a:r>
            <a:r>
              <a:rPr lang="ko-KR" altLang="en-US" dirty="0" smtClean="0"/>
              <a:t> 이미지 설명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2.1 </a:t>
            </a:r>
            <a:r>
              <a:rPr lang="ko-KR" altLang="en-US" dirty="0" err="1" smtClean="0"/>
              <a:t>방화문</a:t>
            </a:r>
            <a:r>
              <a:rPr lang="ko-KR" altLang="en-US" dirty="0" smtClean="0"/>
              <a:t> 동작 </a:t>
            </a:r>
            <a:r>
              <a:rPr lang="en-US" altLang="ko-KR" dirty="0" smtClean="0"/>
              <a:t>(</a:t>
            </a:r>
            <a:r>
              <a:rPr lang="ko-KR" altLang="en-US" dirty="0" smtClean="0"/>
              <a:t>수동 </a:t>
            </a:r>
            <a:r>
              <a:rPr lang="en-US" altLang="ko-KR" dirty="0" smtClean="0"/>
              <a:t>CLOSE) 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0512" y="5694347"/>
            <a:ext cx="3600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수동 </a:t>
            </a: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CLOSE </a:t>
            </a:r>
            <a:r>
              <a:rPr lang="ko-KR" altLang="en-US" sz="1200" dirty="0"/>
              <a:t> </a:t>
            </a:r>
            <a:r>
              <a:rPr lang="ko-KR" altLang="en-US" sz="1200" dirty="0" smtClean="0"/>
              <a:t>실행</a:t>
            </a:r>
            <a:endParaRPr lang="en-US" altLang="ko-KR" sz="1200" dirty="0" smtClean="0"/>
          </a:p>
          <a:p>
            <a:r>
              <a:rPr lang="ko-KR" altLang="en-US" sz="1200" dirty="0" smtClean="0"/>
              <a:t> </a:t>
            </a:r>
            <a:r>
              <a:rPr lang="en-US" altLang="ko-KR" sz="1200" dirty="0" smtClean="0"/>
              <a:t>1. </a:t>
            </a:r>
            <a:r>
              <a:rPr lang="ko-KR" altLang="en-US" sz="1200" dirty="0" smtClean="0"/>
              <a:t>해당 </a:t>
            </a: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아이콘 더블 클릭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2. </a:t>
            </a: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CLOSE </a:t>
            </a:r>
            <a:r>
              <a:rPr lang="ko-KR" altLang="en-US" sz="1200" dirty="0" smtClean="0"/>
              <a:t>창 내용 확인 후  </a:t>
            </a:r>
            <a:r>
              <a:rPr lang="en-US" altLang="ko-KR" sz="1200" dirty="0" smtClean="0"/>
              <a:t>“</a:t>
            </a:r>
            <a:r>
              <a:rPr lang="ko-KR" altLang="en-US" sz="1200" dirty="0" smtClean="0"/>
              <a:t>확인</a:t>
            </a:r>
            <a:r>
              <a:rPr lang="en-US" altLang="ko-KR" sz="1200" dirty="0" smtClean="0"/>
              <a:t>” </a:t>
            </a:r>
            <a:r>
              <a:rPr lang="ko-KR" altLang="en-US" sz="1200" dirty="0" smtClean="0"/>
              <a:t>실행</a:t>
            </a:r>
            <a:r>
              <a:rPr lang="en-US" altLang="ko-KR" sz="1200" dirty="0" smtClean="0"/>
              <a:t>.</a:t>
            </a:r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3. CLOSE </a:t>
            </a:r>
            <a:r>
              <a:rPr lang="ko-KR" altLang="en-US" sz="1200" dirty="0" smtClean="0"/>
              <a:t>명령 서버로 전송</a:t>
            </a:r>
            <a:r>
              <a:rPr lang="en-US" altLang="ko-KR" sz="1200" dirty="0" smtClean="0"/>
              <a:t>,  </a:t>
            </a: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상태 확인  </a:t>
            </a:r>
            <a:endParaRPr lang="en-US" altLang="ko-KR" sz="1200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914" y="1268413"/>
            <a:ext cx="4943994" cy="43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 bwMode="auto">
          <a:xfrm>
            <a:off x="2889945" y="3153644"/>
            <a:ext cx="622895" cy="707404"/>
          </a:xfrm>
          <a:prstGeom prst="rect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21" name="직선 화살표 연결선 20"/>
          <p:cNvCxnSpPr>
            <a:endCxn id="20" idx="0"/>
          </p:cNvCxnSpPr>
          <p:nvPr/>
        </p:nvCxnSpPr>
        <p:spPr>
          <a:xfrm flipH="1">
            <a:off x="3201393" y="2847419"/>
            <a:ext cx="455463" cy="30622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56856" y="2708920"/>
            <a:ext cx="225414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해당 </a:t>
            </a:r>
            <a:r>
              <a:rPr lang="ko-KR" altLang="en-US" sz="1200" b="1" dirty="0" err="1" smtClean="0"/>
              <a:t>방화문</a:t>
            </a:r>
            <a:r>
              <a:rPr lang="ko-KR" altLang="en-US" sz="1200" b="1" dirty="0" smtClean="0"/>
              <a:t> 더블 클릭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마우스</a:t>
            </a:r>
            <a:r>
              <a:rPr lang="en-US" altLang="ko-KR" sz="1200" b="1" dirty="0" smtClean="0"/>
              <a:t>)</a:t>
            </a:r>
          </a:p>
        </p:txBody>
      </p:sp>
      <p:sp>
        <p:nvSpPr>
          <p:cNvPr id="23" name="타원 22"/>
          <p:cNvSpPr/>
          <p:nvPr/>
        </p:nvSpPr>
        <p:spPr bwMode="auto">
          <a:xfrm>
            <a:off x="2781933" y="3000531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 bwMode="auto">
          <a:xfrm>
            <a:off x="3899454" y="3419475"/>
            <a:ext cx="3641642" cy="1584176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6146" name="Picture 2" descr="E:\Leejung\1. Job\02. 2020043. 20-01-SD-4172-포스코(포항) 통합관제시스템 HMI 응용 SW 개발용역-ict김한욱\2. 문서\문서용\닫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08" y="3434596"/>
            <a:ext cx="3474593" cy="149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타원 23"/>
          <p:cNvSpPr/>
          <p:nvPr/>
        </p:nvSpPr>
        <p:spPr bwMode="auto">
          <a:xfrm>
            <a:off x="3884596" y="3326584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 bwMode="auto">
          <a:xfrm>
            <a:off x="4880992" y="4571603"/>
            <a:ext cx="839283" cy="343497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026" name="Picture 2" descr="E:\Leejung\1. Job\02. 2020043. 20-01-SD-4172-포스코(포항) 통합관제시스템 HMI 응용 SW 개발용역-ict김한욱\2. 문서\문서용\방화문_수동개폐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0" t="31297" r="32391" b="28345"/>
          <a:stretch/>
        </p:blipFill>
        <p:spPr bwMode="auto">
          <a:xfrm>
            <a:off x="7113240" y="1336580"/>
            <a:ext cx="1800226" cy="16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25208" y="2984316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실행 후 </a:t>
            </a:r>
            <a:r>
              <a:rPr lang="en-US" altLang="ko-KR" sz="1200" dirty="0"/>
              <a:t> </a:t>
            </a: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닫기가 완료 되면</a:t>
            </a:r>
            <a:endParaRPr lang="en-US" altLang="ko-KR" sz="1200" dirty="0" smtClean="0"/>
          </a:p>
          <a:p>
            <a:r>
              <a:rPr lang="ko-KR" altLang="en-US" sz="1200" dirty="0" smtClean="0"/>
              <a:t>화면 갱신</a:t>
            </a:r>
            <a:endParaRPr lang="en-US" altLang="ko-KR" sz="1200" dirty="0" smtClean="0"/>
          </a:p>
        </p:txBody>
      </p:sp>
      <p:sp>
        <p:nvSpPr>
          <p:cNvPr id="18" name="타원 17"/>
          <p:cNvSpPr/>
          <p:nvPr/>
        </p:nvSpPr>
        <p:spPr bwMode="auto">
          <a:xfrm>
            <a:off x="7005228" y="1268413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953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2.</a:t>
            </a:r>
            <a:r>
              <a:rPr lang="ko-KR" altLang="en-US" dirty="0" smtClean="0"/>
              <a:t> 이미지 설명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2.2 </a:t>
            </a:r>
            <a:r>
              <a:rPr lang="ko-KR" altLang="en-US" dirty="0" err="1" smtClean="0"/>
              <a:t>준비작동식</a:t>
            </a:r>
            <a:r>
              <a:rPr lang="ko-KR" altLang="en-US" dirty="0" smtClean="0"/>
              <a:t> 밸브</a:t>
            </a:r>
            <a:endParaRPr lang="ko-KR" alt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051" y="1297942"/>
            <a:ext cx="9519982" cy="519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 bwMode="auto">
          <a:xfrm>
            <a:off x="1424608" y="3212976"/>
            <a:ext cx="1152128" cy="68390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 bwMode="auto">
          <a:xfrm>
            <a:off x="1280592" y="3068960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 bwMode="auto">
          <a:xfrm>
            <a:off x="992560" y="5157192"/>
            <a:ext cx="1008112" cy="38050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 bwMode="auto">
          <a:xfrm>
            <a:off x="920552" y="5013176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 bwMode="auto">
          <a:xfrm>
            <a:off x="4242445" y="2233439"/>
            <a:ext cx="900100" cy="33524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 bwMode="auto">
          <a:xfrm>
            <a:off x="4088904" y="2065040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42" name="직사각형 41"/>
          <p:cNvSpPr/>
          <p:nvPr/>
        </p:nvSpPr>
        <p:spPr bwMode="auto">
          <a:xfrm>
            <a:off x="7725308" y="1484185"/>
            <a:ext cx="972108" cy="28863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 bwMode="auto">
          <a:xfrm>
            <a:off x="7573863" y="1350293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44" name="직사각형 43"/>
          <p:cNvSpPr/>
          <p:nvPr/>
        </p:nvSpPr>
        <p:spPr bwMode="auto">
          <a:xfrm>
            <a:off x="8380809" y="1907307"/>
            <a:ext cx="792088" cy="31775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5" name="타원 44"/>
          <p:cNvSpPr/>
          <p:nvPr/>
        </p:nvSpPr>
        <p:spPr bwMode="auto">
          <a:xfrm>
            <a:off x="8265368" y="1772816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 bwMode="auto">
          <a:xfrm>
            <a:off x="3344057" y="3440807"/>
            <a:ext cx="4106975" cy="159343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47" name="직선 화살표 연결선 46"/>
          <p:cNvCxnSpPr>
            <a:stCxn id="32" idx="3"/>
            <a:endCxn id="22" idx="1"/>
          </p:cNvCxnSpPr>
          <p:nvPr/>
        </p:nvCxnSpPr>
        <p:spPr>
          <a:xfrm>
            <a:off x="2576736" y="3554927"/>
            <a:ext cx="767321" cy="68259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166277" y="4675976"/>
            <a:ext cx="246253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err="1"/>
              <a:t>준비작동식</a:t>
            </a:r>
            <a:r>
              <a:rPr lang="ko-KR" altLang="en-US" sz="1200" b="1" dirty="0"/>
              <a:t> </a:t>
            </a:r>
            <a:r>
              <a:rPr lang="ko-KR" altLang="en-US" sz="1200" b="1" dirty="0" smtClean="0"/>
              <a:t>밸브 </a:t>
            </a:r>
            <a:r>
              <a:rPr lang="en-US" altLang="ko-KR" sz="1200" b="1" dirty="0" smtClean="0"/>
              <a:t>OPEN / CLOSE </a:t>
            </a:r>
            <a:endParaRPr lang="ko-KR" altLang="en-US" sz="1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2599" y="3689193"/>
            <a:ext cx="1838349" cy="86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4860" y="3709707"/>
            <a:ext cx="1730600" cy="8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1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r="54180"/>
          <a:stretch/>
        </p:blipFill>
        <p:spPr bwMode="auto">
          <a:xfrm>
            <a:off x="290146" y="1268413"/>
            <a:ext cx="2801937" cy="49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5" r="6210"/>
          <a:stretch/>
        </p:blipFill>
        <p:spPr bwMode="auto">
          <a:xfrm>
            <a:off x="3678114" y="1230659"/>
            <a:ext cx="2666167" cy="49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6" r="30504"/>
          <a:stretch/>
        </p:blipFill>
        <p:spPr bwMode="auto">
          <a:xfrm>
            <a:off x="6741740" y="1239812"/>
            <a:ext cx="2171700" cy="49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2.</a:t>
            </a:r>
            <a:r>
              <a:rPr lang="ko-KR" altLang="en-US" dirty="0" smtClean="0"/>
              <a:t> 이미지 설명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2.3 </a:t>
            </a:r>
            <a:r>
              <a:rPr lang="ko-KR" altLang="en-US" dirty="0" smtClean="0"/>
              <a:t>수동 조작 </a:t>
            </a:r>
            <a:r>
              <a:rPr lang="ko-KR" altLang="en-US" dirty="0" err="1" smtClean="0"/>
              <a:t>싱태</a:t>
            </a:r>
            <a:r>
              <a:rPr lang="ko-KR" altLang="en-US" dirty="0" smtClean="0"/>
              <a:t>  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 bwMode="auto">
          <a:xfrm>
            <a:off x="317835" y="2849246"/>
            <a:ext cx="485353" cy="50599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 bwMode="auto">
          <a:xfrm>
            <a:off x="209823" y="2708214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 bwMode="auto">
          <a:xfrm>
            <a:off x="2324708" y="3279912"/>
            <a:ext cx="521420" cy="46805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 bwMode="auto">
          <a:xfrm>
            <a:off x="2216696" y="3102244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 bwMode="auto">
          <a:xfrm>
            <a:off x="6790928" y="3861908"/>
            <a:ext cx="720080" cy="57606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 bwMode="auto">
          <a:xfrm>
            <a:off x="6718920" y="3679278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 bwMode="auto">
          <a:xfrm>
            <a:off x="7727032" y="1879078"/>
            <a:ext cx="610890" cy="57606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 bwMode="auto">
          <a:xfrm>
            <a:off x="7583016" y="1735062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 bwMode="auto">
          <a:xfrm>
            <a:off x="1998153" y="4056773"/>
            <a:ext cx="4106975" cy="2142785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50" name="직선 화살표 연결선 49"/>
          <p:cNvCxnSpPr/>
          <p:nvPr/>
        </p:nvCxnSpPr>
        <p:spPr>
          <a:xfrm>
            <a:off x="803188" y="3102244"/>
            <a:ext cx="1194965" cy="95452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E:\Leejung\1. Job\02. 2020043. 20-01-SD-4172-포스코(포항) 통합관제시스템 HMI 응용 SW 개발용역-ict김한욱\2. 문서\문서용\수동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8"/>
          <a:stretch/>
        </p:blipFill>
        <p:spPr bwMode="auto">
          <a:xfrm>
            <a:off x="2144688" y="4188087"/>
            <a:ext cx="1706308" cy="149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9"/>
          <a:stretch/>
        </p:blipFill>
        <p:spPr bwMode="auto">
          <a:xfrm>
            <a:off x="4151843" y="4188087"/>
            <a:ext cx="1737261" cy="149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3092083" y="5778543"/>
            <a:ext cx="191911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수동조작 상태  </a:t>
            </a:r>
            <a:r>
              <a:rPr lang="en-US" altLang="ko-KR" sz="1200" b="1" dirty="0" smtClean="0"/>
              <a:t>ON / OFF</a:t>
            </a:r>
            <a:endParaRPr lang="ko-KR" altLang="en-US" sz="1200" b="1" dirty="0"/>
          </a:p>
        </p:txBody>
      </p:sp>
      <p:sp>
        <p:nvSpPr>
          <p:cNvPr id="33" name="직사각형 32"/>
          <p:cNvSpPr/>
          <p:nvPr/>
        </p:nvSpPr>
        <p:spPr bwMode="auto">
          <a:xfrm>
            <a:off x="3891133" y="3300534"/>
            <a:ext cx="521420" cy="46805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 bwMode="auto">
          <a:xfrm>
            <a:off x="3783121" y="3122866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50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96" y="1457192"/>
            <a:ext cx="3990218" cy="333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2.</a:t>
            </a:r>
            <a:r>
              <a:rPr lang="ko-KR" altLang="en-US" dirty="0" smtClean="0"/>
              <a:t> 이미지 설명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2.4 </a:t>
            </a:r>
            <a:r>
              <a:rPr lang="ko-KR" altLang="en-US" dirty="0" smtClean="0"/>
              <a:t>펌프 및 저 수위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 bwMode="auto">
          <a:xfrm>
            <a:off x="2720752" y="1622380"/>
            <a:ext cx="1584176" cy="246087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27" name="직선 화살표 연결선 26"/>
          <p:cNvCxnSpPr>
            <a:stCxn id="32" idx="3"/>
          </p:cNvCxnSpPr>
          <p:nvPr/>
        </p:nvCxnSpPr>
        <p:spPr>
          <a:xfrm>
            <a:off x="4304928" y="2852817"/>
            <a:ext cx="576064" cy="14428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46587" y="4022279"/>
            <a:ext cx="75854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동작 </a:t>
            </a:r>
            <a:r>
              <a:rPr lang="en-US" altLang="ko-KR" sz="1200" b="1" dirty="0" smtClean="0"/>
              <a:t>ON</a:t>
            </a:r>
            <a:endParaRPr lang="ko-KR" altLang="en-US" sz="12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961" y="1732460"/>
            <a:ext cx="1333686" cy="19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9184" y="1739825"/>
            <a:ext cx="1333686" cy="18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29033" y="4022279"/>
            <a:ext cx="83227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동작 </a:t>
            </a:r>
            <a:r>
              <a:rPr lang="en-US" altLang="ko-KR" sz="1200" b="1" dirty="0" smtClean="0"/>
              <a:t>OFF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059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2.</a:t>
            </a:r>
            <a:r>
              <a:rPr lang="ko-KR" altLang="en-US" dirty="0" smtClean="0"/>
              <a:t> 이미지 설명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2.5 </a:t>
            </a:r>
            <a:r>
              <a:rPr lang="ko-KR" altLang="en-US" dirty="0" smtClean="0"/>
              <a:t>각 비상구 위치</a:t>
            </a:r>
            <a:endParaRPr lang="ko-KR" alt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050" y="1334000"/>
            <a:ext cx="9144446" cy="499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타원 33"/>
          <p:cNvSpPr/>
          <p:nvPr/>
        </p:nvSpPr>
        <p:spPr bwMode="auto">
          <a:xfrm>
            <a:off x="7761312" y="2996952"/>
            <a:ext cx="432048" cy="43204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 bwMode="auto">
          <a:xfrm>
            <a:off x="6465168" y="3356992"/>
            <a:ext cx="432048" cy="43204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 bwMode="auto">
          <a:xfrm>
            <a:off x="2792760" y="5085184"/>
            <a:ext cx="432048" cy="43204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 bwMode="auto">
          <a:xfrm>
            <a:off x="5241032" y="3267050"/>
            <a:ext cx="432048" cy="43204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 bwMode="auto">
          <a:xfrm>
            <a:off x="2404517" y="4077072"/>
            <a:ext cx="432048" cy="43204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 bwMode="auto">
          <a:xfrm>
            <a:off x="2353122" y="3753594"/>
            <a:ext cx="432048" cy="43204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 bwMode="auto">
          <a:xfrm>
            <a:off x="1856656" y="4086969"/>
            <a:ext cx="432048" cy="43204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 bwMode="auto">
          <a:xfrm>
            <a:off x="1026468" y="4077072"/>
            <a:ext cx="432048" cy="43204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35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2.</a:t>
            </a:r>
            <a:r>
              <a:rPr lang="ko-KR" altLang="en-US" dirty="0" smtClean="0"/>
              <a:t> 이미지 설명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2.6 </a:t>
            </a:r>
            <a:r>
              <a:rPr lang="ko-KR" altLang="en-US" dirty="0" err="1" smtClean="0"/>
              <a:t>방화문</a:t>
            </a:r>
            <a:r>
              <a:rPr lang="ko-KR" altLang="en-US" dirty="0" smtClean="0"/>
              <a:t> 온도 그래프 </a:t>
            </a:r>
            <a:endParaRPr lang="ko-KR" altLang="en-US" dirty="0"/>
          </a:p>
        </p:txBody>
      </p:sp>
      <p:pic>
        <p:nvPicPr>
          <p:cNvPr id="1027" name="Picture 3" descr="E:\Leejung\1. Job\02. 2020043. 20-01-SD-4172-포스코(포항) 통합관제시스템 HMI 응용 SW 개발용역-ict김한욱\2. 문서\문서용\온도그래프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84" y="1248969"/>
            <a:ext cx="8049344" cy="43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 bwMode="auto">
          <a:xfrm>
            <a:off x="2591718" y="1988840"/>
            <a:ext cx="1368152" cy="273630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 bwMode="auto">
          <a:xfrm>
            <a:off x="4031878" y="1772816"/>
            <a:ext cx="5256584" cy="302433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 bwMode="auto">
          <a:xfrm>
            <a:off x="2430255" y="2371350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24" name="타원 23"/>
          <p:cNvSpPr/>
          <p:nvPr/>
        </p:nvSpPr>
        <p:spPr bwMode="auto">
          <a:xfrm>
            <a:off x="3923866" y="1664804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cxnSp>
        <p:nvCxnSpPr>
          <p:cNvPr id="25" name="직선 화살표 연결선 24"/>
          <p:cNvCxnSpPr/>
          <p:nvPr/>
        </p:nvCxnSpPr>
        <p:spPr>
          <a:xfrm flipH="1">
            <a:off x="4247902" y="4579486"/>
            <a:ext cx="4824536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 flipV="1">
            <a:off x="4319910" y="1880828"/>
            <a:ext cx="0" cy="2532788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 bwMode="auto">
          <a:xfrm>
            <a:off x="4348708" y="2420888"/>
            <a:ext cx="979314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Y:</a:t>
            </a:r>
            <a:r>
              <a:rPr lang="ko-KR" altLang="en-US" sz="1400" dirty="0" smtClean="0">
                <a:latin typeface="+mn-ea"/>
                <a:ea typeface="+mn-ea"/>
              </a:rPr>
              <a:t>온도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5976094" y="4005064"/>
            <a:ext cx="979314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X:</a:t>
            </a:r>
            <a:r>
              <a:rPr lang="ko-KR" altLang="en-US" sz="1400" dirty="0" smtClean="0">
                <a:latin typeface="+mn-ea"/>
                <a:ea typeface="+mn-ea"/>
              </a:rPr>
              <a:t>시간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32" name="직사각형 31"/>
          <p:cNvSpPr/>
          <p:nvPr/>
        </p:nvSpPr>
        <p:spPr bwMode="auto">
          <a:xfrm>
            <a:off x="8582781" y="4813355"/>
            <a:ext cx="979314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smtClean="0">
                <a:latin typeface="+mn-ea"/>
                <a:ea typeface="+mn-ea"/>
              </a:rPr>
              <a:t>0: </a:t>
            </a:r>
            <a:r>
              <a:rPr lang="ko-KR" altLang="en-US" sz="1400" dirty="0" smtClean="0">
                <a:latin typeface="+mn-ea"/>
                <a:ea typeface="+mn-ea"/>
              </a:rPr>
              <a:t>현재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33" name="직사각형 32"/>
          <p:cNvSpPr/>
          <p:nvPr/>
        </p:nvSpPr>
        <p:spPr bwMode="auto">
          <a:xfrm>
            <a:off x="3830252" y="4818340"/>
            <a:ext cx="1137729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60: 60</a:t>
            </a:r>
            <a:r>
              <a:rPr lang="ko-KR" altLang="en-US" sz="1400" dirty="0" smtClean="0">
                <a:latin typeface="+mn-ea"/>
                <a:ea typeface="+mn-ea"/>
              </a:rPr>
              <a:t>분 전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43646" y="5694347"/>
            <a:ext cx="5456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온도 그래프 화면 변경 버튼</a:t>
            </a:r>
            <a:r>
              <a:rPr lang="en-US" altLang="ko-KR" sz="1200" dirty="0" smtClean="0"/>
              <a:t>. </a:t>
            </a:r>
          </a:p>
          <a:p>
            <a:pPr marL="228600" indent="-228600">
              <a:buAutoNum type="arabicPeriod"/>
            </a:pPr>
            <a:r>
              <a:rPr lang="ko-KR" altLang="en-US" sz="1200" dirty="0" smtClean="0"/>
              <a:t>현재 방화문의 온도 및 상태를 표시합니다</a:t>
            </a:r>
            <a:r>
              <a:rPr lang="en-US" altLang="ko-KR" sz="1200" dirty="0" smtClean="0"/>
              <a:t>. </a:t>
            </a:r>
          </a:p>
          <a:p>
            <a:pPr marL="228600" indent="-228600">
              <a:buAutoNum type="arabicPeriod"/>
            </a:pPr>
            <a:r>
              <a:rPr lang="ko-KR" altLang="en-US" sz="1200" dirty="0" smtClean="0"/>
              <a:t>현재 방화문의 온도를 실시간 그래프로 표시 합니다</a:t>
            </a:r>
            <a:r>
              <a:rPr lang="en-US" altLang="ko-KR" sz="1200" dirty="0" smtClean="0"/>
              <a:t>.  </a:t>
            </a:r>
            <a:endParaRPr lang="en-US" altLang="ko-KR" sz="1200" dirty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( </a:t>
            </a:r>
            <a:r>
              <a:rPr lang="ko-KR" altLang="en-US" sz="1200" dirty="0" smtClean="0"/>
              <a:t>표시 범위는 </a:t>
            </a:r>
            <a:r>
              <a:rPr lang="en-US" altLang="ko-KR" sz="1200" dirty="0" smtClean="0"/>
              <a:t>0~60</a:t>
            </a:r>
            <a:r>
              <a:rPr lang="ko-KR" altLang="en-US" sz="1200" dirty="0" smtClean="0"/>
              <a:t>분 전까지 이며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옵션에 따라 시간 변경 가능 합니다</a:t>
            </a:r>
            <a:r>
              <a:rPr lang="en-US" altLang="ko-KR" sz="1200" dirty="0" smtClean="0"/>
              <a:t>.)  </a:t>
            </a:r>
            <a:endParaRPr lang="en-US" altLang="ko-KR" sz="1200" dirty="0"/>
          </a:p>
        </p:txBody>
      </p:sp>
      <p:pic>
        <p:nvPicPr>
          <p:cNvPr id="1028" name="Picture 4" descr="E:\Leejung\1. Job\02. 2020043. 20-01-SD-4172-포스코(포항) 통합관제시스템 HMI 응용 SW 개발용역-ict김한욱\2. 문서\문서용\온도그래프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119148"/>
            <a:ext cx="1981474" cy="93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직사각형 36"/>
          <p:cNvSpPr/>
          <p:nvPr/>
        </p:nvSpPr>
        <p:spPr bwMode="auto">
          <a:xfrm>
            <a:off x="3013227" y="1597991"/>
            <a:ext cx="684076" cy="21988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 bwMode="auto">
          <a:xfrm>
            <a:off x="128464" y="2116851"/>
            <a:ext cx="1981474" cy="93874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39" name="직선 화살표 연결선 38"/>
          <p:cNvCxnSpPr>
            <a:stCxn id="37" idx="1"/>
            <a:endCxn id="38" idx="3"/>
          </p:cNvCxnSpPr>
          <p:nvPr/>
        </p:nvCxnSpPr>
        <p:spPr>
          <a:xfrm flipH="1">
            <a:off x="2109938" y="1707934"/>
            <a:ext cx="903289" cy="87829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타원 39"/>
          <p:cNvSpPr/>
          <p:nvPr/>
        </p:nvSpPr>
        <p:spPr bwMode="auto">
          <a:xfrm>
            <a:off x="20452" y="2008839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97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02" y="1355398"/>
            <a:ext cx="9253458" cy="504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3.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알람</a:t>
            </a:r>
            <a:r>
              <a:rPr lang="ko-KR" altLang="en-US" dirty="0" smtClean="0"/>
              <a:t> 동작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3.1 </a:t>
            </a:r>
            <a:r>
              <a:rPr lang="ko-KR" altLang="en-US" dirty="0" smtClean="0"/>
              <a:t>감지</a:t>
            </a:r>
            <a:r>
              <a:rPr lang="ko-KR" altLang="en-US" dirty="0"/>
              <a:t>기</a:t>
            </a:r>
            <a:r>
              <a:rPr lang="ko-KR" altLang="en-US" dirty="0" smtClean="0"/>
              <a:t> 단락 알림</a:t>
            </a:r>
            <a:endParaRPr lang="ko-KR" altLang="en-US" dirty="0"/>
          </a:p>
        </p:txBody>
      </p:sp>
      <p:pic>
        <p:nvPicPr>
          <p:cNvPr id="3074" name="Picture 2" descr="D:\CULVERT_HMI\CONFIG\ICON_ON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32" y="5924500"/>
            <a:ext cx="155575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 bwMode="auto">
          <a:xfrm>
            <a:off x="2586956" y="4232947"/>
            <a:ext cx="586261" cy="623803"/>
          </a:xfrm>
          <a:prstGeom prst="rect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 bwMode="auto">
          <a:xfrm>
            <a:off x="1056315" y="3475359"/>
            <a:ext cx="2106681" cy="530869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1. </a:t>
            </a:r>
            <a:r>
              <a:rPr lang="ko-KR" altLang="en-US" sz="1400" dirty="0" smtClean="0">
                <a:latin typeface="+mn-ea"/>
                <a:ea typeface="+mn-ea"/>
              </a:rPr>
              <a:t>해당 장소 아이콘 생성 및 </a:t>
            </a:r>
            <a:r>
              <a:rPr lang="ko-KR" altLang="en-US" sz="1400" dirty="0" err="1" smtClean="0">
                <a:latin typeface="+mn-ea"/>
                <a:ea typeface="+mn-ea"/>
              </a:rPr>
              <a:t>알람창</a:t>
            </a:r>
            <a:r>
              <a:rPr lang="ko-KR" altLang="en-US" sz="1400" dirty="0" smtClean="0">
                <a:latin typeface="+mn-ea"/>
                <a:ea typeface="+mn-ea"/>
              </a:rPr>
              <a:t> 생성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7113117" y="5207008"/>
            <a:ext cx="2664296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2. </a:t>
            </a:r>
            <a:r>
              <a:rPr lang="ko-KR" altLang="en-US" sz="1400" dirty="0" smtClean="0">
                <a:latin typeface="+mn-ea"/>
                <a:ea typeface="+mn-ea"/>
              </a:rPr>
              <a:t>하단 </a:t>
            </a:r>
            <a:r>
              <a:rPr lang="ko-KR" altLang="en-US" sz="1400" dirty="0" err="1" smtClean="0">
                <a:latin typeface="+mn-ea"/>
                <a:ea typeface="+mn-ea"/>
              </a:rPr>
              <a:t>알람</a:t>
            </a:r>
            <a:r>
              <a:rPr lang="ko-KR" altLang="en-US" sz="1400" dirty="0" smtClean="0">
                <a:latin typeface="+mn-ea"/>
                <a:ea typeface="+mn-ea"/>
              </a:rPr>
              <a:t> 메시지 발생</a:t>
            </a:r>
            <a:endParaRPr lang="ko-KR" altLang="en-US" sz="1400" dirty="0">
              <a:latin typeface="+mn-ea"/>
              <a:ea typeface="+mn-ea"/>
            </a:endParaRPr>
          </a:p>
        </p:txBody>
      </p:sp>
      <p:cxnSp>
        <p:nvCxnSpPr>
          <p:cNvPr id="27" name="직선 화살표 연결선 26"/>
          <p:cNvCxnSpPr>
            <a:stCxn id="25" idx="1"/>
          </p:cNvCxnSpPr>
          <p:nvPr/>
        </p:nvCxnSpPr>
        <p:spPr>
          <a:xfrm flipH="1">
            <a:off x="6465168" y="5373495"/>
            <a:ext cx="647949" cy="79180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6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3.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알람</a:t>
            </a:r>
            <a:r>
              <a:rPr lang="ko-KR" altLang="en-US" dirty="0" smtClean="0"/>
              <a:t> 동작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3.2 </a:t>
            </a:r>
            <a:r>
              <a:rPr lang="ko-KR" altLang="en-US" dirty="0" err="1" smtClean="0"/>
              <a:t>저수위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알람</a:t>
            </a:r>
            <a:endParaRPr lang="ko-KR" altLang="en-US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900" y="1291469"/>
            <a:ext cx="9287554" cy="500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 bwMode="auto">
          <a:xfrm>
            <a:off x="8697416" y="2420888"/>
            <a:ext cx="669485" cy="637770"/>
          </a:xfrm>
          <a:prstGeom prst="rect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 bwMode="auto">
          <a:xfrm>
            <a:off x="8014268" y="3462706"/>
            <a:ext cx="1763268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1. </a:t>
            </a:r>
            <a:r>
              <a:rPr lang="ko-KR" altLang="en-US" sz="1400" dirty="0" err="1" smtClean="0">
                <a:latin typeface="+mn-ea"/>
                <a:ea typeface="+mn-ea"/>
              </a:rPr>
              <a:t>저수위</a:t>
            </a:r>
            <a:r>
              <a:rPr lang="ko-KR" altLang="en-US" sz="1400" dirty="0" smtClean="0">
                <a:latin typeface="+mn-ea"/>
                <a:ea typeface="+mn-ea"/>
              </a:rPr>
              <a:t> 상태 표시</a:t>
            </a:r>
            <a:endParaRPr lang="ko-KR" altLang="en-US" sz="1400" dirty="0">
              <a:latin typeface="+mn-ea"/>
              <a:ea typeface="+mn-ea"/>
            </a:endParaRPr>
          </a:p>
        </p:txBody>
      </p:sp>
      <p:cxnSp>
        <p:nvCxnSpPr>
          <p:cNvPr id="36" name="직선 화살표 연결선 35"/>
          <p:cNvCxnSpPr>
            <a:stCxn id="35" idx="0"/>
            <a:endCxn id="23" idx="2"/>
          </p:cNvCxnSpPr>
          <p:nvPr/>
        </p:nvCxnSpPr>
        <p:spPr>
          <a:xfrm flipV="1">
            <a:off x="8895902" y="3058658"/>
            <a:ext cx="136257" cy="40404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/>
          <p:cNvSpPr/>
          <p:nvPr/>
        </p:nvSpPr>
        <p:spPr bwMode="auto">
          <a:xfrm>
            <a:off x="3008784" y="3058658"/>
            <a:ext cx="4680520" cy="1450462"/>
          </a:xfrm>
          <a:prstGeom prst="rect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 bwMode="auto">
          <a:xfrm>
            <a:off x="3859217" y="4767973"/>
            <a:ext cx="2187565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2. </a:t>
            </a:r>
            <a:r>
              <a:rPr lang="ko-KR" altLang="en-US" sz="1400" dirty="0" err="1" smtClean="0">
                <a:latin typeface="+mn-ea"/>
                <a:ea typeface="+mn-ea"/>
              </a:rPr>
              <a:t>알람</a:t>
            </a:r>
            <a:r>
              <a:rPr lang="ko-KR" altLang="en-US" sz="1400" dirty="0" smtClean="0">
                <a:latin typeface="+mn-ea"/>
                <a:ea typeface="+mn-ea"/>
              </a:rPr>
              <a:t> 팝업 출력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7257256" y="5589240"/>
            <a:ext cx="2187565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3. </a:t>
            </a:r>
            <a:r>
              <a:rPr lang="ko-KR" altLang="en-US" sz="1400" dirty="0" smtClean="0">
                <a:latin typeface="+mn-ea"/>
                <a:ea typeface="+mn-ea"/>
              </a:rPr>
              <a:t>하단 </a:t>
            </a:r>
            <a:r>
              <a:rPr lang="ko-KR" altLang="en-US" sz="1400" dirty="0" err="1" smtClean="0">
                <a:latin typeface="+mn-ea"/>
                <a:ea typeface="+mn-ea"/>
              </a:rPr>
              <a:t>알람</a:t>
            </a:r>
            <a:r>
              <a:rPr lang="ko-KR" altLang="en-US" sz="1400" dirty="0" smtClean="0">
                <a:latin typeface="+mn-ea"/>
                <a:ea typeface="+mn-ea"/>
              </a:rPr>
              <a:t> 메시지 출력</a:t>
            </a:r>
            <a:endParaRPr lang="ko-KR" altLang="en-US" sz="1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05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1.1 </a:t>
            </a:r>
            <a:r>
              <a:rPr lang="ko-KR" altLang="en-US" dirty="0" smtClean="0"/>
              <a:t>시스템 화면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메인 화면</a:t>
            </a:r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766" y="1484784"/>
            <a:ext cx="9474646" cy="51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부제목 40"/>
          <p:cNvSpPr txBox="1">
            <a:spLocks/>
          </p:cNvSpPr>
          <p:nvPr/>
        </p:nvSpPr>
        <p:spPr bwMode="auto">
          <a:xfrm>
            <a:off x="557362" y="1174590"/>
            <a:ext cx="8280920" cy="1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전체 </a:t>
            </a:r>
            <a:r>
              <a:rPr lang="ko-KR" altLang="en-US" dirty="0" err="1" smtClean="0"/>
              <a:t>방화문</a:t>
            </a:r>
            <a:r>
              <a:rPr lang="ko-KR" altLang="en-US" dirty="0" smtClean="0"/>
              <a:t> 위치 및 설비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감지기 등을 볼 수 있는 화면입니다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88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3.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알람</a:t>
            </a:r>
            <a:r>
              <a:rPr lang="ko-KR" altLang="en-US" dirty="0" smtClean="0"/>
              <a:t> 동작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3.3 </a:t>
            </a:r>
            <a:r>
              <a:rPr lang="ko-KR" altLang="en-US" dirty="0" smtClean="0"/>
              <a:t>온도 </a:t>
            </a:r>
            <a:r>
              <a:rPr lang="ko-KR" altLang="en-US" dirty="0" err="1" smtClean="0"/>
              <a:t>알람</a:t>
            </a:r>
            <a:endParaRPr lang="ko-KR" altLang="en-US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174" y="1306830"/>
            <a:ext cx="9285005" cy="503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 bwMode="auto">
          <a:xfrm>
            <a:off x="2360712" y="2924944"/>
            <a:ext cx="5184576" cy="1800200"/>
          </a:xfrm>
          <a:prstGeom prst="rect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 bwMode="auto">
          <a:xfrm>
            <a:off x="3859217" y="4767973"/>
            <a:ext cx="2187565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1. </a:t>
            </a:r>
            <a:r>
              <a:rPr lang="ko-KR" altLang="en-US" sz="1400" dirty="0" err="1" smtClean="0">
                <a:latin typeface="+mn-ea"/>
                <a:ea typeface="+mn-ea"/>
              </a:rPr>
              <a:t>알람</a:t>
            </a:r>
            <a:r>
              <a:rPr lang="ko-KR" altLang="en-US" sz="1400" dirty="0" smtClean="0">
                <a:latin typeface="+mn-ea"/>
                <a:ea typeface="+mn-ea"/>
              </a:rPr>
              <a:t> 팝업 출력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7257256" y="5611710"/>
            <a:ext cx="2187565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2. </a:t>
            </a:r>
            <a:r>
              <a:rPr lang="ko-KR" altLang="en-US" sz="1400" dirty="0" smtClean="0">
                <a:latin typeface="+mn-ea"/>
                <a:ea typeface="+mn-ea"/>
              </a:rPr>
              <a:t>하단 </a:t>
            </a:r>
            <a:r>
              <a:rPr lang="ko-KR" altLang="en-US" sz="1400" dirty="0" err="1" smtClean="0">
                <a:latin typeface="+mn-ea"/>
                <a:ea typeface="+mn-ea"/>
              </a:rPr>
              <a:t>알람</a:t>
            </a:r>
            <a:r>
              <a:rPr lang="ko-KR" altLang="en-US" sz="1400" dirty="0" smtClean="0">
                <a:latin typeface="+mn-ea"/>
                <a:ea typeface="+mn-ea"/>
              </a:rPr>
              <a:t> 메시지 출력</a:t>
            </a:r>
            <a:endParaRPr lang="ko-KR" altLang="en-US" sz="1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92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3.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알람</a:t>
            </a:r>
            <a:r>
              <a:rPr lang="ko-KR" altLang="en-US" dirty="0" smtClean="0"/>
              <a:t> 동작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3.4 </a:t>
            </a:r>
            <a:r>
              <a:rPr lang="ko-KR" altLang="en-US" dirty="0" smtClean="0"/>
              <a:t>기타 </a:t>
            </a:r>
            <a:r>
              <a:rPr lang="ko-KR" altLang="en-US" dirty="0" err="1" smtClean="0"/>
              <a:t>알람</a:t>
            </a:r>
            <a:endParaRPr lang="ko-KR" altLang="en-US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779" y="1306830"/>
            <a:ext cx="9215795" cy="503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직사각형 34"/>
          <p:cNvSpPr/>
          <p:nvPr/>
        </p:nvSpPr>
        <p:spPr bwMode="auto">
          <a:xfrm>
            <a:off x="4304928" y="2241449"/>
            <a:ext cx="1800200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1. </a:t>
            </a:r>
            <a:r>
              <a:rPr lang="ko-KR" altLang="en-US" sz="1400" dirty="0" smtClean="0">
                <a:latin typeface="+mn-ea"/>
                <a:ea typeface="+mn-ea"/>
              </a:rPr>
              <a:t>밸브 </a:t>
            </a:r>
            <a:r>
              <a:rPr lang="en-US" altLang="ko-KR" sz="1400" dirty="0" smtClean="0">
                <a:latin typeface="+mn-ea"/>
                <a:ea typeface="+mn-ea"/>
              </a:rPr>
              <a:t>“OPEN”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3296817" y="3068960"/>
            <a:ext cx="4680519" cy="1368152"/>
          </a:xfrm>
          <a:prstGeom prst="rect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 bwMode="auto">
          <a:xfrm>
            <a:off x="4379963" y="4509120"/>
            <a:ext cx="2187565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2. </a:t>
            </a:r>
            <a:r>
              <a:rPr lang="ko-KR" altLang="en-US" sz="1400" dirty="0" err="1" smtClean="0">
                <a:latin typeface="+mn-ea"/>
                <a:ea typeface="+mn-ea"/>
              </a:rPr>
              <a:t>알람</a:t>
            </a:r>
            <a:r>
              <a:rPr lang="ko-KR" altLang="en-US" sz="1400" dirty="0" smtClean="0">
                <a:latin typeface="+mn-ea"/>
                <a:ea typeface="+mn-ea"/>
              </a:rPr>
              <a:t> 팝업 출력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7257256" y="5611710"/>
            <a:ext cx="2187565" cy="332973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+mn-ea"/>
                <a:ea typeface="+mn-ea"/>
              </a:rPr>
              <a:t>3. </a:t>
            </a:r>
            <a:r>
              <a:rPr lang="ko-KR" altLang="en-US" sz="1400" dirty="0" smtClean="0">
                <a:latin typeface="+mn-ea"/>
                <a:ea typeface="+mn-ea"/>
              </a:rPr>
              <a:t>하단 </a:t>
            </a:r>
            <a:r>
              <a:rPr lang="ko-KR" altLang="en-US" sz="1400" dirty="0" err="1" smtClean="0">
                <a:latin typeface="+mn-ea"/>
                <a:ea typeface="+mn-ea"/>
              </a:rPr>
              <a:t>알람</a:t>
            </a:r>
            <a:r>
              <a:rPr lang="ko-KR" altLang="en-US" sz="1400" dirty="0" smtClean="0">
                <a:latin typeface="+mn-ea"/>
                <a:ea typeface="+mn-ea"/>
              </a:rPr>
              <a:t> 메시지 출력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3080793" y="2456891"/>
            <a:ext cx="1296144" cy="396045"/>
          </a:xfrm>
          <a:prstGeom prst="rect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75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4.</a:t>
            </a:r>
            <a:r>
              <a:rPr lang="ko-KR" altLang="en-US" dirty="0" smtClean="0"/>
              <a:t> 작업 이미지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smtClean="0"/>
              <a:t>4.4 </a:t>
            </a:r>
            <a:r>
              <a:rPr lang="ko-KR" altLang="en-US" dirty="0" err="1" smtClean="0"/>
              <a:t>방화문</a:t>
            </a:r>
            <a:r>
              <a:rPr lang="ko-KR" altLang="en-US" dirty="0" smtClean="0"/>
              <a:t> </a:t>
            </a:r>
            <a:r>
              <a:rPr lang="en-US" altLang="ko-KR" dirty="0" smtClean="0"/>
              <a:t>MAP</a:t>
            </a:r>
            <a:endParaRPr lang="ko-KR" altLang="en-US" dirty="0"/>
          </a:p>
        </p:txBody>
      </p:sp>
      <p:pic>
        <p:nvPicPr>
          <p:cNvPr id="2" name="Picture 2" descr="E:\Leejung\1. Job\02. 2020043. 20-01-SD-4172-포스코(포항) 통합관제시스템 HMI 응용 SW 개발용역-ict김한욱\2. 문서\image\방화문_21-02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1420058"/>
            <a:ext cx="8817414" cy="524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자유형 14"/>
          <p:cNvSpPr/>
          <p:nvPr/>
        </p:nvSpPr>
        <p:spPr>
          <a:xfrm>
            <a:off x="444054" y="1534422"/>
            <a:ext cx="4658264" cy="5020573"/>
          </a:xfrm>
          <a:custGeom>
            <a:avLst/>
            <a:gdLst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907766 w 4658264"/>
              <a:gd name="connsiteY5" fmla="*/ 1492370 h 5020573"/>
              <a:gd name="connsiteX6" fmla="*/ 3510951 w 4658264"/>
              <a:gd name="connsiteY6" fmla="*/ 1492370 h 5020573"/>
              <a:gd name="connsiteX7" fmla="*/ 3510951 w 4658264"/>
              <a:gd name="connsiteY7" fmla="*/ 0 h 5020573"/>
              <a:gd name="connsiteX8" fmla="*/ 0 w 4658264"/>
              <a:gd name="connsiteY8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907766 w 4658264"/>
              <a:gd name="connsiteY5" fmla="*/ 1492370 h 5020573"/>
              <a:gd name="connsiteX6" fmla="*/ 3491901 w 4658264"/>
              <a:gd name="connsiteY6" fmla="*/ 1689220 h 5020573"/>
              <a:gd name="connsiteX7" fmla="*/ 3510951 w 4658264"/>
              <a:gd name="connsiteY7" fmla="*/ 0 h 5020573"/>
              <a:gd name="connsiteX8" fmla="*/ 0 w 4658264"/>
              <a:gd name="connsiteY8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07766 w 4658264"/>
              <a:gd name="connsiteY6" fmla="*/ 1492370 h 5020573"/>
              <a:gd name="connsiteX7" fmla="*/ 3491901 w 4658264"/>
              <a:gd name="connsiteY7" fmla="*/ 168922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8922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5032835"/>
              <a:gd name="connsiteY0" fmla="*/ 17253 h 5020573"/>
              <a:gd name="connsiteX1" fmla="*/ 0 w 5032835"/>
              <a:gd name="connsiteY1" fmla="*/ 5020573 h 5020573"/>
              <a:gd name="connsiteX2" fmla="*/ 4658264 w 5032835"/>
              <a:gd name="connsiteY2" fmla="*/ 5020573 h 5020573"/>
              <a:gd name="connsiteX3" fmla="*/ 4658264 w 5032835"/>
              <a:gd name="connsiteY3" fmla="*/ 2881222 h 5020573"/>
              <a:gd name="connsiteX4" fmla="*/ 3907766 w 5032835"/>
              <a:gd name="connsiteY4" fmla="*/ 2881222 h 5020573"/>
              <a:gd name="connsiteX5" fmla="*/ 3891254 w 5032835"/>
              <a:gd name="connsiteY5" fmla="*/ 1697728 h 5020573"/>
              <a:gd name="connsiteX6" fmla="*/ 3933166 w 5032835"/>
              <a:gd name="connsiteY6" fmla="*/ 1663820 h 5020573"/>
              <a:gd name="connsiteX7" fmla="*/ 3491901 w 5032835"/>
              <a:gd name="connsiteY7" fmla="*/ 1644770 h 5020573"/>
              <a:gd name="connsiteX8" fmla="*/ 3510951 w 5032835"/>
              <a:gd name="connsiteY8" fmla="*/ 0 h 5020573"/>
              <a:gd name="connsiteX9" fmla="*/ 0 w 5032835"/>
              <a:gd name="connsiteY9" fmla="*/ 17253 h 5020573"/>
              <a:gd name="connsiteX0" fmla="*/ 0 w 5176973"/>
              <a:gd name="connsiteY0" fmla="*/ 17253 h 5020573"/>
              <a:gd name="connsiteX1" fmla="*/ 0 w 5176973"/>
              <a:gd name="connsiteY1" fmla="*/ 5020573 h 5020573"/>
              <a:gd name="connsiteX2" fmla="*/ 4658264 w 5176973"/>
              <a:gd name="connsiteY2" fmla="*/ 5020573 h 5020573"/>
              <a:gd name="connsiteX3" fmla="*/ 4658264 w 5176973"/>
              <a:gd name="connsiteY3" fmla="*/ 2881222 h 5020573"/>
              <a:gd name="connsiteX4" fmla="*/ 3907766 w 5176973"/>
              <a:gd name="connsiteY4" fmla="*/ 2881222 h 5020573"/>
              <a:gd name="connsiteX5" fmla="*/ 3891254 w 5176973"/>
              <a:gd name="connsiteY5" fmla="*/ 1697728 h 5020573"/>
              <a:gd name="connsiteX6" fmla="*/ 3933166 w 5176973"/>
              <a:gd name="connsiteY6" fmla="*/ 1663820 h 5020573"/>
              <a:gd name="connsiteX7" fmla="*/ 3491901 w 5176973"/>
              <a:gd name="connsiteY7" fmla="*/ 1644770 h 5020573"/>
              <a:gd name="connsiteX8" fmla="*/ 3510951 w 5176973"/>
              <a:gd name="connsiteY8" fmla="*/ 0 h 5020573"/>
              <a:gd name="connsiteX9" fmla="*/ 0 w 5176973"/>
              <a:gd name="connsiteY9" fmla="*/ 17253 h 5020573"/>
              <a:gd name="connsiteX0" fmla="*/ 0 w 5093122"/>
              <a:gd name="connsiteY0" fmla="*/ 17253 h 5020573"/>
              <a:gd name="connsiteX1" fmla="*/ 0 w 5093122"/>
              <a:gd name="connsiteY1" fmla="*/ 5020573 h 5020573"/>
              <a:gd name="connsiteX2" fmla="*/ 4658264 w 5093122"/>
              <a:gd name="connsiteY2" fmla="*/ 5020573 h 5020573"/>
              <a:gd name="connsiteX3" fmla="*/ 4658264 w 5093122"/>
              <a:gd name="connsiteY3" fmla="*/ 2881222 h 5020573"/>
              <a:gd name="connsiteX4" fmla="*/ 3907766 w 5093122"/>
              <a:gd name="connsiteY4" fmla="*/ 2881222 h 5020573"/>
              <a:gd name="connsiteX5" fmla="*/ 3891254 w 5093122"/>
              <a:gd name="connsiteY5" fmla="*/ 1697728 h 5020573"/>
              <a:gd name="connsiteX6" fmla="*/ 3933166 w 5093122"/>
              <a:gd name="connsiteY6" fmla="*/ 1663820 h 5020573"/>
              <a:gd name="connsiteX7" fmla="*/ 3491901 w 5093122"/>
              <a:gd name="connsiteY7" fmla="*/ 1644770 h 5020573"/>
              <a:gd name="connsiteX8" fmla="*/ 3510951 w 5093122"/>
              <a:gd name="connsiteY8" fmla="*/ 0 h 5020573"/>
              <a:gd name="connsiteX9" fmla="*/ 0 w 5093122"/>
              <a:gd name="connsiteY9" fmla="*/ 17253 h 5020573"/>
              <a:gd name="connsiteX0" fmla="*/ 0 w 5093122"/>
              <a:gd name="connsiteY0" fmla="*/ 17253 h 5020573"/>
              <a:gd name="connsiteX1" fmla="*/ 0 w 5093122"/>
              <a:gd name="connsiteY1" fmla="*/ 5020573 h 5020573"/>
              <a:gd name="connsiteX2" fmla="*/ 4658264 w 5093122"/>
              <a:gd name="connsiteY2" fmla="*/ 5020573 h 5020573"/>
              <a:gd name="connsiteX3" fmla="*/ 4658264 w 5093122"/>
              <a:gd name="connsiteY3" fmla="*/ 2881222 h 5020573"/>
              <a:gd name="connsiteX4" fmla="*/ 3907766 w 5093122"/>
              <a:gd name="connsiteY4" fmla="*/ 2881222 h 5020573"/>
              <a:gd name="connsiteX5" fmla="*/ 3891254 w 5093122"/>
              <a:gd name="connsiteY5" fmla="*/ 1697728 h 5020573"/>
              <a:gd name="connsiteX6" fmla="*/ 3933166 w 5093122"/>
              <a:gd name="connsiteY6" fmla="*/ 1663820 h 5020573"/>
              <a:gd name="connsiteX7" fmla="*/ 3491901 w 5093122"/>
              <a:gd name="connsiteY7" fmla="*/ 1644770 h 5020573"/>
              <a:gd name="connsiteX8" fmla="*/ 3510951 w 5093122"/>
              <a:gd name="connsiteY8" fmla="*/ 0 h 5020573"/>
              <a:gd name="connsiteX9" fmla="*/ 0 w 5093122"/>
              <a:gd name="connsiteY9" fmla="*/ 17253 h 5020573"/>
              <a:gd name="connsiteX0" fmla="*/ 0 w 5003320"/>
              <a:gd name="connsiteY0" fmla="*/ 17253 h 5020573"/>
              <a:gd name="connsiteX1" fmla="*/ 0 w 5003320"/>
              <a:gd name="connsiteY1" fmla="*/ 5020573 h 5020573"/>
              <a:gd name="connsiteX2" fmla="*/ 4658264 w 5003320"/>
              <a:gd name="connsiteY2" fmla="*/ 5020573 h 5020573"/>
              <a:gd name="connsiteX3" fmla="*/ 4658264 w 5003320"/>
              <a:gd name="connsiteY3" fmla="*/ 2881222 h 5020573"/>
              <a:gd name="connsiteX4" fmla="*/ 3907766 w 5003320"/>
              <a:gd name="connsiteY4" fmla="*/ 2881222 h 5020573"/>
              <a:gd name="connsiteX5" fmla="*/ 3891254 w 5003320"/>
              <a:gd name="connsiteY5" fmla="*/ 1697728 h 5020573"/>
              <a:gd name="connsiteX6" fmla="*/ 3933166 w 5003320"/>
              <a:gd name="connsiteY6" fmla="*/ 1663820 h 5020573"/>
              <a:gd name="connsiteX7" fmla="*/ 3491901 w 5003320"/>
              <a:gd name="connsiteY7" fmla="*/ 1644770 h 5020573"/>
              <a:gd name="connsiteX8" fmla="*/ 3510951 w 5003320"/>
              <a:gd name="connsiteY8" fmla="*/ 0 h 5020573"/>
              <a:gd name="connsiteX9" fmla="*/ 0 w 5003320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3933166 w 4658264"/>
              <a:gd name="connsiteY6" fmla="*/ 16638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3891254 w 4658264"/>
              <a:gd name="connsiteY5" fmla="*/ 1697728 h 5020573"/>
              <a:gd name="connsiteX6" fmla="*/ 4301466 w 4658264"/>
              <a:gd name="connsiteY6" fmla="*/ 1447920 h 5020573"/>
              <a:gd name="connsiteX7" fmla="*/ 3491901 w 4658264"/>
              <a:gd name="connsiteY7" fmla="*/ 1644770 h 5020573"/>
              <a:gd name="connsiteX8" fmla="*/ 3510951 w 4658264"/>
              <a:gd name="connsiteY8" fmla="*/ 0 h 5020573"/>
              <a:gd name="connsiteX9" fmla="*/ 0 w 4658264"/>
              <a:gd name="connsiteY9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3907766 w 4658264"/>
              <a:gd name="connsiteY4" fmla="*/ 2881222 h 5020573"/>
              <a:gd name="connsiteX5" fmla="*/ 4301466 w 4658264"/>
              <a:gd name="connsiteY5" fmla="*/ 1447920 h 5020573"/>
              <a:gd name="connsiteX6" fmla="*/ 3491901 w 4658264"/>
              <a:gd name="connsiteY6" fmla="*/ 1644770 h 5020573"/>
              <a:gd name="connsiteX7" fmla="*/ 3510951 w 4658264"/>
              <a:gd name="connsiteY7" fmla="*/ 0 h 5020573"/>
              <a:gd name="connsiteX8" fmla="*/ 0 w 4658264"/>
              <a:gd name="connsiteY8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4072866 w 4658264"/>
              <a:gd name="connsiteY4" fmla="*/ 2881222 h 5020573"/>
              <a:gd name="connsiteX5" fmla="*/ 4301466 w 4658264"/>
              <a:gd name="connsiteY5" fmla="*/ 1447920 h 5020573"/>
              <a:gd name="connsiteX6" fmla="*/ 3491901 w 4658264"/>
              <a:gd name="connsiteY6" fmla="*/ 1644770 h 5020573"/>
              <a:gd name="connsiteX7" fmla="*/ 3510951 w 4658264"/>
              <a:gd name="connsiteY7" fmla="*/ 0 h 5020573"/>
              <a:gd name="connsiteX8" fmla="*/ 0 w 4658264"/>
              <a:gd name="connsiteY8" fmla="*/ 17253 h 5020573"/>
              <a:gd name="connsiteX0" fmla="*/ 0 w 4658264"/>
              <a:gd name="connsiteY0" fmla="*/ 17253 h 5020573"/>
              <a:gd name="connsiteX1" fmla="*/ 0 w 4658264"/>
              <a:gd name="connsiteY1" fmla="*/ 5020573 h 5020573"/>
              <a:gd name="connsiteX2" fmla="*/ 4658264 w 4658264"/>
              <a:gd name="connsiteY2" fmla="*/ 5020573 h 5020573"/>
              <a:gd name="connsiteX3" fmla="*/ 4658264 w 4658264"/>
              <a:gd name="connsiteY3" fmla="*/ 2881222 h 5020573"/>
              <a:gd name="connsiteX4" fmla="*/ 4072866 w 4658264"/>
              <a:gd name="connsiteY4" fmla="*/ 2881222 h 5020573"/>
              <a:gd name="connsiteX5" fmla="*/ 4091916 w 4658264"/>
              <a:gd name="connsiteY5" fmla="*/ 1651120 h 5020573"/>
              <a:gd name="connsiteX6" fmla="*/ 3491901 w 4658264"/>
              <a:gd name="connsiteY6" fmla="*/ 1644770 h 5020573"/>
              <a:gd name="connsiteX7" fmla="*/ 3510951 w 4658264"/>
              <a:gd name="connsiteY7" fmla="*/ 0 h 5020573"/>
              <a:gd name="connsiteX8" fmla="*/ 0 w 4658264"/>
              <a:gd name="connsiteY8" fmla="*/ 17253 h 502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8264" h="5020573">
                <a:moveTo>
                  <a:pt x="0" y="17253"/>
                </a:moveTo>
                <a:lnTo>
                  <a:pt x="0" y="5020573"/>
                </a:lnTo>
                <a:lnTo>
                  <a:pt x="4658264" y="5020573"/>
                </a:lnTo>
                <a:lnTo>
                  <a:pt x="4658264" y="2881222"/>
                </a:lnTo>
                <a:lnTo>
                  <a:pt x="4072866" y="2881222"/>
                </a:lnTo>
                <a:lnTo>
                  <a:pt x="4091916" y="1651120"/>
                </a:lnTo>
                <a:lnTo>
                  <a:pt x="3491901" y="1644770"/>
                </a:lnTo>
                <a:lnTo>
                  <a:pt x="3510951" y="0"/>
                </a:lnTo>
                <a:lnTo>
                  <a:pt x="0" y="17253"/>
                </a:lnTo>
                <a:close/>
              </a:path>
            </a:pathLst>
          </a:custGeom>
          <a:solidFill>
            <a:srgbClr val="076EEB">
              <a:alpha val="15000"/>
            </a:srgbClr>
          </a:solidFill>
          <a:ln w="12700">
            <a:solidFill>
              <a:schemeClr val="tx1"/>
            </a:solidFill>
          </a:ln>
        </p:spPr>
        <p:txBody>
          <a:bodyPr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자유형 15"/>
          <p:cNvSpPr/>
          <p:nvPr/>
        </p:nvSpPr>
        <p:spPr>
          <a:xfrm>
            <a:off x="3938198" y="1534521"/>
            <a:ext cx="3937719" cy="5003321"/>
          </a:xfrm>
          <a:custGeom>
            <a:avLst/>
            <a:gdLst>
              <a:gd name="connsiteX0" fmla="*/ 0 w 3925019"/>
              <a:gd name="connsiteY0" fmla="*/ 0 h 5003321"/>
              <a:gd name="connsiteX1" fmla="*/ 0 w 3925019"/>
              <a:gd name="connsiteY1" fmla="*/ 1483743 h 5003321"/>
              <a:gd name="connsiteX2" fmla="*/ 396815 w 3925019"/>
              <a:gd name="connsiteY2" fmla="*/ 1483743 h 5003321"/>
              <a:gd name="connsiteX3" fmla="*/ 396815 w 3925019"/>
              <a:gd name="connsiteY3" fmla="*/ 2846717 h 5003321"/>
              <a:gd name="connsiteX4" fmla="*/ 1138687 w 3925019"/>
              <a:gd name="connsiteY4" fmla="*/ 2846717 h 5003321"/>
              <a:gd name="connsiteX5" fmla="*/ 1138687 w 3925019"/>
              <a:gd name="connsiteY5" fmla="*/ 5003321 h 5003321"/>
              <a:gd name="connsiteX6" fmla="*/ 3925019 w 3925019"/>
              <a:gd name="connsiteY6" fmla="*/ 5003321 h 5003321"/>
              <a:gd name="connsiteX7" fmla="*/ 3925019 w 3925019"/>
              <a:gd name="connsiteY7" fmla="*/ 4873925 h 5003321"/>
              <a:gd name="connsiteX8" fmla="*/ 3925019 w 3925019"/>
              <a:gd name="connsiteY8" fmla="*/ 2415396 h 5003321"/>
              <a:gd name="connsiteX9" fmla="*/ 3726611 w 3925019"/>
              <a:gd name="connsiteY9" fmla="*/ 2415396 h 5003321"/>
              <a:gd name="connsiteX10" fmla="*/ 3726611 w 3925019"/>
              <a:gd name="connsiteY10" fmla="*/ 1742536 h 5003321"/>
              <a:gd name="connsiteX11" fmla="*/ 3372928 w 3925019"/>
              <a:gd name="connsiteY11" fmla="*/ 1742536 h 5003321"/>
              <a:gd name="connsiteX12" fmla="*/ 3372928 w 3925019"/>
              <a:gd name="connsiteY12" fmla="*/ 8627 h 5003321"/>
              <a:gd name="connsiteX13" fmla="*/ 0 w 39250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409515 w 3937719"/>
              <a:gd name="connsiteY2" fmla="*/ 1483743 h 5003321"/>
              <a:gd name="connsiteX3" fmla="*/ 409515 w 3937719"/>
              <a:gd name="connsiteY3" fmla="*/ 28467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447615 w 3937719"/>
              <a:gd name="connsiteY2" fmla="*/ 1667893 h 5003321"/>
              <a:gd name="connsiteX3" fmla="*/ 409515 w 3937719"/>
              <a:gd name="connsiteY3" fmla="*/ 28467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447615 w 3937719"/>
              <a:gd name="connsiteY2" fmla="*/ 166789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583002 w 3937719"/>
              <a:gd name="connsiteY2" fmla="*/ 1481729 h 5003321"/>
              <a:gd name="connsiteX3" fmla="*/ 447615 w 3937719"/>
              <a:gd name="connsiteY3" fmla="*/ 1667893 h 5003321"/>
              <a:gd name="connsiteX4" fmla="*/ 606365 w 3937719"/>
              <a:gd name="connsiteY4" fmla="*/ 2884817 h 5003321"/>
              <a:gd name="connsiteX5" fmla="*/ 1151387 w 3937719"/>
              <a:gd name="connsiteY5" fmla="*/ 2846717 h 5003321"/>
              <a:gd name="connsiteX6" fmla="*/ 1151387 w 3937719"/>
              <a:gd name="connsiteY6" fmla="*/ 5003321 h 5003321"/>
              <a:gd name="connsiteX7" fmla="*/ 3937719 w 3937719"/>
              <a:gd name="connsiteY7" fmla="*/ 5003321 h 5003321"/>
              <a:gd name="connsiteX8" fmla="*/ 3937719 w 3937719"/>
              <a:gd name="connsiteY8" fmla="*/ 4873925 h 5003321"/>
              <a:gd name="connsiteX9" fmla="*/ 3937719 w 3937719"/>
              <a:gd name="connsiteY9" fmla="*/ 2415396 h 5003321"/>
              <a:gd name="connsiteX10" fmla="*/ 3739311 w 3937719"/>
              <a:gd name="connsiteY10" fmla="*/ 2415396 h 5003321"/>
              <a:gd name="connsiteX11" fmla="*/ 3739311 w 3937719"/>
              <a:gd name="connsiteY11" fmla="*/ 1742536 h 5003321"/>
              <a:gd name="connsiteX12" fmla="*/ 3385628 w 3937719"/>
              <a:gd name="connsiteY12" fmla="*/ 1742536 h 5003321"/>
              <a:gd name="connsiteX13" fmla="*/ 3385628 w 3937719"/>
              <a:gd name="connsiteY13" fmla="*/ 8627 h 5003321"/>
              <a:gd name="connsiteX14" fmla="*/ 12700 w 3937719"/>
              <a:gd name="connsiteY14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481402 w 3937719"/>
              <a:gd name="connsiteY2" fmla="*/ 1462679 h 5003321"/>
              <a:gd name="connsiteX3" fmla="*/ 447615 w 3937719"/>
              <a:gd name="connsiteY3" fmla="*/ 1667893 h 5003321"/>
              <a:gd name="connsiteX4" fmla="*/ 606365 w 3937719"/>
              <a:gd name="connsiteY4" fmla="*/ 2884817 h 5003321"/>
              <a:gd name="connsiteX5" fmla="*/ 1151387 w 3937719"/>
              <a:gd name="connsiteY5" fmla="*/ 2846717 h 5003321"/>
              <a:gd name="connsiteX6" fmla="*/ 1151387 w 3937719"/>
              <a:gd name="connsiteY6" fmla="*/ 5003321 h 5003321"/>
              <a:gd name="connsiteX7" fmla="*/ 3937719 w 3937719"/>
              <a:gd name="connsiteY7" fmla="*/ 5003321 h 5003321"/>
              <a:gd name="connsiteX8" fmla="*/ 3937719 w 3937719"/>
              <a:gd name="connsiteY8" fmla="*/ 4873925 h 5003321"/>
              <a:gd name="connsiteX9" fmla="*/ 3937719 w 3937719"/>
              <a:gd name="connsiteY9" fmla="*/ 2415396 h 5003321"/>
              <a:gd name="connsiteX10" fmla="*/ 3739311 w 3937719"/>
              <a:gd name="connsiteY10" fmla="*/ 2415396 h 5003321"/>
              <a:gd name="connsiteX11" fmla="*/ 3739311 w 3937719"/>
              <a:gd name="connsiteY11" fmla="*/ 1742536 h 5003321"/>
              <a:gd name="connsiteX12" fmla="*/ 3385628 w 3937719"/>
              <a:gd name="connsiteY12" fmla="*/ 1742536 h 5003321"/>
              <a:gd name="connsiteX13" fmla="*/ 3385628 w 3937719"/>
              <a:gd name="connsiteY13" fmla="*/ 8627 h 5003321"/>
              <a:gd name="connsiteX14" fmla="*/ 12700 w 3937719"/>
              <a:gd name="connsiteY14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447615 w 3937719"/>
              <a:gd name="connsiteY2" fmla="*/ 166789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271857 w 4196876"/>
              <a:gd name="connsiteY0" fmla="*/ 0 h 5003321"/>
              <a:gd name="connsiteX1" fmla="*/ 259157 w 4196876"/>
              <a:gd name="connsiteY1" fmla="*/ 1648843 h 5003321"/>
              <a:gd name="connsiteX2" fmla="*/ 871872 w 4196876"/>
              <a:gd name="connsiteY2" fmla="*/ 1661543 h 5003321"/>
              <a:gd name="connsiteX3" fmla="*/ 865522 w 4196876"/>
              <a:gd name="connsiteY3" fmla="*/ 2884817 h 5003321"/>
              <a:gd name="connsiteX4" fmla="*/ 1410544 w 4196876"/>
              <a:gd name="connsiteY4" fmla="*/ 2846717 h 5003321"/>
              <a:gd name="connsiteX5" fmla="*/ 1410544 w 4196876"/>
              <a:gd name="connsiteY5" fmla="*/ 5003321 h 5003321"/>
              <a:gd name="connsiteX6" fmla="*/ 4196876 w 4196876"/>
              <a:gd name="connsiteY6" fmla="*/ 5003321 h 5003321"/>
              <a:gd name="connsiteX7" fmla="*/ 4196876 w 4196876"/>
              <a:gd name="connsiteY7" fmla="*/ 4873925 h 5003321"/>
              <a:gd name="connsiteX8" fmla="*/ 4196876 w 4196876"/>
              <a:gd name="connsiteY8" fmla="*/ 2415396 h 5003321"/>
              <a:gd name="connsiteX9" fmla="*/ 3998468 w 4196876"/>
              <a:gd name="connsiteY9" fmla="*/ 2415396 h 5003321"/>
              <a:gd name="connsiteX10" fmla="*/ 3998468 w 4196876"/>
              <a:gd name="connsiteY10" fmla="*/ 1742536 h 5003321"/>
              <a:gd name="connsiteX11" fmla="*/ 3644785 w 4196876"/>
              <a:gd name="connsiteY11" fmla="*/ 1742536 h 5003321"/>
              <a:gd name="connsiteX12" fmla="*/ 3644785 w 4196876"/>
              <a:gd name="connsiteY12" fmla="*/ 8627 h 5003321"/>
              <a:gd name="connsiteX13" fmla="*/ 271857 w 4196876"/>
              <a:gd name="connsiteY13" fmla="*/ 0 h 5003321"/>
              <a:gd name="connsiteX0" fmla="*/ 271857 w 4196876"/>
              <a:gd name="connsiteY0" fmla="*/ 0 h 5003321"/>
              <a:gd name="connsiteX1" fmla="*/ 259157 w 4196876"/>
              <a:gd name="connsiteY1" fmla="*/ 1648843 h 5003321"/>
              <a:gd name="connsiteX2" fmla="*/ 871872 w 4196876"/>
              <a:gd name="connsiteY2" fmla="*/ 1661543 h 5003321"/>
              <a:gd name="connsiteX3" fmla="*/ 865522 w 4196876"/>
              <a:gd name="connsiteY3" fmla="*/ 2884817 h 5003321"/>
              <a:gd name="connsiteX4" fmla="*/ 1410544 w 4196876"/>
              <a:gd name="connsiteY4" fmla="*/ 2846717 h 5003321"/>
              <a:gd name="connsiteX5" fmla="*/ 1410544 w 4196876"/>
              <a:gd name="connsiteY5" fmla="*/ 5003321 h 5003321"/>
              <a:gd name="connsiteX6" fmla="*/ 4196876 w 4196876"/>
              <a:gd name="connsiteY6" fmla="*/ 5003321 h 5003321"/>
              <a:gd name="connsiteX7" fmla="*/ 4196876 w 4196876"/>
              <a:gd name="connsiteY7" fmla="*/ 4873925 h 5003321"/>
              <a:gd name="connsiteX8" fmla="*/ 4196876 w 4196876"/>
              <a:gd name="connsiteY8" fmla="*/ 2415396 h 5003321"/>
              <a:gd name="connsiteX9" fmla="*/ 3998468 w 4196876"/>
              <a:gd name="connsiteY9" fmla="*/ 2415396 h 5003321"/>
              <a:gd name="connsiteX10" fmla="*/ 3998468 w 4196876"/>
              <a:gd name="connsiteY10" fmla="*/ 1742536 h 5003321"/>
              <a:gd name="connsiteX11" fmla="*/ 3644785 w 4196876"/>
              <a:gd name="connsiteY11" fmla="*/ 1742536 h 5003321"/>
              <a:gd name="connsiteX12" fmla="*/ 3644785 w 4196876"/>
              <a:gd name="connsiteY12" fmla="*/ 8627 h 5003321"/>
              <a:gd name="connsiteX13" fmla="*/ 271857 w 4196876"/>
              <a:gd name="connsiteY13" fmla="*/ 0 h 5003321"/>
              <a:gd name="connsiteX0" fmla="*/ 252686 w 4177705"/>
              <a:gd name="connsiteY0" fmla="*/ 0 h 5003321"/>
              <a:gd name="connsiteX1" fmla="*/ 239986 w 4177705"/>
              <a:gd name="connsiteY1" fmla="*/ 1648843 h 5003321"/>
              <a:gd name="connsiteX2" fmla="*/ 852701 w 4177705"/>
              <a:gd name="connsiteY2" fmla="*/ 1661543 h 5003321"/>
              <a:gd name="connsiteX3" fmla="*/ 846351 w 4177705"/>
              <a:gd name="connsiteY3" fmla="*/ 2884817 h 5003321"/>
              <a:gd name="connsiteX4" fmla="*/ 1391373 w 4177705"/>
              <a:gd name="connsiteY4" fmla="*/ 2846717 h 5003321"/>
              <a:gd name="connsiteX5" fmla="*/ 1391373 w 4177705"/>
              <a:gd name="connsiteY5" fmla="*/ 5003321 h 5003321"/>
              <a:gd name="connsiteX6" fmla="*/ 4177705 w 4177705"/>
              <a:gd name="connsiteY6" fmla="*/ 5003321 h 5003321"/>
              <a:gd name="connsiteX7" fmla="*/ 4177705 w 4177705"/>
              <a:gd name="connsiteY7" fmla="*/ 4873925 h 5003321"/>
              <a:gd name="connsiteX8" fmla="*/ 4177705 w 4177705"/>
              <a:gd name="connsiteY8" fmla="*/ 2415396 h 5003321"/>
              <a:gd name="connsiteX9" fmla="*/ 3979297 w 4177705"/>
              <a:gd name="connsiteY9" fmla="*/ 2415396 h 5003321"/>
              <a:gd name="connsiteX10" fmla="*/ 3979297 w 4177705"/>
              <a:gd name="connsiteY10" fmla="*/ 1742536 h 5003321"/>
              <a:gd name="connsiteX11" fmla="*/ 3625614 w 4177705"/>
              <a:gd name="connsiteY11" fmla="*/ 1742536 h 5003321"/>
              <a:gd name="connsiteX12" fmla="*/ 3625614 w 4177705"/>
              <a:gd name="connsiteY12" fmla="*/ 8627 h 5003321"/>
              <a:gd name="connsiteX13" fmla="*/ 252686 w 4177705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51387 w 3937719"/>
              <a:gd name="connsiteY4" fmla="*/ 28467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  <a:gd name="connsiteX0" fmla="*/ 12700 w 3937719"/>
              <a:gd name="connsiteY0" fmla="*/ 0 h 5003321"/>
              <a:gd name="connsiteX1" fmla="*/ 0 w 3937719"/>
              <a:gd name="connsiteY1" fmla="*/ 1648843 h 5003321"/>
              <a:gd name="connsiteX2" fmla="*/ 612715 w 3937719"/>
              <a:gd name="connsiteY2" fmla="*/ 1661543 h 5003321"/>
              <a:gd name="connsiteX3" fmla="*/ 606365 w 3937719"/>
              <a:gd name="connsiteY3" fmla="*/ 2884817 h 5003321"/>
              <a:gd name="connsiteX4" fmla="*/ 1170437 w 3937719"/>
              <a:gd name="connsiteY4" fmla="*/ 2872117 h 5003321"/>
              <a:gd name="connsiteX5" fmla="*/ 1151387 w 3937719"/>
              <a:gd name="connsiteY5" fmla="*/ 5003321 h 5003321"/>
              <a:gd name="connsiteX6" fmla="*/ 3937719 w 3937719"/>
              <a:gd name="connsiteY6" fmla="*/ 5003321 h 5003321"/>
              <a:gd name="connsiteX7" fmla="*/ 3937719 w 3937719"/>
              <a:gd name="connsiteY7" fmla="*/ 4873925 h 5003321"/>
              <a:gd name="connsiteX8" fmla="*/ 3937719 w 3937719"/>
              <a:gd name="connsiteY8" fmla="*/ 2415396 h 5003321"/>
              <a:gd name="connsiteX9" fmla="*/ 3739311 w 3937719"/>
              <a:gd name="connsiteY9" fmla="*/ 2415396 h 5003321"/>
              <a:gd name="connsiteX10" fmla="*/ 3739311 w 3937719"/>
              <a:gd name="connsiteY10" fmla="*/ 1742536 h 5003321"/>
              <a:gd name="connsiteX11" fmla="*/ 3385628 w 3937719"/>
              <a:gd name="connsiteY11" fmla="*/ 1742536 h 5003321"/>
              <a:gd name="connsiteX12" fmla="*/ 3385628 w 3937719"/>
              <a:gd name="connsiteY12" fmla="*/ 8627 h 5003321"/>
              <a:gd name="connsiteX13" fmla="*/ 12700 w 3937719"/>
              <a:gd name="connsiteY13" fmla="*/ 0 h 5003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37719" h="5003321">
                <a:moveTo>
                  <a:pt x="12700" y="0"/>
                </a:moveTo>
                <a:cubicBezTo>
                  <a:pt x="8467" y="549614"/>
                  <a:pt x="6350" y="824421"/>
                  <a:pt x="0" y="1648843"/>
                </a:cubicBezTo>
                <a:lnTo>
                  <a:pt x="612715" y="1661543"/>
                </a:lnTo>
                <a:cubicBezTo>
                  <a:pt x="610598" y="2069301"/>
                  <a:pt x="608482" y="2477059"/>
                  <a:pt x="606365" y="2884817"/>
                </a:cubicBezTo>
                <a:lnTo>
                  <a:pt x="1170437" y="2872117"/>
                </a:lnTo>
                <a:lnTo>
                  <a:pt x="1151387" y="5003321"/>
                </a:lnTo>
                <a:lnTo>
                  <a:pt x="3937719" y="5003321"/>
                </a:lnTo>
                <a:lnTo>
                  <a:pt x="3937719" y="4873925"/>
                </a:lnTo>
                <a:lnTo>
                  <a:pt x="3937719" y="2415396"/>
                </a:lnTo>
                <a:lnTo>
                  <a:pt x="3739311" y="2415396"/>
                </a:lnTo>
                <a:lnTo>
                  <a:pt x="3739311" y="1742536"/>
                </a:lnTo>
                <a:lnTo>
                  <a:pt x="3385628" y="1742536"/>
                </a:lnTo>
                <a:lnTo>
                  <a:pt x="3385628" y="8627"/>
                </a:lnTo>
                <a:lnTo>
                  <a:pt x="12700" y="0"/>
                </a:lnTo>
                <a:close/>
              </a:path>
            </a:pathLst>
          </a:custGeom>
          <a:solidFill>
            <a:srgbClr val="92D050">
              <a:alpha val="15000"/>
            </a:srgbClr>
          </a:solidFill>
          <a:ln w="1270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자유형 16"/>
          <p:cNvSpPr/>
          <p:nvPr/>
        </p:nvSpPr>
        <p:spPr>
          <a:xfrm>
            <a:off x="7315200" y="1534521"/>
            <a:ext cx="2191109" cy="4977442"/>
          </a:xfrm>
          <a:custGeom>
            <a:avLst/>
            <a:gdLst>
              <a:gd name="connsiteX0" fmla="*/ 0 w 2191109"/>
              <a:gd name="connsiteY0" fmla="*/ 8627 h 4977442"/>
              <a:gd name="connsiteX1" fmla="*/ 0 w 2191109"/>
              <a:gd name="connsiteY1" fmla="*/ 1751162 h 4977442"/>
              <a:gd name="connsiteX2" fmla="*/ 353683 w 2191109"/>
              <a:gd name="connsiteY2" fmla="*/ 1751162 h 4977442"/>
              <a:gd name="connsiteX3" fmla="*/ 353683 w 2191109"/>
              <a:gd name="connsiteY3" fmla="*/ 2380891 h 4977442"/>
              <a:gd name="connsiteX4" fmla="*/ 517585 w 2191109"/>
              <a:gd name="connsiteY4" fmla="*/ 2380891 h 4977442"/>
              <a:gd name="connsiteX5" fmla="*/ 517585 w 2191109"/>
              <a:gd name="connsiteY5" fmla="*/ 4977442 h 4977442"/>
              <a:gd name="connsiteX6" fmla="*/ 621102 w 2191109"/>
              <a:gd name="connsiteY6" fmla="*/ 4968815 h 4977442"/>
              <a:gd name="connsiteX7" fmla="*/ 2191109 w 2191109"/>
              <a:gd name="connsiteY7" fmla="*/ 4968815 h 4977442"/>
              <a:gd name="connsiteX8" fmla="*/ 2191109 w 2191109"/>
              <a:gd name="connsiteY8" fmla="*/ 0 h 4977442"/>
              <a:gd name="connsiteX9" fmla="*/ 0 w 2191109"/>
              <a:gd name="connsiteY9" fmla="*/ 8627 h 4977442"/>
              <a:gd name="connsiteX0" fmla="*/ 0 w 2191109"/>
              <a:gd name="connsiteY0" fmla="*/ 8627 h 4977442"/>
              <a:gd name="connsiteX1" fmla="*/ 0 w 2191109"/>
              <a:gd name="connsiteY1" fmla="*/ 1751162 h 4977442"/>
              <a:gd name="connsiteX2" fmla="*/ 353683 w 2191109"/>
              <a:gd name="connsiteY2" fmla="*/ 1751162 h 4977442"/>
              <a:gd name="connsiteX3" fmla="*/ 353683 w 2191109"/>
              <a:gd name="connsiteY3" fmla="*/ 2432649 h 4977442"/>
              <a:gd name="connsiteX4" fmla="*/ 517585 w 2191109"/>
              <a:gd name="connsiteY4" fmla="*/ 2380891 h 4977442"/>
              <a:gd name="connsiteX5" fmla="*/ 517585 w 2191109"/>
              <a:gd name="connsiteY5" fmla="*/ 4977442 h 4977442"/>
              <a:gd name="connsiteX6" fmla="*/ 621102 w 2191109"/>
              <a:gd name="connsiteY6" fmla="*/ 4968815 h 4977442"/>
              <a:gd name="connsiteX7" fmla="*/ 2191109 w 2191109"/>
              <a:gd name="connsiteY7" fmla="*/ 4968815 h 4977442"/>
              <a:gd name="connsiteX8" fmla="*/ 2191109 w 2191109"/>
              <a:gd name="connsiteY8" fmla="*/ 0 h 4977442"/>
              <a:gd name="connsiteX9" fmla="*/ 0 w 2191109"/>
              <a:gd name="connsiteY9" fmla="*/ 8627 h 4977442"/>
              <a:gd name="connsiteX0" fmla="*/ 0 w 2191109"/>
              <a:gd name="connsiteY0" fmla="*/ 8627 h 4977442"/>
              <a:gd name="connsiteX1" fmla="*/ 0 w 2191109"/>
              <a:gd name="connsiteY1" fmla="*/ 1751162 h 4977442"/>
              <a:gd name="connsiteX2" fmla="*/ 353683 w 2191109"/>
              <a:gd name="connsiteY2" fmla="*/ 1751162 h 4977442"/>
              <a:gd name="connsiteX3" fmla="*/ 353683 w 2191109"/>
              <a:gd name="connsiteY3" fmla="*/ 2432649 h 4977442"/>
              <a:gd name="connsiteX4" fmla="*/ 517585 w 2191109"/>
              <a:gd name="connsiteY4" fmla="*/ 2432650 h 4977442"/>
              <a:gd name="connsiteX5" fmla="*/ 517585 w 2191109"/>
              <a:gd name="connsiteY5" fmla="*/ 4977442 h 4977442"/>
              <a:gd name="connsiteX6" fmla="*/ 621102 w 2191109"/>
              <a:gd name="connsiteY6" fmla="*/ 4968815 h 4977442"/>
              <a:gd name="connsiteX7" fmla="*/ 2191109 w 2191109"/>
              <a:gd name="connsiteY7" fmla="*/ 4968815 h 4977442"/>
              <a:gd name="connsiteX8" fmla="*/ 2191109 w 2191109"/>
              <a:gd name="connsiteY8" fmla="*/ 0 h 4977442"/>
              <a:gd name="connsiteX9" fmla="*/ 0 w 2191109"/>
              <a:gd name="connsiteY9" fmla="*/ 8627 h 497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1109" h="4977442">
                <a:moveTo>
                  <a:pt x="0" y="8627"/>
                </a:moveTo>
                <a:lnTo>
                  <a:pt x="0" y="1751162"/>
                </a:lnTo>
                <a:lnTo>
                  <a:pt x="353683" y="1751162"/>
                </a:lnTo>
                <a:lnTo>
                  <a:pt x="353683" y="2432649"/>
                </a:lnTo>
                <a:lnTo>
                  <a:pt x="517585" y="2432650"/>
                </a:lnTo>
                <a:lnTo>
                  <a:pt x="517585" y="4977442"/>
                </a:lnTo>
                <a:lnTo>
                  <a:pt x="621102" y="4968815"/>
                </a:lnTo>
                <a:lnTo>
                  <a:pt x="2191109" y="4968815"/>
                </a:lnTo>
                <a:lnTo>
                  <a:pt x="2191109" y="0"/>
                </a:lnTo>
                <a:lnTo>
                  <a:pt x="0" y="8627"/>
                </a:lnTo>
                <a:close/>
              </a:path>
            </a:pathLst>
          </a:custGeom>
          <a:solidFill>
            <a:srgbClr val="FFFF00">
              <a:alpha val="15000"/>
            </a:srgbClr>
          </a:solidFill>
          <a:ln w="12700">
            <a:solidFill>
              <a:schemeClr val="tx1"/>
            </a:solidFill>
          </a:ln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176307" y="1249015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+mn-ea"/>
                <a:ea typeface="+mn-ea"/>
              </a:rPr>
              <a:t>(</a:t>
            </a:r>
            <a:r>
              <a:rPr lang="ko-KR" altLang="en-US" sz="1400" dirty="0" smtClean="0">
                <a:latin typeface="+mn-ea"/>
                <a:ea typeface="+mn-ea"/>
              </a:rPr>
              <a:t>압연</a:t>
            </a:r>
            <a:r>
              <a:rPr lang="en-US" altLang="ko-KR" sz="1400" dirty="0" smtClean="0">
                <a:latin typeface="+mn-ea"/>
                <a:ea typeface="+mn-ea"/>
              </a:rPr>
              <a:t>) </a:t>
            </a:r>
            <a:r>
              <a:rPr lang="ko-KR" altLang="en-US" sz="1400" dirty="0" err="1" smtClean="0">
                <a:latin typeface="+mn-ea"/>
                <a:ea typeface="+mn-ea"/>
              </a:rPr>
              <a:t>방화문</a:t>
            </a:r>
            <a:r>
              <a:rPr lang="ko-KR" altLang="en-US" sz="1400" dirty="0" smtClean="0">
                <a:latin typeface="+mn-ea"/>
                <a:ea typeface="+mn-ea"/>
              </a:rPr>
              <a:t> </a:t>
            </a:r>
            <a:r>
              <a:rPr lang="en-US" altLang="ko-KR" sz="1400" dirty="0" smtClean="0">
                <a:latin typeface="+mn-ea"/>
                <a:ea typeface="+mn-ea"/>
              </a:rPr>
              <a:t>: 23 </a:t>
            </a:r>
            <a:r>
              <a:rPr lang="ko-KR" altLang="en-US" sz="1400" dirty="0" smtClean="0">
                <a:latin typeface="+mn-ea"/>
                <a:ea typeface="+mn-ea"/>
              </a:rPr>
              <a:t>개 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0879" y="1249015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+mn-ea"/>
                <a:ea typeface="+mn-ea"/>
              </a:rPr>
              <a:t>(</a:t>
            </a:r>
            <a:r>
              <a:rPr lang="ko-KR" altLang="en-US" sz="1400" dirty="0" smtClean="0">
                <a:latin typeface="+mn-ea"/>
                <a:ea typeface="+mn-ea"/>
              </a:rPr>
              <a:t>전단</a:t>
            </a:r>
            <a:r>
              <a:rPr lang="en-US" altLang="ko-KR" sz="1400" dirty="0" smtClean="0">
                <a:latin typeface="+mn-ea"/>
                <a:ea typeface="+mn-ea"/>
              </a:rPr>
              <a:t>) </a:t>
            </a:r>
            <a:r>
              <a:rPr lang="ko-KR" altLang="en-US" sz="1400" dirty="0" err="1" smtClean="0">
                <a:latin typeface="+mn-ea"/>
                <a:ea typeface="+mn-ea"/>
              </a:rPr>
              <a:t>방화문</a:t>
            </a:r>
            <a:r>
              <a:rPr lang="ko-KR" altLang="en-US" sz="1400" dirty="0" smtClean="0">
                <a:latin typeface="+mn-ea"/>
                <a:ea typeface="+mn-ea"/>
              </a:rPr>
              <a:t> </a:t>
            </a:r>
            <a:r>
              <a:rPr lang="en-US" altLang="ko-KR" sz="1400" dirty="0" smtClean="0">
                <a:latin typeface="+mn-ea"/>
                <a:ea typeface="+mn-ea"/>
              </a:rPr>
              <a:t>: 22</a:t>
            </a:r>
            <a:r>
              <a:rPr lang="ko-KR" altLang="en-US" sz="1400" dirty="0" smtClean="0">
                <a:latin typeface="+mn-ea"/>
                <a:ea typeface="+mn-ea"/>
              </a:rPr>
              <a:t>개 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23167" y="1249015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+mn-ea"/>
                <a:ea typeface="+mn-ea"/>
              </a:rPr>
              <a:t>(</a:t>
            </a:r>
            <a:r>
              <a:rPr lang="ko-KR" altLang="en-US" sz="1400" dirty="0" smtClean="0">
                <a:latin typeface="+mn-ea"/>
                <a:ea typeface="+mn-ea"/>
              </a:rPr>
              <a:t>정정</a:t>
            </a:r>
            <a:r>
              <a:rPr lang="en-US" altLang="ko-KR" sz="1400" dirty="0" smtClean="0">
                <a:latin typeface="+mn-ea"/>
                <a:ea typeface="+mn-ea"/>
              </a:rPr>
              <a:t>) </a:t>
            </a:r>
            <a:r>
              <a:rPr lang="ko-KR" altLang="en-US" sz="1400" dirty="0" err="1" smtClean="0">
                <a:latin typeface="+mn-ea"/>
                <a:ea typeface="+mn-ea"/>
              </a:rPr>
              <a:t>방화문</a:t>
            </a:r>
            <a:r>
              <a:rPr lang="ko-KR" altLang="en-US" sz="1400" dirty="0" smtClean="0">
                <a:latin typeface="+mn-ea"/>
                <a:ea typeface="+mn-ea"/>
              </a:rPr>
              <a:t> </a:t>
            </a:r>
            <a:r>
              <a:rPr lang="en-US" altLang="ko-KR" sz="1400" dirty="0" smtClean="0">
                <a:latin typeface="+mn-ea"/>
                <a:ea typeface="+mn-ea"/>
              </a:rPr>
              <a:t>: 11</a:t>
            </a:r>
            <a:r>
              <a:rPr lang="ko-KR" altLang="en-US" sz="1400" dirty="0" smtClean="0">
                <a:latin typeface="+mn-ea"/>
                <a:ea typeface="+mn-ea"/>
              </a:rPr>
              <a:t>개 </a:t>
            </a:r>
            <a:endParaRPr lang="ko-KR" altLang="en-US" sz="1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49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1.1 </a:t>
            </a:r>
            <a:r>
              <a:rPr lang="ko-KR" altLang="en-US" dirty="0" smtClean="0"/>
              <a:t>시스템 화면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방화문</a:t>
            </a:r>
            <a:r>
              <a:rPr lang="ko-KR" altLang="en-US" dirty="0" smtClean="0"/>
              <a:t> 온도 그래프 화면</a:t>
            </a:r>
            <a:endParaRPr lang="ko-KR" altLang="en-US" dirty="0"/>
          </a:p>
        </p:txBody>
      </p:sp>
      <p:sp>
        <p:nvSpPr>
          <p:cNvPr id="6" name="부제목 40"/>
          <p:cNvSpPr txBox="1">
            <a:spLocks/>
          </p:cNvSpPr>
          <p:nvPr/>
        </p:nvSpPr>
        <p:spPr bwMode="auto">
          <a:xfrm>
            <a:off x="557362" y="1174590"/>
            <a:ext cx="8280920" cy="1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각 구역별 방화문의 온도 및 상태를 표시 하는 화면입니다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050" y="1484784"/>
            <a:ext cx="9474646" cy="51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3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1.1 </a:t>
            </a:r>
            <a:r>
              <a:rPr lang="ko-KR" altLang="en-US" dirty="0" smtClean="0"/>
              <a:t>시스템 화면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상태 정보 화면</a:t>
            </a:r>
            <a:endParaRPr lang="ko-KR" altLang="en-US" dirty="0"/>
          </a:p>
        </p:txBody>
      </p:sp>
      <p:sp>
        <p:nvSpPr>
          <p:cNvPr id="6" name="부제목 40"/>
          <p:cNvSpPr txBox="1">
            <a:spLocks/>
          </p:cNvSpPr>
          <p:nvPr/>
        </p:nvSpPr>
        <p:spPr bwMode="auto">
          <a:xfrm>
            <a:off x="557362" y="1174590"/>
            <a:ext cx="8280920" cy="1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현재 시스템의 상태 정보를 출력 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050" y="1484784"/>
            <a:ext cx="9474644" cy="51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1.1 </a:t>
            </a:r>
            <a:r>
              <a:rPr lang="ko-KR" altLang="en-US" dirty="0" smtClean="0"/>
              <a:t>시스템 화면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알람</a:t>
            </a:r>
            <a:r>
              <a:rPr lang="ko-KR" altLang="en-US" dirty="0" smtClean="0"/>
              <a:t> 조회 화면</a:t>
            </a:r>
            <a:endParaRPr lang="ko-KR" altLang="en-US" dirty="0"/>
          </a:p>
        </p:txBody>
      </p:sp>
      <p:sp>
        <p:nvSpPr>
          <p:cNvPr id="6" name="부제목 40"/>
          <p:cNvSpPr txBox="1">
            <a:spLocks/>
          </p:cNvSpPr>
          <p:nvPr/>
        </p:nvSpPr>
        <p:spPr bwMode="auto">
          <a:xfrm>
            <a:off x="557362" y="1174590"/>
            <a:ext cx="8280920" cy="1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발생한 </a:t>
            </a:r>
            <a:r>
              <a:rPr lang="ko-KR" altLang="en-US" dirty="0" err="1" smtClean="0"/>
              <a:t>알람</a:t>
            </a:r>
            <a:r>
              <a:rPr lang="ko-KR" altLang="en-US" dirty="0" smtClean="0"/>
              <a:t> 이력을 조회 하는 화면입니다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050" y="1484784"/>
            <a:ext cx="9474644" cy="51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051" y="1244331"/>
            <a:ext cx="9504360" cy="514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1.2 </a:t>
            </a:r>
            <a:r>
              <a:rPr lang="ko-KR" altLang="en-US" dirty="0" smtClean="0"/>
              <a:t>메인 화면 설명</a:t>
            </a:r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 bwMode="auto">
          <a:xfrm>
            <a:off x="293440" y="1844824"/>
            <a:ext cx="1059160" cy="154893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 bwMode="auto">
          <a:xfrm>
            <a:off x="1424608" y="1891512"/>
            <a:ext cx="8208912" cy="420178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992560" y="2989749"/>
            <a:ext cx="103746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각 화면 전환</a:t>
            </a:r>
            <a:endParaRPr lang="ko-KR" alt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64968" y="1915948"/>
            <a:ext cx="98777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메인 이미지</a:t>
            </a:r>
            <a:endParaRPr lang="ko-KR" altLang="en-US" sz="1200" b="1" dirty="0"/>
          </a:p>
        </p:txBody>
      </p:sp>
      <p:sp>
        <p:nvSpPr>
          <p:cNvPr id="9" name="직사각형 8"/>
          <p:cNvSpPr/>
          <p:nvPr/>
        </p:nvSpPr>
        <p:spPr bwMode="auto">
          <a:xfrm>
            <a:off x="273051" y="3719781"/>
            <a:ext cx="1079549" cy="267274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30535" y="4215571"/>
            <a:ext cx="118814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통신 상태 화면</a:t>
            </a:r>
            <a:endParaRPr lang="ko-KR" altLang="en-US" sz="1200" b="1" dirty="0"/>
          </a:p>
        </p:txBody>
      </p:sp>
      <p:sp>
        <p:nvSpPr>
          <p:cNvPr id="11" name="직사각형 10"/>
          <p:cNvSpPr/>
          <p:nvPr/>
        </p:nvSpPr>
        <p:spPr bwMode="auto">
          <a:xfrm>
            <a:off x="8112918" y="1412776"/>
            <a:ext cx="1232570" cy="28803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724441" y="1063769"/>
            <a:ext cx="108715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조회 및 설정 </a:t>
            </a:r>
            <a:endParaRPr lang="ko-KR" altLang="en-US" sz="1200" b="1" dirty="0"/>
          </a:p>
        </p:txBody>
      </p:sp>
      <p:sp>
        <p:nvSpPr>
          <p:cNvPr id="13" name="직사각형 12"/>
          <p:cNvSpPr/>
          <p:nvPr/>
        </p:nvSpPr>
        <p:spPr bwMode="auto">
          <a:xfrm>
            <a:off x="2936776" y="6021288"/>
            <a:ext cx="6048672" cy="45736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956966" y="5744289"/>
            <a:ext cx="138852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하단 </a:t>
            </a:r>
            <a:r>
              <a:rPr lang="ko-KR" altLang="en-US" sz="1200" b="1" dirty="0" err="1" smtClean="0"/>
              <a:t>알람</a:t>
            </a:r>
            <a:r>
              <a:rPr lang="ko-KR" altLang="en-US" sz="1200" b="1" dirty="0" smtClean="0"/>
              <a:t> 메시지 </a:t>
            </a:r>
            <a:endParaRPr lang="ko-KR" altLang="en-US" sz="1200" b="1" dirty="0"/>
          </a:p>
        </p:txBody>
      </p:sp>
      <p:sp>
        <p:nvSpPr>
          <p:cNvPr id="15" name="타원 14"/>
          <p:cNvSpPr/>
          <p:nvPr/>
        </p:nvSpPr>
        <p:spPr bwMode="auto">
          <a:xfrm>
            <a:off x="8531398" y="1094256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 bwMode="auto">
          <a:xfrm>
            <a:off x="820738" y="2881737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 bwMode="auto">
          <a:xfrm>
            <a:off x="4556956" y="1824673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 bwMode="auto">
          <a:xfrm>
            <a:off x="704813" y="4107559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 bwMode="auto">
          <a:xfrm>
            <a:off x="7848954" y="5636277"/>
            <a:ext cx="216024" cy="216024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907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1.2 </a:t>
            </a:r>
            <a:r>
              <a:rPr lang="ko-KR" altLang="en-US" dirty="0" smtClean="0"/>
              <a:t>메인 화면 설명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6698" y="1439465"/>
            <a:ext cx="160643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조회 및 설정 </a:t>
            </a:r>
            <a:endParaRPr lang="ko-KR" altLang="en-US" sz="1200" b="1" dirty="0"/>
          </a:p>
        </p:txBody>
      </p:sp>
      <p:sp>
        <p:nvSpPr>
          <p:cNvPr id="15" name="타원 14"/>
          <p:cNvSpPr/>
          <p:nvPr/>
        </p:nvSpPr>
        <p:spPr bwMode="auto">
          <a:xfrm>
            <a:off x="583655" y="1469952"/>
            <a:ext cx="252000" cy="252000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pic>
        <p:nvPicPr>
          <p:cNvPr id="3074" name="Picture 2" descr="E:\Leejung\1. Job\02. 2020043. 20-01-SD-4172-포스코(포항) 통합관제시스템 HMI 응용 SW 개발용역-ict김한욱\2. 문서\문서용\메인_CUT\MAIN_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844824"/>
            <a:ext cx="1822748" cy="5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 bwMode="auto">
          <a:xfrm>
            <a:off x="752153" y="1915772"/>
            <a:ext cx="432048" cy="432048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 bwMode="auto">
          <a:xfrm>
            <a:off x="1208584" y="1915772"/>
            <a:ext cx="432048" cy="432048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 bwMode="auto">
          <a:xfrm>
            <a:off x="1712640" y="1916832"/>
            <a:ext cx="432048" cy="432048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48744" y="1439465"/>
            <a:ext cx="6734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1.1 </a:t>
            </a:r>
            <a:r>
              <a:rPr lang="ko-KR" altLang="en-US" sz="1200" dirty="0" smtClean="0"/>
              <a:t>화면 전환 버튼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한번 누를 때 마다 다음 화면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온도그래프 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상태화면</a:t>
            </a:r>
            <a:r>
              <a:rPr lang="en-US" altLang="ko-KR" sz="1200" dirty="0"/>
              <a:t> </a:t>
            </a:r>
            <a:r>
              <a:rPr lang="ko-KR" altLang="en-US" sz="1200" dirty="0" smtClean="0"/>
              <a:t>등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으로 변경됩니다</a:t>
            </a:r>
            <a:endParaRPr lang="en-US" altLang="ko-KR" sz="1200" dirty="0" smtClean="0"/>
          </a:p>
          <a:p>
            <a:r>
              <a:rPr lang="en-US" altLang="ko-KR" sz="1200" dirty="0" smtClean="0"/>
              <a:t>1.2 </a:t>
            </a:r>
            <a:r>
              <a:rPr lang="ko-KR" altLang="en-US" sz="1200" dirty="0" err="1" smtClean="0"/>
              <a:t>알람</a:t>
            </a:r>
            <a:r>
              <a:rPr lang="ko-KR" altLang="en-US" sz="1200" dirty="0" smtClean="0"/>
              <a:t> 화면 버튼 </a:t>
            </a:r>
            <a:r>
              <a:rPr lang="en-US" altLang="ko-KR" sz="1200" dirty="0" smtClean="0"/>
              <a:t>: </a:t>
            </a:r>
            <a:r>
              <a:rPr lang="ko-KR" altLang="en-US" sz="1200" dirty="0" err="1" smtClean="0"/>
              <a:t>알람</a:t>
            </a:r>
            <a:r>
              <a:rPr lang="ko-KR" altLang="en-US" sz="1200" dirty="0" smtClean="0"/>
              <a:t> 화면으로 전환 됩니다</a:t>
            </a:r>
            <a:r>
              <a:rPr lang="en-US" altLang="ko-KR" sz="1200" dirty="0" smtClean="0"/>
              <a:t>.</a:t>
            </a:r>
          </a:p>
          <a:p>
            <a:r>
              <a:rPr lang="en-US" altLang="ko-KR" sz="1200" dirty="0" smtClean="0"/>
              <a:t>1.3 </a:t>
            </a:r>
            <a:r>
              <a:rPr lang="ko-KR" altLang="en-US" sz="1200" dirty="0" smtClean="0"/>
              <a:t>설비 설정 번튼 </a:t>
            </a:r>
            <a:r>
              <a:rPr lang="en-US" altLang="ko-KR" sz="1200" dirty="0" smtClean="0"/>
              <a:t>; </a:t>
            </a:r>
            <a:r>
              <a:rPr lang="ko-KR" altLang="en-US" sz="1200" dirty="0" smtClean="0"/>
              <a:t>설정 화면을 출력 합니다</a:t>
            </a:r>
            <a:r>
              <a:rPr lang="en-US" altLang="ko-KR" sz="1200" dirty="0" smtClean="0"/>
              <a:t>. </a:t>
            </a:r>
            <a:endParaRPr lang="ko-KR" alt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01356" y="2960948"/>
            <a:ext cx="175291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각 화면 전환</a:t>
            </a:r>
            <a:endParaRPr lang="ko-KR" altLang="en-US" sz="1200" b="1" dirty="0"/>
          </a:p>
        </p:txBody>
      </p:sp>
      <p:sp>
        <p:nvSpPr>
          <p:cNvPr id="26" name="타원 25"/>
          <p:cNvSpPr/>
          <p:nvPr/>
        </p:nvSpPr>
        <p:spPr bwMode="auto">
          <a:xfrm>
            <a:off x="488504" y="2960976"/>
            <a:ext cx="252000" cy="252000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10"/>
          <a:stretch/>
        </p:blipFill>
        <p:spPr bwMode="auto">
          <a:xfrm>
            <a:off x="545366" y="3379004"/>
            <a:ext cx="1867908" cy="162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648744" y="2348880"/>
            <a:ext cx="431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2.1 </a:t>
            </a:r>
            <a:r>
              <a:rPr lang="ko-KR" altLang="en-US" sz="1200" dirty="0" smtClean="0"/>
              <a:t>해당 항목을 선택 시 해당 항목의 이미지로 변경 됩니다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하단의 공정 항목 클릭 시 이미지가 확대 되어 표시 합니다</a:t>
            </a:r>
            <a:r>
              <a:rPr lang="en-US" altLang="ko-KR" sz="1200" dirty="0" smtClean="0"/>
              <a:t>.</a:t>
            </a:r>
          </a:p>
          <a:p>
            <a:endParaRPr lang="en-US" altLang="ko-KR" sz="1200" dirty="0" smtClean="0"/>
          </a:p>
        </p:txBody>
      </p:sp>
      <p:sp>
        <p:nvSpPr>
          <p:cNvPr id="30" name="직사각형 29"/>
          <p:cNvSpPr/>
          <p:nvPr/>
        </p:nvSpPr>
        <p:spPr bwMode="auto">
          <a:xfrm>
            <a:off x="798501" y="3365392"/>
            <a:ext cx="986147" cy="22027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 bwMode="auto">
          <a:xfrm>
            <a:off x="803982" y="4119830"/>
            <a:ext cx="986147" cy="22027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2760" y="2780928"/>
            <a:ext cx="2817427" cy="15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2760" y="4869160"/>
            <a:ext cx="2803190" cy="157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625128" y="4293096"/>
            <a:ext cx="113845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/>
              <a:t>방화문</a:t>
            </a:r>
            <a:r>
              <a:rPr lang="ko-KR" altLang="en-US" sz="1200" b="1" dirty="0" smtClean="0"/>
              <a:t> 이미지</a:t>
            </a:r>
            <a:endParaRPr lang="ko-KR" altLang="en-US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381376" y="6266595"/>
            <a:ext cx="164019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/>
              <a:t>정온식</a:t>
            </a:r>
            <a:r>
              <a:rPr lang="ko-KR" altLang="en-US" sz="1200" b="1" dirty="0" smtClean="0"/>
              <a:t> 감지기 이미지</a:t>
            </a:r>
            <a:endParaRPr lang="ko-KR" altLang="en-US" sz="1200" b="1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2873" y="2492896"/>
            <a:ext cx="2216670" cy="12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7296" y="3861048"/>
            <a:ext cx="2232248" cy="12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0227" y="5213259"/>
            <a:ext cx="2219316" cy="124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직사각형 41"/>
          <p:cNvSpPr/>
          <p:nvPr/>
        </p:nvSpPr>
        <p:spPr bwMode="auto">
          <a:xfrm>
            <a:off x="854025" y="3573118"/>
            <a:ext cx="936104" cy="597974"/>
          </a:xfrm>
          <a:prstGeom prst="rect">
            <a:avLst/>
          </a:prstGeom>
          <a:noFill/>
          <a:ln w="2857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 bwMode="auto">
          <a:xfrm>
            <a:off x="956556" y="4340102"/>
            <a:ext cx="936104" cy="597974"/>
          </a:xfrm>
          <a:prstGeom prst="rect">
            <a:avLst/>
          </a:prstGeom>
          <a:noFill/>
          <a:ln w="2857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44" name="직선 화살표 연결선 43"/>
          <p:cNvCxnSpPr>
            <a:endCxn id="40" idx="1"/>
          </p:cNvCxnSpPr>
          <p:nvPr/>
        </p:nvCxnSpPr>
        <p:spPr>
          <a:xfrm>
            <a:off x="5593841" y="3622212"/>
            <a:ext cx="2036386" cy="221108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>
            <a:stCxn id="31" idx="3"/>
            <a:endCxn id="35" idx="1"/>
          </p:cNvCxnSpPr>
          <p:nvPr/>
        </p:nvCxnSpPr>
        <p:spPr>
          <a:xfrm>
            <a:off x="1790129" y="4229966"/>
            <a:ext cx="1002631" cy="142759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>
            <a:stCxn id="34" idx="3"/>
            <a:endCxn id="39" idx="1"/>
          </p:cNvCxnSpPr>
          <p:nvPr/>
        </p:nvCxnSpPr>
        <p:spPr>
          <a:xfrm>
            <a:off x="5610187" y="3573330"/>
            <a:ext cx="2007109" cy="90942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>
            <a:stCxn id="34" idx="3"/>
            <a:endCxn id="38" idx="1"/>
          </p:cNvCxnSpPr>
          <p:nvPr/>
        </p:nvCxnSpPr>
        <p:spPr>
          <a:xfrm flipV="1">
            <a:off x="5610187" y="3118581"/>
            <a:ext cx="2022686" cy="45474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280748" y="4377726"/>
            <a:ext cx="486030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smtClean="0"/>
              <a:t>정</a:t>
            </a:r>
            <a:r>
              <a:rPr lang="ko-KR" altLang="en-US" sz="1200" b="1"/>
              <a:t>정</a:t>
            </a:r>
            <a:endParaRPr lang="ko-KR" altLang="en-US" sz="12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369019" y="3861048"/>
            <a:ext cx="486030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전단</a:t>
            </a:r>
            <a:endParaRPr lang="ko-KR" altLang="en-US" sz="12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280748" y="3207455"/>
            <a:ext cx="486030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압연</a:t>
            </a:r>
            <a:endParaRPr lang="ko-KR" altLang="en-US" sz="12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921111" y="6474448"/>
            <a:ext cx="138852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세부 확대 이미지</a:t>
            </a:r>
            <a:endParaRPr lang="ko-KR" altLang="en-US" sz="1200" b="1" dirty="0"/>
          </a:p>
        </p:txBody>
      </p:sp>
      <p:cxnSp>
        <p:nvCxnSpPr>
          <p:cNvPr id="61" name="직선 화살표 연결선 60"/>
          <p:cNvCxnSpPr>
            <a:stCxn id="30" idx="3"/>
            <a:endCxn id="34" idx="1"/>
          </p:cNvCxnSpPr>
          <p:nvPr/>
        </p:nvCxnSpPr>
        <p:spPr>
          <a:xfrm>
            <a:off x="1784648" y="3475528"/>
            <a:ext cx="1008112" cy="9780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1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 시스템 화면</a:t>
            </a:r>
            <a:endParaRPr lang="ko-KR" altLang="en-US" dirty="0"/>
          </a:p>
        </p:txBody>
      </p:sp>
      <p:sp>
        <p:nvSpPr>
          <p:cNvPr id="41" name="부제목 4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1.2 </a:t>
            </a:r>
            <a:r>
              <a:rPr lang="ko-KR" altLang="en-US" dirty="0" smtClean="0"/>
              <a:t>메인 화면 설명</a:t>
            </a:r>
            <a:endParaRPr lang="ko-KR" alt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76698" y="1268760"/>
            <a:ext cx="160643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메인 이미지 </a:t>
            </a:r>
            <a:r>
              <a:rPr lang="en-US" altLang="ko-KR" sz="1200" b="1" dirty="0" smtClean="0"/>
              <a:t>(</a:t>
            </a:r>
            <a:r>
              <a:rPr lang="ko-KR" altLang="en-US" sz="1200" b="1" dirty="0" err="1" smtClean="0"/>
              <a:t>방화문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sp>
        <p:nvSpPr>
          <p:cNvPr id="47" name="타원 46"/>
          <p:cNvSpPr/>
          <p:nvPr/>
        </p:nvSpPr>
        <p:spPr bwMode="auto">
          <a:xfrm>
            <a:off x="583655" y="1299247"/>
            <a:ext cx="252000" cy="252000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  <p:txBody>
          <a:bodyPr rtlCol="0" anchor="ctr">
            <a:noAutofit/>
          </a:bodyPr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" t="4635" r="1390" b="7025"/>
          <a:stretch/>
        </p:blipFill>
        <p:spPr bwMode="auto">
          <a:xfrm>
            <a:off x="273050" y="1580193"/>
            <a:ext cx="9504363" cy="48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347706" y="6464369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/>
              <a:t>방화문</a:t>
            </a:r>
            <a:r>
              <a:rPr lang="ko-KR" altLang="en-US" sz="1200" dirty="0" smtClean="0"/>
              <a:t> 이미지 </a:t>
            </a:r>
            <a:endParaRPr lang="en-US" altLang="ko-KR" sz="1200" dirty="0" smtClean="0"/>
          </a:p>
        </p:txBody>
      </p:sp>
    </p:spTree>
    <p:extLst>
      <p:ext uri="{BB962C8B-B14F-4D97-AF65-F5344CB8AC3E}">
        <p14:creationId xmlns:p14="http://schemas.microsoft.com/office/powerpoint/2010/main" val="304483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algn="ctr">
          <a:solidFill>
            <a:schemeClr val="bg1">
              <a:lumMod val="50000"/>
            </a:schemeClr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rtlCol="0" anchor="ctr">
        <a:noAutofit/>
      </a:bodyPr>
      <a:lstStyle>
        <a:defPPr algn="ctr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22939</TotalTime>
  <Words>1055</Words>
  <Application>Microsoft Office PowerPoint</Application>
  <PresentationFormat>A4 용지(210x297mm)</PresentationFormat>
  <Paragraphs>807</Paragraphs>
  <Slides>32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6" baseType="lpstr">
      <vt:lpstr>굴림</vt:lpstr>
      <vt:lpstr>맑은 고딕</vt:lpstr>
      <vt:lpstr>Arial</vt:lpstr>
      <vt:lpstr>Office 테마</vt:lpstr>
      <vt:lpstr>2후판 통합 관제 시스템 HMI</vt:lpstr>
      <vt:lpstr>목 차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1. 시스템 화면</vt:lpstr>
      <vt:lpstr>2. 이미지 설명</vt:lpstr>
      <vt:lpstr>2. 이미지 설명</vt:lpstr>
      <vt:lpstr>2. 이미지 설명</vt:lpstr>
      <vt:lpstr>2. 이미지 설명</vt:lpstr>
      <vt:lpstr>2. 이미지 설명</vt:lpstr>
      <vt:lpstr>2. 이미지 설명</vt:lpstr>
      <vt:lpstr>2. 이미지 설명</vt:lpstr>
      <vt:lpstr>3. 알람 동작</vt:lpstr>
      <vt:lpstr>3. 알람 동작</vt:lpstr>
      <vt:lpstr>3. 알람 동작</vt:lpstr>
      <vt:lpstr>3. 알람 동작</vt:lpstr>
      <vt:lpstr>4. 작업 이미지</vt:lpstr>
    </vt:vector>
  </TitlesOfParts>
  <Company>ksystem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ks</dc:creator>
  <cp:lastModifiedBy>이 낙훈</cp:lastModifiedBy>
  <cp:revision>689</cp:revision>
  <cp:lastPrinted>2021-03-19T04:49:26Z</cp:lastPrinted>
  <dcterms:created xsi:type="dcterms:W3CDTF">2011-07-28T06:58:13Z</dcterms:created>
  <dcterms:modified xsi:type="dcterms:W3CDTF">2021-09-30T02:19:50Z</dcterms:modified>
</cp:coreProperties>
</file>