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E8943-3F57-487E-B513-D83AF81044D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08157-5C1C-46EC-9B1C-0F43AE7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0CBC0-6C80-4434-A9A2-5ACB033B84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4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0CBC0-6C80-4434-A9A2-5ACB033B84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4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0CBC0-6C80-4434-A9A2-5ACB033B84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970F6-90BE-40CF-B0C8-5D6F7E927F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7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4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6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2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647C-F0A3-43CA-8B7D-3FA82AF0BC9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8443-1989-4EFD-AC83-530466BBE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titoparts.com/wp-content/uploads/2014/05/Empty_Container_Handler.jpg" TargetMode="External"/><Relationship Id="rId15" Type="http://schemas.openxmlformats.org/officeDocument/2006/relationships/image" Target="../media/image13.wmf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0" y="857250"/>
            <a:ext cx="19094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/>
              <a:t>전체 </a:t>
            </a:r>
            <a:r>
              <a:rPr lang="en-US" altLang="ko-KR" sz="1350" b="1"/>
              <a:t>IoT</a:t>
            </a:r>
            <a:r>
              <a:rPr lang="ko-KR" altLang="en-US" sz="1350" b="1"/>
              <a:t> 시스템 구성도</a:t>
            </a:r>
            <a:endParaRPr lang="en-US" sz="1350" b="1"/>
          </a:p>
        </p:txBody>
      </p:sp>
      <p:cxnSp>
        <p:nvCxnSpPr>
          <p:cNvPr id="103" name="직선 연결선 102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3" descr="T:\00. White Paper\60. 3D Modeling\50. JAT3 장비\ARMGC.JP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1999" y="2766385"/>
            <a:ext cx="48333" cy="42539"/>
          </a:xfrm>
          <a:prstGeom prst="rect">
            <a:avLst/>
          </a:prstGeom>
          <a:noFill/>
        </p:spPr>
      </p:pic>
      <p:pic>
        <p:nvPicPr>
          <p:cNvPr id="105" name="Picture 5" descr="T:\00. White Paper\60. 3D Modeling\50. JAT3 장비\STS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79" y="2549382"/>
            <a:ext cx="512375" cy="424310"/>
          </a:xfrm>
          <a:prstGeom prst="rect">
            <a:avLst/>
          </a:prstGeom>
          <a:noFill/>
        </p:spPr>
      </p:pic>
      <p:pic>
        <p:nvPicPr>
          <p:cNvPr id="106" name="Picture 3" descr="T:\00. White Paper\60. 3D Modeling\50. JAT3 장비\ARMGC.JPG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4255" y="2496565"/>
            <a:ext cx="533750" cy="469775"/>
          </a:xfrm>
          <a:prstGeom prst="rect">
            <a:avLst/>
          </a:prstGeom>
          <a:noFill/>
        </p:spPr>
      </p:pic>
      <p:pic>
        <p:nvPicPr>
          <p:cNvPr id="107" name="Picture 5" descr="T:\00. White Paper\60. 3D Modeling\50. JAT3 장비\STS.JPG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11" y="2662504"/>
            <a:ext cx="512375" cy="424310"/>
          </a:xfrm>
          <a:prstGeom prst="rect">
            <a:avLst/>
          </a:prstGeom>
          <a:noFill/>
        </p:spPr>
      </p:pic>
      <p:pic>
        <p:nvPicPr>
          <p:cNvPr id="108" name="Picture 3" descr="T:\00. White Paper\60. 3D Modeling\50. JAT3 장비\ARMGC.JPG"/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0061" y="2585380"/>
            <a:ext cx="533750" cy="469775"/>
          </a:xfrm>
          <a:prstGeom prst="rect">
            <a:avLst/>
          </a:prstGeom>
          <a:noFill/>
        </p:spPr>
      </p:pic>
      <p:pic>
        <p:nvPicPr>
          <p:cNvPr id="109" name="Picture 4" descr="Spare parts for Hyster empty container handler">
            <a:hlinkClick r:id="rId5" tooltip="Hyster_Empty_Container_Handler_Parts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26267" y="3571105"/>
            <a:ext cx="457980" cy="4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직사각형 109"/>
          <p:cNvSpPr/>
          <p:nvPr/>
        </p:nvSpPr>
        <p:spPr>
          <a:xfrm>
            <a:off x="6748538" y="1888105"/>
            <a:ext cx="2008914" cy="382064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0878" y="4478942"/>
            <a:ext cx="348194" cy="2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6385" y="4584450"/>
            <a:ext cx="348194" cy="2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3" name="그룹 112"/>
          <p:cNvGrpSpPr/>
          <p:nvPr/>
        </p:nvGrpSpPr>
        <p:grpSpPr>
          <a:xfrm flipH="1">
            <a:off x="1322811" y="4527132"/>
            <a:ext cx="457952" cy="276161"/>
            <a:chOff x="9403167" y="6316831"/>
            <a:chExt cx="619652" cy="376323"/>
          </a:xfrm>
        </p:grpSpPr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3167" y="6316831"/>
              <a:ext cx="467252" cy="223923"/>
            </a:xfrm>
            <a:prstGeom prst="rect">
              <a:avLst/>
            </a:prstGeom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5567" y="6469231"/>
              <a:ext cx="467252" cy="223923"/>
            </a:xfrm>
            <a:prstGeom prst="rect">
              <a:avLst/>
            </a:prstGeom>
          </p:spPr>
        </p:pic>
      </p:grpSp>
      <p:pic>
        <p:nvPicPr>
          <p:cNvPr id="116" name="Picture 3" descr="400_totaleNOcontainer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24" y="3618060"/>
            <a:ext cx="508047" cy="373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 descr="400_totaleNOcontainer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31" y="3723568"/>
            <a:ext cx="508047" cy="373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184587" y="2369175"/>
            <a:ext cx="889148" cy="30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Crane(STS)</a:t>
            </a:r>
            <a:endParaRPr lang="ko-KR" altLang="en-US" sz="692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76666" y="2375957"/>
            <a:ext cx="1141226" cy="30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2" b="1" dirty="0">
                <a:latin typeface="Tahoma" panose="020B0604030504040204" pitchFamily="34" charset="0"/>
                <a:cs typeface="Tahoma" panose="020B0604030504040204" pitchFamily="34" charset="0"/>
              </a:rPr>
              <a:t>Yard Crane(RMG/RTG)</a:t>
            </a:r>
            <a:endParaRPr lang="ko-KR" altLang="en-US" sz="692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47128" y="3395878"/>
            <a:ext cx="706574" cy="30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2" b="1" dirty="0">
                <a:latin typeface="Tahoma" panose="020B0604030504040204" pitchFamily="34" charset="0"/>
                <a:cs typeface="Tahoma" panose="020B0604030504040204" pitchFamily="34" charset="0"/>
              </a:rPr>
              <a:t>Reach Stacker</a:t>
            </a:r>
            <a:endParaRPr lang="ko-KR" altLang="en-US" sz="692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22849" y="3402438"/>
            <a:ext cx="1141226" cy="19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2" b="1" dirty="0">
                <a:latin typeface="Tahoma" panose="020B0604030504040204" pitchFamily="34" charset="0"/>
                <a:cs typeface="Tahoma" panose="020B0604030504040204" pitchFamily="34" charset="0"/>
              </a:rPr>
              <a:t>Empty Handler</a:t>
            </a:r>
            <a:endParaRPr lang="ko-KR" altLang="en-US" sz="692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" name="Picture 4" descr="Spare parts for Hyster empty container handler">
            <a:hlinkClick r:id="rId5" tooltip="Hyster_Empty_Container_Handler_Parts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25541" y="3676612"/>
            <a:ext cx="457980" cy="4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261853" y="4296466"/>
            <a:ext cx="833282" cy="30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2" b="1" dirty="0">
                <a:latin typeface="Tahoma" panose="020B0604030504040204" pitchFamily="34" charset="0"/>
                <a:cs typeface="Tahoma" panose="020B0604030504040204" pitchFamily="34" charset="0"/>
              </a:rPr>
              <a:t>Yard Truck(ITV)</a:t>
            </a:r>
            <a:endParaRPr lang="ko-KR" altLang="en-US" sz="692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54861" y="4289073"/>
            <a:ext cx="1141226" cy="19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2" b="1" dirty="0">
                <a:latin typeface="Tahoma" panose="020B0604030504040204" pitchFamily="34" charset="0"/>
                <a:cs typeface="Tahoma" panose="020B0604030504040204" pitchFamily="34" charset="0"/>
              </a:rPr>
              <a:t>External Truck(OTR)</a:t>
            </a:r>
            <a:endParaRPr lang="ko-KR" altLang="en-US" sz="692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ounded Rectangle 24580"/>
          <p:cNvSpPr>
            <a:spLocks noChangeArrowheads="1"/>
          </p:cNvSpPr>
          <p:nvPr/>
        </p:nvSpPr>
        <p:spPr bwMode="auto">
          <a:xfrm>
            <a:off x="2515624" y="3066040"/>
            <a:ext cx="302376" cy="1851734"/>
          </a:xfrm>
          <a:prstGeom prst="roundRect">
            <a:avLst>
              <a:gd name="adj" fmla="val 4977"/>
            </a:avLst>
          </a:prstGeom>
          <a:gradFill rotWithShape="1">
            <a:gsLst>
              <a:gs pos="0">
                <a:srgbClr val="D2DCEA"/>
              </a:gs>
              <a:gs pos="100000">
                <a:srgbClr val="F0F0F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lIns="40500" tIns="5400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013" indent="-100013" algn="ctr" latinLnBrk="0">
              <a:lnSpc>
                <a:spcPct val="90000"/>
              </a:lnSpc>
              <a:buClr>
                <a:srgbClr val="3683D0"/>
              </a:buClr>
              <a:buSzPct val="90000"/>
              <a:defRPr/>
            </a:pPr>
            <a:r>
              <a:rPr lang="en-US" altLang="ko-KR" sz="1050" b="1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IoT</a:t>
            </a:r>
            <a:r>
              <a:rPr lang="en-US" altLang="ko-KR" sz="105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Platform</a:t>
            </a:r>
          </a:p>
        </p:txBody>
      </p:sp>
      <p:sp>
        <p:nvSpPr>
          <p:cNvPr id="126" name="왼쪽/오른쪽 화살표 125"/>
          <p:cNvSpPr/>
          <p:nvPr/>
        </p:nvSpPr>
        <p:spPr>
          <a:xfrm>
            <a:off x="2170192" y="3967799"/>
            <a:ext cx="345432" cy="135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8" name="직사각형 147"/>
          <p:cNvSpPr/>
          <p:nvPr/>
        </p:nvSpPr>
        <p:spPr bwMode="auto">
          <a:xfrm>
            <a:off x="5753589" y="3213409"/>
            <a:ext cx="123641" cy="193394"/>
          </a:xfrm>
          <a:prstGeom prst="rect">
            <a:avLst/>
          </a:prstGeom>
          <a:pattFill prst="ltUpDiag">
            <a:fgClr>
              <a:srgbClr val="FFCC00"/>
            </a:fgClr>
            <a:bgClr>
              <a:srgbClr val="FFFFFF"/>
            </a:bgClr>
          </a:pattFill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lIns="67500" tIns="35100" rtlCol="0" anchor="ctr"/>
          <a:lstStyle/>
          <a:p>
            <a:pPr marL="67866" indent="-67866" algn="ctr">
              <a:spcBef>
                <a:spcPct val="10000"/>
              </a:spcBef>
              <a:buClr>
                <a:srgbClr val="969696"/>
              </a:buClr>
              <a:buFont typeface="Wingdings" pitchFamily="2" charset="2"/>
              <a:buChar char="§"/>
            </a:pPr>
            <a:endParaRPr kumimoji="1" lang="ko-KR" altLang="en-US" sz="788" dirty="0">
              <a:solidFill>
                <a:srgbClr val="FF3300"/>
              </a:solidFill>
              <a:latin typeface="Tahoma" pitchFamily="34" charset="0"/>
              <a:ea typeface="돋움" pitchFamily="50" charset="-127"/>
              <a:cs typeface="Tahoma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54097" y="3463886"/>
            <a:ext cx="123641" cy="193394"/>
          </a:xfrm>
          <a:prstGeom prst="rect">
            <a:avLst/>
          </a:prstGeom>
          <a:pattFill prst="ltUpDiag">
            <a:fgClr>
              <a:srgbClr val="FFCC00"/>
            </a:fgClr>
            <a:bgClr>
              <a:srgbClr val="FFFFFF"/>
            </a:bgClr>
          </a:pattFill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lIns="67500" tIns="35100" rtlCol="0" anchor="ctr"/>
          <a:lstStyle/>
          <a:p>
            <a:pPr marL="67866" indent="-67866" algn="ctr">
              <a:spcBef>
                <a:spcPct val="10000"/>
              </a:spcBef>
              <a:buClr>
                <a:srgbClr val="969696"/>
              </a:buClr>
              <a:buFont typeface="Wingdings" pitchFamily="2" charset="2"/>
              <a:buChar char="§"/>
            </a:pPr>
            <a:endParaRPr kumimoji="1" lang="ko-KR" altLang="en-US" sz="788" dirty="0">
              <a:solidFill>
                <a:srgbClr val="FF3300"/>
              </a:solidFill>
              <a:latin typeface="Tahoma" pitchFamily="34" charset="0"/>
              <a:ea typeface="돋움" pitchFamily="50" charset="-127"/>
              <a:cs typeface="Tahoma" pitchFamily="34" charset="0"/>
            </a:endParaRPr>
          </a:p>
        </p:txBody>
      </p:sp>
      <p:sp>
        <p:nvSpPr>
          <p:cNvPr id="150" name="직사각형 149"/>
          <p:cNvSpPr/>
          <p:nvPr/>
        </p:nvSpPr>
        <p:spPr bwMode="auto">
          <a:xfrm>
            <a:off x="3908788" y="3195131"/>
            <a:ext cx="123641" cy="193394"/>
          </a:xfrm>
          <a:prstGeom prst="rect">
            <a:avLst/>
          </a:prstGeom>
          <a:pattFill prst="ltUpDiag">
            <a:fgClr>
              <a:srgbClr val="FFCC00"/>
            </a:fgClr>
            <a:bgClr>
              <a:srgbClr val="FFFFFF"/>
            </a:bgClr>
          </a:pattFill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lIns="67500" tIns="35100" rtlCol="0" anchor="ctr"/>
          <a:lstStyle/>
          <a:p>
            <a:pPr marL="67866" indent="-67866" algn="ctr">
              <a:spcBef>
                <a:spcPct val="10000"/>
              </a:spcBef>
              <a:buClr>
                <a:srgbClr val="969696"/>
              </a:buClr>
              <a:buFont typeface="Wingdings" pitchFamily="2" charset="2"/>
              <a:buChar char="§"/>
            </a:pPr>
            <a:endParaRPr kumimoji="1" lang="ko-KR" altLang="en-US" sz="788" dirty="0">
              <a:solidFill>
                <a:srgbClr val="FF3300"/>
              </a:solidFill>
              <a:latin typeface="Tahoma" pitchFamily="34" charset="0"/>
              <a:ea typeface="돋움" pitchFamily="50" charset="-127"/>
              <a:cs typeface="Tahoma" pitchFamily="34" charset="0"/>
            </a:endParaRPr>
          </a:p>
        </p:txBody>
      </p:sp>
      <p:sp>
        <p:nvSpPr>
          <p:cNvPr id="151" name="직사각형 150"/>
          <p:cNvSpPr/>
          <p:nvPr/>
        </p:nvSpPr>
        <p:spPr bwMode="auto">
          <a:xfrm>
            <a:off x="3909295" y="3445609"/>
            <a:ext cx="123641" cy="193394"/>
          </a:xfrm>
          <a:prstGeom prst="rect">
            <a:avLst/>
          </a:prstGeom>
          <a:pattFill prst="ltUpDiag">
            <a:fgClr>
              <a:srgbClr val="FFCC00"/>
            </a:fgClr>
            <a:bgClr>
              <a:srgbClr val="FFFFFF"/>
            </a:bgClr>
          </a:pattFill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lIns="67500" tIns="35100" rtlCol="0" anchor="ctr"/>
          <a:lstStyle/>
          <a:p>
            <a:pPr marL="67866" indent="-67866" algn="ctr">
              <a:spcBef>
                <a:spcPct val="10000"/>
              </a:spcBef>
              <a:buClr>
                <a:srgbClr val="969696"/>
              </a:buClr>
              <a:buFont typeface="Wingdings" pitchFamily="2" charset="2"/>
              <a:buChar char="§"/>
            </a:pPr>
            <a:endParaRPr kumimoji="1" lang="ko-KR" altLang="en-US" sz="788" dirty="0">
              <a:solidFill>
                <a:srgbClr val="FF3300"/>
              </a:solidFill>
              <a:latin typeface="Tahoma" pitchFamily="34" charset="0"/>
              <a:ea typeface="돋움" pitchFamily="50" charset="-127"/>
              <a:cs typeface="Tahoma" pitchFamily="34" charset="0"/>
            </a:endParaRPr>
          </a:p>
        </p:txBody>
      </p:sp>
      <p:sp>
        <p:nvSpPr>
          <p:cNvPr id="166" name="Rounded Rectangle 24580"/>
          <p:cNvSpPr>
            <a:spLocks noChangeArrowheads="1"/>
          </p:cNvSpPr>
          <p:nvPr/>
        </p:nvSpPr>
        <p:spPr bwMode="auto">
          <a:xfrm>
            <a:off x="3895117" y="2968732"/>
            <a:ext cx="2001841" cy="1139579"/>
          </a:xfrm>
          <a:prstGeom prst="roundRect">
            <a:avLst>
              <a:gd name="adj" fmla="val 4977"/>
            </a:avLst>
          </a:prstGeom>
          <a:gradFill rotWithShape="1">
            <a:gsLst>
              <a:gs pos="0">
                <a:srgbClr val="D2DCEA"/>
              </a:gs>
              <a:gs pos="100000">
                <a:srgbClr val="F0F0F0"/>
              </a:gs>
            </a:gsLst>
            <a:lin ang="5400000" scaled="1"/>
          </a:gradFill>
          <a:ln w="25400" algn="ctr">
            <a:solidFill>
              <a:srgbClr val="678EBD"/>
            </a:solidFill>
            <a:round/>
            <a:headEnd/>
            <a:tailEnd/>
          </a:ln>
        </p:spPr>
        <p:txBody>
          <a:bodyPr wrap="none" lIns="40500" tIns="54000" r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013" indent="-100013" algn="ctr" latinLnBrk="0">
              <a:lnSpc>
                <a:spcPct val="90000"/>
              </a:lnSpc>
              <a:buClr>
                <a:srgbClr val="3683D0"/>
              </a:buClr>
              <a:buSzPct val="90000"/>
              <a:defRPr/>
            </a:pPr>
            <a:r>
              <a:rPr lang="en-US" altLang="ko-KR" sz="750" b="1" kern="0" dirty="0">
                <a:solidFill>
                  <a:srgbClr val="000000"/>
                </a:solidFill>
                <a:latin typeface="맑은 고딕" pitchFamily="50" charset="-127"/>
              </a:rPr>
              <a:t>CLT Data Platform</a:t>
            </a:r>
            <a:endParaRPr lang="ko-KR" altLang="ko-KR" sz="75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6" name="모서리가 둥근 직사각형 185"/>
          <p:cNvSpPr/>
          <p:nvPr/>
        </p:nvSpPr>
        <p:spPr>
          <a:xfrm>
            <a:off x="3947635" y="3271521"/>
            <a:ext cx="1904882" cy="466576"/>
          </a:xfrm>
          <a:prstGeom prst="roundRect">
            <a:avLst>
              <a:gd name="adj" fmla="val 733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" b="1" dirty="0"/>
              <a:t>Dataset </a:t>
            </a:r>
            <a:r>
              <a:rPr lang="ko-KR" altLang="en-US" sz="600" b="1" dirty="0"/>
              <a:t>생성</a:t>
            </a:r>
            <a:endParaRPr lang="en-US" altLang="ko-KR" sz="600" b="1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525" dirty="0"/>
              <a:t>Job order management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525" dirty="0"/>
              <a:t>Equip management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525" dirty="0"/>
              <a:t>Geo-fence ( Block In/Out, POW In/Out, </a:t>
            </a:r>
            <a:r>
              <a:rPr lang="en-US" altLang="ko-KR" sz="525" b="1" dirty="0"/>
              <a:t>Marrying</a:t>
            </a:r>
            <a:r>
              <a:rPr lang="en-US" altLang="ko-KR" sz="525" dirty="0"/>
              <a:t> 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525" dirty="0"/>
              <a:t>Alarm management</a:t>
            </a:r>
          </a:p>
        </p:txBody>
      </p:sp>
      <p:grpSp>
        <p:nvGrpSpPr>
          <p:cNvPr id="187" name="그룹 15"/>
          <p:cNvGrpSpPr/>
          <p:nvPr/>
        </p:nvGrpSpPr>
        <p:grpSpPr>
          <a:xfrm>
            <a:off x="4429025" y="3765775"/>
            <a:ext cx="315580" cy="289433"/>
            <a:chOff x="2809860" y="1785926"/>
            <a:chExt cx="1071563" cy="857250"/>
          </a:xfrm>
        </p:grpSpPr>
        <p:pic>
          <p:nvPicPr>
            <p:cNvPr id="188" name="Rectangle 17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09860" y="2115792"/>
              <a:ext cx="1071563" cy="527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" name="Can 182"/>
            <p:cNvSpPr>
              <a:spLocks noChangeArrowheads="1"/>
            </p:cNvSpPr>
            <p:nvPr/>
          </p:nvSpPr>
          <p:spPr bwMode="auto">
            <a:xfrm>
              <a:off x="3461956" y="1963392"/>
              <a:ext cx="242610" cy="354327"/>
            </a:xfrm>
            <a:prstGeom prst="can">
              <a:avLst>
                <a:gd name="adj" fmla="val 24009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/>
            <a:lstStyle/>
            <a:p>
              <a:pPr defTabSz="685676" eaLnBrk="0">
                <a:spcBef>
                  <a:spcPct val="30000"/>
                </a:spcBef>
                <a:buClr>
                  <a:srgbClr val="000000"/>
                </a:buClr>
                <a:buSzPct val="75000"/>
                <a:defRPr/>
              </a:pPr>
              <a:endParaRPr lang="ko-KR" altLang="ko-KR" dirty="0"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  <p:sp>
          <p:nvSpPr>
            <p:cNvPr id="190" name="Can 183"/>
            <p:cNvSpPr>
              <a:spLocks noChangeArrowheads="1"/>
            </p:cNvSpPr>
            <p:nvPr/>
          </p:nvSpPr>
          <p:spPr bwMode="auto">
            <a:xfrm>
              <a:off x="3549296" y="2148298"/>
              <a:ext cx="239624" cy="352505"/>
            </a:xfrm>
            <a:prstGeom prst="can">
              <a:avLst>
                <a:gd name="adj" fmla="val 24083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/>
            <a:lstStyle/>
            <a:p>
              <a:pPr defTabSz="685676" eaLnBrk="0">
                <a:spcBef>
                  <a:spcPct val="30000"/>
                </a:spcBef>
                <a:buClr>
                  <a:srgbClr val="000000"/>
                </a:buClr>
                <a:buSzPct val="75000"/>
                <a:defRPr/>
              </a:pPr>
              <a:endParaRPr lang="ko-KR" altLang="ko-KR" dirty="0"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  <p:pic>
          <p:nvPicPr>
            <p:cNvPr id="191" name="Rectangle 18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93949" y="1785926"/>
              <a:ext cx="458849" cy="705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2" name="TextBox 26"/>
          <p:cNvSpPr txBox="1"/>
          <p:nvPr/>
        </p:nvSpPr>
        <p:spPr>
          <a:xfrm>
            <a:off x="2832738" y="3657827"/>
            <a:ext cx="135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 info 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Sensor Info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RFID Tag Info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Crane position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Trolley, Hoist, Spreader Status 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Alarm Info(Wind, Fire)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24580"/>
          <p:cNvSpPr>
            <a:spLocks noChangeArrowheads="1"/>
          </p:cNvSpPr>
          <p:nvPr/>
        </p:nvSpPr>
        <p:spPr bwMode="auto">
          <a:xfrm>
            <a:off x="3949651" y="1694547"/>
            <a:ext cx="1913438" cy="530681"/>
          </a:xfrm>
          <a:prstGeom prst="roundRect">
            <a:avLst>
              <a:gd name="adj" fmla="val 4977"/>
            </a:avLst>
          </a:prstGeom>
          <a:gradFill rotWithShape="1">
            <a:gsLst>
              <a:gs pos="0">
                <a:srgbClr val="D2DCEA"/>
              </a:gs>
              <a:gs pos="100000">
                <a:srgbClr val="F0F0F0"/>
              </a:gs>
            </a:gsLst>
            <a:lin ang="5400000" scaled="1"/>
          </a:gradFill>
          <a:ln w="25400" algn="ctr">
            <a:solidFill>
              <a:srgbClr val="678EBD"/>
            </a:solidFill>
            <a:round/>
            <a:headEnd/>
            <a:tailEnd/>
          </a:ln>
        </p:spPr>
        <p:txBody>
          <a:bodyPr wrap="none" lIns="37385" tIns="49847" r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21" indent="-92321" algn="ctr" latinLnBrk="0">
              <a:lnSpc>
                <a:spcPct val="90000"/>
              </a:lnSpc>
              <a:buClr>
                <a:srgbClr val="3683D0"/>
              </a:buClr>
              <a:buSzPct val="90000"/>
              <a:defRPr/>
            </a:pPr>
            <a:r>
              <a:rPr lang="en-US" altLang="ko-KR" sz="75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Terminal Operating System(TOS)</a:t>
            </a:r>
            <a:endParaRPr lang="ko-KR" altLang="ko-KR" sz="75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4" name="그룹 193"/>
          <p:cNvGrpSpPr/>
          <p:nvPr/>
        </p:nvGrpSpPr>
        <p:grpSpPr>
          <a:xfrm>
            <a:off x="5353363" y="1888109"/>
            <a:ext cx="544028" cy="322268"/>
            <a:chOff x="2731803" y="2071678"/>
            <a:chExt cx="785818" cy="710593"/>
          </a:xfrm>
        </p:grpSpPr>
        <p:sp>
          <p:nvSpPr>
            <p:cNvPr id="196" name="모서리가 둥근 직사각형 195"/>
            <p:cNvSpPr/>
            <p:nvPr/>
          </p:nvSpPr>
          <p:spPr bwMode="auto">
            <a:xfrm>
              <a:off x="2809860" y="2071678"/>
              <a:ext cx="642942" cy="6429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62308" tIns="3240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647" indent="-62647" algn="ctr" latinLnBrk="0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727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197" name="TextBox 36"/>
            <p:cNvSpPr txBox="1"/>
            <p:nvPr/>
          </p:nvSpPr>
          <p:spPr>
            <a:xfrm>
              <a:off x="2731803" y="2367310"/>
              <a:ext cx="785818" cy="414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23" b="1" dirty="0"/>
                <a:t>Job order</a:t>
              </a:r>
              <a:endParaRPr lang="ko-KR" altLang="en-US" sz="623" b="1" dirty="0"/>
            </a:p>
          </p:txBody>
        </p:sp>
      </p:grpSp>
      <p:grpSp>
        <p:nvGrpSpPr>
          <p:cNvPr id="200" name="그룹 199"/>
          <p:cNvGrpSpPr/>
          <p:nvPr/>
        </p:nvGrpSpPr>
        <p:grpSpPr>
          <a:xfrm>
            <a:off x="3978850" y="1888107"/>
            <a:ext cx="445114" cy="322268"/>
            <a:chOff x="2809860" y="2071678"/>
            <a:chExt cx="642942" cy="710595"/>
          </a:xfrm>
        </p:grpSpPr>
        <p:sp>
          <p:nvSpPr>
            <p:cNvPr id="209" name="모서리가 둥근 직사각형 208"/>
            <p:cNvSpPr/>
            <p:nvPr/>
          </p:nvSpPr>
          <p:spPr bwMode="auto">
            <a:xfrm>
              <a:off x="2809860" y="2071678"/>
              <a:ext cx="642942" cy="6429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62308" tIns="3240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647" indent="-62647" algn="ctr" latinLnBrk="0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727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217" name="TextBox 40"/>
            <p:cNvSpPr txBox="1"/>
            <p:nvPr/>
          </p:nvSpPr>
          <p:spPr>
            <a:xfrm>
              <a:off x="2809860" y="2367311"/>
              <a:ext cx="642942" cy="41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23" b="1" dirty="0"/>
                <a:t>Plan</a:t>
              </a:r>
              <a:endParaRPr lang="ko-KR" altLang="en-US" sz="623" b="1" dirty="0"/>
            </a:p>
          </p:txBody>
        </p:sp>
      </p:grpSp>
      <p:grpSp>
        <p:nvGrpSpPr>
          <p:cNvPr id="218" name="그룹 217"/>
          <p:cNvGrpSpPr/>
          <p:nvPr/>
        </p:nvGrpSpPr>
        <p:grpSpPr>
          <a:xfrm>
            <a:off x="4420119" y="1888105"/>
            <a:ext cx="497160" cy="322125"/>
            <a:chOff x="2757984" y="2071678"/>
            <a:chExt cx="718120" cy="710278"/>
          </a:xfrm>
        </p:grpSpPr>
        <p:sp>
          <p:nvSpPr>
            <p:cNvPr id="231" name="모서리가 둥근 직사각형 230"/>
            <p:cNvSpPr/>
            <p:nvPr/>
          </p:nvSpPr>
          <p:spPr bwMode="auto">
            <a:xfrm>
              <a:off x="2809860" y="2071678"/>
              <a:ext cx="642942" cy="6429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62308" tIns="3240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647" indent="-62647" algn="ctr" latinLnBrk="0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727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232" name="TextBox 43"/>
            <p:cNvSpPr txBox="1"/>
            <p:nvPr/>
          </p:nvSpPr>
          <p:spPr>
            <a:xfrm>
              <a:off x="2757984" y="2366995"/>
              <a:ext cx="718120" cy="414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23" b="1" dirty="0"/>
                <a:t>fetching</a:t>
              </a:r>
              <a:endParaRPr lang="ko-KR" altLang="en-US" sz="623" b="1" dirty="0"/>
            </a:p>
          </p:txBody>
        </p:sp>
      </p:grpSp>
      <p:grpSp>
        <p:nvGrpSpPr>
          <p:cNvPr id="233" name="그룹 232"/>
          <p:cNvGrpSpPr/>
          <p:nvPr/>
        </p:nvGrpSpPr>
        <p:grpSpPr>
          <a:xfrm>
            <a:off x="4904698" y="1888109"/>
            <a:ext cx="522396" cy="337748"/>
            <a:chOff x="2776407" y="2071678"/>
            <a:chExt cx="754572" cy="744728"/>
          </a:xfrm>
        </p:grpSpPr>
        <p:sp>
          <p:nvSpPr>
            <p:cNvPr id="234" name="모서리가 둥근 직사각형 233"/>
            <p:cNvSpPr/>
            <p:nvPr/>
          </p:nvSpPr>
          <p:spPr bwMode="auto">
            <a:xfrm>
              <a:off x="2809860" y="2071678"/>
              <a:ext cx="642942" cy="6429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62308" tIns="3240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647" indent="-62647" algn="ctr" latinLnBrk="0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727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235" name="TextBox 46"/>
            <p:cNvSpPr txBox="1"/>
            <p:nvPr/>
          </p:nvSpPr>
          <p:spPr>
            <a:xfrm>
              <a:off x="2776407" y="2401444"/>
              <a:ext cx="754572" cy="41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23" b="1" dirty="0"/>
                <a:t>Managed</a:t>
              </a:r>
              <a:endParaRPr lang="ko-KR" altLang="en-US" sz="623" b="1" dirty="0"/>
            </a:p>
          </p:txBody>
        </p:sp>
      </p:grpSp>
      <p:pic>
        <p:nvPicPr>
          <p:cNvPr id="236" name="Picture 3" descr="C:\Users\2013523\AppData\Local\Microsoft\Windows\Temporary Internet Files\Content.IE5\GE2VP9J2\MC900311912[1].wmf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651" y="1905214"/>
            <a:ext cx="324671" cy="199385"/>
          </a:xfrm>
          <a:prstGeom prst="rect">
            <a:avLst/>
          </a:prstGeom>
          <a:noFill/>
        </p:spPr>
      </p:pic>
      <p:pic>
        <p:nvPicPr>
          <p:cNvPr id="237" name="Picture 6" descr="C:\Users\2013523\AppData\Local\Microsoft\Windows\Temporary Internet Files\Content.IE5\KFQN9FQ2\MM900283063[1].gif"/>
          <p:cNvPicPr>
            <a:picLocks noChangeAspect="1" noChangeArrowheads="1" noCrop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665" y="1922326"/>
            <a:ext cx="149539" cy="149539"/>
          </a:xfrm>
          <a:prstGeom prst="rect">
            <a:avLst/>
          </a:prstGeom>
          <a:noFill/>
        </p:spPr>
      </p:pic>
      <p:pic>
        <p:nvPicPr>
          <p:cNvPr id="238" name="Picture 4"/>
          <p:cNvPicPr>
            <a:picLocks noChangeAspect="1" noChangeArrowheads="1"/>
          </p:cNvPicPr>
          <p:nvPr/>
        </p:nvPicPr>
        <p:blipFill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92980" y="1899513"/>
            <a:ext cx="175466" cy="14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" name="Picture 7" descr="C:\Users\2013523\AppData\Local\Microsoft\Windows\Temporary Internet Files\Content.IE5\XXIDFHOE\MC900252671[1].wmf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9151" y="1920865"/>
            <a:ext cx="145033" cy="149539"/>
          </a:xfrm>
          <a:prstGeom prst="rect">
            <a:avLst/>
          </a:prstGeom>
          <a:noFill/>
        </p:spPr>
      </p:pic>
      <p:sp>
        <p:nvSpPr>
          <p:cNvPr id="240" name="왼쪽/오른쪽 화살표 239"/>
          <p:cNvSpPr/>
          <p:nvPr/>
        </p:nvSpPr>
        <p:spPr>
          <a:xfrm>
            <a:off x="2828748" y="3543918"/>
            <a:ext cx="1046623" cy="135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1" name="위쪽/아래쪽 화살표 240"/>
          <p:cNvSpPr/>
          <p:nvPr/>
        </p:nvSpPr>
        <p:spPr>
          <a:xfrm>
            <a:off x="4861759" y="2245947"/>
            <a:ext cx="85878" cy="72039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2" name="Rounded Rectangle 24580"/>
          <p:cNvSpPr>
            <a:spLocks noChangeArrowheads="1"/>
          </p:cNvSpPr>
          <p:nvPr/>
        </p:nvSpPr>
        <p:spPr bwMode="auto">
          <a:xfrm>
            <a:off x="3884844" y="4632541"/>
            <a:ext cx="2001841" cy="1076204"/>
          </a:xfrm>
          <a:prstGeom prst="roundRect">
            <a:avLst>
              <a:gd name="adj" fmla="val 4977"/>
            </a:avLst>
          </a:prstGeom>
          <a:gradFill rotWithShape="1">
            <a:gsLst>
              <a:gs pos="0">
                <a:srgbClr val="D2DCEA"/>
              </a:gs>
              <a:gs pos="100000">
                <a:srgbClr val="F0F0F0"/>
              </a:gs>
            </a:gsLst>
            <a:lin ang="5400000" scaled="1"/>
          </a:gradFill>
          <a:ln w="25400" algn="ctr">
            <a:solidFill>
              <a:srgbClr val="678EBD"/>
            </a:solidFill>
            <a:round/>
            <a:headEnd/>
            <a:tailEnd/>
          </a:ln>
        </p:spPr>
        <p:txBody>
          <a:bodyPr wrap="none" lIns="40500" tIns="54000" r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013" indent="-100013" algn="ctr" latinLnBrk="0">
              <a:lnSpc>
                <a:spcPct val="90000"/>
              </a:lnSpc>
              <a:buClr>
                <a:srgbClr val="3683D0"/>
              </a:buClr>
              <a:buSzPct val="90000"/>
              <a:defRPr/>
            </a:pPr>
            <a:endParaRPr lang="en-US" altLang="ko-KR" sz="75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00013" indent="-100013" algn="ctr" latinLnBrk="0">
              <a:lnSpc>
                <a:spcPct val="90000"/>
              </a:lnSpc>
              <a:buClr>
                <a:srgbClr val="3683D0"/>
              </a:buClr>
              <a:buSzPct val="90000"/>
              <a:defRPr/>
            </a:pPr>
            <a:endParaRPr lang="en-US" altLang="ko-KR" sz="75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00013" indent="-100013" algn="ctr" latinLnBrk="0">
              <a:lnSpc>
                <a:spcPct val="90000"/>
              </a:lnSpc>
              <a:buClr>
                <a:srgbClr val="3683D0"/>
              </a:buClr>
              <a:buSzPct val="90000"/>
              <a:defRPr/>
            </a:pPr>
            <a:r>
              <a:rPr lang="en-US" altLang="ko-KR" sz="75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ML &amp; Simulation System</a:t>
            </a:r>
            <a:endParaRPr lang="ko-KR" altLang="ko-KR" sz="75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3" name="위쪽/아래쪽 화살표 242"/>
          <p:cNvSpPr/>
          <p:nvPr/>
        </p:nvSpPr>
        <p:spPr>
          <a:xfrm>
            <a:off x="4507102" y="4112515"/>
            <a:ext cx="85878" cy="512363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4" name="위쪽/아래쪽 화살표 243"/>
          <p:cNvSpPr/>
          <p:nvPr/>
        </p:nvSpPr>
        <p:spPr>
          <a:xfrm>
            <a:off x="5260410" y="4119943"/>
            <a:ext cx="85878" cy="512363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5357F8CB-E47E-4F64-AC52-CBD90F943B69}"/>
              </a:ext>
            </a:extLst>
          </p:cNvPr>
          <p:cNvSpPr/>
          <p:nvPr/>
        </p:nvSpPr>
        <p:spPr bwMode="auto">
          <a:xfrm>
            <a:off x="4306531" y="4638969"/>
            <a:ext cx="1318848" cy="226161"/>
          </a:xfrm>
          <a:prstGeom prst="rect">
            <a:avLst/>
          </a:prstGeom>
          <a:solidFill>
            <a:schemeClr val="bg1"/>
          </a:solidFill>
          <a:ln w="6350">
            <a:solidFill>
              <a:srgbClr val="BFBFBF"/>
            </a:solidFill>
            <a:miter lim="800000"/>
            <a:headEnd/>
            <a:tailEnd/>
          </a:ln>
        </p:spPr>
        <p:txBody>
          <a:bodyPr wrap="none" rtlCol="0" anchor="ctr"/>
          <a:lstStyle>
            <a:defPPr>
              <a:defRPr lang="ko-KR"/>
            </a:defPPr>
            <a:lvl1pPr algn="l" rtl="0" fontAlgn="base" latinLnBrk="1">
              <a:lnSpc>
                <a:spcPct val="150000"/>
              </a:lnSpc>
              <a:spcBef>
                <a:spcPct val="25000"/>
              </a:spcBef>
              <a:spcAft>
                <a:spcPct val="0"/>
              </a:spcAft>
              <a:buClr>
                <a:srgbClr val="333333"/>
              </a:buClr>
              <a:buChar char="–"/>
              <a:defRPr kumimoji="1" sz="1600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l" rtl="0" fontAlgn="base" latinLnBrk="1">
              <a:lnSpc>
                <a:spcPct val="150000"/>
              </a:lnSpc>
              <a:spcBef>
                <a:spcPct val="25000"/>
              </a:spcBef>
              <a:spcAft>
                <a:spcPct val="0"/>
              </a:spcAft>
              <a:buClr>
                <a:srgbClr val="333333"/>
              </a:buClr>
              <a:buChar char="–"/>
              <a:defRPr kumimoji="1" sz="1600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l" rtl="0" fontAlgn="base" latinLnBrk="1">
              <a:lnSpc>
                <a:spcPct val="150000"/>
              </a:lnSpc>
              <a:spcBef>
                <a:spcPct val="25000"/>
              </a:spcBef>
              <a:spcAft>
                <a:spcPct val="0"/>
              </a:spcAft>
              <a:buClr>
                <a:srgbClr val="333333"/>
              </a:buClr>
              <a:buChar char="–"/>
              <a:defRPr kumimoji="1" sz="1600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l" rtl="0" fontAlgn="base" latinLnBrk="1">
              <a:lnSpc>
                <a:spcPct val="150000"/>
              </a:lnSpc>
              <a:spcBef>
                <a:spcPct val="25000"/>
              </a:spcBef>
              <a:spcAft>
                <a:spcPct val="0"/>
              </a:spcAft>
              <a:buClr>
                <a:srgbClr val="333333"/>
              </a:buClr>
              <a:buChar char="–"/>
              <a:defRPr kumimoji="1" sz="1600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l" rtl="0" fontAlgn="base" latinLnBrk="1">
              <a:lnSpc>
                <a:spcPct val="150000"/>
              </a:lnSpc>
              <a:spcBef>
                <a:spcPct val="25000"/>
              </a:spcBef>
              <a:spcAft>
                <a:spcPct val="0"/>
              </a:spcAft>
              <a:buClr>
                <a:srgbClr val="333333"/>
              </a:buClr>
              <a:buChar char="–"/>
              <a:defRPr kumimoji="1" sz="1600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600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600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600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600" kern="1200">
                <a:solidFill>
                  <a:srgbClr val="000000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algn="ctr" defTabSz="342900" eaLnBrk="0" latinLnBrk="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ko-KR" sz="75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+mn-lt"/>
                <a:ea typeface="나눔스퀘어 Bold" panose="020B0600000101010101" pitchFamily="50" charset="-127"/>
                <a:cs typeface="Times New Roman" pitchFamily="18" charset="0"/>
              </a:rPr>
              <a:t>Machine Learning</a:t>
            </a:r>
          </a:p>
        </p:txBody>
      </p:sp>
      <p:pic>
        <p:nvPicPr>
          <p:cNvPr id="246" name="Picture 4" descr="databank, database, repository, server, storage icon">
            <a:extLst>
              <a:ext uri="{FF2B5EF4-FFF2-40B4-BE49-F238E27FC236}">
                <a16:creationId xmlns:a16="http://schemas.microsoft.com/office/drawing/2014/main" id="{A4169482-1C2B-475B-AFB4-94592189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27" y="3830483"/>
            <a:ext cx="386999" cy="2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" name="직사각형 246"/>
          <p:cNvSpPr/>
          <p:nvPr/>
        </p:nvSpPr>
        <p:spPr>
          <a:xfrm>
            <a:off x="4713901" y="3876446"/>
            <a:ext cx="558166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75" b="1" dirty="0">
                <a:latin typeface="맑은 고딕" pitchFamily="50" charset="-127"/>
              </a:rPr>
              <a:t>historical</a:t>
            </a:r>
            <a:endParaRPr lang="ko-KR" altLang="en-US" sz="675" b="1" dirty="0"/>
          </a:p>
        </p:txBody>
      </p:sp>
      <p:sp>
        <p:nvSpPr>
          <p:cNvPr id="248" name="직사각형 247"/>
          <p:cNvSpPr/>
          <p:nvPr/>
        </p:nvSpPr>
        <p:spPr>
          <a:xfrm>
            <a:off x="4059826" y="3883054"/>
            <a:ext cx="423514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75" b="1" dirty="0">
                <a:latin typeface="맑은 고딕" pitchFamily="50" charset="-127"/>
              </a:rPr>
              <a:t>Trend</a:t>
            </a:r>
            <a:endParaRPr lang="ko-KR" altLang="en-US" sz="675" b="1" dirty="0"/>
          </a:p>
        </p:txBody>
      </p:sp>
      <p:pic>
        <p:nvPicPr>
          <p:cNvPr id="249" name="그림 2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7635" y="5123148"/>
            <a:ext cx="903293" cy="504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0" name="그림 2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27859" y="5123148"/>
            <a:ext cx="901906" cy="494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1" name="TextBox 26"/>
          <p:cNvSpPr txBox="1"/>
          <p:nvPr/>
        </p:nvSpPr>
        <p:spPr>
          <a:xfrm>
            <a:off x="3941322" y="4282702"/>
            <a:ext cx="65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Periodic data</a:t>
            </a:r>
          </a:p>
          <a:p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Event data</a:t>
            </a:r>
          </a:p>
          <a:p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(Optional)</a:t>
            </a:r>
          </a:p>
        </p:txBody>
      </p:sp>
      <p:sp>
        <p:nvSpPr>
          <p:cNvPr id="252" name="TextBox 26"/>
          <p:cNvSpPr txBox="1"/>
          <p:nvPr/>
        </p:nvSpPr>
        <p:spPr>
          <a:xfrm>
            <a:off x="5333972" y="4346843"/>
            <a:ext cx="57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Sync data</a:t>
            </a:r>
          </a:p>
          <a:p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(Mandatory)</a:t>
            </a:r>
          </a:p>
        </p:txBody>
      </p:sp>
      <p:sp>
        <p:nvSpPr>
          <p:cNvPr id="253" name="직사각형 252"/>
          <p:cNvSpPr/>
          <p:nvPr/>
        </p:nvSpPr>
        <p:spPr>
          <a:xfrm>
            <a:off x="102349" y="2329915"/>
            <a:ext cx="2048624" cy="27278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54" name="그림 25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27" y="4750494"/>
            <a:ext cx="1781417" cy="9076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5" name="그림 2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77" y="3790021"/>
            <a:ext cx="1791319" cy="90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그림 2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10" y="3052652"/>
            <a:ext cx="1799967" cy="686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7" name="그림 2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52" y="2554628"/>
            <a:ext cx="558745" cy="452798"/>
          </a:xfrm>
          <a:prstGeom prst="rect">
            <a:avLst/>
          </a:prstGeom>
        </p:spPr>
      </p:pic>
      <p:pic>
        <p:nvPicPr>
          <p:cNvPr id="258" name="그림 25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92" y="2535942"/>
            <a:ext cx="356297" cy="503425"/>
          </a:xfrm>
          <a:prstGeom prst="rect">
            <a:avLst/>
          </a:prstGeom>
        </p:spPr>
      </p:pic>
      <p:sp>
        <p:nvSpPr>
          <p:cNvPr id="259" name="직사각형 258"/>
          <p:cNvSpPr/>
          <p:nvPr/>
        </p:nvSpPr>
        <p:spPr>
          <a:xfrm>
            <a:off x="7477921" y="1899512"/>
            <a:ext cx="550151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85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kumimoji="1" lang="en-US" altLang="ko-KR" sz="675" b="1" dirty="0">
                <a:ln>
                  <a:solidFill>
                    <a:prstClr val="white">
                      <a:alpha val="0"/>
                    </a:prstClr>
                  </a:solidFill>
                </a:ln>
                <a:ea typeface="나눔스퀘어 Bold" panose="020B0600000101010101" pitchFamily="50" charset="-127"/>
                <a:cs typeface="Arial" charset="0"/>
              </a:rPr>
              <a:t>Visualizer </a:t>
            </a:r>
            <a:endParaRPr kumimoji="1" lang="ko-KR" altLang="ko-KR" sz="675" b="1" dirty="0">
              <a:ln>
                <a:solidFill>
                  <a:prstClr val="white">
                    <a:alpha val="0"/>
                  </a:prstClr>
                </a:solidFill>
              </a:ln>
              <a:ea typeface="나눔스퀘어 Bold" panose="020B0600000101010101" pitchFamily="50" charset="-127"/>
              <a:cs typeface="Arial" charset="0"/>
            </a:endParaRPr>
          </a:p>
        </p:txBody>
      </p:sp>
      <p:sp>
        <p:nvSpPr>
          <p:cNvPr id="260" name="왼쪽/오른쪽 화살표 259"/>
          <p:cNvSpPr/>
          <p:nvPr/>
        </p:nvSpPr>
        <p:spPr>
          <a:xfrm>
            <a:off x="5916703" y="3547927"/>
            <a:ext cx="812181" cy="135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1" name="왼쪽/오른쪽 화살표 260"/>
          <p:cNvSpPr/>
          <p:nvPr/>
        </p:nvSpPr>
        <p:spPr>
          <a:xfrm>
            <a:off x="5906339" y="5288234"/>
            <a:ext cx="812181" cy="135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2" name="직사각형 261">
            <a:extLst>
              <a:ext uri="{FF2B5EF4-FFF2-40B4-BE49-F238E27FC236}">
                <a16:creationId xmlns:a16="http://schemas.microsoft.com/office/drawing/2014/main" id="{4D816A17-3C22-4BED-9A16-6C57DCFC75E3}"/>
              </a:ext>
            </a:extLst>
          </p:cNvPr>
          <p:cNvSpPr/>
          <p:nvPr/>
        </p:nvSpPr>
        <p:spPr bwMode="auto">
          <a:xfrm>
            <a:off x="7355144" y="2131337"/>
            <a:ext cx="772895" cy="105650"/>
          </a:xfrm>
          <a:prstGeom prst="rect">
            <a:avLst/>
          </a:prstGeom>
          <a:solidFill>
            <a:schemeClr val="bg1"/>
          </a:solidFill>
          <a:ln w="6350">
            <a:solidFill>
              <a:srgbClr val="BFBFBF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333333"/>
                </a:solidFill>
                <a:ea typeface="나눔스퀘어 Bold" panose="020B0600000101010101" pitchFamily="50" charset="-127"/>
                <a:cs typeface="Times New Roman" pitchFamily="18" charset="0"/>
              </a:rPr>
              <a:t>Ad Hoc report </a:t>
            </a:r>
          </a:p>
        </p:txBody>
      </p:sp>
      <p:sp>
        <p:nvSpPr>
          <p:cNvPr id="263" name="직사각형 262">
            <a:extLst>
              <a:ext uri="{FF2B5EF4-FFF2-40B4-BE49-F238E27FC236}">
                <a16:creationId xmlns:a16="http://schemas.microsoft.com/office/drawing/2014/main" id="{EEEA3717-C57B-4A13-9505-343B15EF40BD}"/>
              </a:ext>
            </a:extLst>
          </p:cNvPr>
          <p:cNvSpPr/>
          <p:nvPr/>
        </p:nvSpPr>
        <p:spPr bwMode="auto">
          <a:xfrm>
            <a:off x="7354743" y="2384702"/>
            <a:ext cx="772895" cy="107462"/>
          </a:xfrm>
          <a:prstGeom prst="rect">
            <a:avLst/>
          </a:prstGeom>
          <a:solidFill>
            <a:schemeClr val="bg1"/>
          </a:solidFill>
          <a:ln w="6350">
            <a:solidFill>
              <a:srgbClr val="BFBFBF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333333"/>
                </a:solidFill>
                <a:ea typeface="나눔스퀘어 Bold" panose="020B0600000101010101" pitchFamily="50" charset="-127"/>
                <a:cs typeface="Times New Roman" pitchFamily="18" charset="0"/>
              </a:rPr>
              <a:t>BI Tool </a:t>
            </a:r>
          </a:p>
        </p:txBody>
      </p:sp>
      <p:sp>
        <p:nvSpPr>
          <p:cNvPr id="264" name="직사각형 263">
            <a:extLst>
              <a:ext uri="{FF2B5EF4-FFF2-40B4-BE49-F238E27FC236}">
                <a16:creationId xmlns:a16="http://schemas.microsoft.com/office/drawing/2014/main" id="{0DCF21EA-3A4B-40AA-9077-4DF206F21FF9}"/>
              </a:ext>
            </a:extLst>
          </p:cNvPr>
          <p:cNvSpPr/>
          <p:nvPr/>
        </p:nvSpPr>
        <p:spPr bwMode="auto">
          <a:xfrm>
            <a:off x="7355144" y="2254949"/>
            <a:ext cx="772895" cy="108539"/>
          </a:xfrm>
          <a:prstGeom prst="rect">
            <a:avLst/>
          </a:prstGeom>
          <a:solidFill>
            <a:schemeClr val="bg1"/>
          </a:solidFill>
          <a:ln w="6350">
            <a:solidFill>
              <a:srgbClr val="BFBFBF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333333"/>
                </a:solidFill>
                <a:ea typeface="나눔스퀘어 Bold" panose="020B0600000101010101" pitchFamily="50" charset="-127"/>
                <a:cs typeface="Times New Roman" pitchFamily="18" charset="0"/>
              </a:rPr>
              <a:t>Dashboard </a:t>
            </a:r>
          </a:p>
        </p:txBody>
      </p:sp>
      <p:sp>
        <p:nvSpPr>
          <p:cNvPr id="265" name="직사각형 264"/>
          <p:cNvSpPr/>
          <p:nvPr/>
        </p:nvSpPr>
        <p:spPr>
          <a:xfrm>
            <a:off x="4992792" y="2282531"/>
            <a:ext cx="9348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Machine list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Operator color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Break code ETC.</a:t>
            </a:r>
          </a:p>
        </p:txBody>
      </p:sp>
      <p:sp>
        <p:nvSpPr>
          <p:cNvPr id="266" name="직사각형 265"/>
          <p:cNvSpPr/>
          <p:nvPr/>
        </p:nvSpPr>
        <p:spPr>
          <a:xfrm>
            <a:off x="4992783" y="2606566"/>
            <a:ext cx="9348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Job Order / Status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RFID Tagging info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Event(POW, Block)</a:t>
            </a:r>
          </a:p>
        </p:txBody>
      </p:sp>
      <p:sp>
        <p:nvSpPr>
          <p:cNvPr id="267" name="타원 266"/>
          <p:cNvSpPr/>
          <p:nvPr/>
        </p:nvSpPr>
        <p:spPr>
          <a:xfrm>
            <a:off x="3715299" y="1564710"/>
            <a:ext cx="357030" cy="25967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latinLnBrk="0" hangingPunct="0"/>
            <a:r>
              <a:rPr lang="en-US" altLang="ko-KR" sz="750" b="1" dirty="0"/>
              <a:t>TSB</a:t>
            </a:r>
            <a:endParaRPr lang="ko-KR" altLang="en-US" sz="750" b="1" dirty="0"/>
          </a:p>
        </p:txBody>
      </p:sp>
      <p:sp>
        <p:nvSpPr>
          <p:cNvPr id="268" name="타원 267"/>
          <p:cNvSpPr/>
          <p:nvPr/>
        </p:nvSpPr>
        <p:spPr>
          <a:xfrm>
            <a:off x="3720209" y="2813624"/>
            <a:ext cx="357030" cy="25967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latinLnBrk="0" hangingPunct="0"/>
            <a:r>
              <a:rPr lang="en-US" altLang="ko-KR" sz="750" b="1" dirty="0"/>
              <a:t>CLT</a:t>
            </a:r>
            <a:endParaRPr lang="ko-KR" altLang="en-US" sz="750" b="1" dirty="0"/>
          </a:p>
        </p:txBody>
      </p:sp>
      <p:sp>
        <p:nvSpPr>
          <p:cNvPr id="269" name="타원 268"/>
          <p:cNvSpPr/>
          <p:nvPr/>
        </p:nvSpPr>
        <p:spPr>
          <a:xfrm>
            <a:off x="2256423" y="2965087"/>
            <a:ext cx="435310" cy="227216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latinLnBrk="0" hangingPunct="0"/>
            <a:r>
              <a:rPr lang="ko-KR" altLang="en-US" sz="600" b="1" dirty="0"/>
              <a:t>부산대</a:t>
            </a:r>
          </a:p>
        </p:txBody>
      </p:sp>
      <p:sp>
        <p:nvSpPr>
          <p:cNvPr id="270" name="타원 269"/>
          <p:cNvSpPr/>
          <p:nvPr/>
        </p:nvSpPr>
        <p:spPr>
          <a:xfrm>
            <a:off x="3514633" y="4495097"/>
            <a:ext cx="532151" cy="357054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latinLnBrk="0" hangingPunct="0"/>
            <a:r>
              <a:rPr lang="ko-KR" altLang="en-US" sz="600" b="1" dirty="0"/>
              <a:t>부산대</a:t>
            </a:r>
            <a:r>
              <a:rPr lang="en-US" altLang="ko-KR" sz="600" b="1" dirty="0"/>
              <a:t>,</a:t>
            </a:r>
          </a:p>
          <a:p>
            <a:pPr algn="ctr" latinLnBrk="0" hangingPunct="0"/>
            <a:r>
              <a:rPr lang="en-US" altLang="ko-KR" sz="600" b="1" dirty="0" err="1"/>
              <a:t>IOChord</a:t>
            </a:r>
            <a:endParaRPr lang="ko-KR" altLang="en-US" sz="600" b="1" dirty="0"/>
          </a:p>
        </p:txBody>
      </p:sp>
      <p:sp>
        <p:nvSpPr>
          <p:cNvPr id="271" name="타원 270"/>
          <p:cNvSpPr/>
          <p:nvPr/>
        </p:nvSpPr>
        <p:spPr>
          <a:xfrm>
            <a:off x="6528247" y="1769675"/>
            <a:ext cx="357030" cy="25967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latinLnBrk="0" hangingPunct="0"/>
            <a:r>
              <a:rPr lang="en-US" altLang="ko-KR" sz="750" b="1" dirty="0"/>
              <a:t>CLT</a:t>
            </a:r>
            <a:endParaRPr lang="ko-KR" altLang="en-US" sz="750" b="1" dirty="0"/>
          </a:p>
        </p:txBody>
      </p:sp>
      <p:sp>
        <p:nvSpPr>
          <p:cNvPr id="272" name="오른쪽 화살표 271"/>
          <p:cNvSpPr/>
          <p:nvPr/>
        </p:nvSpPr>
        <p:spPr>
          <a:xfrm rot="16200000" flipH="1">
            <a:off x="2168284" y="1997236"/>
            <a:ext cx="1037626" cy="962933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latinLnBrk="0" hangingPunct="0"/>
            <a:endParaRPr lang="ko-KR" altLang="en-US" sz="2700">
              <a:solidFill>
                <a:srgbClr val="E93324"/>
              </a:solidFill>
            </a:endParaRPr>
          </a:p>
        </p:txBody>
      </p:sp>
      <p:sp>
        <p:nvSpPr>
          <p:cNvPr id="273" name="오른쪽 화살표 272"/>
          <p:cNvSpPr/>
          <p:nvPr/>
        </p:nvSpPr>
        <p:spPr>
          <a:xfrm rot="10800000" flipH="1">
            <a:off x="2728009" y="1515630"/>
            <a:ext cx="1221905" cy="962933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latinLnBrk="0" hangingPunct="0"/>
            <a:endParaRPr lang="ko-KR" altLang="en-US" sz="2700">
              <a:solidFill>
                <a:srgbClr val="E93324"/>
              </a:solidFill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2864147" y="2137189"/>
            <a:ext cx="9348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Machine list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Operator color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Break code ETC.</a:t>
            </a:r>
          </a:p>
        </p:txBody>
      </p:sp>
      <p:sp>
        <p:nvSpPr>
          <p:cNvPr id="275" name="직사각형 274"/>
          <p:cNvSpPr/>
          <p:nvPr/>
        </p:nvSpPr>
        <p:spPr>
          <a:xfrm>
            <a:off x="2864137" y="2461223"/>
            <a:ext cx="9348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Job Order / Status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RFID Tagging info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600" dirty="0"/>
              <a:t>Event(POW, Block)</a:t>
            </a:r>
          </a:p>
        </p:txBody>
      </p:sp>
      <p:sp>
        <p:nvSpPr>
          <p:cNvPr id="276" name="TextBox 26"/>
          <p:cNvSpPr txBox="1"/>
          <p:nvPr/>
        </p:nvSpPr>
        <p:spPr>
          <a:xfrm>
            <a:off x="3023729" y="1718636"/>
            <a:ext cx="5743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Mandatory</a:t>
            </a:r>
          </a:p>
        </p:txBody>
      </p:sp>
      <p:sp>
        <p:nvSpPr>
          <p:cNvPr id="277" name="TextBox 26"/>
          <p:cNvSpPr txBox="1"/>
          <p:nvPr/>
        </p:nvSpPr>
        <p:spPr>
          <a:xfrm>
            <a:off x="4376067" y="2500921"/>
            <a:ext cx="5324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optional</a:t>
            </a:r>
          </a:p>
        </p:txBody>
      </p:sp>
      <p:sp>
        <p:nvSpPr>
          <p:cNvPr id="278" name="오른쪽 화살표 277"/>
          <p:cNvSpPr/>
          <p:nvPr/>
        </p:nvSpPr>
        <p:spPr>
          <a:xfrm rot="10800000" flipH="1">
            <a:off x="2635898" y="4945896"/>
            <a:ext cx="1215000" cy="962933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latinLnBrk="0" hangingPunct="0"/>
            <a:endParaRPr lang="ko-KR" altLang="en-US" sz="2700">
              <a:solidFill>
                <a:srgbClr val="E93324"/>
              </a:solidFill>
            </a:endParaRPr>
          </a:p>
        </p:txBody>
      </p:sp>
      <p:sp>
        <p:nvSpPr>
          <p:cNvPr id="279" name="오른쪽 화살표 278"/>
          <p:cNvSpPr/>
          <p:nvPr/>
        </p:nvSpPr>
        <p:spPr>
          <a:xfrm rot="16200000">
            <a:off x="2417926" y="4720350"/>
            <a:ext cx="505460" cy="962933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latinLnBrk="0" hangingPunct="0"/>
            <a:endParaRPr lang="ko-KR" altLang="en-US" sz="2700">
              <a:solidFill>
                <a:srgbClr val="E93324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330086" y="4286795"/>
            <a:ext cx="2914650" cy="1529317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925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200026" y="1337518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시각화 방안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00025" y="3790439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시각화 기능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850150" y="133751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UI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시안 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–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기본 정보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00025" y="3673436"/>
            <a:ext cx="8640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753530" y="1337517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3622271" y="3623560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flipV="1">
            <a:off x="3686694" y="3617326"/>
            <a:ext cx="140393" cy="9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3867353" y="3623560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263" y="624169"/>
            <a:ext cx="67880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sp>
        <p:nvSpPr>
          <p:cNvPr id="6" name="직사각형 5"/>
          <p:cNvSpPr/>
          <p:nvPr/>
        </p:nvSpPr>
        <p:spPr>
          <a:xfrm>
            <a:off x="-117853" y="3980573"/>
            <a:ext cx="387138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① </a:t>
            </a:r>
            <a:r>
              <a:rPr kumimoji="1"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그래프 </a:t>
            </a:r>
            <a:r>
              <a:rPr kumimoji="1"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표현을 위한 </a:t>
            </a:r>
            <a:r>
              <a:rPr kumimoji="1"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필터</a:t>
            </a:r>
            <a:r>
              <a:rPr kumimoji="1"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/>
            </a:r>
            <a:br>
              <a:rPr kumimoji="1"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② </a:t>
            </a:r>
            <a:r>
              <a:rPr kumimoji="1"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그래프에 표시하고자 하는 시간대를 변경하고자 할 경우 버튼을 눌러 원하는 시간을 설정</a:t>
            </a:r>
            <a:endParaRPr kumimoji="1"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③ 상세보기 </a:t>
            </a:r>
            <a:endParaRPr lang="en-US" altLang="ko-KR" sz="825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④ </a:t>
            </a:r>
            <a:r>
              <a:rPr kumimoji="1"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Yard Block </a:t>
            </a:r>
            <a:r>
              <a:rPr kumimoji="1"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Diagram</a:t>
            </a:r>
            <a:br>
              <a:rPr kumimoji="1"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1" lang="ko-KR" altLang="en-US" sz="825" dirty="0">
                <a:latin typeface="맑은 고딕" panose="020B0503020000020004" pitchFamily="50" charset="-127"/>
              </a:rPr>
              <a:t>수입</a:t>
            </a:r>
            <a:r>
              <a:rPr kumimoji="1" lang="en-US" altLang="ko-KR" sz="825" dirty="0">
                <a:latin typeface="맑은 고딕" panose="020B0503020000020004" pitchFamily="50" charset="-127"/>
              </a:rPr>
              <a:t>/</a:t>
            </a:r>
            <a:r>
              <a:rPr kumimoji="1" lang="ko-KR" altLang="en-US" sz="825" dirty="0">
                <a:latin typeface="맑은 고딕" panose="020B0503020000020004" pitchFamily="50" charset="-127"/>
              </a:rPr>
              <a:t>수출</a:t>
            </a:r>
            <a:r>
              <a:rPr kumimoji="1" lang="en-US" altLang="ko-KR" sz="825" dirty="0">
                <a:latin typeface="맑은 고딕" panose="020B0503020000020004" pitchFamily="50" charset="-127"/>
              </a:rPr>
              <a:t>/</a:t>
            </a:r>
            <a:r>
              <a:rPr kumimoji="1" lang="ko-KR" altLang="en-US" sz="825" dirty="0" err="1">
                <a:latin typeface="맑은 고딕" panose="020B0503020000020004" pitchFamily="50" charset="-127"/>
              </a:rPr>
              <a:t>환적</a:t>
            </a:r>
            <a:r>
              <a:rPr kumimoji="1" lang="ko-KR" altLang="en-US" sz="825" dirty="0">
                <a:latin typeface="맑은 고딕" panose="020B0503020000020004" pitchFamily="50" charset="-127"/>
              </a:rPr>
              <a:t> 비율로 블록당 점유율을 표시</a:t>
            </a:r>
            <a:endParaRPr kumimoji="1" lang="en-US" altLang="ko-KR" sz="825" dirty="0">
              <a:latin typeface="맑은 고딕" panose="020B0503020000020004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⑤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Mouse Over</a:t>
            </a:r>
            <a:b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1" lang="en-US" altLang="ko-KR" sz="825" dirty="0">
                <a:latin typeface="맑은 고딕" panose="020B0503020000020004" pitchFamily="50" charset="-127"/>
              </a:rPr>
              <a:t>1</a:t>
            </a:r>
            <a:r>
              <a:rPr kumimoji="1" lang="ko-KR" altLang="en-US" sz="825" dirty="0">
                <a:latin typeface="맑은 고딕" panose="020B0503020000020004" pitchFamily="50" charset="-127"/>
              </a:rPr>
              <a:t>시간 뒤의 예상 점유율을 함께 표시</a:t>
            </a:r>
            <a:endParaRPr kumimoji="1" lang="en-US" altLang="ko-KR" sz="825" dirty="0">
              <a:latin typeface="맑은 고딕" panose="020B0503020000020004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⑥ </a:t>
            </a:r>
            <a:r>
              <a:rPr lang="ko-KR" altLang="en-US" sz="825" dirty="0" err="1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미니맵</a:t>
            </a:r>
            <a:endParaRPr lang="en-US" altLang="ko-KR" sz="825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884789" y="3762798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UI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시안 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–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 정보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1" y="1538282"/>
            <a:ext cx="3111908" cy="2136371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B03717A5-4F60-F24D-855D-26F807B53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33" y="1541873"/>
            <a:ext cx="3626304" cy="2039796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A5247584-1D3D-E64C-B1CD-DCA04402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71" t="42718" b="6944"/>
          <a:stretch/>
        </p:blipFill>
        <p:spPr>
          <a:xfrm>
            <a:off x="4847659" y="3980574"/>
            <a:ext cx="2259723" cy="19791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857250"/>
            <a:ext cx="55749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미래 장치장 예측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야드 점유율 예측을 통한 야드 혼잡도를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예측</a:t>
            </a:r>
            <a:endParaRPr lang="ko-KR" altLang="en-US" sz="13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200026" y="1340382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 패턴 분석 정의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38176" y="3167769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 패턴 분석 방법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38176" y="1511143"/>
            <a:ext cx="3401705" cy="4574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현재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TOS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에서는 본선 작업 계획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(Crane Working Plan)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구성할 때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양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적하 작업 수량에 따른 단순 산술 형식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실제 본선 작업 중에 잦은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Schedule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변경과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Yard Crash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등의 항만 생산성 저하 문제 발생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spc="-3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더 </a:t>
            </a:r>
            <a:r>
              <a:rPr lang="ko-KR" altLang="en-US" sz="825" spc="-3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정교하게 예측함을 통해</a:t>
            </a:r>
            <a:r>
              <a:rPr lang="en-US" altLang="ko-KR" sz="825" spc="-3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 dirty="0">
                <a:ln>
                  <a:solidFill>
                    <a:srgbClr val="C00000">
                      <a:alpha val="15000"/>
                    </a:srgb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본선 작업 예상시간</a:t>
            </a:r>
            <a:r>
              <a:rPr lang="en-US" altLang="ko-KR" sz="825" dirty="0">
                <a:ln>
                  <a:solidFill>
                    <a:srgbClr val="C00000">
                      <a:alpha val="15000"/>
                    </a:srgb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(ETW)</a:t>
            </a:r>
            <a:r>
              <a:rPr lang="ko-KR" altLang="en-US" sz="825" dirty="0">
                <a:ln>
                  <a:solidFill>
                    <a:srgbClr val="C00000">
                      <a:alpha val="15000"/>
                    </a:srgb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정확성을 높여 항만 생산성을 증가시키는 것이 목적</a:t>
            </a:r>
            <a:endParaRPr lang="en-US" altLang="ko-KR" sz="825" dirty="0">
              <a:ln>
                <a:solidFill>
                  <a:srgbClr val="C00000">
                    <a:alpha val="15000"/>
                  </a:srgbClr>
                </a:solidFill>
              </a:ln>
              <a:solidFill>
                <a:srgbClr val="C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227310" y="1159521"/>
            <a:ext cx="2641985" cy="5048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정확한 </a:t>
            </a:r>
            <a:r>
              <a:rPr lang="en-US" altLang="ko-KR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CWP, ETW </a:t>
            </a: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산출</a:t>
            </a: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터미널 생산성 증가</a:t>
            </a: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331147" y="1113641"/>
            <a:ext cx="605984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157822" y="2950079"/>
            <a:ext cx="3678827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3836648" y="1303775"/>
            <a:ext cx="0" cy="466036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385" name="_x231611968" descr="EMB00008c283d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7" y="3592969"/>
            <a:ext cx="2849187" cy="9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69618" y="3310960"/>
            <a:ext cx="3541991" cy="4574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 흐름 분석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본선 작업에서의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작업 </a:t>
            </a:r>
            <a:r>
              <a:rPr lang="ko-KR" altLang="en-US" sz="788" dirty="0" err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특성별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ETC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 도출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25746" y="4565690"/>
            <a:ext cx="337382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50" dirty="0"/>
              <a:t>QC 작업 </a:t>
            </a:r>
            <a:r>
              <a:rPr lang="ko-KR" altLang="en-US" sz="750" dirty="0" err="1"/>
              <a:t>패턴기반</a:t>
            </a:r>
            <a:r>
              <a:rPr lang="ko-KR" altLang="en-US" sz="750" dirty="0"/>
              <a:t> ETC 분포 도출 및 새로운 CWP 생성프로세스 </a:t>
            </a:r>
            <a:r>
              <a:rPr lang="ko-KR" altLang="en-US" sz="750" dirty="0" err="1"/>
              <a:t>Framework</a:t>
            </a:r>
            <a:endParaRPr lang="ko-KR" altLang="en-US" sz="750" dirty="0"/>
          </a:p>
        </p:txBody>
      </p:sp>
      <p:sp>
        <p:nvSpPr>
          <p:cNvPr id="37" name="직사각형 36"/>
          <p:cNvSpPr/>
          <p:nvPr/>
        </p:nvSpPr>
        <p:spPr>
          <a:xfrm>
            <a:off x="-53978" y="4700008"/>
            <a:ext cx="3937487" cy="117921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생산성 수준을 고려한 예측 모형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개발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471488" lvl="1" indent="-1285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Bootstrapping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과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Deep MLP(Multi-Layer Perceptron)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이용한 </a:t>
            </a:r>
            <a:r>
              <a:rPr lang="ko-KR" altLang="en-US" sz="825" dirty="0" err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선석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생산성 예측 기술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개발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471488" lvl="1" indent="-1285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작업에 영향을 미치는 주요 요소들의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ETC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분포는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작업 패턴을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근거로 하여 도출되며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이를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기반으로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Bootstrapping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방법론 적용과 주요 요소들을 활용한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MLP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예측 모델 </a:t>
            </a:r>
            <a:r>
              <a:rPr lang="ko-KR" altLang="en-US" sz="825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개발 </a:t>
            </a:r>
            <a:r>
              <a:rPr lang="ko-KR" altLang="en-US" sz="825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수행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471488" lvl="1" indent="-12858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902494" y="1337184"/>
            <a:ext cx="1765163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 패턴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 및 결과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6387" name="_x231611568" descr="EMB00008c283da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26" y="1902482"/>
            <a:ext cx="1496656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822886" y="2692481"/>
            <a:ext cx="1765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적하(</a:t>
            </a:r>
            <a:r>
              <a:rPr lang="ko-KR" altLang="en-US" sz="60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L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)와 양하(</a:t>
            </a:r>
            <a:r>
              <a:rPr lang="ko-KR" altLang="en-US" sz="60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U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)에 따른 안벽크레인의 ETC 분포 결과</a:t>
            </a:r>
            <a:endParaRPr lang="ko-KR" altLang="en-US" sz="6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6391" name="_x231612288" descr="EMB00008c283da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57" y="1915457"/>
            <a:ext cx="1701143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직사각형 47"/>
          <p:cNvSpPr/>
          <p:nvPr/>
        </p:nvSpPr>
        <p:spPr>
          <a:xfrm>
            <a:off x="5766420" y="2703808"/>
            <a:ext cx="1522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Twin </a:t>
            </a:r>
            <a:r>
              <a:rPr lang="ko-KR" altLang="en-US" sz="60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여부에 따른 안벽크레인의 </a:t>
            </a:r>
            <a:r>
              <a:rPr lang="en-US" altLang="ko-KR" sz="60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ETC </a:t>
            </a:r>
            <a:r>
              <a:rPr lang="ko-KR" altLang="en-US" sz="60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 결과</a:t>
            </a:r>
            <a:endParaRPr lang="ko-KR" altLang="en-US" sz="6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6393" name="_x231612208" descr="EMB00008c283da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12" y="3023256"/>
            <a:ext cx="1487669" cy="92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직사각형 48"/>
          <p:cNvSpPr/>
          <p:nvPr/>
        </p:nvSpPr>
        <p:spPr>
          <a:xfrm>
            <a:off x="3883509" y="3973685"/>
            <a:ext cx="1811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속성에 따른 안벽크레인의 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ETC 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 결과</a:t>
            </a:r>
          </a:p>
          <a:p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일반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original, 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냉동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reefer, 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위험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danger, 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번들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bundle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endParaRPr lang="en-US" altLang="ko-KR" sz="6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6395" name="_x231612048" descr="EMB00008c283da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75" y="1913024"/>
            <a:ext cx="1445162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7611248" y="2725505"/>
            <a:ext cx="1336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베이 변동 여부에 따른 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ETC 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 결과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16397" name="_x231611728" descr="EMB00008c283d9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01" y="3089729"/>
            <a:ext cx="1374528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직사각형 53"/>
          <p:cNvSpPr/>
          <p:nvPr/>
        </p:nvSpPr>
        <p:spPr>
          <a:xfrm>
            <a:off x="7410112" y="3924642"/>
            <a:ext cx="15895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작업자 변경 여부에 따른 안벽크레인의 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ETC 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 결과</a:t>
            </a:r>
          </a:p>
        </p:txBody>
      </p:sp>
      <p:pic>
        <p:nvPicPr>
          <p:cNvPr id="16399" name="_x231612048" descr="EMB00008c283d9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20" y="3103292"/>
            <a:ext cx="1473082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5652807" y="3922977"/>
            <a:ext cx="1586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작업변동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양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적하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따른 안벽크레인의 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ETC 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 결과</a:t>
            </a:r>
          </a:p>
        </p:txBody>
      </p:sp>
      <p:pic>
        <p:nvPicPr>
          <p:cNvPr id="16401" name="_x231612128" descr="EMB00008c283d9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40" y="4288597"/>
            <a:ext cx="2339978" cy="14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5175061" y="5791073"/>
            <a:ext cx="294343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베이 변동 유무와 작업자 변동 유무에 따른 교호작용 결과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유의미함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857250"/>
            <a:ext cx="74360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[QC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 패턴 분석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실제 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Operation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기반의 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CWP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재구성을 통한 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QC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효율성 강화 기능 </a:t>
            </a:r>
            <a:endParaRPr lang="ko-KR" altLang="en-US" sz="13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9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200026" y="1337518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시각화 방안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00025" y="3790439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시각화 기능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850150" y="133751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UI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시안 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–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기본 정보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00025" y="3673436"/>
            <a:ext cx="8640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753530" y="1337517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3622271" y="3623560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flipV="1">
            <a:off x="3686694" y="3617326"/>
            <a:ext cx="140393" cy="9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3867353" y="3623560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-117853" y="3980573"/>
            <a:ext cx="387138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① </a:t>
            </a:r>
            <a:r>
              <a:rPr kumimoji="1"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그래프 </a:t>
            </a:r>
            <a:r>
              <a:rPr kumimoji="1"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표현을 위한 </a:t>
            </a:r>
            <a:r>
              <a:rPr kumimoji="1"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필터</a:t>
            </a:r>
            <a:r>
              <a:rPr kumimoji="1"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/>
            </a:r>
            <a:br>
              <a:rPr kumimoji="1"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② </a:t>
            </a:r>
            <a:r>
              <a:rPr kumimoji="1"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그래프에 표시하고자 하는 시간대를 변경하고자 할 경우 버튼을 눌러 원하는 시간을 설정</a:t>
            </a:r>
            <a:endParaRPr kumimoji="1"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③ </a:t>
            </a:r>
            <a:r>
              <a:rPr kumimoji="1"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Crane Working plan Diagram</a:t>
            </a:r>
            <a:br>
              <a:rPr kumimoji="1"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④ 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CWP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비교</a:t>
            </a:r>
            <a:endParaRPr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⑤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Yard Crash</a:t>
            </a:r>
            <a:endParaRPr lang="en-US" altLang="ko-KR" sz="825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884789" y="3762798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UI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시안 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–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 정보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489" y="1065477"/>
            <a:ext cx="64678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9" y="1527350"/>
            <a:ext cx="3108344" cy="2138519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96E0820D-E00A-0A40-8D9E-10D796FA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738" y="1575742"/>
            <a:ext cx="3643740" cy="2049604"/>
          </a:xfrm>
          <a:prstGeom prst="rect">
            <a:avLst/>
          </a:prstGeom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42D10496-2927-8240-95AB-16FBF38DAC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34" t="41262" b="19513"/>
          <a:stretch/>
        </p:blipFill>
        <p:spPr>
          <a:xfrm>
            <a:off x="3884788" y="4042292"/>
            <a:ext cx="3023750" cy="1301340"/>
          </a:xfrm>
          <a:prstGeom prst="rect">
            <a:avLst/>
          </a:prstGeom>
        </p:spPr>
      </p:pic>
      <p:pic>
        <p:nvPicPr>
          <p:cNvPr id="23" name="Picture 1">
            <a:extLst>
              <a:ext uri="{FF2B5EF4-FFF2-40B4-BE49-F238E27FC236}">
                <a16:creationId xmlns:a16="http://schemas.microsoft.com/office/drawing/2014/main" id="{E07B5785-231B-0848-9B45-3B83A45C8E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087" t="40871" b="24031"/>
          <a:stretch/>
        </p:blipFill>
        <p:spPr>
          <a:xfrm>
            <a:off x="6629742" y="4335830"/>
            <a:ext cx="2210283" cy="15633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857250"/>
            <a:ext cx="74360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[QC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 패턴 분석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실제 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Operation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기반의 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CWP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재구성을 통한 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QC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효율성 강화 기능 </a:t>
            </a:r>
            <a:endParaRPr lang="ko-KR" altLang="en-US" sz="13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200026" y="1340382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CHE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패턴 분석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장비 기준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정의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24458" y="372297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CHE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패턴 분석 방법 및 결과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12533" y="1430827"/>
            <a:ext cx="5871331" cy="4574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ko-KR" sz="750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07670" y="3967210"/>
            <a:ext cx="3232058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YC(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①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RTGC,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RMGC)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Pre-Move Distance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현황 분석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8" y="4373874"/>
            <a:ext cx="2261738" cy="98691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1556" y="5446299"/>
            <a:ext cx="23146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ko-KR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</a:t>
            </a:r>
            <a:r>
              <a:rPr lang="ko-KR" altLang="en-US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en-US" altLang="ko-KR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Pre-move Distance</a:t>
            </a:r>
            <a:r>
              <a:rPr lang="ko-KR" altLang="en-US" sz="750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prstClr val="black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색의 진함에 </a:t>
            </a:r>
            <a:r>
              <a:rPr lang="ko-KR" altLang="en-US" sz="750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prstClr val="black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따라 </a:t>
            </a:r>
            <a:r>
              <a:rPr lang="en-US" altLang="ko-KR" sz="750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prstClr val="black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Grid</a:t>
            </a:r>
            <a:r>
              <a:rPr lang="ko-KR" altLang="en-US" sz="750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prstClr val="black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화 표현</a:t>
            </a:r>
            <a:endParaRPr lang="en-US" altLang="ko-KR" sz="750" dirty="0">
              <a:ln>
                <a:solidFill>
                  <a:srgbClr val="E7E6E6">
                    <a:lumMod val="10000"/>
                    <a:alpha val="15000"/>
                  </a:srgbClr>
                </a:solidFill>
              </a:ln>
              <a:solidFill>
                <a:prstClr val="black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" y="1551629"/>
            <a:ext cx="4107611" cy="199742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계획의 효율성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증대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C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471488" lvl="1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야드에서의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ETW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예측을 통해 각 블록의 작업 부하 발생 가능성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계산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C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생산성 예측을 위한 기반 마련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471488" lvl="1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Yard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Crane(YC)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Pre-Move Distance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활용하여 강화 학습을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적용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생산성을 증가시키기 위해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Yard Crane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비효율적인 이동 동선을 분석 및 효율적인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Crane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할당이 필요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471488" lvl="1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Order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따른 </a:t>
            </a:r>
            <a: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Pre-Move Distance 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정의 </a:t>
            </a:r>
            <a: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</a:t>
            </a:r>
            <a:b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Yard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Crane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 하역 작업을 하지 않은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상황에서 이동하는 거리를 의미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는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가지의 형태로 분류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471488" lvl="1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①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RTGC,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RMGC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②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Top Handler, Reach Stacker </a:t>
            </a:r>
            <a:endParaRPr lang="ko-KR" altLang="en-US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227310" y="1159520"/>
            <a:ext cx="2641985" cy="4076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계획의 효율성 증대</a:t>
            </a: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endParaRPr lang="ko-KR" altLang="en-US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331146" y="1113641"/>
            <a:ext cx="644419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26742" y="3609446"/>
            <a:ext cx="8640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077726" y="1340382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41" name="_x231612288" descr="EMB00008c283c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96" y="4434789"/>
            <a:ext cx="1381353" cy="87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765621" y="5424960"/>
            <a:ext cx="132457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5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YC의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Block 이동에 따른 </a:t>
            </a:r>
            <a:endParaRPr lang="en-US" altLang="ko-KR" sz="75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r>
              <a:rPr lang="ko-KR" altLang="en-US" sz="75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Bay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이동 </a:t>
            </a:r>
            <a:r>
              <a:rPr lang="ko-KR" altLang="en-US" sz="75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산점도</a:t>
            </a:r>
            <a:endParaRPr lang="ko-KR" altLang="en-US" sz="75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151057" y="1395906"/>
            <a:ext cx="1819796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CHE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패턴 분석 방법 및 결과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4134269" y="1640140"/>
            <a:ext cx="442353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YC(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②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Top Handler, Reach Stacker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Pre-Move Distance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현황 분석</a:t>
            </a:r>
          </a:p>
        </p:txBody>
      </p:sp>
      <p:pic>
        <p:nvPicPr>
          <p:cNvPr id="10243" name="_x231612208" descr="EMB00008c283c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83" y="1842823"/>
            <a:ext cx="3061161" cy="15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5118218" y="3354783"/>
            <a:ext cx="3079704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ko-KR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</a:t>
            </a:r>
            <a:r>
              <a:rPr lang="ko-KR" altLang="en-US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작업 </a:t>
            </a:r>
            <a:r>
              <a:rPr lang="ko-KR" altLang="en-US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영역 및 작업 블록 </a:t>
            </a:r>
            <a:r>
              <a:rPr lang="en-US" altLang="ko-KR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GRIP Map </a:t>
            </a:r>
            <a:r>
              <a:rPr lang="ko-KR" altLang="en-US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표현</a:t>
            </a:r>
            <a:endParaRPr lang="ko-KR" altLang="en-US" sz="750" dirty="0">
              <a:ln>
                <a:solidFill>
                  <a:schemeClr val="tx2">
                    <a:lumMod val="5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70470" y="3722977"/>
            <a:ext cx="1518200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CHE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패턴 분석 방법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4170470" y="3967210"/>
            <a:ext cx="3434469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Job Order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따른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Pre-Move Distance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계산</a:t>
            </a:r>
          </a:p>
        </p:txBody>
      </p:sp>
      <p:pic>
        <p:nvPicPr>
          <p:cNvPr id="10245" name="_x231611488" descr="EMB00008c283c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26" y="4234256"/>
            <a:ext cx="2223135" cy="1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4446742" y="5675271"/>
            <a:ext cx="345465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ko-KR" altLang="en-US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BPT GRID</a:t>
            </a:r>
            <a:r>
              <a:rPr lang="ko-KR" altLang="en-US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기반으로 작업 정보에 따른 </a:t>
            </a:r>
            <a:r>
              <a:rPr lang="en-US" altLang="ko-KR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 </a:t>
            </a:r>
            <a:r>
              <a:rPr lang="ko-KR" altLang="en-US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이동거리 산출 </a:t>
            </a:r>
            <a:r>
              <a:rPr lang="en-US" altLang="ko-KR" sz="7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Framework</a:t>
            </a: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3957527" y="3567805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V="1">
            <a:off x="4021950" y="3561571"/>
            <a:ext cx="140393" cy="9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4202609" y="3567805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857250"/>
            <a:ext cx="77530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[CHE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패턴 분석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장비 기준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: CHE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기준으로 야드 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ETW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예측을 통해 블록별 작업 부하를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예측</a:t>
            </a:r>
            <a:endParaRPr lang="ko-KR" altLang="en-US" sz="13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8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200026" y="1279150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CHE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패턴 분석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기준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정의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00025" y="2099898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CHE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패턴 분석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기준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방법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32726" y="1512192"/>
            <a:ext cx="4180115" cy="4574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수출입 및 컨테이너 특성에 따른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Rehandling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현황 분석을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통해 운용 계획 시각화 및 효율성 기대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블록 별  속성에 따른 혼잡도 예측을 위한 기반 마련</a:t>
            </a:r>
            <a:endParaRPr lang="en-US" altLang="ko-KR" sz="750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C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00025" y="2261557"/>
            <a:ext cx="3175091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특성에 따른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Rehandling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패턴 현황 분석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04428" y="4106635"/>
            <a:ext cx="3778110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블록 별 컨테이너 적재 분포와 그에 따른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Rehandling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현황 분석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5" y="2521248"/>
            <a:ext cx="1901919" cy="12316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37" y="2516509"/>
            <a:ext cx="2084824" cy="13500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06" y="4310803"/>
            <a:ext cx="2751901" cy="13333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1442CF-6CAC-45CA-BE7C-1B40986D8D3B}"/>
              </a:ext>
            </a:extLst>
          </p:cNvPr>
          <p:cNvSpPr txBox="1"/>
          <p:nvPr/>
        </p:nvSpPr>
        <p:spPr>
          <a:xfrm>
            <a:off x="868806" y="3838725"/>
            <a:ext cx="255594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75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특성에 따른 </a:t>
            </a:r>
            <a:r>
              <a:rPr lang="en-US" altLang="ko-KR" sz="675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Rehandling </a:t>
            </a:r>
            <a:r>
              <a:rPr lang="ko-KR" altLang="en-US" sz="675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구성 비율</a:t>
            </a:r>
            <a:r>
              <a:rPr lang="en-US" altLang="ko-KR" sz="675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endParaRPr lang="ko-KR" altLang="en-US" sz="675" dirty="0">
              <a:ln>
                <a:solidFill>
                  <a:schemeClr val="tx2">
                    <a:lumMod val="5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4491313" y="1604801"/>
            <a:ext cx="4511527" cy="190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강화 학습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(Deep RL)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활용한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Job Order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따른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Trajectory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도출</a:t>
            </a:r>
          </a:p>
          <a:p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227310" y="1159521"/>
            <a:ext cx="2641985" cy="44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각종 속성에 따른 야드 블록 혼잡도 예측</a:t>
            </a: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en-US" altLang="ko-KR" sz="825" b="1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Rehandling</a:t>
            </a:r>
            <a:r>
              <a:rPr lang="en-US" altLang="ko-KR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현황 분석을 통한 효율성 증대</a:t>
            </a:r>
            <a:endParaRPr lang="ko-KR" altLang="en-US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331147" y="1113641"/>
            <a:ext cx="670448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414835" y="1303775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02110" y="2011066"/>
            <a:ext cx="4185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4412840" y="3585761"/>
            <a:ext cx="4590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4442330" y="1277785"/>
            <a:ext cx="1784980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CHE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패턴 분석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기준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방법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491313" y="3727404"/>
            <a:ext cx="2225678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CHE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패턴 분석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기준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결과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58418" y="5594371"/>
            <a:ext cx="3111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수출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 컨테이너에 따른 분포를 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BPT GRID Map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표현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클러스터 별 색상 구분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4298761" y="1940244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V="1">
            <a:off x="4351034" y="3524139"/>
            <a:ext cx="140393" cy="9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571856" y="3543091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_x231612208" descr="EMB00008c283cb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53" y="1757963"/>
            <a:ext cx="3265747" cy="16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4732668" y="3331846"/>
            <a:ext cx="332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Deep RL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활용한 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 Trajectory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도출 프로세스 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Framework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예시</a:t>
            </a:r>
            <a:endParaRPr lang="ko-KR" altLang="en-US" sz="75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3317" name="_x231612368" descr="EMB00008c283cb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93" y="3960208"/>
            <a:ext cx="2651917" cy="18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5271824" y="5205536"/>
            <a:ext cx="2492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Deep RL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활용한 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추천 행동 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/>
            </a:r>
            <a:b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Trajectory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결과 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x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축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:Episode, y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축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보상 값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endParaRPr lang="ko-KR" altLang="en-US" sz="75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001595" y="4577987"/>
            <a:ext cx="19950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Episode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 증가함에 따라 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Agent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 받는 보상이 높아지는 추세를 보임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857250"/>
            <a:ext cx="87732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[CHE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패턴 분석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컨테이너 기준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)] : Container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특성과 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Rehandling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예측에 따른 야드 혼잡도 예측 기능 </a:t>
            </a:r>
            <a:endParaRPr lang="ko-KR" altLang="en-US" sz="13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205890" y="132916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게이트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입출입 현황 분석 정의 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198379" y="353226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게이트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입출입 현황 분석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방법 및 결과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(1)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50798" y="1569718"/>
            <a:ext cx="3463361" cy="11184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게이트 입출입 예측을 위한 현황 분석 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게이트 </a:t>
            </a:r>
            <a:r>
              <a:rPr lang="ko-KR" altLang="en-US" sz="788" dirty="0" err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입출입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예측을 통해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장비 운용 계획 효율화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C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외부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트럭 사전 예약 시스템 등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도입을 기반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Data 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Call 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Time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따른 요일</a:t>
            </a:r>
            <a:r>
              <a:rPr lang="en-US" altLang="ko-KR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788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시간대별 반출입 패턴 및 분포 추출  </a:t>
            </a:r>
            <a:endParaRPr lang="en-US" altLang="ko-KR" sz="67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38228" y="3704692"/>
            <a:ext cx="2144163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요일</a:t>
            </a:r>
            <a: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시간대별 반출입 패턴 분석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3920699" y="1586248"/>
            <a:ext cx="278394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선박 </a:t>
            </a:r>
            <a: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ETA 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정보에 따른 반입</a:t>
            </a:r>
            <a: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반출 컨테이너</a:t>
            </a:r>
            <a: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</a:t>
            </a:r>
            <a:endParaRPr lang="ko-KR" altLang="en-US" sz="788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429410" y="2486544"/>
            <a:ext cx="2144163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ko-KR" altLang="en-US" sz="788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3E7B947-345C-4083-83ED-28CFAE30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837" y="1869428"/>
            <a:ext cx="1269860" cy="126986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64046FD-6AEA-4BDE-870C-DD836831E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94" y="1809643"/>
            <a:ext cx="1237551" cy="1269860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5238994" y="2428329"/>
            <a:ext cx="243926" cy="52658"/>
          </a:xfrm>
          <a:prstGeom prst="rightArrow">
            <a:avLst>
              <a:gd name="adj1" fmla="val 50000"/>
              <a:gd name="adj2" fmla="val 92274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직사각형 19"/>
          <p:cNvSpPr/>
          <p:nvPr/>
        </p:nvSpPr>
        <p:spPr>
          <a:xfrm>
            <a:off x="6227310" y="1159521"/>
            <a:ext cx="2641985" cy="4631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788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788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장비 운용 계획 효율화</a:t>
            </a:r>
            <a:endParaRPr lang="en-US" altLang="ko-KR" sz="788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788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외부 트럭 </a:t>
            </a:r>
            <a:r>
              <a:rPr lang="ko-KR" altLang="en-US" sz="788" b="1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진출입</a:t>
            </a:r>
            <a:r>
              <a:rPr lang="ko-KR" altLang="en-US" sz="788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예측 및 야드 혼잡도 예측 </a:t>
            </a:r>
            <a:endParaRPr lang="ko-KR" altLang="en-US" sz="788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31147" y="1113641"/>
            <a:ext cx="664013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22576" y="3470796"/>
            <a:ext cx="8640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753530" y="1337517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3882119" y="1337517"/>
            <a:ext cx="2490923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게이트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입출입 현황 분석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방법 및 결과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(2)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882120" y="3532172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게이트 </a:t>
            </a:r>
            <a:r>
              <a:rPr lang="ko-KR" altLang="en-US" sz="825" b="1" dirty="0" err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입출입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현황 분석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방법 및 결과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(3)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8193" name="_x231612048" descr="EMB00008c283c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8" y="3920244"/>
            <a:ext cx="2238357" cy="8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901743"/>
            <a:ext cx="13856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200"/>
          </a:p>
        </p:txBody>
      </p:sp>
      <p:pic>
        <p:nvPicPr>
          <p:cNvPr id="8195" name="_x231611888" descr="EMB00008c283c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8" y="4912329"/>
            <a:ext cx="2238357" cy="9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144220" y="4665122"/>
            <a:ext cx="1540807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60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요일별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반출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 패턴 현황 분석 결과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094949" y="5760784"/>
            <a:ext cx="161775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시간대별 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반출</a:t>
            </a:r>
            <a:r>
              <a:rPr lang="en-US" altLang="ko-KR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</a:t>
            </a:r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 패턴 현황 분석 결과</a:t>
            </a:r>
          </a:p>
        </p:txBody>
      </p:sp>
      <p:cxnSp>
        <p:nvCxnSpPr>
          <p:cNvPr id="31" name="직선 화살표 연결선 30"/>
          <p:cNvCxnSpPr/>
          <p:nvPr/>
        </p:nvCxnSpPr>
        <p:spPr>
          <a:xfrm>
            <a:off x="3622271" y="3417820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V="1">
            <a:off x="3686694" y="3411585"/>
            <a:ext cx="140393" cy="9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3867353" y="3417820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4148330" y="3083566"/>
            <a:ext cx="242525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선박 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ETA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정보에 따른 반입 컨테이너 현황 분석 결과</a:t>
            </a:r>
          </a:p>
          <a:p>
            <a:pPr algn="ctr">
              <a:lnSpc>
                <a:spcPct val="160000"/>
              </a:lnSpc>
            </a:pP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좌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스케줄에 따른 분포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우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확률 값 계산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8197" name="_x231611808" descr="EMB00008c283c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93" y="1866480"/>
            <a:ext cx="2389856" cy="11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249786" y="3068600"/>
            <a:ext cx="16329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Cycle time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활용한 </a:t>
            </a:r>
            <a:endParaRPr lang="en-US" altLang="ko-KR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just">
              <a:lnSpc>
                <a:spcPct val="160000"/>
              </a:lnSpc>
            </a:pP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반출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적재 시간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 결과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" y="901743"/>
            <a:ext cx="13856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200"/>
          </a:p>
        </p:txBody>
      </p:sp>
      <p:pic>
        <p:nvPicPr>
          <p:cNvPr id="8199" name="_x231612288" descr="EMB00008c283c5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80" y="4162049"/>
            <a:ext cx="1633985" cy="12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" y="901743"/>
            <a:ext cx="13856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200"/>
          </a:p>
        </p:txBody>
      </p:sp>
      <p:pic>
        <p:nvPicPr>
          <p:cNvPr id="8201" name="_x231612048" descr="EMB00008c283c5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60" y="4207292"/>
            <a:ext cx="1612199" cy="12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_x231612128" descr="EMB00008c283c5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54" y="4132404"/>
            <a:ext cx="1626708" cy="12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3991544" y="3783682"/>
            <a:ext cx="2941271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속성에 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따른 반출</a:t>
            </a:r>
            <a:r>
              <a:rPr lang="en-US" altLang="ko-KR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</a:t>
            </a:r>
            <a:r>
              <a:rPr lang="ko-KR" altLang="en-US" sz="788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 컨테이너 현황 분석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857602" y="5473642"/>
            <a:ext cx="12479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공 컨테이너 별 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/>
            </a:r>
            <a:b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Cycle time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 결과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4226393" y="5473642"/>
            <a:ext cx="12479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타입에 따른 반출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 컨테이너 현황 분포 결과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7548302" y="5445557"/>
            <a:ext cx="12479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67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환적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구분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(1, 7, NA)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따른 컨테이너 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Cycle time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857250"/>
            <a:ext cx="71465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게이트 입출입 현황 분석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외부 트럭의 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Gate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입출입 현황을 시간대별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상황별로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분석</a:t>
            </a:r>
            <a:endParaRPr lang="ko-KR" altLang="en-US" sz="13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205890" y="132916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GAM</a:t>
            </a:r>
            <a:r>
              <a:rPr lang="ko-KR" altLang="en-US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활용한 </a:t>
            </a:r>
            <a:r>
              <a:rPr lang="en-US" altLang="ko-KR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 </a:t>
            </a:r>
            <a:r>
              <a:rPr lang="ko-KR" altLang="en-US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 상관관계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97876" y="1590472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GAM (General Additive Model)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337724" y="1762896"/>
            <a:ext cx="3384044" cy="9642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관계 분석의 대표적인 선형회귀 분석은 모든 변수를 선으로 표현해야 하는 한계점이 존재</a:t>
            </a: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다항 회귀분석 또한 모든 변수의 차수를 알아야 하는 한계점</a:t>
            </a: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GAM</a:t>
            </a: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은 가산적 방법으로 다른 예측자</a:t>
            </a:r>
            <a:r>
              <a:rPr lang="en-US" altLang="ko-KR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(Predictor) </a:t>
            </a: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들은 고정시키고 원하는 예측자의 효과만을 추정할 수 있음</a:t>
            </a: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ko-KR" altLang="en-US" sz="788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4227181" y="1625382"/>
            <a:ext cx="278394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QC, YC, YT</a:t>
            </a: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투입과 생산성의 관계 분석</a:t>
            </a:r>
            <a:endParaRPr lang="ko-KR" altLang="en-US" sz="788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429410" y="2486544"/>
            <a:ext cx="2144163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ko-KR" altLang="en-US" sz="788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27310" y="1159521"/>
            <a:ext cx="2641985" cy="4631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788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788" b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장비 투입의 최적 대수 산출</a:t>
            </a:r>
            <a:endParaRPr lang="en-US" altLang="ko-KR" sz="788" b="1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788" b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상관 관계가 존재하는 장비 도출</a:t>
            </a:r>
            <a:endParaRPr lang="ko-KR" altLang="en-US" sz="788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31147" y="1113641"/>
            <a:ext cx="664013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30662" y="2823096"/>
            <a:ext cx="3522869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753530" y="1337517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3882119" y="1337518"/>
            <a:ext cx="2178023" cy="152138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장비간 상관관계 분석 결과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901743"/>
            <a:ext cx="13856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200"/>
          </a:p>
        </p:txBody>
      </p:sp>
      <p:cxnSp>
        <p:nvCxnSpPr>
          <p:cNvPr id="31" name="직선 화살표 연결선 30"/>
          <p:cNvCxnSpPr/>
          <p:nvPr/>
        </p:nvCxnSpPr>
        <p:spPr>
          <a:xfrm>
            <a:off x="3686693" y="2752274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V="1">
            <a:off x="3708247" y="2871233"/>
            <a:ext cx="140393" cy="9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" y="901743"/>
            <a:ext cx="13856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2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" y="901743"/>
            <a:ext cx="13856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6983471" y="3792013"/>
            <a:ext cx="1476511" cy="158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GAM </a:t>
            </a: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모형의 정확도 검증</a:t>
            </a:r>
            <a:endParaRPr lang="ko-KR" altLang="en-US" sz="788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19515" y="5445557"/>
            <a:ext cx="12479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ko-KR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QC, YT, YC </a:t>
            </a: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투입이 생산성에 미치는 영향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364166" y="3003884"/>
            <a:ext cx="12479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ko-KR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 </a:t>
            </a: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투입이 생산성에 미치는 영향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7548302" y="5445557"/>
            <a:ext cx="12479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67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환적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구분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(1, 7, NA)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따른 컨테이너 </a:t>
            </a:r>
            <a:r>
              <a:rPr lang="en-US" altLang="ko-KR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Cycle time </a:t>
            </a:r>
            <a:r>
              <a:rPr lang="ko-KR" altLang="en-US" sz="67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857250"/>
            <a:ext cx="57403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장비간 상관관계 분석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 장비의 추가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제거에 따른 상관관계 분석</a:t>
            </a:r>
            <a:endParaRPr lang="ko-KR" altLang="en-US" sz="13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0" y="2893918"/>
            <a:ext cx="3554796" cy="1098641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1490209" y="3945917"/>
            <a:ext cx="10037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제안된 </a:t>
            </a:r>
            <a:r>
              <a:rPr lang="en-US" altLang="ko-KR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GAM </a:t>
            </a: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구성 표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1" y="4163415"/>
            <a:ext cx="3573488" cy="78323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10" y="4945139"/>
            <a:ext cx="3578658" cy="614572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713052" y="5543310"/>
            <a:ext cx="242525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ko-KR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QC, YC, YT</a:t>
            </a: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와 생산성간의 상관관계 결과 모두 영향을 미치는 것으로 도출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75" y="1945455"/>
            <a:ext cx="1672660" cy="109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16" y="1909767"/>
            <a:ext cx="1672660" cy="109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61" y="1967118"/>
            <a:ext cx="1580553" cy="113247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직사각형 51"/>
          <p:cNvSpPr/>
          <p:nvPr/>
        </p:nvSpPr>
        <p:spPr>
          <a:xfrm>
            <a:off x="6039167" y="2987872"/>
            <a:ext cx="12479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ko-KR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YT </a:t>
            </a: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투입이 생산성에 미치는 영향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7560106" y="3043769"/>
            <a:ext cx="12479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ko-KR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 </a:t>
            </a: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투입이 생산성에 미치는 영향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32" y="4041917"/>
            <a:ext cx="2091563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91" y="4040657"/>
            <a:ext cx="1834877" cy="1314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2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205890" y="132916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 </a:t>
            </a:r>
            <a:r>
              <a:rPr lang="ko-KR" altLang="en-US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 대수 계산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50798" y="1569718"/>
            <a:ext cx="3463361" cy="12534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주어진 선박 작업 </a:t>
            </a:r>
            <a:r>
              <a:rPr lang="en-US" altLang="ko-KR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schedule</a:t>
            </a: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대하여 </a:t>
            </a:r>
            <a:r>
              <a:rPr lang="en-US" altLang="ko-KR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</a:t>
            </a: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작업 처리 속도 및 순서를 정하는 것</a:t>
            </a:r>
            <a:endParaRPr lang="en-US" altLang="ko-KR" sz="788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 처리 속도는 작업 </a:t>
            </a:r>
            <a:r>
              <a:rPr lang="en-US" altLang="ko-KR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cluster</a:t>
            </a: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대한 처리 속도 기준</a:t>
            </a:r>
            <a:endParaRPr lang="en-US" altLang="ko-KR" sz="788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C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 처리 순서는 </a:t>
            </a:r>
            <a:r>
              <a:rPr lang="en-US" altLang="ko-KR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cluster </a:t>
            </a: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 순서에 따른 </a:t>
            </a:r>
            <a:r>
              <a:rPr lang="en-US" altLang="ko-KR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cost</a:t>
            </a: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값 기준</a:t>
            </a:r>
            <a:endParaRPr lang="en-US" altLang="ko-KR" sz="788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강화학습 </a:t>
            </a:r>
            <a:r>
              <a:rPr lang="en-US" altLang="ko-KR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Q-learning </a:t>
            </a:r>
            <a:r>
              <a:rPr lang="ko-KR" altLang="en-US" sz="788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활용하여 학습 진행</a:t>
            </a:r>
            <a:endParaRPr lang="en-US" altLang="ko-KR" sz="67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3920698" y="1586248"/>
            <a:ext cx="4080302" cy="554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GAM</a:t>
            </a: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활용한 최적화 공식 구성</a:t>
            </a: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QC </a:t>
            </a: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 대수가 고정된 상황에서 </a:t>
            </a:r>
            <a:r>
              <a:rPr lang="en-US" altLang="ko-KR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YT</a:t>
            </a: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투입에 따른 운영비용의 최소화</a:t>
            </a: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en-US" altLang="ko-KR" sz="788" b="1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FF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터미널 현장의 전문가 의견이 필요</a:t>
            </a:r>
            <a:endParaRPr lang="ko-KR" altLang="en-US" sz="788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FF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429410" y="2486544"/>
            <a:ext cx="2144163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ko-KR" altLang="en-US" sz="788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27310" y="1159521"/>
            <a:ext cx="2641985" cy="4631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788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788" b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항만 효율성 향상</a:t>
            </a:r>
            <a:endParaRPr lang="en-US" altLang="ko-KR" sz="788" b="1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788" b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최적화 장비 투입 계획 생성</a:t>
            </a:r>
            <a:endParaRPr lang="ko-KR" altLang="en-US" sz="788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31147" y="1113641"/>
            <a:ext cx="664013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3753530" y="1337517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3882120" y="1337518"/>
            <a:ext cx="2251981" cy="1873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YT </a:t>
            </a:r>
            <a:r>
              <a:rPr lang="ko-KR" altLang="en-US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 대수 계산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905751" y="443179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YC </a:t>
            </a:r>
            <a:r>
              <a:rPr lang="ko-KR" altLang="en-US" sz="825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 대수 계산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>
            <a:off x="3622271" y="3417820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V="1">
            <a:off x="3686694" y="3411585"/>
            <a:ext cx="140393" cy="9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3867353" y="3417820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485478" y="4065820"/>
            <a:ext cx="242525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본선 작업에 대한 </a:t>
            </a:r>
            <a:r>
              <a:rPr lang="en-US" altLang="ko-KR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Schedule GRID map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22093" y="5663453"/>
            <a:ext cx="1632923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 수행 결과 작업 처리 순서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4015175" y="4683307"/>
            <a:ext cx="2941271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788" b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진행되지 않음</a:t>
            </a:r>
            <a:endParaRPr lang="ko-KR" altLang="en-US" sz="788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857250"/>
            <a:ext cx="50786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최적 장비 투입 대수 산출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장비 투입에 따른 생산성 분석</a:t>
            </a:r>
            <a:endParaRPr lang="ko-KR" altLang="en-US" sz="13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그림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4" y="4395405"/>
            <a:ext cx="2571316" cy="124439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6" y="2823210"/>
            <a:ext cx="2585284" cy="127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그림 47"/>
          <p:cNvPicPr/>
          <p:nvPr/>
        </p:nvPicPr>
        <p:blipFill>
          <a:blip r:embed="rId4"/>
          <a:stretch>
            <a:fillRect/>
          </a:stretch>
        </p:blipFill>
        <p:spPr>
          <a:xfrm>
            <a:off x="3925252" y="2371526"/>
            <a:ext cx="2739530" cy="1542177"/>
          </a:xfrm>
          <a:prstGeom prst="rect">
            <a:avLst/>
          </a:prstGeom>
        </p:spPr>
      </p:pic>
      <p:sp>
        <p:nvSpPr>
          <p:cNvPr id="49" name="직사각형 48"/>
          <p:cNvSpPr/>
          <p:nvPr/>
        </p:nvSpPr>
        <p:spPr>
          <a:xfrm>
            <a:off x="4468420" y="3914825"/>
            <a:ext cx="1632923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YT </a:t>
            </a:r>
            <a:r>
              <a:rPr lang="ko-KR" altLang="en-US" sz="67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투입에 따른 최적화 그래프</a:t>
            </a:r>
            <a:endParaRPr lang="ko-KR" altLang="en-US" sz="67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46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824A63-A394-4ED2-A538-59D88F197464}"/>
              </a:ext>
            </a:extLst>
          </p:cNvPr>
          <p:cNvSpPr txBox="1"/>
          <p:nvPr/>
        </p:nvSpPr>
        <p:spPr>
          <a:xfrm>
            <a:off x="40004" y="931853"/>
            <a:ext cx="6749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프로세스 흐름 분석</a:t>
            </a:r>
            <a:r>
              <a:rPr lang="en-US" altLang="ko-KR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터미널 운영현황을 프로세스 모델로 시각화 하여 프로세스 최적화를 위한 분석 기능</a:t>
            </a:r>
            <a:endParaRPr lang="ko-KR" altLang="en-US" sz="10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227310" y="1159521"/>
            <a:ext cx="2641985" cy="3491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프로세스 효율 개선 및 </a:t>
            </a:r>
            <a:r>
              <a:rPr lang="en-US" altLang="ko-KR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KPI </a:t>
            </a: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향상</a:t>
            </a:r>
            <a:endParaRPr lang="ko-KR" altLang="en-US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31147" y="1113641"/>
            <a:ext cx="644528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00026" y="1340382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프로세스 흐름 분석 정의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B9268-B96C-4E18-924C-E29BA4173426}"/>
              </a:ext>
            </a:extLst>
          </p:cNvPr>
          <p:cNvSpPr txBox="1"/>
          <p:nvPr/>
        </p:nvSpPr>
        <p:spPr>
          <a:xfrm>
            <a:off x="200026" y="1530517"/>
            <a:ext cx="4149906" cy="102143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프로세스 모델 분석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이론적 작업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흐름 모델과 실제 프로세스 모델을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비교</a:t>
            </a:r>
            <a:endParaRPr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비효율적인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작업과 병목 지점을 발견하고 분석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endParaRPr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비효율적인 프로세스 연결점과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KPI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 저하된 지점을 발견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endParaRPr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프로세스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효율 개선 및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KPI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향상 방안 마련은 위한 분석 결과 도출</a:t>
            </a:r>
            <a:endParaRPr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3" y="2522262"/>
            <a:ext cx="4050000" cy="592822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>
            <a:off x="229295" y="3369167"/>
            <a:ext cx="8640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301738" y="1303775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202924" y="3422403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프로세스 흐름 분석 방법 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(1)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08106" y="3433867"/>
            <a:ext cx="1330816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프로세스 흐름 분석 결과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32" y="4145624"/>
            <a:ext cx="3509570" cy="135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5EB9268-B96C-4E18-924C-E29BA4173426}"/>
              </a:ext>
            </a:extLst>
          </p:cNvPr>
          <p:cNvSpPr txBox="1"/>
          <p:nvPr/>
        </p:nvSpPr>
        <p:spPr>
          <a:xfrm>
            <a:off x="275178" y="3612537"/>
            <a:ext cx="3951409" cy="45012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프로세스 </a:t>
            </a:r>
            <a:r>
              <a:rPr lang="ko-KR" altLang="en-US" sz="82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마이닝에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필요한 이벤트 로그 변환 및 </a:t>
            </a:r>
            <a:r>
              <a:rPr lang="ko-KR" altLang="en-US" sz="82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휴리스틱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en-US" altLang="ko-KR" sz="82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huristic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알고리즘을 적용하여 터미널 운영 패턴 분석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350300" y="5460630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ko-KR" sz="750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[Discharging</a:t>
            </a:r>
            <a:r>
              <a:rPr lang="ko-KR" altLang="en-US" sz="750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750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 타임라인 분석</a:t>
            </a:r>
            <a:r>
              <a:rPr lang="en-US" altLang="ko-KR" sz="750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]</a:t>
            </a:r>
            <a:endParaRPr lang="ko-KR" altLang="en-US" sz="750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28" y="1675322"/>
            <a:ext cx="3667909" cy="1404122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5507845" y="3020936"/>
            <a:ext cx="1646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ko-KR" sz="750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[Loading </a:t>
            </a:r>
            <a:r>
              <a:rPr lang="ko-KR" altLang="en-US" sz="750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작업 </a:t>
            </a:r>
            <a:r>
              <a:rPr lang="ko-KR" altLang="en-US" sz="750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타임라인 분석</a:t>
            </a:r>
            <a:r>
              <a:rPr lang="en-US" altLang="ko-KR" sz="750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]</a:t>
            </a:r>
            <a:endParaRPr lang="ko-KR" altLang="en-US" sz="750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475666" y="1336716"/>
            <a:ext cx="1737625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프로세스 흐름 분석 방법 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(2)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EB9268-B96C-4E18-924C-E29BA4173426}"/>
              </a:ext>
            </a:extLst>
          </p:cNvPr>
          <p:cNvSpPr txBox="1"/>
          <p:nvPr/>
        </p:nvSpPr>
        <p:spPr>
          <a:xfrm>
            <a:off x="4484523" y="3685801"/>
            <a:ext cx="4518161" cy="640560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병목 분석 추적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QC / YT / YC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생산성의 시간 변화를 추적하여 병목 </a:t>
            </a:r>
            <a:r>
              <a:rPr lang="ko-KR" altLang="en-US" sz="82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전이상태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(Transient State)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찾아낼 수 있을 것으로 기대 했으나 여러 가지 변수들로 파악이 어려움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추가로 다른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KPI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분석이 필요함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endParaRPr lang="ko-KR" altLang="en-US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40" name="Picture 1">
            <a:extLst>
              <a:ext uri="{FF2B5EF4-FFF2-40B4-BE49-F238E27FC236}">
                <a16:creationId xmlns:a16="http://schemas.microsoft.com/office/drawing/2014/main" id="{26AE41F3-8885-4285-9651-2ABC647DA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794" y="4155084"/>
            <a:ext cx="3291618" cy="1677129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22" name="직선 연결선 21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6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824A63-A394-4ED2-A538-59D88F197464}"/>
              </a:ext>
            </a:extLst>
          </p:cNvPr>
          <p:cNvSpPr txBox="1"/>
          <p:nvPr/>
        </p:nvSpPr>
        <p:spPr>
          <a:xfrm>
            <a:off x="-1" y="953126"/>
            <a:ext cx="6760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프로세스 흐름 분석</a:t>
            </a:r>
            <a:r>
              <a:rPr lang="en-US" altLang="ko-KR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터미널 운영현황을 프로세스 모델로 시각화 하여 프로세스 최적화를 위한 분석 기능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200026" y="1337518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시각화 방안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850150" y="133751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시각화 방안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3753530" y="1337517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flipV="1">
            <a:off x="3686694" y="3617326"/>
            <a:ext cx="1403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263" y="624169"/>
            <a:ext cx="67880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489" y="1065477"/>
            <a:ext cx="64678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20481" name="_x231609568" descr="EMB00008c283e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5999" r="12641"/>
          <a:stretch/>
        </p:blipFill>
        <p:spPr bwMode="auto">
          <a:xfrm>
            <a:off x="160468" y="2112241"/>
            <a:ext cx="3452670" cy="287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_x231609328" descr="EMB00008c283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81" y="1765924"/>
            <a:ext cx="4140994" cy="33754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51817" y="950876"/>
            <a:ext cx="2989833" cy="2133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1050" b="1" dirty="0">
                <a:latin typeface="+mn-lt"/>
              </a:rPr>
              <a:t>AI </a:t>
            </a:r>
            <a:r>
              <a:rPr lang="ko-KR" altLang="en-US" sz="1050" b="1" dirty="0">
                <a:latin typeface="+mn-lt"/>
              </a:rPr>
              <a:t>기반 터미널 운영 예측 시스템 구성도</a:t>
            </a:r>
            <a:endParaRPr lang="ko-KR" altLang="en-US" sz="1050" b="1" dirty="0">
              <a:latin typeface="+mn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47" y="1362869"/>
            <a:ext cx="7949804" cy="434025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733550" y="1435101"/>
            <a:ext cx="4229100" cy="4184650"/>
          </a:xfrm>
          <a:prstGeom prst="rect">
            <a:avLst/>
          </a:prstGeom>
          <a:solidFill>
            <a:srgbClr val="CC3300">
              <a:alpha val="10196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2" name="TextBox 111"/>
          <p:cNvSpPr txBox="1"/>
          <p:nvPr/>
        </p:nvSpPr>
        <p:spPr>
          <a:xfrm>
            <a:off x="3413307" y="5617849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/>
              <a:t>데이터 센터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985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6824A63-A394-4ED2-A538-59D88F197464}"/>
              </a:ext>
            </a:extLst>
          </p:cNvPr>
          <p:cNvSpPr txBox="1"/>
          <p:nvPr/>
        </p:nvSpPr>
        <p:spPr>
          <a:xfrm>
            <a:off x="40005" y="931853"/>
            <a:ext cx="59246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시뮬레이션</a:t>
            </a:r>
            <a:r>
              <a:rPr lang="en-US" altLang="ko-KR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Terminal operation </a:t>
            </a:r>
            <a:r>
              <a:rPr lang="ko-KR" altLang="en-US" sz="1050" b="1" spc="-6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프로세스를 예측하고 모의 시뮬레이션 하는 기능</a:t>
            </a:r>
            <a:endParaRPr lang="ko-KR" altLang="en-US" sz="10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5679" y="1162686"/>
            <a:ext cx="2641985" cy="3994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시뮬레이션을 통한 운영프로세스 최적화</a:t>
            </a:r>
            <a:endParaRPr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37270" y="1131266"/>
            <a:ext cx="613803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0026" y="1340382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시뮬레이션 정의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20426" y="3321815"/>
            <a:ext cx="4185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301738" y="1303775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00025" y="3380053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시뮬레이션 기술 개발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B9268-B96C-4E18-924C-E29BA4173426}"/>
              </a:ext>
            </a:extLst>
          </p:cNvPr>
          <p:cNvSpPr txBox="1"/>
          <p:nvPr/>
        </p:nvSpPr>
        <p:spPr>
          <a:xfrm>
            <a:off x="120426" y="1611642"/>
            <a:ext cx="442681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GAN(Generative-Adversarial Network)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기반 데이터를 생성 기술 개발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운영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패턴 속성을 기반으로 시뮬레이션 내 </a:t>
            </a:r>
            <a:r>
              <a:rPr lang="ko-KR" altLang="en-US" sz="82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난수와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발생 분포 생성을 수행하는 알고리즘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AMR(Adversarial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Multivariate Regression)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과 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AMAR(Adversarial Multivariate Auto-Regression)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활용 양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․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적하 컨테이너 </a:t>
            </a:r>
            <a:r>
              <a:rPr lang="ko-KR" altLang="en-US" sz="82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완료시간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82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예측기술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endParaRPr lang="en-US" altLang="ko-KR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강화학습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(RL)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기반 시뮬레이션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엔진</a:t>
            </a:r>
            <a:endParaRPr lang="ko-KR" altLang="en-US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운영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프로세스 모델을 기반 시뮬레이션 모델을 생성 알고리즘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터미널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운영 상황에 따른 표준 템플릿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6A4573E-1E82-417D-A92C-58874214E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36" y="2413822"/>
            <a:ext cx="1728734" cy="2917076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4381338" y="1339770"/>
            <a:ext cx="1809233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시뮬레이션 기술 개발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0C7B4-F850-4BE5-83E5-8FF2869DD1CD}"/>
              </a:ext>
            </a:extLst>
          </p:cNvPr>
          <p:cNvSpPr txBox="1"/>
          <p:nvPr/>
        </p:nvSpPr>
        <p:spPr>
          <a:xfrm>
            <a:off x="4826589" y="5360350"/>
            <a:ext cx="1170028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시뮬레이션 실행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EF4F315-9E29-4754-A395-9EC2C63ED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97" y="3216664"/>
            <a:ext cx="2397906" cy="1311391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285657" y="3544109"/>
            <a:ext cx="4258217" cy="282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운영 프로세스 모델을 기반으로</a:t>
            </a:r>
            <a:r>
              <a:rPr lang="en-US" altLang="ko-KR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시뮬레이션 모델을 생성하는 알고리즘 설계</a:t>
            </a:r>
          </a:p>
        </p:txBody>
      </p:sp>
      <p:pic>
        <p:nvPicPr>
          <p:cNvPr id="21505" name="_x258002656" descr="EMB00008c283e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8" y="3872360"/>
            <a:ext cx="3098006" cy="18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122989" y="5661547"/>
            <a:ext cx="240322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선적 운영 데이터 기반 시뮬레이션 모델 생성 알고리즘 설계</a:t>
            </a:r>
            <a:endParaRPr lang="ko-KR" altLang="en-US" sz="6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172697" y="5556557"/>
            <a:ext cx="129394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시뮬레이션 구동 및 결과 화면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F8731-361F-4285-8E2E-3A852B8EAD22}"/>
              </a:ext>
            </a:extLst>
          </p:cNvPr>
          <p:cNvSpPr txBox="1"/>
          <p:nvPr/>
        </p:nvSpPr>
        <p:spPr>
          <a:xfrm>
            <a:off x="6786369" y="4550756"/>
            <a:ext cx="195919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 dirty="0"/>
              <a:t>시뮬레이션 모델을 실행하여 목표 </a:t>
            </a:r>
            <a:r>
              <a:rPr lang="en-US" altLang="ko-KR" sz="750" dirty="0"/>
              <a:t>KPI </a:t>
            </a:r>
            <a:r>
              <a:rPr lang="ko-KR" altLang="en-US" sz="750" dirty="0"/>
              <a:t>산출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472251" y="1611030"/>
            <a:ext cx="4409822" cy="66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터미널 운영 상황에 따른 표준 템플릿 개발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운영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데이터 상에 빈번하게 나타나는 프로세스를 표준 템플릿화하여 제공할 수 있도록 개발 빈번하게 나타나는 프로세스의 </a:t>
            </a:r>
            <a:r>
              <a:rPr lang="ko-KR" altLang="en-US" sz="825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템플릿화</a:t>
            </a:r>
            <a:endParaRPr lang="ko-KR" altLang="en-US" sz="825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표 34"/>
          <p:cNvGraphicFramePr>
            <a:graphicFrameLocks noGrp="1"/>
          </p:cNvGraphicFramePr>
          <p:nvPr>
            <p:extLst/>
          </p:nvPr>
        </p:nvGraphicFramePr>
        <p:xfrm>
          <a:off x="1" y="1355101"/>
          <a:ext cx="9143999" cy="4645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0330">
                  <a:extLst>
                    <a:ext uri="{9D8B030D-6E8A-4147-A177-3AD203B41FA5}">
                      <a16:colId xmlns:a16="http://schemas.microsoft.com/office/drawing/2014/main" val="3705556929"/>
                    </a:ext>
                  </a:extLst>
                </a:gridCol>
                <a:gridCol w="2140676">
                  <a:extLst>
                    <a:ext uri="{9D8B030D-6E8A-4147-A177-3AD203B41FA5}">
                      <a16:colId xmlns:a16="http://schemas.microsoft.com/office/drawing/2014/main" val="1524190467"/>
                    </a:ext>
                  </a:extLst>
                </a:gridCol>
                <a:gridCol w="4362994">
                  <a:extLst>
                    <a:ext uri="{9D8B030D-6E8A-4147-A177-3AD203B41FA5}">
                      <a16:colId xmlns:a16="http://schemas.microsoft.com/office/drawing/2014/main" val="1840067290"/>
                    </a:ext>
                  </a:extLst>
                </a:gridCol>
              </a:tblGrid>
              <a:tr h="3218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>
                          <a:effectLst/>
                        </a:rPr>
                        <a:t>요건명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>
                          <a:effectLst/>
                        </a:rPr>
                        <a:t>세부 </a:t>
                      </a:r>
                      <a:br>
                        <a:rPr lang="ko-KR" altLang="en-US" sz="900" b="1" u="none" strike="noStrike">
                          <a:effectLst/>
                        </a:rPr>
                      </a:br>
                      <a:r>
                        <a:rPr lang="ko-KR" altLang="en-US" sz="900" b="1" u="none" strike="noStrike">
                          <a:effectLst/>
                        </a:rPr>
                        <a:t>기능명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>
                          <a:effectLst/>
                        </a:rPr>
                        <a:t>기능 내용</a:t>
                      </a:r>
                      <a:endParaRPr lang="ko-KR" alt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45406"/>
                  </a:ext>
                </a:extLst>
              </a:tr>
              <a:tr h="13697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1. </a:t>
                      </a:r>
                      <a:r>
                        <a:rPr lang="ko-KR" altLang="en-US" sz="900" u="none" strike="noStrike">
                          <a:effectLst/>
                        </a:rPr>
                        <a:t>이동 거리 분석 및 시각화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•Terminal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내 </a:t>
                      </a:r>
                      <a:r>
                        <a:rPr 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Node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별 </a:t>
                      </a:r>
                      <a:r>
                        <a:rPr 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Traffic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분석 기능</a:t>
                      </a:r>
                      <a:endParaRPr lang="ko-KR" altLang="en-US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82" marR="0" marT="0" marB="0"/>
                </a:tc>
                <a:extLst>
                  <a:ext uri="{0D108BD9-81ED-4DB2-BD59-A6C34878D82A}">
                    <a16:rowId xmlns:a16="http://schemas.microsoft.com/office/drawing/2014/main" val="2761373153"/>
                  </a:ext>
                </a:extLst>
              </a:tr>
              <a:tr h="160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•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주요 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node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추출 및 주요 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Node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속도 변화에 따른 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TM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의 평균 속도 변화 추이 계산</a:t>
                      </a:r>
                      <a:endParaRPr lang="ko-KR" alt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82" marR="0" marT="0" marB="0" anchor="ctr"/>
                </a:tc>
                <a:extLst>
                  <a:ext uri="{0D108BD9-81ED-4DB2-BD59-A6C34878D82A}">
                    <a16:rowId xmlns:a16="http://schemas.microsoft.com/office/drawing/2014/main" val="851072115"/>
                  </a:ext>
                </a:extLst>
              </a:tr>
              <a:tr h="131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TM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의 실제 이동거리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시간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와 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AIOT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가 예상한 예상 이동 거리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시간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)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비교 분석</a:t>
                      </a:r>
                      <a:endParaRPr lang="ko-KR" altLang="en-US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82" marR="0" marT="0" marB="0"/>
                </a:tc>
                <a:extLst>
                  <a:ext uri="{0D108BD9-81ED-4DB2-BD59-A6C34878D82A}">
                    <a16:rowId xmlns:a16="http://schemas.microsoft.com/office/drawing/2014/main" val="1255580426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F1-4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mtClean="0">
                          <a:effectLst/>
                        </a:rPr>
                        <a:t>Node</a:t>
                      </a:r>
                      <a:r>
                        <a:rPr lang="ko-KR" altLang="en-US" sz="800" u="none" strike="noStrike">
                          <a:effectLst/>
                        </a:rPr>
                        <a:t>의 평균 속도값 이하인 </a:t>
                      </a:r>
                      <a:r>
                        <a:rPr lang="en-US" altLang="ko-KR" sz="800" u="none" strike="noStrike">
                          <a:effectLst/>
                        </a:rPr>
                        <a:t>node</a:t>
                      </a:r>
                      <a:r>
                        <a:rPr lang="ko-KR" altLang="en-US" sz="800" u="none" strike="noStrike">
                          <a:effectLst/>
                        </a:rPr>
                        <a:t>들의 수량을 파악하고  속도가 저하된 </a:t>
                      </a:r>
                      <a:r>
                        <a:rPr lang="en-US" altLang="ko-KR" sz="800" u="none" strike="noStrike">
                          <a:effectLst/>
                        </a:rPr>
                        <a:t>node</a:t>
                      </a:r>
                      <a:r>
                        <a:rPr lang="ko-KR" altLang="en-US" sz="800" u="none" strike="noStrike">
                          <a:effectLst/>
                        </a:rPr>
                        <a:t>의 수량이 생산성에 미치는 영향도 파악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4586231"/>
                  </a:ext>
                </a:extLst>
              </a:tr>
              <a:tr h="184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F1-5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mtClean="0">
                          <a:effectLst/>
                        </a:rPr>
                        <a:t>기준일의 </a:t>
                      </a:r>
                      <a:r>
                        <a:rPr lang="ko-KR" altLang="en-US" sz="800" u="none" strike="noStrike">
                          <a:effectLst/>
                        </a:rPr>
                        <a:t>평균 대비 </a:t>
                      </a:r>
                      <a:r>
                        <a:rPr lang="en-US" altLang="ko-KR" sz="800" u="none" strike="noStrike">
                          <a:effectLst/>
                        </a:rPr>
                        <a:t>Traffic </a:t>
                      </a:r>
                      <a:r>
                        <a:rPr lang="ko-KR" altLang="en-US" sz="800" u="none" strike="noStrike">
                          <a:effectLst/>
                        </a:rPr>
                        <a:t>증가량을 파악하고</a:t>
                      </a:r>
                      <a:r>
                        <a:rPr lang="en-US" altLang="ko-KR" sz="800" u="none" strike="noStrike">
                          <a:effectLst/>
                        </a:rPr>
                        <a:t>, traffic  </a:t>
                      </a:r>
                      <a:r>
                        <a:rPr lang="ko-KR" altLang="en-US" sz="800" u="none" strike="noStrike">
                          <a:effectLst/>
                        </a:rPr>
                        <a:t>증가 원인을 분석할 수 있는 요인 발굴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7073764"/>
                  </a:ext>
                </a:extLst>
              </a:tr>
              <a:tr h="13697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 </a:t>
                      </a:r>
                      <a:r>
                        <a:rPr lang="ko-KR" altLang="en-US" sz="900" u="none" strike="noStrike">
                          <a:effectLst/>
                        </a:rPr>
                        <a:t>프로세스흐름분석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mtClean="0">
                          <a:effectLst/>
                        </a:rPr>
                        <a:t>프로세스 </a:t>
                      </a:r>
                      <a:r>
                        <a:rPr lang="ko-KR" altLang="en-US" sz="800" u="none" strike="noStrike">
                          <a:effectLst/>
                        </a:rPr>
                        <a:t>도출 기능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41" marR="0" marT="0" marB="0" anchor="ctr"/>
                </a:tc>
                <a:extLst>
                  <a:ext uri="{0D108BD9-81ED-4DB2-BD59-A6C34878D82A}">
                    <a16:rowId xmlns:a16="http://schemas.microsoft.com/office/drawing/2014/main" val="123996558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mtClean="0">
                          <a:effectLst/>
                        </a:rPr>
                        <a:t>프로세스 </a:t>
                      </a:r>
                      <a:r>
                        <a:rPr lang="ko-KR" altLang="en-US" sz="800" u="none" strike="noStrike">
                          <a:effectLst/>
                        </a:rPr>
                        <a:t>추출 조건 기능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41" marR="0" marT="0" marB="0" anchor="ctr"/>
                </a:tc>
                <a:extLst>
                  <a:ext uri="{0D108BD9-81ED-4DB2-BD59-A6C34878D82A}">
                    <a16:rowId xmlns:a16="http://schemas.microsoft.com/office/drawing/2014/main" val="432953985"/>
                  </a:ext>
                </a:extLst>
              </a:tr>
              <a:tr h="294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mtClean="0">
                          <a:effectLst/>
                        </a:rPr>
                        <a:t>노드 </a:t>
                      </a:r>
                      <a:r>
                        <a:rPr lang="ko-KR" altLang="en-US" sz="800" u="none" strike="noStrike">
                          <a:effectLst/>
                        </a:rPr>
                        <a:t>별 표시 기능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41" marR="0" marT="0" marB="0" anchor="ctr"/>
                </a:tc>
                <a:extLst>
                  <a:ext uri="{0D108BD9-81ED-4DB2-BD59-A6C34878D82A}">
                    <a16:rowId xmlns:a16="http://schemas.microsoft.com/office/drawing/2014/main" val="4103415104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F2-4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mtClean="0">
                          <a:effectLst/>
                        </a:rPr>
                        <a:t>노드 </a:t>
                      </a:r>
                      <a:r>
                        <a:rPr lang="ko-KR" altLang="en-US" sz="800" u="none" strike="noStrike">
                          <a:effectLst/>
                        </a:rPr>
                        <a:t>별 목표치 생산성 설정 기능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41" marR="0" marT="0" marB="0" anchor="ctr"/>
                </a:tc>
                <a:extLst>
                  <a:ext uri="{0D108BD9-81ED-4DB2-BD59-A6C34878D82A}">
                    <a16:rowId xmlns:a16="http://schemas.microsoft.com/office/drawing/2014/main" val="1542145464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F2-5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mtClean="0">
                          <a:effectLst/>
                        </a:rPr>
                        <a:t>추출 </a:t>
                      </a:r>
                      <a:r>
                        <a:rPr lang="ko-KR" altLang="en-US" sz="800" u="none" strike="noStrike">
                          <a:effectLst/>
                        </a:rPr>
                        <a:t>프로세스 저장 및 로딩 기능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41" marR="0" marT="0" marB="0" anchor="ctr"/>
                </a:tc>
                <a:extLst>
                  <a:ext uri="{0D108BD9-81ED-4DB2-BD59-A6C34878D82A}">
                    <a16:rowId xmlns:a16="http://schemas.microsoft.com/office/drawing/2014/main" val="3884694523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F2-6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mtClean="0">
                          <a:effectLst/>
                        </a:rPr>
                        <a:t>프로세스 </a:t>
                      </a:r>
                      <a:r>
                        <a:rPr lang="ko-KR" altLang="en-US" sz="800" u="none" strike="noStrike">
                          <a:effectLst/>
                        </a:rPr>
                        <a:t>비교 기능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341" marR="0" marT="0" marB="0" anchor="ctr"/>
                </a:tc>
                <a:extLst>
                  <a:ext uri="{0D108BD9-81ED-4DB2-BD59-A6C34878D82A}">
                    <a16:rowId xmlns:a16="http://schemas.microsoft.com/office/drawing/2014/main" val="428333991"/>
                  </a:ext>
                </a:extLst>
              </a:tr>
              <a:tr h="184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F2-7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mtClean="0">
                          <a:effectLst/>
                        </a:rPr>
                        <a:t>시간차 </a:t>
                      </a:r>
                      <a:r>
                        <a:rPr lang="ko-KR" altLang="en-US" sz="800" u="none" strike="noStrike">
                          <a:effectLst/>
                        </a:rPr>
                        <a:t>분석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682" marR="0" marT="0" marB="0" anchor="ctr"/>
                </a:tc>
                <a:extLst>
                  <a:ext uri="{0D108BD9-81ED-4DB2-BD59-A6C34878D82A}">
                    <a16:rowId xmlns:a16="http://schemas.microsoft.com/office/drawing/2014/main" val="354452422"/>
                  </a:ext>
                </a:extLst>
              </a:tr>
              <a:tr h="1369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3. </a:t>
                      </a:r>
                      <a:r>
                        <a:rPr lang="ko-KR" altLang="en-US" sz="900" u="none" strike="noStrike">
                          <a:effectLst/>
                        </a:rPr>
                        <a:t>가용장비와 장치에 대한 병목분석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F3-1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생산성 추이 그래프 기능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5982051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F3-2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생산성 추이 그래프 조회 조건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6912594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F3-3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프로세스 맵 표시 와 연동 기능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4079186"/>
                  </a:ext>
                </a:extLst>
              </a:tr>
              <a:tr h="1369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4. </a:t>
                      </a:r>
                      <a:r>
                        <a:rPr lang="ko-KR" altLang="en-US" sz="900" b="1" u="none" strike="noStrike">
                          <a:effectLst/>
                        </a:rPr>
                        <a:t>컨테이너 </a:t>
                      </a:r>
                      <a:r>
                        <a:rPr lang="en-US" altLang="ko-KR" sz="900" b="1" u="none" strike="noStrike">
                          <a:effectLst/>
                        </a:rPr>
                        <a:t>Cycle Time</a:t>
                      </a:r>
                      <a:br>
                        <a:rPr lang="en-US" altLang="ko-KR" sz="900" b="1" u="none" strike="noStrike">
                          <a:effectLst/>
                        </a:rPr>
                      </a:br>
                      <a:r>
                        <a:rPr lang="ko-KR" altLang="en-US" sz="900" b="1" u="none" strike="noStrike">
                          <a:effectLst/>
                        </a:rPr>
                        <a:t>분석 및 예측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F4-1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컨테이너 </a:t>
                      </a:r>
                      <a:r>
                        <a:rPr lang="en-US" altLang="ko-KR" sz="800" u="none" strike="noStrike">
                          <a:effectLst/>
                        </a:rPr>
                        <a:t>Cycle time </a:t>
                      </a:r>
                      <a:r>
                        <a:rPr lang="ko-KR" altLang="en-US" sz="800" u="none" strike="noStrike">
                          <a:effectLst/>
                        </a:rPr>
                        <a:t>현황 계산 및 데이터 처리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897971"/>
                  </a:ext>
                </a:extLst>
              </a:tr>
              <a:tr h="184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F4-2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컨테이너 </a:t>
                      </a:r>
                      <a:r>
                        <a:rPr lang="en-US" sz="800" u="none" strike="noStrike">
                          <a:effectLst/>
                        </a:rPr>
                        <a:t>Cycle Time </a:t>
                      </a:r>
                      <a:r>
                        <a:rPr lang="ko-KR" altLang="en-US" sz="800" u="none" strike="noStrike">
                          <a:effectLst/>
                        </a:rPr>
                        <a:t>예측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8744829"/>
                  </a:ext>
                </a:extLst>
              </a:tr>
              <a:tr h="184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F4-3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미래의 장치장 예측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6476549"/>
                  </a:ext>
                </a:extLst>
              </a:tr>
              <a:tr h="18491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5. QC </a:t>
                      </a:r>
                      <a:r>
                        <a:rPr lang="ko-KR" altLang="en-US" sz="900" u="none" strike="noStrike">
                          <a:effectLst/>
                        </a:rPr>
                        <a:t>작업 패턴 분석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F5-1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CWP(Crane Working Plan) </a:t>
                      </a:r>
                      <a:r>
                        <a:rPr lang="ko-KR" altLang="en-US" sz="800" u="none" strike="noStrike">
                          <a:effectLst/>
                        </a:rPr>
                        <a:t>재계산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예측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0337843"/>
                  </a:ext>
                </a:extLst>
              </a:tr>
              <a:tr h="184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&lt;= TOS(OPUS or BPT TOS)</a:t>
                      </a:r>
                      <a:r>
                        <a:rPr lang="ko-KR" altLang="en-US" sz="800" u="none" strike="noStrike">
                          <a:effectLst/>
                        </a:rPr>
                        <a:t>로부터 </a:t>
                      </a:r>
                      <a:r>
                        <a:rPr lang="en-US" sz="800" u="none" strike="noStrike">
                          <a:effectLst/>
                        </a:rPr>
                        <a:t>CWP </a:t>
                      </a:r>
                      <a:r>
                        <a:rPr lang="ko-KR" altLang="en-US" sz="800" u="none" strike="noStrike">
                          <a:effectLst/>
                        </a:rPr>
                        <a:t>입력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7639820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4112550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F5-2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Long Hatch </a:t>
                      </a:r>
                      <a:r>
                        <a:rPr lang="ko-KR" altLang="en-US" sz="800" u="none" strike="noStrike">
                          <a:effectLst/>
                        </a:rPr>
                        <a:t>검출 예측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2607822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F5-3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>
                          <a:effectLst/>
                        </a:rPr>
                        <a:t>QC </a:t>
                      </a:r>
                      <a:r>
                        <a:rPr lang="ko-KR" altLang="en-US" sz="800" u="none" strike="noStrike">
                          <a:effectLst/>
                        </a:rPr>
                        <a:t>간섭 검출 예측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2126254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F5-4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Yard Crash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검출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예측</a:t>
                      </a:r>
                      <a:endParaRPr lang="ko-KR" altLang="en-US" sz="8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0446466"/>
                  </a:ext>
                </a:extLst>
              </a:tr>
              <a:tr h="1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F5-5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Vessel ETD </a:t>
                      </a:r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검출</a:t>
                      </a:r>
                      <a:r>
                        <a:rPr lang="en-US" altLang="ko-KR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예측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7178171"/>
                  </a:ext>
                </a:extLst>
              </a:tr>
              <a:tr h="1369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6. </a:t>
                      </a:r>
                      <a:r>
                        <a:rPr lang="ko-KR" altLang="en-US" sz="900" u="none" strike="noStrike">
                          <a:effectLst/>
                        </a:rPr>
                        <a:t>시간대별 장비 생산성 변화분석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F6-1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시간대별 장비 생산성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6534691"/>
                  </a:ext>
                </a:extLst>
              </a:tr>
              <a:tr h="184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F6-2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시간차 분석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627915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857250"/>
            <a:ext cx="13003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/>
              <a:t>개발 기능 목록</a:t>
            </a:r>
            <a:endParaRPr lang="en-US" sz="1350" b="1"/>
          </a:p>
        </p:txBody>
      </p:sp>
      <p:cxnSp>
        <p:nvCxnSpPr>
          <p:cNvPr id="4" name="직선 연결선 3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0" y="1236747"/>
          <a:ext cx="9144000" cy="4764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142">
                  <a:extLst>
                    <a:ext uri="{9D8B030D-6E8A-4147-A177-3AD203B41FA5}">
                      <a16:colId xmlns:a16="http://schemas.microsoft.com/office/drawing/2014/main" val="2106431487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val="3965000656"/>
                    </a:ext>
                  </a:extLst>
                </a:gridCol>
                <a:gridCol w="4387487">
                  <a:extLst>
                    <a:ext uri="{9D8B030D-6E8A-4147-A177-3AD203B41FA5}">
                      <a16:colId xmlns:a16="http://schemas.microsoft.com/office/drawing/2014/main" val="1108572049"/>
                    </a:ext>
                  </a:extLst>
                </a:gridCol>
              </a:tblGrid>
              <a:tr h="11697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7. </a:t>
                      </a:r>
                      <a:r>
                        <a:rPr lang="ko-KR" altLang="en-US" sz="800" u="none" strike="noStrike">
                          <a:effectLst/>
                        </a:rPr>
                        <a:t>장비간 상관관계 분석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F7-1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strike="noStrike">
                          <a:effectLst/>
                        </a:rPr>
                        <a:t>장비 투입 수량에 따라 작업에 미치는 영향 분석 </a:t>
                      </a:r>
                      <a:r>
                        <a:rPr lang="en-US" altLang="ko-KR" sz="800" u="none" strike="noStrike">
                          <a:effectLst/>
                        </a:rPr>
                        <a:t>- Q/C </a:t>
                      </a:r>
                      <a:r>
                        <a:rPr lang="ko-KR" altLang="en-US" sz="800" u="none" strike="noStrike">
                          <a:effectLst/>
                        </a:rPr>
                        <a:t>투입 효과 </a:t>
                      </a:r>
                      <a:r>
                        <a:rPr lang="ko-KR" altLang="en-US" sz="800" u="none" strike="noStrike" smtClean="0">
                          <a:effectLst/>
                        </a:rPr>
                        <a:t>분석 </a:t>
                      </a:r>
                      <a:r>
                        <a:rPr lang="en-US" altLang="ko-KR" sz="800" u="none" strike="noStrike" smtClean="0">
                          <a:effectLst/>
                        </a:rPr>
                        <a:t>(8-1</a:t>
                      </a:r>
                      <a:r>
                        <a:rPr lang="ko-KR" altLang="en-US" sz="800" u="none" strike="noStrike" smtClean="0">
                          <a:effectLst/>
                        </a:rPr>
                        <a:t>기능으로 통합</a:t>
                      </a:r>
                      <a:r>
                        <a:rPr lang="en-US" altLang="ko-KR" sz="800" u="none" strike="noStrike" smtClean="0">
                          <a:effectLst/>
                        </a:rPr>
                        <a:t>)</a:t>
                      </a:r>
                      <a:endParaRPr lang="en-US" altLang="ko-KR" sz="800" b="1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72137446"/>
                  </a:ext>
                </a:extLst>
              </a:tr>
              <a:tr h="179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F7-2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장비 투입 수량에 따라 작업에 미치는 영향 분석 </a:t>
                      </a:r>
                      <a:r>
                        <a:rPr lang="en-US" altLang="ko-KR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- T/M </a:t>
                      </a:r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투입 효과 분석 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036999576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&lt;- QC </a:t>
                      </a:r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댓수를 한정한 상황에서의 </a:t>
                      </a:r>
                      <a:r>
                        <a:rPr lang="en-US" altLang="ko-KR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TM</a:t>
                      </a:r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의 투입 효과 분석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4213023648"/>
                  </a:ext>
                </a:extLst>
              </a:tr>
              <a:tr h="179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F7-3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장비 투입 수량에 따라 작업에 미치는 영향 분석 </a:t>
                      </a:r>
                      <a:r>
                        <a:rPr lang="en-US" altLang="ko-KR" sz="800" u="none" strike="noStrike">
                          <a:effectLst/>
                        </a:rPr>
                        <a:t>– YC </a:t>
                      </a:r>
                      <a:r>
                        <a:rPr lang="ko-KR" altLang="en-US" sz="800" u="none" strike="noStrike">
                          <a:effectLst/>
                        </a:rPr>
                        <a:t>투입 효과 분석</a:t>
                      </a:r>
                      <a:r>
                        <a:rPr lang="en-US" altLang="ko-KR" sz="800" u="none" strike="noStrike">
                          <a:effectLst/>
                        </a:rPr>
                        <a:t>(Block) 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264145496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>
                          <a:effectLst/>
                        </a:rPr>
                        <a:t>&lt;- QC </a:t>
                      </a:r>
                      <a:r>
                        <a:rPr lang="ko-KR" altLang="en-US" sz="800" u="none" strike="noStrike">
                          <a:effectLst/>
                        </a:rPr>
                        <a:t>댓수를 한정한 상황에서의 </a:t>
                      </a:r>
                      <a:r>
                        <a:rPr lang="en-US" altLang="ko-KR" sz="800" u="none" strike="noStrike">
                          <a:effectLst/>
                        </a:rPr>
                        <a:t>YC</a:t>
                      </a:r>
                      <a:r>
                        <a:rPr lang="ko-KR" altLang="en-US" sz="800" u="none" strike="noStrike">
                          <a:effectLst/>
                        </a:rPr>
                        <a:t>의 투입 효과 분석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355875443"/>
                  </a:ext>
                </a:extLst>
              </a:tr>
              <a:tr h="179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F7-4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상기 기능을 분석하여 </a:t>
                      </a:r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QC,TM,YC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상호간의 생산성의 변동 추이의 분석</a:t>
                      </a:r>
                      <a:endParaRPr lang="ko-KR" altLang="en-US" sz="8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4920028"/>
                  </a:ext>
                </a:extLst>
              </a:tr>
              <a:tr h="1226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8. </a:t>
                      </a:r>
                      <a:r>
                        <a:rPr lang="ko-KR" altLang="en-US" sz="800" u="none" strike="noStrike">
                          <a:effectLst/>
                        </a:rPr>
                        <a:t>최적장비 투입댓수 산출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F8-1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Q/C </a:t>
                      </a:r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투입 대수 산출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490527353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F8-2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TM </a:t>
                      </a:r>
                      <a:r>
                        <a:rPr lang="ko-KR" alt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투입 대수 산출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132845723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F8-3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YC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투입 대수 산출</a:t>
                      </a:r>
                      <a:endParaRPr lang="ko-KR" altLang="en-US" sz="8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334009085"/>
                  </a:ext>
                </a:extLst>
              </a:tr>
              <a:tr h="1226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9. Yard Crash </a:t>
                      </a:r>
                      <a:r>
                        <a:rPr lang="ko-KR" altLang="en-US" sz="800" u="none" strike="noStrike" smtClean="0">
                          <a:effectLst/>
                        </a:rPr>
                        <a:t>분석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F9-1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Yard Crash </a:t>
                      </a:r>
                      <a:r>
                        <a:rPr lang="ko-KR" altLang="en-US" sz="8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예측 </a:t>
                      </a:r>
                      <a:r>
                        <a:rPr lang="en-US" altLang="ko-KR" sz="8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(F5-4 </a:t>
                      </a:r>
                      <a:r>
                        <a:rPr lang="ko-KR" altLang="en-US" sz="8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기능으로 대체</a:t>
                      </a:r>
                      <a:r>
                        <a:rPr lang="en-US" altLang="ko-KR" sz="8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r>
                        <a:rPr lang="ko-KR" altLang="en-US" sz="8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ko-KR" altLang="en-US" sz="8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299774461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F9-2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Crash </a:t>
                      </a:r>
                      <a:r>
                        <a:rPr lang="ko-KR" altLang="en-US" sz="800" b="1" u="none" strike="noStrike">
                          <a:solidFill>
                            <a:srgbClr val="0070C0"/>
                          </a:solidFill>
                          <a:effectLst/>
                        </a:rPr>
                        <a:t>지속 예측</a:t>
                      </a:r>
                      <a:endParaRPr lang="ko-KR" altLang="en-US" sz="8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797517719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F9-2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Crash </a:t>
                      </a:r>
                      <a:r>
                        <a:rPr lang="ko-KR" altLang="en-US" sz="800" u="none" strike="noStrike">
                          <a:effectLst/>
                        </a:rPr>
                        <a:t>요인 제거를 위한 </a:t>
                      </a:r>
                      <a:r>
                        <a:rPr lang="en-US" sz="800" u="none" strike="noStrike">
                          <a:effectLst/>
                        </a:rPr>
                        <a:t>recommendation Plan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437818873"/>
                  </a:ext>
                </a:extLst>
              </a:tr>
              <a:tr h="12269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10. </a:t>
                      </a:r>
                      <a:r>
                        <a:rPr lang="en-US" altLang="ko-KR" sz="800" b="1" u="none" strike="noStrike">
                          <a:effectLst/>
                        </a:rPr>
                        <a:t>CHE </a:t>
                      </a:r>
                      <a:r>
                        <a:rPr lang="ko-KR" altLang="en-US" sz="800" b="1" u="none" strike="noStrike">
                          <a:effectLst/>
                        </a:rPr>
                        <a:t>작업 패턴 분석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F10-1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YC </a:t>
                      </a:r>
                      <a:r>
                        <a:rPr lang="ko-KR" altLang="en-US" sz="800" u="none" strike="noStrike">
                          <a:effectLst/>
                        </a:rPr>
                        <a:t>생산성</a:t>
                      </a:r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en-US" sz="800" u="none" strike="noStrike">
                          <a:effectLst/>
                        </a:rPr>
                        <a:t>GP), RS,(TH,SC) </a:t>
                      </a:r>
                      <a:r>
                        <a:rPr lang="ko-KR" altLang="en-US" sz="800" u="none" strike="noStrike">
                          <a:effectLst/>
                        </a:rPr>
                        <a:t>생산성</a:t>
                      </a:r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en-US" sz="800" u="none" strike="noStrike">
                          <a:effectLst/>
                        </a:rPr>
                        <a:t>GP)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487614789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F10-2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Pre-Move distance and time </a:t>
                      </a:r>
                      <a:r>
                        <a:rPr lang="ko-KR" altLang="en-US" sz="800" u="none" strike="noStrike">
                          <a:effectLst/>
                        </a:rPr>
                        <a:t>계산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692875970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F10-3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Empty Travel Distance and time </a:t>
                      </a:r>
                      <a:r>
                        <a:rPr lang="ko-KR" altLang="en-US" sz="800" u="none" strike="noStrike">
                          <a:effectLst/>
                        </a:rPr>
                        <a:t>계산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776333889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F10-4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취급 횟수</a:t>
                      </a:r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en-US" sz="800" u="none" strike="noStrike">
                          <a:effectLst/>
                        </a:rPr>
                        <a:t>Rehandling </a:t>
                      </a:r>
                      <a:r>
                        <a:rPr lang="ko-KR" altLang="en-US" sz="800" u="none" strike="noStrike">
                          <a:effectLst/>
                        </a:rPr>
                        <a:t>수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56072935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F10-5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>
                          <a:effectLst/>
                        </a:rPr>
                        <a:t>Rehandling </a:t>
                      </a:r>
                      <a:r>
                        <a:rPr lang="ko-KR" altLang="en-US" sz="800" u="none" strike="noStrike">
                          <a:effectLst/>
                        </a:rPr>
                        <a:t>현황</a:t>
                      </a:r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ko-KR" altLang="en-US" sz="800" u="none" strike="noStrike">
                          <a:effectLst/>
                        </a:rPr>
                        <a:t>블럭 반출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941776861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F10-6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Block</a:t>
                      </a:r>
                      <a:r>
                        <a:rPr lang="ko-KR" altLang="en-US" sz="800" u="none" strike="noStrike">
                          <a:effectLst/>
                        </a:rPr>
                        <a:t>의 </a:t>
                      </a:r>
                      <a:r>
                        <a:rPr lang="en-US" sz="800" u="none" strike="noStrike">
                          <a:effectLst/>
                        </a:rPr>
                        <a:t>container </a:t>
                      </a:r>
                      <a:r>
                        <a:rPr lang="ko-KR" altLang="en-US" sz="800" u="none" strike="noStrike">
                          <a:effectLst/>
                        </a:rPr>
                        <a:t>분포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583346922"/>
                  </a:ext>
                </a:extLst>
              </a:tr>
              <a:tr h="72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11. CHE (</a:t>
                      </a:r>
                      <a:r>
                        <a:rPr lang="ko-KR" altLang="en-US" sz="800" u="none" strike="noStrike">
                          <a:effectLst/>
                        </a:rPr>
                        <a:t>생산성 분석 및</a:t>
                      </a:r>
                      <a:r>
                        <a:rPr lang="en-US" altLang="ko-KR" sz="800" u="none" strike="noStrike">
                          <a:effectLst/>
                        </a:rPr>
                        <a:t>) </a:t>
                      </a:r>
                      <a:r>
                        <a:rPr lang="en-US" sz="800" u="none" strike="noStrike">
                          <a:effectLst/>
                        </a:rPr>
                        <a:t>Re-Handling </a:t>
                      </a:r>
                      <a:r>
                        <a:rPr lang="ko-KR" altLang="en-US" sz="800" u="none" strike="noStrike">
                          <a:effectLst/>
                        </a:rPr>
                        <a:t>분석 </a:t>
                      </a:r>
                      <a:r>
                        <a:rPr lang="en-US" altLang="ko-KR" sz="800" u="none" strike="noStrike">
                          <a:effectLst/>
                        </a:rPr>
                        <a:t>/ </a:t>
                      </a:r>
                      <a:r>
                        <a:rPr lang="en-US" sz="800" u="none" strike="noStrike">
                          <a:effectLst/>
                        </a:rPr>
                        <a:t>Yard Block </a:t>
                      </a:r>
                      <a:r>
                        <a:rPr lang="ko-KR" altLang="en-US" sz="800" u="none" strike="noStrike">
                          <a:effectLst/>
                        </a:rPr>
                        <a:t>분석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F11-1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기능의 용도 및 개발 목적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작업 유형 </a:t>
                      </a:r>
                      <a:r>
                        <a:rPr lang="en-US" altLang="ko-KR" sz="800" u="none" strike="noStrike">
                          <a:effectLst/>
                        </a:rPr>
                        <a:t>/ </a:t>
                      </a:r>
                      <a:r>
                        <a:rPr lang="ko-KR" altLang="en-US" sz="800" u="none" strike="noStrike">
                          <a:effectLst/>
                        </a:rPr>
                        <a:t>거리 </a:t>
                      </a:r>
                      <a:r>
                        <a:rPr lang="en-US" altLang="ko-KR" sz="800" u="none" strike="noStrike">
                          <a:effectLst/>
                        </a:rPr>
                        <a:t>/ </a:t>
                      </a:r>
                      <a:r>
                        <a:rPr lang="ko-KR" altLang="en-US" sz="800" u="none" strike="noStrike">
                          <a:effectLst/>
                        </a:rPr>
                        <a:t>선사 등 영향요인 별 관계 분석</a:t>
                      </a:r>
                      <a:r>
                        <a:rPr lang="en-US" altLang="ko-KR" sz="800" u="none" strike="noStrike">
                          <a:effectLst/>
                        </a:rPr>
                        <a:t>.</a:t>
                      </a:r>
                      <a:br>
                        <a:rPr lang="en-US" altLang="ko-KR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이미 </a:t>
                      </a:r>
                      <a:r>
                        <a:rPr lang="en-US" altLang="ko-KR" sz="800" u="none" strike="noStrike">
                          <a:effectLst/>
                        </a:rPr>
                        <a:t>TOS</a:t>
                      </a:r>
                      <a:r>
                        <a:rPr lang="ko-KR" altLang="en-US" sz="800" u="none" strike="noStrike">
                          <a:effectLst/>
                        </a:rPr>
                        <a:t>에서 분석되고 있는 항목은 기본 항목이며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기본항목이외의 사항과 기본 항목을 보완하는 항목의 추가 도출 분석 필요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작업유형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거리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선사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취급횟수 등 </a:t>
                      </a:r>
                      <a:r>
                        <a:rPr lang="en-US" altLang="ko-KR" sz="800" u="none" strike="noStrike">
                          <a:effectLst/>
                        </a:rPr>
                        <a:t>F10.1</a:t>
                      </a:r>
                      <a:r>
                        <a:rPr lang="ko-KR" altLang="en-US" sz="800" u="none" strike="noStrike">
                          <a:effectLst/>
                        </a:rPr>
                        <a:t>에서 계산된 수치 정보와 데이터 내 속성 정보 간의 관계 분석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en-US" altLang="ko-KR" sz="800" u="none" strike="noStrike">
                          <a:effectLst/>
                        </a:rPr>
                        <a:t>ex) A-B / B-C / A-C /  </a:t>
                      </a:r>
                      <a:r>
                        <a:rPr lang="en-US" altLang="ko-KR" sz="800" u="none" strike="noStrike" smtClean="0">
                          <a:effectLst/>
                        </a:rPr>
                        <a:t>A-D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677367599"/>
                  </a:ext>
                </a:extLst>
              </a:tr>
              <a:tr h="1556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12. </a:t>
                      </a:r>
                      <a:r>
                        <a:rPr lang="ko-KR" altLang="en-US" sz="800" u="none" strike="noStrike">
                          <a:effectLst/>
                        </a:rPr>
                        <a:t>컨테이너 </a:t>
                      </a:r>
                      <a:r>
                        <a:rPr lang="ko-KR" altLang="en-US" sz="800" u="none" strike="noStrike" smtClean="0">
                          <a:effectLst/>
                        </a:rPr>
                        <a:t>장치율과</a:t>
                      </a:r>
                      <a:r>
                        <a:rPr lang="ko-KR" altLang="en-US" sz="800" u="none" strike="noStrike" baseline="0" smtClean="0">
                          <a:effectLst/>
                        </a:rPr>
                        <a:t> </a:t>
                      </a:r>
                      <a:r>
                        <a:rPr lang="en-US" altLang="ko-KR" sz="800" u="none" strike="noStrike" smtClean="0">
                          <a:effectLst/>
                        </a:rPr>
                        <a:t>YC </a:t>
                      </a:r>
                      <a:r>
                        <a:rPr lang="ko-KR" altLang="en-US" sz="800" u="none" strike="noStrike">
                          <a:effectLst/>
                        </a:rPr>
                        <a:t>생산성의 관계분석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F12-1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Block-Bay-Row-Tier</a:t>
                      </a:r>
                      <a:r>
                        <a:rPr lang="ko-KR" altLang="en-US" sz="800" u="none" strike="noStrike">
                          <a:effectLst/>
                        </a:rPr>
                        <a:t>를 기준으로 적재율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981814502"/>
                  </a:ext>
                </a:extLst>
              </a:tr>
              <a:tr h="163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F12-2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지정된 기간동안 </a:t>
                      </a:r>
                      <a:r>
                        <a:rPr lang="en-US" altLang="ko-KR" sz="800" u="none" strike="noStrike">
                          <a:effectLst/>
                        </a:rPr>
                        <a:t>Block</a:t>
                      </a:r>
                      <a:r>
                        <a:rPr lang="ko-KR" altLang="en-US" sz="800" u="none" strike="noStrike">
                          <a:effectLst/>
                        </a:rPr>
                        <a:t>별 적재율 추이 분석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629249505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F12-3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>
                          <a:effectLst/>
                        </a:rPr>
                        <a:t>YC </a:t>
                      </a:r>
                      <a:r>
                        <a:rPr lang="ko-KR" altLang="en-US" sz="800" u="none" strike="noStrike">
                          <a:effectLst/>
                        </a:rPr>
                        <a:t>생산성과 </a:t>
                      </a:r>
                      <a:r>
                        <a:rPr lang="en-US" altLang="ko-KR" sz="800" u="none" strike="noStrike">
                          <a:effectLst/>
                        </a:rPr>
                        <a:t>block </a:t>
                      </a:r>
                      <a:r>
                        <a:rPr lang="ko-KR" altLang="en-US" sz="800" u="none" strike="noStrike">
                          <a:effectLst/>
                        </a:rPr>
                        <a:t>적재율 비교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404898884"/>
                  </a:ext>
                </a:extLst>
              </a:tr>
              <a:tr h="122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13. </a:t>
                      </a:r>
                      <a:r>
                        <a:rPr lang="ko-KR" altLang="en-US" sz="800" u="none" strike="noStrike">
                          <a:effectLst/>
                        </a:rPr>
                        <a:t>블록 생산성 분석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F13-1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핸들링 </a:t>
                      </a:r>
                      <a:r>
                        <a:rPr lang="en-US" sz="800" u="none" strike="noStrike">
                          <a:effectLst/>
                        </a:rPr>
                        <a:t>workload </a:t>
                      </a:r>
                      <a:r>
                        <a:rPr lang="ko-KR" altLang="en-US" sz="800" u="none" strike="noStrike">
                          <a:effectLst/>
                        </a:rPr>
                        <a:t>계산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008462739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F13-2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생산성 예측 모델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985920177"/>
                  </a:ext>
                </a:extLst>
              </a:tr>
              <a:tr h="12269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14. </a:t>
                      </a:r>
                      <a:r>
                        <a:rPr lang="ko-KR" altLang="en-US" sz="800" u="none" strike="noStrike">
                          <a:effectLst/>
                        </a:rPr>
                        <a:t>외부트럭과 </a:t>
                      </a:r>
                      <a:r>
                        <a:rPr lang="en-US" altLang="ko-KR" sz="800" u="none" strike="noStrike">
                          <a:effectLst/>
                        </a:rPr>
                        <a:t>Gate </a:t>
                      </a:r>
                      <a:r>
                        <a:rPr lang="ko-KR" altLang="en-US" sz="800" u="none" strike="noStrike">
                          <a:effectLst/>
                        </a:rPr>
                        <a:t>분석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F14-1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mtClean="0">
                          <a:effectLst/>
                        </a:rPr>
                        <a:t>시간대별 반출입 패턴 도출 및 예측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011263229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mtClean="0">
                          <a:effectLst/>
                        </a:rPr>
                        <a:t>(</a:t>
                      </a:r>
                      <a:r>
                        <a:rPr lang="ko-KR" altLang="en-US" sz="800" u="none" strike="noStrike" smtClean="0">
                          <a:effectLst/>
                        </a:rPr>
                        <a:t>예정정보</a:t>
                      </a:r>
                      <a:r>
                        <a:rPr lang="en-US" altLang="ko-KR" sz="800" u="none" strike="noStrike" smtClean="0">
                          <a:effectLst/>
                        </a:rPr>
                        <a:t>,</a:t>
                      </a:r>
                      <a:r>
                        <a:rPr lang="ko-KR" altLang="en-US" sz="800" u="none" strike="noStrike" smtClean="0">
                          <a:effectLst/>
                        </a:rPr>
                        <a:t>실제정보 전달 가능한 경우</a:t>
                      </a:r>
                      <a:r>
                        <a:rPr lang="en-US" altLang="ko-KR" sz="800" u="none" strike="noStrike" smtClean="0">
                          <a:effectLst/>
                        </a:rPr>
                        <a:t>)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509049084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F14-2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반출입 분석 시각화 및 예측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507680676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F14-3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Gate </a:t>
                      </a:r>
                      <a:r>
                        <a:rPr lang="ko-KR" altLang="en-US" sz="800" u="none" strike="noStrike">
                          <a:effectLst/>
                        </a:rPr>
                        <a:t>분석 기술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4116163018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ko-KR" altLang="en-US" sz="800" u="none" strike="noStrike">
                          <a:effectLst/>
                        </a:rPr>
                        <a:t>게이트 통과 화물 분석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258508660"/>
                  </a:ext>
                </a:extLst>
              </a:tr>
              <a:tr h="12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F14-4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터미널 혼잡도를 분석하여 외부트럭의 혼잡도를 예측 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806154933"/>
                  </a:ext>
                </a:extLst>
              </a:tr>
              <a:tr h="1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17. </a:t>
                      </a:r>
                      <a:r>
                        <a:rPr lang="ko-KR" altLang="en-US" sz="800" u="none" strike="noStrike">
                          <a:effectLst/>
                        </a:rPr>
                        <a:t>고객 </a:t>
                      </a:r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ko-KR" altLang="en-US" sz="800" u="none" strike="noStrike">
                          <a:effectLst/>
                        </a:rPr>
                        <a:t>선사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선박</a:t>
                      </a:r>
                      <a:r>
                        <a:rPr lang="en-US" altLang="ko-KR" sz="800" u="none" strike="noStrike">
                          <a:effectLst/>
                        </a:rPr>
                        <a:t>) </a:t>
                      </a:r>
                      <a:r>
                        <a:rPr lang="ko-KR" altLang="en-US" sz="800" u="none" strike="noStrike">
                          <a:effectLst/>
                        </a:rPr>
                        <a:t>별 중요도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가중치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953114184"/>
                  </a:ext>
                </a:extLst>
              </a:tr>
              <a:tr h="1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18. </a:t>
                      </a:r>
                      <a:r>
                        <a:rPr lang="ko-KR" altLang="en-US" sz="800" u="none" strike="noStrike">
                          <a:effectLst/>
                        </a:rPr>
                        <a:t>장시간 체류 트럭 </a:t>
                      </a:r>
                      <a:r>
                        <a:rPr lang="en-US" altLang="ko-KR" sz="800" u="none" strike="noStrike">
                          <a:effectLst/>
                        </a:rPr>
                        <a:t>(TTR)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6342545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857250"/>
            <a:ext cx="13003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/>
              <a:t>개발 기능 목록</a:t>
            </a:r>
            <a:endParaRPr lang="en-US" sz="1350" b="1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57175" y="1325440"/>
            <a:ext cx="8678008" cy="4503860"/>
            <a:chOff x="1524000" y="857250"/>
            <a:chExt cx="9144000" cy="514350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C77A4D3-CB68-481D-BBEB-32D2BE0648CC}"/>
                </a:ext>
              </a:extLst>
            </p:cNvPr>
            <p:cNvSpPr/>
            <p:nvPr/>
          </p:nvSpPr>
          <p:spPr>
            <a:xfrm>
              <a:off x="1524000" y="857250"/>
              <a:ext cx="9144000" cy="5143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712EAC-EFE7-4BDB-B711-20FA3CCDC1E3}"/>
                </a:ext>
              </a:extLst>
            </p:cNvPr>
            <p:cNvSpPr txBox="1"/>
            <p:nvPr/>
          </p:nvSpPr>
          <p:spPr>
            <a:xfrm>
              <a:off x="1749894" y="2427421"/>
              <a:ext cx="2557461" cy="2439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88" b="1" dirty="0">
                  <a:latin typeface="Consolas" panose="020B0609020204030204" pitchFamily="49" charset="0"/>
                </a:rPr>
                <a:t>Berth Job</a:t>
              </a:r>
              <a:endParaRPr lang="ko-KR" altLang="en-US" sz="788" b="1" dirty="0">
                <a:latin typeface="Consolas" panose="020B0609020204030204" pitchFamily="49" charset="0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8C64A46E-B2D6-4AC4-9ABF-7A4CF0DD949C}"/>
                </a:ext>
              </a:extLst>
            </p:cNvPr>
            <p:cNvGrpSpPr/>
            <p:nvPr/>
          </p:nvGrpSpPr>
          <p:grpSpPr>
            <a:xfrm>
              <a:off x="4817268" y="1494447"/>
              <a:ext cx="2557462" cy="572297"/>
              <a:chOff x="288582" y="2154384"/>
              <a:chExt cx="3409949" cy="763063"/>
            </a:xfrm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16407DC9-BE28-4A87-877B-127EBF0FA7C2}"/>
                  </a:ext>
                </a:extLst>
              </p:cNvPr>
              <p:cNvSpPr/>
              <p:nvPr/>
            </p:nvSpPr>
            <p:spPr>
              <a:xfrm>
                <a:off x="288582" y="2492938"/>
                <a:ext cx="3409949" cy="424509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C0_Handling_Code.py</a:t>
                </a:r>
              </a:p>
              <a:p>
                <a:pPr algn="ctr"/>
                <a:r>
                  <a:rPr lang="en-US" altLang="ko-KR" sz="563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C11_CycleTime_DataGeneration.py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79E962E7-64D2-445D-A551-61264A40DE6E}"/>
                  </a:ext>
                </a:extLst>
              </p:cNvPr>
              <p:cNvSpPr/>
              <p:nvPr/>
            </p:nvSpPr>
            <p:spPr>
              <a:xfrm>
                <a:off x="288582" y="2154384"/>
                <a:ext cx="3409948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675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DATA Handling</a:t>
                </a:r>
                <a:endParaRPr lang="ko-KR" altLang="en-US" sz="675" b="1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17A5DF-84B0-4F7E-B9FF-A8960D99C861}"/>
                </a:ext>
              </a:extLst>
            </p:cNvPr>
            <p:cNvSpPr txBox="1"/>
            <p:nvPr/>
          </p:nvSpPr>
          <p:spPr>
            <a:xfrm>
              <a:off x="4837616" y="2424855"/>
              <a:ext cx="5585165" cy="2439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88" b="1" dirty="0">
                  <a:latin typeface="Consolas" panose="020B0609020204030204" pitchFamily="49" charset="0"/>
                </a:rPr>
                <a:t>Yard &amp; Gate Job</a:t>
              </a:r>
              <a:endParaRPr lang="ko-KR" altLang="en-US" sz="788" b="1" dirty="0">
                <a:latin typeface="Consolas" panose="020B0609020204030204" pitchFamily="49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E1D9873-0867-47F3-A704-F0565F956C53}"/>
                </a:ext>
              </a:extLst>
            </p:cNvPr>
            <p:cNvSpPr txBox="1"/>
            <p:nvPr/>
          </p:nvSpPr>
          <p:spPr>
            <a:xfrm>
              <a:off x="1758739" y="1129216"/>
              <a:ext cx="8674520" cy="2439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88" b="1" dirty="0">
                  <a:latin typeface="Consolas" panose="020B0609020204030204" pitchFamily="49" charset="0"/>
                </a:rPr>
                <a:t>Port Operation Data Set / Terminal Info</a:t>
              </a:r>
              <a:endParaRPr lang="ko-KR" altLang="en-US" sz="788" b="1" dirty="0">
                <a:latin typeface="Consolas" panose="020B0609020204030204" pitchFamily="49" charset="0"/>
              </a:endParaRPr>
            </a:p>
          </p:txBody>
        </p:sp>
        <p:cxnSp>
          <p:nvCxnSpPr>
            <p:cNvPr id="76" name="직선 화살표 연결선 75">
              <a:extLst>
                <a:ext uri="{FF2B5EF4-FFF2-40B4-BE49-F238E27FC236}">
                  <a16:creationId xmlns:a16="http://schemas.microsoft.com/office/drawing/2014/main" id="{7C7C5596-3C78-477A-B7D7-5829343E0B70}"/>
                </a:ext>
              </a:extLst>
            </p:cNvPr>
            <p:cNvCxnSpPr>
              <a:cxnSpLocks/>
              <a:stCxn id="66" idx="2"/>
              <a:endCxn id="41" idx="0"/>
            </p:cNvCxnSpPr>
            <p:nvPr/>
          </p:nvCxnSpPr>
          <p:spPr>
            <a:xfrm>
              <a:off x="6095999" y="1360050"/>
              <a:ext cx="0" cy="134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연결선: 꺾임 84">
              <a:extLst>
                <a:ext uri="{FF2B5EF4-FFF2-40B4-BE49-F238E27FC236}">
                  <a16:creationId xmlns:a16="http://schemas.microsoft.com/office/drawing/2014/main" id="{B1682AC4-9BA7-4614-BF33-460ECA2CFCA1}"/>
                </a:ext>
              </a:extLst>
            </p:cNvPr>
            <p:cNvCxnSpPr>
              <a:cxnSpLocks/>
              <a:stCxn id="40" idx="2"/>
              <a:endCxn id="9" idx="0"/>
            </p:cNvCxnSpPr>
            <p:nvPr/>
          </p:nvCxnSpPr>
          <p:spPr>
            <a:xfrm rot="5400000">
              <a:off x="4381973" y="713394"/>
              <a:ext cx="360678" cy="3067376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연결선: 꺾임 85">
              <a:extLst>
                <a:ext uri="{FF2B5EF4-FFF2-40B4-BE49-F238E27FC236}">
                  <a16:creationId xmlns:a16="http://schemas.microsoft.com/office/drawing/2014/main" id="{97DCB744-2D27-4EEE-B660-54830B41CF22}"/>
                </a:ext>
              </a:extLst>
            </p:cNvPr>
            <p:cNvCxnSpPr>
              <a:cxnSpLocks/>
              <a:stCxn id="40" idx="2"/>
              <a:endCxn id="62" idx="0"/>
            </p:cNvCxnSpPr>
            <p:nvPr/>
          </p:nvCxnSpPr>
          <p:spPr>
            <a:xfrm rot="16200000" flipH="1">
              <a:off x="6684043" y="1478700"/>
              <a:ext cx="358112" cy="1534198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CF4C74E8-205B-49AB-96A3-21826C11441B}"/>
                </a:ext>
              </a:extLst>
            </p:cNvPr>
            <p:cNvCxnSpPr>
              <a:cxnSpLocks/>
              <a:stCxn id="50" idx="3"/>
              <a:endCxn id="162" idx="1"/>
            </p:cNvCxnSpPr>
            <p:nvPr/>
          </p:nvCxnSpPr>
          <p:spPr>
            <a:xfrm>
              <a:off x="7395074" y="2851124"/>
              <a:ext cx="47024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연결선: 꺾임 123">
              <a:extLst>
                <a:ext uri="{FF2B5EF4-FFF2-40B4-BE49-F238E27FC236}">
                  <a16:creationId xmlns:a16="http://schemas.microsoft.com/office/drawing/2014/main" id="{253A7BCF-4A8C-4092-B7C8-60226C3FFCED}"/>
                </a:ext>
              </a:extLst>
            </p:cNvPr>
            <p:cNvCxnSpPr>
              <a:cxnSpLocks/>
              <a:stCxn id="49" idx="3"/>
              <a:endCxn id="74" idx="1"/>
            </p:cNvCxnSpPr>
            <p:nvPr/>
          </p:nvCxnSpPr>
          <p:spPr>
            <a:xfrm>
              <a:off x="7395077" y="3079190"/>
              <a:ext cx="470243" cy="585159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FDE72125-BC7F-4766-B55F-B3DA7F505B09}"/>
                </a:ext>
              </a:extLst>
            </p:cNvPr>
            <p:cNvGrpSpPr/>
            <p:nvPr/>
          </p:nvGrpSpPr>
          <p:grpSpPr>
            <a:xfrm>
              <a:off x="1748261" y="2724167"/>
              <a:ext cx="2559094" cy="986082"/>
              <a:chOff x="356114" y="2886396"/>
              <a:chExt cx="3412125" cy="1314776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D15B9CFD-3605-4E23-A482-73E7C28856F9}"/>
                  </a:ext>
                </a:extLst>
              </p:cNvPr>
              <p:cNvSpPr/>
              <p:nvPr/>
            </p:nvSpPr>
            <p:spPr>
              <a:xfrm>
                <a:off x="356114" y="3224950"/>
                <a:ext cx="3409949" cy="704125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C8.Crane_Working_Class.py</a:t>
                </a:r>
              </a:p>
              <a:p>
                <a:pPr algn="ctr"/>
                <a:r>
                  <a:rPr lang="en-US" altLang="ko-KR" sz="563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C9_ETC_Probs_Class.py</a:t>
                </a:r>
              </a:p>
              <a:p>
                <a:pPr algn="ctr"/>
                <a:r>
                  <a:rPr lang="en-US" altLang="ko-KR" sz="563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C9_Crane_WorkingPlan_Definition_MLP.py</a:t>
                </a:r>
              </a:p>
              <a:p>
                <a:pPr algn="ctr"/>
                <a:r>
                  <a:rPr lang="en-US" altLang="ko-KR" sz="563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C10_QC_ETC_Probs_Generation_Definition.py</a:t>
                </a:r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A8DC74C5-343C-4876-9EEA-9008286C7215}"/>
                  </a:ext>
                </a:extLst>
              </p:cNvPr>
              <p:cNvSpPr/>
              <p:nvPr/>
            </p:nvSpPr>
            <p:spPr>
              <a:xfrm>
                <a:off x="356114" y="2886396"/>
                <a:ext cx="3409948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675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[F5, F18] QC </a:t>
                </a:r>
                <a:r>
                  <a:rPr lang="ko-KR" altLang="en-US" sz="675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패턴</a:t>
                </a:r>
                <a:r>
                  <a:rPr lang="en-US" altLang="ko-KR" sz="675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, ETC </a:t>
                </a:r>
                <a:r>
                  <a:rPr lang="ko-KR" altLang="en-US" sz="675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분석</a:t>
                </a:r>
              </a:p>
            </p:txBody>
          </p:sp>
          <p:sp>
            <p:nvSpPr>
              <p:cNvPr id="137" name="직사각형 136">
                <a:extLst>
                  <a:ext uri="{FF2B5EF4-FFF2-40B4-BE49-F238E27FC236}">
                    <a16:creationId xmlns:a16="http://schemas.microsoft.com/office/drawing/2014/main" id="{C22D80F2-30C0-495E-AEA2-78923C6F06C2}"/>
                  </a:ext>
                </a:extLst>
              </p:cNvPr>
              <p:cNvSpPr/>
              <p:nvPr/>
            </p:nvSpPr>
            <p:spPr>
              <a:xfrm>
                <a:off x="358290" y="3933546"/>
                <a:ext cx="3409949" cy="26762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Output : QC ETC Probs, CWP Prediction Methods</a:t>
                </a:r>
              </a:p>
            </p:txBody>
          </p:sp>
        </p:grpSp>
        <p:grpSp>
          <p:nvGrpSpPr>
            <p:cNvPr id="140" name="그룹 139">
              <a:extLst>
                <a:ext uri="{FF2B5EF4-FFF2-40B4-BE49-F238E27FC236}">
                  <a16:creationId xmlns:a16="http://schemas.microsoft.com/office/drawing/2014/main" id="{32C4D4C1-69DF-4331-B46E-C303EDBB5B6D}"/>
                </a:ext>
              </a:extLst>
            </p:cNvPr>
            <p:cNvGrpSpPr/>
            <p:nvPr/>
          </p:nvGrpSpPr>
          <p:grpSpPr>
            <a:xfrm>
              <a:off x="1748260" y="3912118"/>
              <a:ext cx="2557462" cy="649058"/>
              <a:chOff x="164104" y="4963068"/>
              <a:chExt cx="3409949" cy="865410"/>
            </a:xfrm>
          </p:grpSpPr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75179332-372E-486A-BFB0-DDE3845FCF56}"/>
                  </a:ext>
                </a:extLst>
              </p:cNvPr>
              <p:cNvSpPr/>
              <p:nvPr/>
            </p:nvSpPr>
            <p:spPr>
              <a:xfrm>
                <a:off x="164104" y="5301623"/>
                <a:ext cx="3409949" cy="26049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C10_Crane_WorkingPlan_Performance.py</a:t>
                </a:r>
              </a:p>
              <a:p>
                <a:pPr algn="ctr"/>
                <a:endParaRPr lang="en-US" altLang="ko-KR" sz="563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DB3BC021-B645-4B99-BF24-EB892E3479EE}"/>
                  </a:ext>
                </a:extLst>
              </p:cNvPr>
              <p:cNvSpPr/>
              <p:nvPr/>
            </p:nvSpPr>
            <p:spPr>
              <a:xfrm>
                <a:off x="164104" y="4963068"/>
                <a:ext cx="3409948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675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[F5] QC CWP </a:t>
                </a:r>
                <a:r>
                  <a:rPr lang="ko-KR" altLang="en-US" sz="675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분석</a:t>
                </a:r>
              </a:p>
            </p:txBody>
          </p:sp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3B0C6EF1-A203-4FC2-AC7B-4C94F7DF0535}"/>
                  </a:ext>
                </a:extLst>
              </p:cNvPr>
              <p:cNvSpPr/>
              <p:nvPr/>
            </p:nvSpPr>
            <p:spPr>
              <a:xfrm>
                <a:off x="164104" y="5560852"/>
                <a:ext cx="3409949" cy="26762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Output : CWP, Yard Crash Result</a:t>
                </a:r>
              </a:p>
            </p:txBody>
          </p:sp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647E3905-6DB0-46B8-B97B-C61824CF5B3A}"/>
                </a:ext>
              </a:extLst>
            </p:cNvPr>
            <p:cNvGrpSpPr/>
            <p:nvPr/>
          </p:nvGrpSpPr>
          <p:grpSpPr>
            <a:xfrm>
              <a:off x="1748259" y="4741071"/>
              <a:ext cx="2557463" cy="847576"/>
              <a:chOff x="353940" y="5732064"/>
              <a:chExt cx="3409950" cy="1130101"/>
            </a:xfrm>
          </p:grpSpPr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441D5313-C587-45C4-86F9-8D50B314D008}"/>
                  </a:ext>
                </a:extLst>
              </p:cNvPr>
              <p:cNvGrpSpPr/>
              <p:nvPr/>
            </p:nvGrpSpPr>
            <p:grpSpPr>
              <a:xfrm>
                <a:off x="353941" y="5732064"/>
                <a:ext cx="3409949" cy="867135"/>
                <a:chOff x="288582" y="2154384"/>
                <a:chExt cx="3409949" cy="867135"/>
              </a:xfrm>
            </p:grpSpPr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C3BC7DAC-2A7E-40C1-9EFD-46503A7C2EB7}"/>
                    </a:ext>
                  </a:extLst>
                </p:cNvPr>
                <p:cNvSpPr/>
                <p:nvPr/>
              </p:nvSpPr>
              <p:spPr>
                <a:xfrm>
                  <a:off x="288582" y="2492938"/>
                  <a:ext cx="3409949" cy="528581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C17_Optimal_QC.py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C17_Optimal_QC_RL.py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C17_Optimal_QC_RL_Definition_CWP.py</a:t>
                  </a:r>
                </a:p>
                <a:p>
                  <a:pPr algn="ctr"/>
                  <a:endParaRPr lang="en-US" altLang="ko-KR" sz="563" b="1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</p:txBody>
            </p:sp>
            <p:sp>
              <p:nvSpPr>
                <p:cNvPr id="56" name="직사각형 55">
                  <a:extLst>
                    <a:ext uri="{FF2B5EF4-FFF2-40B4-BE49-F238E27FC236}">
                      <a16:creationId xmlns:a16="http://schemas.microsoft.com/office/drawing/2014/main" id="{AA0B1C6F-7D8E-4DD8-9B85-DCE629B3D5DF}"/>
                    </a:ext>
                  </a:extLst>
                </p:cNvPr>
                <p:cNvSpPr/>
                <p:nvPr/>
              </p:nvSpPr>
              <p:spPr>
                <a:xfrm>
                  <a:off x="288582" y="2154384"/>
                  <a:ext cx="3409948" cy="3385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[F8] QC 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투입대수 분석</a:t>
                  </a:r>
                </a:p>
              </p:txBody>
            </p:sp>
          </p:grpSp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86D09180-2A12-4456-9B22-E2570269B956}"/>
                  </a:ext>
                </a:extLst>
              </p:cNvPr>
              <p:cNvSpPr/>
              <p:nvPr/>
            </p:nvSpPr>
            <p:spPr>
              <a:xfrm>
                <a:off x="353940" y="6594539"/>
                <a:ext cx="3409949" cy="26762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Output : QC Productivity</a:t>
                </a:r>
              </a:p>
            </p:txBody>
          </p:sp>
        </p:grpSp>
        <p:cxnSp>
          <p:nvCxnSpPr>
            <p:cNvPr id="143" name="직선 화살표 연결선 142">
              <a:extLst>
                <a:ext uri="{FF2B5EF4-FFF2-40B4-BE49-F238E27FC236}">
                  <a16:creationId xmlns:a16="http://schemas.microsoft.com/office/drawing/2014/main" id="{0030F773-051A-4D60-8355-45C507B64614}"/>
                </a:ext>
              </a:extLst>
            </p:cNvPr>
            <p:cNvCxnSpPr>
              <a:cxnSpLocks/>
              <a:stCxn id="137" idx="2"/>
              <a:endCxn id="71" idx="0"/>
            </p:cNvCxnSpPr>
            <p:nvPr/>
          </p:nvCxnSpPr>
          <p:spPr>
            <a:xfrm flipH="1">
              <a:off x="3026990" y="3710249"/>
              <a:ext cx="1634" cy="2018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직선 화살표 연결선 145">
              <a:extLst>
                <a:ext uri="{FF2B5EF4-FFF2-40B4-BE49-F238E27FC236}">
                  <a16:creationId xmlns:a16="http://schemas.microsoft.com/office/drawing/2014/main" id="{82105807-BD15-417A-B6E6-F8DE646F5CDE}"/>
                </a:ext>
              </a:extLst>
            </p:cNvPr>
            <p:cNvCxnSpPr>
              <a:cxnSpLocks/>
              <a:stCxn id="139" idx="2"/>
              <a:endCxn id="56" idx="0"/>
            </p:cNvCxnSpPr>
            <p:nvPr/>
          </p:nvCxnSpPr>
          <p:spPr>
            <a:xfrm flipH="1">
              <a:off x="3026989" y="4561177"/>
              <a:ext cx="2" cy="1798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CD001EED-3240-4A4B-A5AD-7C8702F5C345}"/>
                </a:ext>
              </a:extLst>
            </p:cNvPr>
            <p:cNvGrpSpPr/>
            <p:nvPr/>
          </p:nvGrpSpPr>
          <p:grpSpPr>
            <a:xfrm>
              <a:off x="4837613" y="2724167"/>
              <a:ext cx="2557463" cy="654518"/>
              <a:chOff x="4473078" y="2886396"/>
              <a:chExt cx="3409950" cy="872691"/>
            </a:xfrm>
          </p:grpSpPr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6F6400E3-36F9-43A8-8F05-71A5A5597193}"/>
                  </a:ext>
                </a:extLst>
              </p:cNvPr>
              <p:cNvGrpSpPr/>
              <p:nvPr/>
            </p:nvGrpSpPr>
            <p:grpSpPr>
              <a:xfrm>
                <a:off x="4473079" y="2886396"/>
                <a:ext cx="3409949" cy="608171"/>
                <a:chOff x="3987113" y="2286825"/>
                <a:chExt cx="3409949" cy="608171"/>
              </a:xfrm>
            </p:grpSpPr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E252A8A0-5746-4EA1-9B27-8D70CD6C63D0}"/>
                    </a:ext>
                  </a:extLst>
                </p:cNvPr>
                <p:cNvSpPr/>
                <p:nvPr/>
              </p:nvSpPr>
              <p:spPr>
                <a:xfrm>
                  <a:off x="3987113" y="2625380"/>
                  <a:ext cx="3409949" cy="269616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C22_VisualCode1.RMD</a:t>
                  </a:r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5427006E-E1A0-48C5-A750-DBA9A74C2706}"/>
                    </a:ext>
                  </a:extLst>
                </p:cNvPr>
                <p:cNvSpPr/>
                <p:nvPr/>
              </p:nvSpPr>
              <p:spPr>
                <a:xfrm>
                  <a:off x="3987113" y="2286825"/>
                  <a:ext cx="3409948" cy="33855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[F10, F14] Rehandling, 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외부트럭 분석</a:t>
                  </a:r>
                </a:p>
              </p:txBody>
            </p:sp>
          </p:grpSp>
          <p:sp>
            <p:nvSpPr>
              <p:cNvPr id="153" name="직사각형 152">
                <a:extLst>
                  <a:ext uri="{FF2B5EF4-FFF2-40B4-BE49-F238E27FC236}">
                    <a16:creationId xmlns:a16="http://schemas.microsoft.com/office/drawing/2014/main" id="{106C41DB-91DE-41B8-A97D-60AE842A40EB}"/>
                  </a:ext>
                </a:extLst>
              </p:cNvPr>
              <p:cNvSpPr/>
              <p:nvPr/>
            </p:nvSpPr>
            <p:spPr>
              <a:xfrm>
                <a:off x="4473078" y="3491461"/>
                <a:ext cx="3409949" cy="26762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Output : Rehandling, R/T Pattern Graph</a:t>
                </a:r>
              </a:p>
            </p:txBody>
          </p:sp>
        </p:grpSp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6B240AD5-7C67-4CF5-93CB-360394235A56}"/>
                </a:ext>
              </a:extLst>
            </p:cNvPr>
            <p:cNvGrpSpPr/>
            <p:nvPr/>
          </p:nvGrpSpPr>
          <p:grpSpPr>
            <a:xfrm>
              <a:off x="7865318" y="2724167"/>
              <a:ext cx="2557463" cy="654518"/>
              <a:chOff x="4473078" y="2886396"/>
              <a:chExt cx="3409950" cy="872691"/>
            </a:xfrm>
          </p:grpSpPr>
          <p:grpSp>
            <p:nvGrpSpPr>
              <p:cNvPr id="159" name="그룹 158">
                <a:extLst>
                  <a:ext uri="{FF2B5EF4-FFF2-40B4-BE49-F238E27FC236}">
                    <a16:creationId xmlns:a16="http://schemas.microsoft.com/office/drawing/2014/main" id="{81267BD7-B537-4D7C-A75E-19B8A132F89C}"/>
                  </a:ext>
                </a:extLst>
              </p:cNvPr>
              <p:cNvGrpSpPr/>
              <p:nvPr/>
            </p:nvGrpSpPr>
            <p:grpSpPr>
              <a:xfrm>
                <a:off x="4473079" y="2886396"/>
                <a:ext cx="3409949" cy="608171"/>
                <a:chOff x="3987113" y="2286825"/>
                <a:chExt cx="3409949" cy="608171"/>
              </a:xfrm>
            </p:grpSpPr>
            <p:sp>
              <p:nvSpPr>
                <p:cNvPr id="161" name="직사각형 160">
                  <a:extLst>
                    <a:ext uri="{FF2B5EF4-FFF2-40B4-BE49-F238E27FC236}">
                      <a16:creationId xmlns:a16="http://schemas.microsoft.com/office/drawing/2014/main" id="{DF032EB2-3060-4C6D-AA98-847A4D22A9FA}"/>
                    </a:ext>
                  </a:extLst>
                </p:cNvPr>
                <p:cNvSpPr/>
                <p:nvPr/>
              </p:nvSpPr>
              <p:spPr>
                <a:xfrm>
                  <a:off x="3987113" y="2625380"/>
                  <a:ext cx="3409949" cy="269616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C14_2_Survival_Modeling.R</a:t>
                  </a:r>
                </a:p>
              </p:txBody>
            </p:sp>
            <p:sp>
              <p:nvSpPr>
                <p:cNvPr id="162" name="직사각형 161">
                  <a:extLst>
                    <a:ext uri="{FF2B5EF4-FFF2-40B4-BE49-F238E27FC236}">
                      <a16:creationId xmlns:a16="http://schemas.microsoft.com/office/drawing/2014/main" id="{7B738ED5-3B6C-4DDF-8771-A5D2B8112413}"/>
                    </a:ext>
                  </a:extLst>
                </p:cNvPr>
                <p:cNvSpPr/>
                <p:nvPr/>
              </p:nvSpPr>
              <p:spPr>
                <a:xfrm>
                  <a:off x="3987113" y="2286825"/>
                  <a:ext cx="3409948" cy="33855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[F4, F14] Cycle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Time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 및 외부트럭 예측</a:t>
                  </a:r>
                </a:p>
              </p:txBody>
            </p:sp>
          </p:grpSp>
          <p:sp>
            <p:nvSpPr>
              <p:cNvPr id="160" name="직사각형 159">
                <a:extLst>
                  <a:ext uri="{FF2B5EF4-FFF2-40B4-BE49-F238E27FC236}">
                    <a16:creationId xmlns:a16="http://schemas.microsoft.com/office/drawing/2014/main" id="{414FD29C-C52F-445C-B5D5-FEC1EBBEB79D}"/>
                  </a:ext>
                </a:extLst>
              </p:cNvPr>
              <p:cNvSpPr/>
              <p:nvPr/>
            </p:nvSpPr>
            <p:spPr>
              <a:xfrm>
                <a:off x="4473078" y="3491461"/>
                <a:ext cx="3409949" cy="26762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06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Output : Container Survival Probs, RT Prediction</a:t>
                </a:r>
              </a:p>
            </p:txBody>
          </p:sp>
        </p:grpSp>
        <p:grpSp>
          <p:nvGrpSpPr>
            <p:cNvPr id="174" name="그룹 173">
              <a:extLst>
                <a:ext uri="{FF2B5EF4-FFF2-40B4-BE49-F238E27FC236}">
                  <a16:creationId xmlns:a16="http://schemas.microsoft.com/office/drawing/2014/main" id="{C742C623-ADEF-4E29-9478-E307F1678FD9}"/>
                </a:ext>
              </a:extLst>
            </p:cNvPr>
            <p:cNvGrpSpPr/>
            <p:nvPr/>
          </p:nvGrpSpPr>
          <p:grpSpPr>
            <a:xfrm>
              <a:off x="7865318" y="3537392"/>
              <a:ext cx="2557463" cy="662165"/>
              <a:chOff x="8510018" y="3970694"/>
              <a:chExt cx="3409950" cy="882887"/>
            </a:xfrm>
          </p:grpSpPr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id="{347C6441-6784-40C2-98B3-AF8B761049B1}"/>
                  </a:ext>
                </a:extLst>
              </p:cNvPr>
              <p:cNvGrpSpPr/>
              <p:nvPr/>
            </p:nvGrpSpPr>
            <p:grpSpPr>
              <a:xfrm>
                <a:off x="8510019" y="3970694"/>
                <a:ext cx="3409949" cy="608169"/>
                <a:chOff x="3987113" y="2286825"/>
                <a:chExt cx="3409949" cy="608169"/>
              </a:xfrm>
            </p:grpSpPr>
            <p:sp>
              <p:nvSpPr>
                <p:cNvPr id="73" name="직사각형 72">
                  <a:extLst>
                    <a:ext uri="{FF2B5EF4-FFF2-40B4-BE49-F238E27FC236}">
                      <a16:creationId xmlns:a16="http://schemas.microsoft.com/office/drawing/2014/main" id="{6BF6D677-D49E-421F-BED4-F589D9B302D6}"/>
                    </a:ext>
                  </a:extLst>
                </p:cNvPr>
                <p:cNvSpPr/>
                <p:nvPr/>
              </p:nvSpPr>
              <p:spPr>
                <a:xfrm>
                  <a:off x="3987113" y="2625379"/>
                  <a:ext cx="3409949" cy="269615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C20_YC_PreMoveDistance.py</a:t>
                  </a:r>
                </a:p>
              </p:txBody>
            </p:sp>
            <p:sp>
              <p:nvSpPr>
                <p:cNvPr id="74" name="직사각형 73">
                  <a:extLst>
                    <a:ext uri="{FF2B5EF4-FFF2-40B4-BE49-F238E27FC236}">
                      <a16:creationId xmlns:a16="http://schemas.microsoft.com/office/drawing/2014/main" id="{84D7B637-0052-40C2-BBBD-AE8F1D3E3795}"/>
                    </a:ext>
                  </a:extLst>
                </p:cNvPr>
                <p:cNvSpPr/>
                <p:nvPr/>
              </p:nvSpPr>
              <p:spPr>
                <a:xfrm>
                  <a:off x="3987113" y="2286825"/>
                  <a:ext cx="3409948" cy="33855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[F11] CHE 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생산성 분석</a:t>
                  </a:r>
                </a:p>
              </p:txBody>
            </p:sp>
          </p:grpSp>
          <p:sp>
            <p:nvSpPr>
              <p:cNvPr id="165" name="직사각형 164">
                <a:extLst>
                  <a:ext uri="{FF2B5EF4-FFF2-40B4-BE49-F238E27FC236}">
                    <a16:creationId xmlns:a16="http://schemas.microsoft.com/office/drawing/2014/main" id="{E9708EDC-C1B1-4A3C-8A76-C04DEBC5CC72}"/>
                  </a:ext>
                </a:extLst>
              </p:cNvPr>
              <p:cNvSpPr/>
              <p:nvPr/>
            </p:nvSpPr>
            <p:spPr>
              <a:xfrm>
                <a:off x="8510018" y="4585955"/>
                <a:ext cx="3409949" cy="26762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Output : YC Moving Distance</a:t>
                </a:r>
              </a:p>
            </p:txBody>
          </p: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3D2D4F65-B7AB-4B94-8212-DB0268457D4A}"/>
                </a:ext>
              </a:extLst>
            </p:cNvPr>
            <p:cNvGrpSpPr/>
            <p:nvPr/>
          </p:nvGrpSpPr>
          <p:grpSpPr>
            <a:xfrm>
              <a:off x="4833529" y="3565352"/>
              <a:ext cx="2559097" cy="1361916"/>
              <a:chOff x="4413793" y="3488438"/>
              <a:chExt cx="3412129" cy="1815888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8DFF05E2-6A88-48A7-86D0-CF891A69AB2C}"/>
                  </a:ext>
                </a:extLst>
              </p:cNvPr>
              <p:cNvGrpSpPr/>
              <p:nvPr/>
            </p:nvGrpSpPr>
            <p:grpSpPr>
              <a:xfrm>
                <a:off x="4415973" y="3488438"/>
                <a:ext cx="3409949" cy="1544243"/>
                <a:chOff x="288582" y="2154384"/>
                <a:chExt cx="3409949" cy="1544243"/>
              </a:xfrm>
            </p:grpSpPr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B2791C2C-C13E-4EF9-A6B9-DDED2E893C66}"/>
                    </a:ext>
                  </a:extLst>
                </p:cNvPr>
                <p:cNvSpPr/>
                <p:nvPr/>
              </p:nvSpPr>
              <p:spPr>
                <a:xfrm>
                  <a:off x="288582" y="2492938"/>
                  <a:ext cx="3409949" cy="1205689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C1.Trajectory_RL_Class.py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C2_Trajectory_RL_Learning_v2.py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C3_Trajectory_Prediction_Class.py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C4_YT_Trajectory_Prediction_Class.py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C5_YT_Trajectory_Prediction_Definition.py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C6_YT_Trajectory_ToPandas_Definition.py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C7_YT_TravelTimeDefinition_Class.py</a:t>
                  </a:r>
                </a:p>
              </p:txBody>
            </p: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3988AB8A-732F-4830-BBE0-90BB7FBE8037}"/>
                    </a:ext>
                  </a:extLst>
                </p:cNvPr>
                <p:cNvSpPr/>
                <p:nvPr/>
              </p:nvSpPr>
              <p:spPr>
                <a:xfrm>
                  <a:off x="288582" y="2154384"/>
                  <a:ext cx="3409948" cy="33855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[F1,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F18] Yard 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이동 경로 분석</a:t>
                  </a:r>
                </a:p>
              </p:txBody>
            </p:sp>
          </p:grpSp>
          <p:sp>
            <p:nvSpPr>
              <p:cNvPr id="166" name="직사각형 165">
                <a:extLst>
                  <a:ext uri="{FF2B5EF4-FFF2-40B4-BE49-F238E27FC236}">
                    <a16:creationId xmlns:a16="http://schemas.microsoft.com/office/drawing/2014/main" id="{FB202DE8-B6B4-48B7-95E0-2B5B40869767}"/>
                  </a:ext>
                </a:extLst>
              </p:cNvPr>
              <p:cNvSpPr/>
              <p:nvPr/>
            </p:nvSpPr>
            <p:spPr>
              <a:xfrm>
                <a:off x="4413793" y="5036700"/>
                <a:ext cx="3409949" cy="26762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Output : Truck Trajectory, ETA</a:t>
                </a:r>
              </a:p>
            </p:txBody>
          </p:sp>
        </p:grpSp>
        <p:cxnSp>
          <p:nvCxnSpPr>
            <p:cNvPr id="167" name="연결선: 꺾임 166">
              <a:extLst>
                <a:ext uri="{FF2B5EF4-FFF2-40B4-BE49-F238E27FC236}">
                  <a16:creationId xmlns:a16="http://schemas.microsoft.com/office/drawing/2014/main" id="{808CF9C8-38DB-4C30-9C01-670453DFC3C2}"/>
                </a:ext>
              </a:extLst>
            </p:cNvPr>
            <p:cNvCxnSpPr>
              <a:cxnSpLocks/>
              <a:stCxn id="28" idx="3"/>
              <a:endCxn id="47" idx="1"/>
            </p:cNvCxnSpPr>
            <p:nvPr/>
          </p:nvCxnSpPr>
          <p:spPr>
            <a:xfrm>
              <a:off x="7392624" y="3692310"/>
              <a:ext cx="472694" cy="1115324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E61B3D1E-B968-4503-98F2-779CC4C810B0}"/>
                </a:ext>
              </a:extLst>
            </p:cNvPr>
            <p:cNvGrpSpPr/>
            <p:nvPr/>
          </p:nvGrpSpPr>
          <p:grpSpPr>
            <a:xfrm>
              <a:off x="7865318" y="4680677"/>
              <a:ext cx="2557463" cy="975271"/>
              <a:chOff x="8510016" y="5115862"/>
              <a:chExt cx="3409950" cy="1300361"/>
            </a:xfrm>
          </p:grpSpPr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099714FC-36DD-4B0E-A23B-34E1ACA0AD2C}"/>
                  </a:ext>
                </a:extLst>
              </p:cNvPr>
              <p:cNvGrpSpPr/>
              <p:nvPr/>
            </p:nvGrpSpPr>
            <p:grpSpPr>
              <a:xfrm>
                <a:off x="8510017" y="5115862"/>
                <a:ext cx="3409949" cy="1032735"/>
                <a:chOff x="3987113" y="2286825"/>
                <a:chExt cx="3409949" cy="1032735"/>
              </a:xfrm>
            </p:grpSpPr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id="{2379328E-6E50-4B0B-8871-676987961F9A}"/>
                    </a:ext>
                  </a:extLst>
                </p:cNvPr>
                <p:cNvSpPr/>
                <p:nvPr/>
              </p:nvSpPr>
              <p:spPr>
                <a:xfrm>
                  <a:off x="3987113" y="2625379"/>
                  <a:ext cx="3409949" cy="694181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C15_YC_Rehandling.py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C16_YC_Rehandling_Training_Definition.py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C18_YardCrane_ETW.py</a:t>
                  </a:r>
                </a:p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C18_YardCrane_ETW_DL.py</a:t>
                  </a:r>
                </a:p>
              </p:txBody>
            </p:sp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A7491518-3088-41F0-8493-EF1A325241C4}"/>
                    </a:ext>
                  </a:extLst>
                </p:cNvPr>
                <p:cNvSpPr/>
                <p:nvPr/>
              </p:nvSpPr>
              <p:spPr>
                <a:xfrm>
                  <a:off x="3987113" y="2286825"/>
                  <a:ext cx="3409948" cy="33855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[F13, F18] 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블록</a:t>
                  </a:r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생산성 분석</a:t>
                  </a:r>
                </a:p>
              </p:txBody>
            </p:sp>
          </p:grpSp>
          <p:sp>
            <p:nvSpPr>
              <p:cNvPr id="171" name="직사각형 170">
                <a:extLst>
                  <a:ext uri="{FF2B5EF4-FFF2-40B4-BE49-F238E27FC236}">
                    <a16:creationId xmlns:a16="http://schemas.microsoft.com/office/drawing/2014/main" id="{03D5DC43-6AE8-4F81-BAE0-4E371BA682BE}"/>
                  </a:ext>
                </a:extLst>
              </p:cNvPr>
              <p:cNvSpPr/>
              <p:nvPr/>
            </p:nvSpPr>
            <p:spPr>
              <a:xfrm>
                <a:off x="8510016" y="6148597"/>
                <a:ext cx="3409949" cy="26762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Output : YC ETC, Rehandling Workload</a:t>
                </a:r>
              </a:p>
            </p:txBody>
          </p:sp>
        </p:grp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002D0F71-4C63-4992-9464-80EFA7C603CF}"/>
                </a:ext>
              </a:extLst>
            </p:cNvPr>
            <p:cNvGrpSpPr/>
            <p:nvPr/>
          </p:nvGrpSpPr>
          <p:grpSpPr>
            <a:xfrm>
              <a:off x="4834346" y="5118828"/>
              <a:ext cx="2557463" cy="685468"/>
              <a:chOff x="4475255" y="5863733"/>
              <a:chExt cx="3409950" cy="913957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91B57163-2ABD-496A-9516-519C5713E7F3}"/>
                  </a:ext>
                </a:extLst>
              </p:cNvPr>
              <p:cNvGrpSpPr/>
              <p:nvPr/>
            </p:nvGrpSpPr>
            <p:grpSpPr>
              <a:xfrm>
                <a:off x="4475256" y="5863733"/>
                <a:ext cx="3409949" cy="646331"/>
                <a:chOff x="3987113" y="2286825"/>
                <a:chExt cx="3409949" cy="646331"/>
              </a:xfrm>
            </p:grpSpPr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226F1350-CB3F-4D1E-AE82-1813D7159D83}"/>
                    </a:ext>
                  </a:extLst>
                </p:cNvPr>
                <p:cNvSpPr/>
                <p:nvPr/>
              </p:nvSpPr>
              <p:spPr>
                <a:xfrm>
                  <a:off x="3987113" y="2625379"/>
                  <a:ext cx="3409949" cy="307777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563" b="1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C21_CHE_Correlation.RMD</a:t>
                  </a:r>
                </a:p>
              </p:txBody>
            </p:sp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FC8DBB6B-5598-4A05-8943-0BC0AAB6A169}"/>
                    </a:ext>
                  </a:extLst>
                </p:cNvPr>
                <p:cNvSpPr/>
                <p:nvPr/>
              </p:nvSpPr>
              <p:spPr>
                <a:xfrm>
                  <a:off x="3987113" y="2286825"/>
                  <a:ext cx="3409948" cy="33855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[F7, F8] </a:t>
                  </a:r>
                  <a:r>
                    <a:rPr lang="ko-KR" altLang="en-US" sz="675" b="1" dirty="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장비 상관관계 및 투입대수 분석</a:t>
                  </a:r>
                </a:p>
              </p:txBody>
            </p:sp>
          </p:grpSp>
          <p:sp>
            <p:nvSpPr>
              <p:cNvPr id="172" name="직사각형 171">
                <a:extLst>
                  <a:ext uri="{FF2B5EF4-FFF2-40B4-BE49-F238E27FC236}">
                    <a16:creationId xmlns:a16="http://schemas.microsoft.com/office/drawing/2014/main" id="{3A6044E4-AC10-4066-90BE-CFE35742E930}"/>
                  </a:ext>
                </a:extLst>
              </p:cNvPr>
              <p:cNvSpPr/>
              <p:nvPr/>
            </p:nvSpPr>
            <p:spPr>
              <a:xfrm>
                <a:off x="4475255" y="6510064"/>
                <a:ext cx="3409949" cy="26762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563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Output : GAM Model (CHE Relationship)</a:t>
                </a:r>
              </a:p>
            </p:txBody>
          </p:sp>
        </p:grpSp>
        <p:cxnSp>
          <p:nvCxnSpPr>
            <p:cNvPr id="180" name="연결선: 꺾임 179">
              <a:extLst>
                <a:ext uri="{FF2B5EF4-FFF2-40B4-BE49-F238E27FC236}">
                  <a16:creationId xmlns:a16="http://schemas.microsoft.com/office/drawing/2014/main" id="{E513C3D8-EE73-414E-911B-C621C07A2B3C}"/>
                </a:ext>
              </a:extLst>
            </p:cNvPr>
            <p:cNvCxnSpPr>
              <a:cxnSpLocks/>
              <a:stCxn id="56" idx="3"/>
              <a:endCxn id="59" idx="1"/>
            </p:cNvCxnSpPr>
            <p:nvPr/>
          </p:nvCxnSpPr>
          <p:spPr>
            <a:xfrm>
              <a:off x="4305720" y="4868030"/>
              <a:ext cx="528626" cy="377757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0" y="857250"/>
            <a:ext cx="1451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/>
              <a:t>AI </a:t>
            </a:r>
            <a:r>
              <a:rPr lang="ko-KR" altLang="en-US" sz="1350" b="1"/>
              <a:t>시스템 구성도</a:t>
            </a:r>
            <a:endParaRPr lang="en-US" sz="1350" b="1"/>
          </a:p>
        </p:txBody>
      </p:sp>
      <p:cxnSp>
        <p:nvCxnSpPr>
          <p:cNvPr id="192" name="직선 연결선 191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200026" y="1337518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터미널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이동거리 분석 정의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74130" y="2824221"/>
            <a:ext cx="3552956" cy="72186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BPT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그리드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정의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/>
            </a:r>
            <a:b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내의 교통체계와 거리 정보를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차원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Grid World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매핑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/>
            </a:r>
            <a:b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노드의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거리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이동 가능 방향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블록 및 선석의 위치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정보 포함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문제점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825" dirty="0" err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혼잡성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생산성 저하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사전 탐지 및 운영 효율화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/>
            </a:r>
            <a:b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C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00026" y="3617765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터미널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이동 거리 분석 방법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71799" y="3798265"/>
            <a:ext cx="3015308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강화 학습으로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생성된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Trajectory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도출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및 적용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850150" y="133751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결과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40FD5E96-EDD7-482F-A57D-057ECC76F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16" y="2028399"/>
            <a:ext cx="3248781" cy="13093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C9F71D5-FC46-4754-BDB8-CC7EF99AC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2" y="1552525"/>
            <a:ext cx="2727893" cy="1272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2" y="3995353"/>
            <a:ext cx="2371048" cy="105849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985" y="2107675"/>
            <a:ext cx="682610" cy="1377955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4203637" y="1897953"/>
            <a:ext cx="469739" cy="21227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Input</a:t>
            </a:r>
            <a:endParaRPr lang="en-US" altLang="ko-KR" sz="750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101889" y="3285356"/>
            <a:ext cx="3613835" cy="21227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ko-KR" sz="750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Node</a:t>
            </a:r>
            <a:r>
              <a:rPr lang="ko-KR" altLang="en-US" sz="750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혼잡도를 색의 진함에 따라 표현함으로써  시각화 및 의사결정 지원</a:t>
            </a:r>
            <a:endParaRPr lang="en-US" altLang="ko-KR" sz="750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4" name="오른쪽 화살표 43"/>
          <p:cNvSpPr/>
          <p:nvPr/>
        </p:nvSpPr>
        <p:spPr>
          <a:xfrm>
            <a:off x="4736584" y="2767987"/>
            <a:ext cx="243926" cy="52658"/>
          </a:xfrm>
          <a:prstGeom prst="rightArrow">
            <a:avLst>
              <a:gd name="adj1" fmla="val 50000"/>
              <a:gd name="adj2" fmla="val 92274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직사각형 44"/>
          <p:cNvSpPr/>
          <p:nvPr/>
        </p:nvSpPr>
        <p:spPr>
          <a:xfrm>
            <a:off x="51424" y="5086510"/>
            <a:ext cx="3702107" cy="85773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강화 학습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Agent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개발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: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내에서의 트럭의 이동 경로를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예측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471488" lvl="1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Agent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는 야드 내에서 운행하는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트럭이며</a:t>
            </a:r>
            <a:r>
              <a:rPr lang="en-US" altLang="ko-KR" sz="825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주어진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목적지에 도달할 경우 보상을 받는 </a:t>
            </a:r>
            <a:r>
              <a:rPr lang="ko-KR" altLang="en-US" sz="825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형식으로 </a:t>
            </a:r>
            <a:r>
              <a:rPr lang="ko-KR" altLang="en-US" sz="825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학습 진행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471488" lvl="1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Job 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Order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따라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예상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이동경로를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도출</a:t>
            </a:r>
            <a:r>
              <a:rPr lang="en-US" altLang="ko-KR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825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야드내 혼잡 정도를 예측</a:t>
            </a:r>
            <a:endParaRPr lang="en-US" altLang="ko-KR" sz="825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227310" y="1173984"/>
            <a:ext cx="2723389" cy="6050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9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보다 정확한 </a:t>
            </a:r>
            <a:r>
              <a:rPr lang="en-US" altLang="ko-KR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ETW/ETC </a:t>
            </a: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산출 가능</a:t>
            </a: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en-US" altLang="ko-KR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Operation Plan </a:t>
            </a: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정확도 증가</a:t>
            </a:r>
            <a:r>
              <a:rPr lang="en-US" altLang="ko-KR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운영효율성 증가</a:t>
            </a:r>
            <a:r>
              <a:rPr lang="en-US" altLang="ko-KR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</a:p>
          <a:p>
            <a:pPr marL="128588" indent="-128588">
              <a:buFontTx/>
              <a:buChar char="-"/>
            </a:pP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혼잡성과 생산성 저하 이슈 사전 탐지</a:t>
            </a:r>
            <a:endParaRPr lang="ko-KR" altLang="en-US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331147" y="1113641"/>
            <a:ext cx="617621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48" name="직선 연결선 47"/>
          <p:cNvCxnSpPr/>
          <p:nvPr/>
        </p:nvCxnSpPr>
        <p:spPr>
          <a:xfrm>
            <a:off x="241184" y="3574890"/>
            <a:ext cx="8640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753530" y="1337517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3622271" y="3527386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flipV="1">
            <a:off x="3686694" y="3521151"/>
            <a:ext cx="140393" cy="9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3867353" y="3527386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4009304" y="1807882"/>
            <a:ext cx="487188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현재 </a:t>
            </a:r>
            <a:r>
              <a:rPr lang="en-US" altLang="ko-KR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YT</a:t>
            </a:r>
            <a:r>
              <a:rPr lang="ko-KR" altLang="en-US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</a:t>
            </a:r>
            <a:r>
              <a:rPr lang="ko-KR" altLang="en-US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위치</a:t>
            </a:r>
            <a:r>
              <a:rPr lang="en-US" altLang="ko-KR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목적지가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기록되어있는 </a:t>
            </a:r>
            <a:r>
              <a:rPr lang="ko-KR" altLang="en-US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스케줄을 </a:t>
            </a:r>
            <a:r>
              <a:rPr lang="ko-KR" altLang="en-US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활용</a:t>
            </a:r>
            <a:r>
              <a:rPr lang="en-US" altLang="ko-KR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r>
              <a:rPr lang="ko-KR" altLang="en-US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Agent</a:t>
            </a:r>
            <a:r>
              <a:rPr lang="ko-KR" altLang="en-US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는 </a:t>
            </a:r>
            <a:r>
              <a:rPr lang="en-US" altLang="ko-KR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YT</a:t>
            </a:r>
            <a:r>
              <a:rPr lang="ko-KR" altLang="en-US" sz="825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예상 </a:t>
            </a:r>
            <a:r>
              <a:rPr lang="ko-KR" altLang="en-US" sz="825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이동경로를 생성</a:t>
            </a:r>
          </a:p>
        </p:txBody>
      </p:sp>
      <p:pic>
        <p:nvPicPr>
          <p:cNvPr id="54" name="_x231611888" descr="EMB00008c283c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54" y="3885507"/>
            <a:ext cx="2617345" cy="17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직사각형 54"/>
          <p:cNvSpPr/>
          <p:nvPr/>
        </p:nvSpPr>
        <p:spPr>
          <a:xfrm>
            <a:off x="3975505" y="3681015"/>
            <a:ext cx="68895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예측 결과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170713" y="5601001"/>
            <a:ext cx="2566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75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외부트럭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스케줄에</a:t>
            </a:r>
            <a:r>
              <a:rPr lang="ko-KR" altLang="en-US" sz="750" dirty="0">
                <a:latin typeface="함초롬바탕"/>
              </a:rPr>
              <a:t> </a:t>
            </a:r>
            <a:r>
              <a:rPr lang="ko-KR" altLang="en-US" sz="750" dirty="0">
                <a:latin typeface="함초롬바탕"/>
              </a:rPr>
              <a:t>따른 터미널 혼잡도 </a:t>
            </a:r>
            <a:r>
              <a:rPr lang="en-US" altLang="ko-KR" sz="750" dirty="0">
                <a:latin typeface="함초롬바탕"/>
              </a:rPr>
              <a:t>GRID Map </a:t>
            </a:r>
            <a:r>
              <a:rPr lang="ko-KR" altLang="en-US" sz="750" dirty="0">
                <a:latin typeface="함초롬바탕"/>
              </a:rPr>
              <a:t>표현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3839263" y="1548570"/>
            <a:ext cx="2491883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터미널 스케줄에 따른 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Node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혼잡도 도출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6758126" y="4638845"/>
            <a:ext cx="2303510" cy="7546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75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외부트럭의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스케줄이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입력되었을 경우 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/>
            </a:r>
            <a:b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미래 </a:t>
            </a:r>
            <a:r>
              <a:rPr lang="ko-KR" altLang="en-US" sz="75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Yard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혼잡도를 예측한 결과는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그림과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같이 Terminal </a:t>
            </a:r>
            <a:r>
              <a:rPr lang="ko-KR" altLang="en-US" sz="750" b="1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Gate</a:t>
            </a:r>
            <a:r>
              <a:rPr lang="ko-KR" altLang="en-US" sz="750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주변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 가장 혼잡한 것으로 예측 된다</a:t>
            </a:r>
            <a:endParaRPr lang="ko-KR" altLang="en-US" sz="75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857250"/>
            <a:ext cx="5974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터미널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이동거리 분석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터미널내 도로의 혼잡도 현황을 파악하고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예측</a:t>
            </a:r>
            <a:endParaRPr lang="ko-KR" altLang="en-US" sz="1350" b="1" spc="-6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97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857250"/>
            <a:ext cx="5974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터미널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이동거리 분석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터미널내 도로의 혼잡도 현황을 파악하고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예측</a:t>
            </a:r>
            <a:endParaRPr lang="ko-KR" altLang="en-US" sz="1350" b="1" spc="-6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2" y="1325953"/>
            <a:ext cx="6537557" cy="2926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350044" y="4316879"/>
            <a:ext cx="744378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/>
              <a:t>강화학습 플로우</a:t>
            </a:r>
          </a:p>
          <a:p>
            <a:r>
              <a:rPr lang="en-US" sz="1200"/>
              <a:t>	1. 환경 정의: 야드 배치도 기반 야드 트래픽 정보 삽입</a:t>
            </a:r>
          </a:p>
          <a:p>
            <a:r>
              <a:rPr lang="en-US" sz="1200"/>
              <a:t>	2. Agent 정의: 경로를 찾아가는 트럭</a:t>
            </a:r>
          </a:p>
          <a:p>
            <a:r>
              <a:rPr lang="en-US" sz="1200"/>
              <a:t>	3. 규칙/행동/보상 정의</a:t>
            </a:r>
          </a:p>
          <a:p>
            <a:r>
              <a:rPr lang="en-US" sz="1200"/>
              <a:t>	4. input/parameter 정의</a:t>
            </a:r>
          </a:p>
          <a:p>
            <a:r>
              <a:rPr lang="en-US" sz="1200"/>
              <a:t>	5. 주어진 iteration만큼 </a:t>
            </a:r>
            <a:r>
              <a:rPr lang="en-US" altLang="ko-KR" sz="1200"/>
              <a:t>“</a:t>
            </a:r>
            <a:r>
              <a:rPr lang="en-US" sz="1200"/>
              <a:t>행동-&gt;보상-&gt;상태업데이트</a:t>
            </a:r>
            <a:r>
              <a:rPr lang="en-US" altLang="ko-KR" sz="1200"/>
              <a:t>”</a:t>
            </a:r>
            <a:r>
              <a:rPr lang="en-US" sz="1200"/>
              <a:t>를 반복</a:t>
            </a:r>
          </a:p>
          <a:p>
            <a:r>
              <a:rPr lang="en-US" sz="1200"/>
              <a:t>	6. 학습 완료 후 경로를 찾아가는 정책 생성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555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200026" y="1337518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시각화 방안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00025" y="3790439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시각화 기능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850150" y="1337517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UI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시안 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–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기본 정보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00026" y="3715958"/>
            <a:ext cx="8640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753530" y="1337517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3622271" y="3673436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flipV="1">
            <a:off x="3686694" y="3667202"/>
            <a:ext cx="140393" cy="9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3867353" y="3673436"/>
            <a:ext cx="0" cy="14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" name="_x231610448" descr="EMB00008c283c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9" y="1538782"/>
            <a:ext cx="3107665" cy="21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03334" y="3980574"/>
            <a:ext cx="4056865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①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데이터 필터를 이용하여 원하는 혼잡도를 그래프로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표시</a:t>
            </a:r>
            <a:endParaRPr lang="en-US" altLang="ko-KR" sz="825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②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시간대별 블록 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Terminal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도로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(node)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혼잡도 그래프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표시</a:t>
            </a:r>
            <a:endParaRPr lang="en-US" altLang="ko-KR" sz="825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③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 시점 기준 지난 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시간 동안의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평균 속도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혼잡도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④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이력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예측 그래프 표시를 위한 요일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시간대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선택</a:t>
            </a:r>
            <a:endParaRPr lang="en-US" altLang="ko-KR" sz="825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⑤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시간단위 블록으로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표시</a:t>
            </a:r>
            <a:endParaRPr lang="en-US" altLang="ko-KR" sz="825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⑥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정체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서행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원활 중 중점적으로 표시될 항목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선택</a:t>
            </a:r>
            <a:endParaRPr lang="en-US" altLang="ko-KR" sz="825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⑦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 기능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버튼</a:t>
            </a:r>
            <a:endParaRPr lang="en-US" altLang="ko-KR" sz="825" dirty="0">
              <a:solidFill>
                <a:srgbClr val="0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788670">
              <a:lnSpc>
                <a:spcPct val="160000"/>
              </a:lnSpc>
            </a:pP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⑧ 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VSL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별 </a:t>
            </a:r>
            <a:r>
              <a:rPr lang="en-US" altLang="ko-KR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Gang </a:t>
            </a:r>
            <a:r>
              <a:rPr lang="ko-KR" altLang="en-US" sz="825" dirty="0">
                <a:solidFill>
                  <a:srgbClr val="0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별 이동 속도 추이 보기</a:t>
            </a:r>
          </a:p>
        </p:txBody>
      </p:sp>
      <p:pic>
        <p:nvPicPr>
          <p:cNvPr id="39" name="Picture 1">
            <a:extLst>
              <a:ext uri="{FF2B5EF4-FFF2-40B4-BE49-F238E27FC236}">
                <a16:creationId xmlns:a16="http://schemas.microsoft.com/office/drawing/2014/main" id="{3EB96FE1-A552-1C4A-B07A-A382E2F84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948" y="1603888"/>
            <a:ext cx="3438077" cy="1933919"/>
          </a:xfrm>
          <a:prstGeom prst="rect">
            <a:avLst/>
          </a:prstGeom>
        </p:spPr>
      </p:pic>
      <p:pic>
        <p:nvPicPr>
          <p:cNvPr id="42" name="Picture 1">
            <a:extLst>
              <a:ext uri="{FF2B5EF4-FFF2-40B4-BE49-F238E27FC236}">
                <a16:creationId xmlns:a16="http://schemas.microsoft.com/office/drawing/2014/main" id="{D896C72B-95DC-F544-8F2E-9D1379524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77" t="36857" b="16479"/>
          <a:stretch/>
        </p:blipFill>
        <p:spPr>
          <a:xfrm>
            <a:off x="4520026" y="4050859"/>
            <a:ext cx="1917260" cy="1746032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3920739" y="3860724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UI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시안 </a:t>
            </a:r>
            <a:r>
              <a:rPr lang="en-US" altLang="ko-KR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–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 정보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115" y="4072262"/>
            <a:ext cx="1180450" cy="17246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857250"/>
            <a:ext cx="5974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터미널 이동거리 분석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터미널내 도로의 혼잡도 현황을 파악하고 예측</a:t>
            </a:r>
            <a:endParaRPr lang="ko-KR" altLang="en-US" sz="1350" b="1" spc="-6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8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200026" y="1315395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미래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장치장 예측 정의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50242" y="3298159"/>
            <a:ext cx="2661631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 방법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12533" y="1460274"/>
            <a:ext cx="5871331" cy="4574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endParaRPr lang="en-US" altLang="ko-KR" sz="750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00026" y="3563465"/>
            <a:ext cx="2886074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생존 분석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(Survival Analysis)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방법에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따른 분석</a:t>
            </a: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4615448" y="1734719"/>
            <a:ext cx="3663138" cy="2081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야드에 적재된 컨테이너들에 대해 </a:t>
            </a:r>
            <a:r>
              <a:rPr lang="ko-KR" altLang="en-US" sz="825" b="1" dirty="0" err="1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콕스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비례위험모형을 적용한 결과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-1" y="2693782"/>
            <a:ext cx="4409965" cy="4574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128588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o-KR" altLang="en-US" sz="750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수출입 컨테이너에 따른 </a:t>
            </a:r>
            <a:r>
              <a:rPr lang="en-US" altLang="ko-KR" sz="750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Container Cycle Time, Moving Time, Stacking Time </a:t>
            </a:r>
            <a:r>
              <a:rPr lang="ko-KR" altLang="en-US" sz="750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정의</a:t>
            </a:r>
            <a:endParaRPr lang="en-US" altLang="ko-KR" sz="750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o-KR" altLang="en-US" sz="750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적재량 예측을 통한 </a:t>
            </a:r>
            <a:r>
              <a:rPr lang="ko-KR" altLang="en-US" sz="750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야드 운영 계획 효율성 증대 </a:t>
            </a:r>
            <a:r>
              <a:rPr lang="ko-KR" altLang="en-US" sz="750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및 </a:t>
            </a:r>
            <a:r>
              <a:rPr lang="ko-KR" altLang="en-US" sz="750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미래 혼잡도 계산 기반 마련</a:t>
            </a:r>
            <a:endParaRPr lang="en-US" altLang="ko-KR" sz="750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C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525772" y="3298159"/>
            <a:ext cx="715700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 </a:t>
            </a: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결과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4887032" y="3678399"/>
            <a:ext cx="4026008" cy="2034515"/>
            <a:chOff x="6887310" y="4406275"/>
            <a:chExt cx="5176309" cy="268469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7310" y="4703157"/>
              <a:ext cx="4912086" cy="191064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1442CF-6CAC-45CA-BE7C-1B40986D8D3B}"/>
                </a:ext>
              </a:extLst>
            </p:cNvPr>
            <p:cNvSpPr txBox="1"/>
            <p:nvPr/>
          </p:nvSpPr>
          <p:spPr>
            <a:xfrm>
              <a:off x="7218953" y="6557917"/>
              <a:ext cx="3863460" cy="53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750"/>
                </a:spcBef>
              </a:pPr>
              <a:r>
                <a:rPr lang="ko-KR" altLang="en-US" sz="675" dirty="0">
                  <a:ln>
                    <a:solidFill>
                      <a:schemeClr val="tx2">
                        <a:lumMod val="50000"/>
                        <a:alpha val="1500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생존 분석을 통한 야드 적재량 확률을 </a:t>
              </a:r>
              <a:r>
                <a:rPr lang="ko-KR" altLang="en-US" sz="675" dirty="0">
                  <a:ln>
                    <a:solidFill>
                      <a:srgbClr val="E7E6E6">
                        <a:lumMod val="10000"/>
                        <a:alpha val="15000"/>
                      </a:srgbClr>
                    </a:solidFill>
                  </a:ln>
                  <a:solidFill>
                    <a:prstClr val="black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색의 진함에 따라 </a:t>
              </a:r>
              <a:r>
                <a:rPr lang="en-US" altLang="ko-KR" sz="675" dirty="0">
                  <a:ln>
                    <a:solidFill>
                      <a:srgbClr val="E7E6E6">
                        <a:lumMod val="10000"/>
                        <a:alpha val="15000"/>
                      </a:srgbClr>
                    </a:solidFill>
                  </a:ln>
                  <a:solidFill>
                    <a:prstClr val="black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Grid</a:t>
              </a:r>
              <a:r>
                <a:rPr lang="ko-KR" altLang="en-US" sz="675" dirty="0">
                  <a:ln>
                    <a:solidFill>
                      <a:srgbClr val="E7E6E6">
                        <a:lumMod val="10000"/>
                        <a:alpha val="15000"/>
                      </a:srgbClr>
                    </a:solidFill>
                  </a:ln>
                  <a:solidFill>
                    <a:prstClr val="black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화 표현</a:t>
              </a:r>
              <a:endParaRPr lang="en-US" altLang="ko-KR" sz="675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prstClr val="black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cxnSp>
          <p:nvCxnSpPr>
            <p:cNvPr id="7" name="직선 연결선 6"/>
            <p:cNvCxnSpPr/>
            <p:nvPr/>
          </p:nvCxnSpPr>
          <p:spPr>
            <a:xfrm flipV="1">
              <a:off x="8496721" y="4571653"/>
              <a:ext cx="355232" cy="343176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8851953" y="4571653"/>
              <a:ext cx="386051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1442CF-6CAC-45CA-BE7C-1B40986D8D3B}"/>
                </a:ext>
              </a:extLst>
            </p:cNvPr>
            <p:cNvSpPr txBox="1"/>
            <p:nvPr/>
          </p:nvSpPr>
          <p:spPr>
            <a:xfrm>
              <a:off x="9193529" y="4406275"/>
              <a:ext cx="2870090" cy="32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ko-KR" altLang="en-US" sz="675" dirty="0">
                  <a:ln>
                    <a:solidFill>
                      <a:schemeClr val="tx2">
                        <a:lumMod val="50000"/>
                        <a:alpha val="1500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위험 확률 높을 수록 진하게 표시</a:t>
              </a:r>
              <a:endParaRPr lang="en-US" altLang="ko-KR" sz="675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prstClr val="black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4631761" y="1964775"/>
            <a:ext cx="2617282" cy="707904"/>
            <a:chOff x="6979560" y="1361828"/>
            <a:chExt cx="5236832" cy="2069424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9560" y="1363606"/>
              <a:ext cx="2534899" cy="1643921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4828" y="1361828"/>
              <a:ext cx="2635752" cy="1688428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1442CF-6CAC-45CA-BE7C-1B40986D8D3B}"/>
                </a:ext>
              </a:extLst>
            </p:cNvPr>
            <p:cNvSpPr txBox="1"/>
            <p:nvPr/>
          </p:nvSpPr>
          <p:spPr>
            <a:xfrm>
              <a:off x="8816810" y="2822160"/>
              <a:ext cx="802145" cy="57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75" b="1" dirty="0">
                  <a:ln>
                    <a:solidFill>
                      <a:schemeClr val="tx2">
                        <a:lumMod val="50000"/>
                        <a:alpha val="1500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(</a:t>
              </a:r>
              <a:r>
                <a:rPr lang="ko-KR" altLang="en-US" sz="675" b="1" dirty="0">
                  <a:ln>
                    <a:solidFill>
                      <a:schemeClr val="tx2">
                        <a:lumMod val="50000"/>
                        <a:alpha val="1500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수입</a:t>
              </a:r>
              <a:r>
                <a:rPr lang="en-US" altLang="ko-KR" sz="675" b="1" dirty="0">
                  <a:ln>
                    <a:solidFill>
                      <a:schemeClr val="tx2">
                        <a:lumMod val="50000"/>
                        <a:alpha val="1500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)</a:t>
              </a:r>
              <a:endParaRPr lang="ko-KR" altLang="en-US" sz="675" b="1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1442CF-6CAC-45CA-BE7C-1B40986D8D3B}"/>
                </a:ext>
              </a:extLst>
            </p:cNvPr>
            <p:cNvSpPr txBox="1"/>
            <p:nvPr/>
          </p:nvSpPr>
          <p:spPr>
            <a:xfrm>
              <a:off x="11410145" y="2857675"/>
              <a:ext cx="806247" cy="57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75" b="1" dirty="0">
                  <a:ln>
                    <a:solidFill>
                      <a:schemeClr val="tx2">
                        <a:lumMod val="50000"/>
                        <a:alpha val="1500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(</a:t>
              </a:r>
              <a:r>
                <a:rPr lang="ko-KR" altLang="en-US" sz="675" b="1" dirty="0">
                  <a:ln>
                    <a:solidFill>
                      <a:schemeClr val="tx2">
                        <a:lumMod val="50000"/>
                        <a:alpha val="1500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수출</a:t>
              </a:r>
              <a:r>
                <a:rPr lang="en-US" altLang="ko-KR" sz="675" b="1" dirty="0">
                  <a:ln>
                    <a:solidFill>
                      <a:schemeClr val="tx2">
                        <a:lumMod val="50000"/>
                        <a:alpha val="1500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)</a:t>
              </a:r>
              <a:endParaRPr lang="ko-KR" altLang="en-US" sz="675" b="1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E1442CF-6CAC-45CA-BE7C-1B40986D8D3B}"/>
              </a:ext>
            </a:extLst>
          </p:cNvPr>
          <p:cNvSpPr txBox="1"/>
          <p:nvPr/>
        </p:nvSpPr>
        <p:spPr>
          <a:xfrm>
            <a:off x="4460081" y="2649594"/>
            <a:ext cx="28975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75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생존 분석을 통해 변수들의 </a:t>
            </a:r>
            <a:r>
              <a:rPr lang="ko-KR" altLang="en-US" sz="675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유의성을 </a:t>
            </a:r>
            <a:r>
              <a:rPr lang="ko-KR" altLang="en-US" sz="675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판단</a:t>
            </a:r>
            <a:endParaRPr lang="en-US" altLang="ko-KR" sz="675">
              <a:ln>
                <a:solidFill>
                  <a:schemeClr val="tx2">
                    <a:lumMod val="5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/>
            <a:r>
              <a:rPr lang="en-US" altLang="ko-KR" sz="675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675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영점 기준 오른쪽</a:t>
            </a:r>
            <a:r>
              <a:rPr lang="en-US" altLang="ko-KR" sz="675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</a:t>
            </a:r>
            <a:r>
              <a:rPr lang="ko-KR" altLang="en-US" sz="675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 의미</a:t>
            </a:r>
            <a:r>
              <a:rPr lang="en-US" altLang="ko-KR" sz="675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endParaRPr lang="ko-KR" altLang="en-US" sz="675" dirty="0">
              <a:ln>
                <a:solidFill>
                  <a:schemeClr val="tx2">
                    <a:lumMod val="5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793" y="2025267"/>
            <a:ext cx="1183825" cy="77462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7321994" y="1872676"/>
            <a:ext cx="1663398" cy="170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6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생존 분석을 활용한 컨테이너 속성 별 </a:t>
            </a:r>
            <a:r>
              <a:rPr lang="en-US" altLang="ko-KR" sz="6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HR Ratio</a:t>
            </a:r>
            <a:r>
              <a:rPr lang="ko-KR" altLang="en-US" sz="6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1442CF-6CAC-45CA-BE7C-1B40986D8D3B}"/>
              </a:ext>
            </a:extLst>
          </p:cNvPr>
          <p:cNvSpPr txBox="1"/>
          <p:nvPr/>
        </p:nvSpPr>
        <p:spPr>
          <a:xfrm>
            <a:off x="7924619" y="2082554"/>
            <a:ext cx="773650" cy="50783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4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[</a:t>
            </a:r>
            <a:r>
              <a:rPr lang="ko-KR" altLang="en-US" sz="4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포함된 정보</a:t>
            </a:r>
            <a:r>
              <a:rPr lang="en-US" altLang="ko-KR" sz="4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]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4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Full/Empty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4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환적</a:t>
            </a:r>
            <a:endParaRPr lang="en-US" altLang="ko-KR" sz="450" dirty="0">
              <a:ln>
                <a:solidFill>
                  <a:schemeClr val="tx2">
                    <a:lumMod val="5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4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컨테이너 화물 종류</a:t>
            </a:r>
            <a:endParaRPr lang="en-US" altLang="ko-KR" sz="450" dirty="0">
              <a:ln>
                <a:solidFill>
                  <a:schemeClr val="tx2">
                    <a:lumMod val="50000"/>
                    <a:alpha val="1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450" dirty="0">
                <a:ln>
                  <a:solidFill>
                    <a:schemeClr val="tx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요일 별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6499778" y="1998507"/>
            <a:ext cx="692548" cy="208844"/>
          </a:xfrm>
          <a:prstGeom prst="rect">
            <a:avLst/>
          </a:prstGeom>
          <a:solidFill>
            <a:srgbClr val="004A89">
              <a:alpha val="2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64" name="꺾인 연결선 63"/>
          <p:cNvCxnSpPr>
            <a:stCxn id="53" idx="3"/>
            <a:endCxn id="24" idx="1"/>
          </p:cNvCxnSpPr>
          <p:nvPr/>
        </p:nvCxnSpPr>
        <p:spPr>
          <a:xfrm>
            <a:off x="7192325" y="2102929"/>
            <a:ext cx="215468" cy="309650"/>
          </a:xfrm>
          <a:prstGeom prst="bentConnector3">
            <a:avLst>
              <a:gd name="adj1" fmla="val 50000"/>
            </a:avLst>
          </a:prstGeom>
          <a:ln w="12700">
            <a:solidFill>
              <a:srgbClr val="004A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E1442CF-6CAC-45CA-BE7C-1B40986D8D3B}"/>
              </a:ext>
            </a:extLst>
          </p:cNvPr>
          <p:cNvSpPr txBox="1"/>
          <p:nvPr/>
        </p:nvSpPr>
        <p:spPr>
          <a:xfrm>
            <a:off x="7255437" y="2809670"/>
            <a:ext cx="16084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ko-KR" altLang="en-US" sz="450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srgbClr val="004A89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환적의 영향이 가장 크기 때문에</a:t>
            </a:r>
            <a:r>
              <a:rPr lang="en-US" altLang="ko-KR" sz="450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srgbClr val="004A89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450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srgbClr val="004A89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환적의 유무로 </a:t>
            </a:r>
            <a:r>
              <a:rPr lang="en-US" altLang="ko-KR" sz="450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srgbClr val="004A89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HR Ratio</a:t>
            </a:r>
            <a:r>
              <a:rPr lang="ko-KR" altLang="en-US" sz="450" dirty="0">
                <a:ln>
                  <a:solidFill>
                    <a:srgbClr val="E7E6E6">
                      <a:lumMod val="10000"/>
                      <a:alpha val="15000"/>
                    </a:srgbClr>
                  </a:solidFill>
                </a:ln>
                <a:solidFill>
                  <a:srgbClr val="004A89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 표현</a:t>
            </a:r>
            <a:endParaRPr lang="en-US" altLang="ko-KR" sz="450" dirty="0">
              <a:ln>
                <a:solidFill>
                  <a:srgbClr val="E7E6E6">
                    <a:lumMod val="10000"/>
                    <a:alpha val="15000"/>
                  </a:srgbClr>
                </a:solidFill>
              </a:ln>
              <a:solidFill>
                <a:srgbClr val="004A89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227310" y="1159521"/>
            <a:ext cx="2758082" cy="3894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Tx/>
              <a:buChar char="-"/>
            </a:pPr>
            <a:endParaRPr lang="en-US" altLang="ko-KR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128588" indent="-128588">
              <a:buFontTx/>
              <a:buChar char="-"/>
            </a:pP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미래 </a:t>
            </a:r>
            <a:r>
              <a:rPr lang="ko-KR" altLang="en-US" sz="825" b="1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장치장</a:t>
            </a:r>
            <a:r>
              <a:rPr lang="ko-KR" altLang="en-US" sz="825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예측을 통한 운영 계획 효율성 증대</a:t>
            </a:r>
            <a:endParaRPr lang="ko-KR" altLang="en-US" sz="825" b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331147" y="1113641"/>
            <a:ext cx="664013" cy="190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기대효과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212600" y="3172864"/>
            <a:ext cx="8640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4359122" y="1396414"/>
            <a:ext cx="0" cy="45639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337" name="_x231611968" descr="EMB00008c283d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510132"/>
            <a:ext cx="3541637" cy="11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_x231611648" descr="EMB00008c283d0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5"/>
          <a:stretch/>
        </p:blipFill>
        <p:spPr bwMode="auto">
          <a:xfrm>
            <a:off x="377339" y="3743337"/>
            <a:ext cx="1953779" cy="8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_x231611648" descr="EMB00008c283d0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05"/>
          <a:stretch/>
        </p:blipFill>
        <p:spPr bwMode="auto">
          <a:xfrm>
            <a:off x="2400266" y="3957830"/>
            <a:ext cx="1695863" cy="5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024447" y="4569465"/>
            <a:ext cx="2627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생존 분석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예시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시간의 경과에 따라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생존 확률 </a:t>
            </a:r>
            <a:r>
              <a:rPr lang="ko-KR" altLang="en-US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계산</a:t>
            </a:r>
            <a:r>
              <a:rPr lang="en-US" altLang="ko-KR" sz="75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4525772" y="1350561"/>
            <a:ext cx="769583" cy="19013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ko-KR" altLang="en-US" sz="900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solidFill>
                  <a:srgbClr val="006E9B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 방법</a:t>
            </a:r>
            <a:endParaRPr lang="ko-KR" altLang="en-US" sz="900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solidFill>
                <a:srgbClr val="006E9B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4341" name="_x231611888" descr="EMB00008c283d0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9" y="5067099"/>
            <a:ext cx="3319544" cy="7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E3BB9A1-2687-48F1-BAE1-5FF1097337B4}"/>
              </a:ext>
            </a:extLst>
          </p:cNvPr>
          <p:cNvSpPr txBox="1"/>
          <p:nvPr/>
        </p:nvSpPr>
        <p:spPr>
          <a:xfrm>
            <a:off x="250241" y="4866637"/>
            <a:ext cx="310104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수출</a:t>
            </a:r>
            <a:r>
              <a:rPr lang="en-US" altLang="ko-KR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</a:t>
            </a:r>
            <a:r>
              <a:rPr lang="ko-KR" altLang="en-US" sz="825" b="1" dirty="0">
                <a:ln>
                  <a:solidFill>
                    <a:schemeClr val="bg2">
                      <a:lumMod val="10000"/>
                      <a:alpha val="1500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 컨테이너에 공통적으로 적용되는 컨테이너 특성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ko-KR" altLang="en-US" sz="825" b="1" dirty="0">
              <a:ln>
                <a:solidFill>
                  <a:schemeClr val="bg2">
                    <a:lumMod val="10000"/>
                    <a:alpha val="15000"/>
                  </a:schemeClr>
                </a:solidFill>
              </a:ln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857250"/>
            <a:ext cx="55749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미래 장치장 예측</a:t>
            </a:r>
            <a:r>
              <a:rPr lang="en-US" altLang="ko-KR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야드 점유율 예측을 통한 야드 혼잡도를 </a:t>
            </a:r>
            <a:r>
              <a:rPr lang="ko-KR" altLang="en-US" sz="1350" b="1" spc="-6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예측</a:t>
            </a:r>
            <a:endParaRPr lang="ko-KR" altLang="en-US" sz="1350" b="1" spc="-6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0" y="1134249"/>
            <a:ext cx="514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0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43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43" id="{9A960E09-F7ED-4AEF-9888-7347371F1ACF}" vid="{3BF24017-A363-4329-A285-5EC19F5D292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</TotalTime>
  <Words>3096</Words>
  <Application>Microsoft Office PowerPoint</Application>
  <PresentationFormat>화면 슬라이드 쇼(4:3)</PresentationFormat>
  <Paragraphs>510</Paragraphs>
  <Slides>20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4" baseType="lpstr">
      <vt:lpstr>Arial Unicode MS</vt:lpstr>
      <vt:lpstr>나눔스퀘어 Bold</vt:lpstr>
      <vt:lpstr>나눔스퀘어_ac</vt:lpstr>
      <vt:lpstr>돋움</vt:lpstr>
      <vt:lpstr>Arial</vt:lpstr>
      <vt:lpstr>Calibri</vt:lpstr>
      <vt:lpstr>Calibri Light</vt:lpstr>
      <vt:lpstr>Consolas</vt:lpstr>
      <vt:lpstr>Tahoma</vt:lpstr>
      <vt:lpstr>Times New Roman</vt:lpstr>
      <vt:lpstr>Wingdings</vt:lpstr>
      <vt:lpstr>맑은 고딕</vt:lpstr>
      <vt:lpstr>함초롬바탕</vt:lpstr>
      <vt:lpstr>테마43</vt:lpstr>
      <vt:lpstr>PowerPoint 프레젠테이션</vt:lpstr>
      <vt:lpstr>AI 기반 터미널 운영 예측 시스템 구성도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전민구</dc:creator>
  <cp:lastModifiedBy>전민구</cp:lastModifiedBy>
  <cp:revision>1</cp:revision>
  <dcterms:created xsi:type="dcterms:W3CDTF">2021-03-25T08:18:59Z</dcterms:created>
  <dcterms:modified xsi:type="dcterms:W3CDTF">2021-03-25T08:21:27Z</dcterms:modified>
</cp:coreProperties>
</file>