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9" r:id="rId4"/>
    <p:sldId id="258" r:id="rId5"/>
    <p:sldId id="278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A70DA-3A51-46BA-9E5F-5C26DEFF58BF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27477-395A-4303-B585-6E7C8A29C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1062" cy="33543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0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1062" cy="33543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5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8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기본-Yarimca_다음화면 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11299380" y="41948"/>
            <a:ext cx="81866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9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9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70339" y="70339"/>
          <a:ext cx="12051325" cy="228600"/>
        </p:xfrm>
        <a:graphic>
          <a:graphicData uri="http://schemas.openxmlformats.org/drawingml/2006/table">
            <a:tbl>
              <a:tblPr/>
              <a:tblGrid>
                <a:gridCol w="127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9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4308" marR="44308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9478270" y="358043"/>
          <a:ext cx="2643392" cy="6429620"/>
        </p:xfrm>
        <a:graphic>
          <a:graphicData uri="http://schemas.openxmlformats.org/drawingml/2006/table">
            <a:tbl>
              <a:tblPr/>
              <a:tblGrid>
                <a:gridCol w="264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설명</a:t>
                      </a: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0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1" marR="12192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70339" y="358042"/>
            <a:ext cx="9407931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36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100704" y="380761"/>
            <a:ext cx="9347200" cy="337696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endParaRPr lang="en-US" altLang="ko-KR" sz="12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 userDrawn="1">
            <p:extLst/>
          </p:nvPr>
        </p:nvGraphicFramePr>
        <p:xfrm>
          <a:off x="115887" y="460362"/>
          <a:ext cx="9347206" cy="25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9746">
                  <a:extLst>
                    <a:ext uri="{9D8B030D-6E8A-4147-A177-3AD203B41FA5}">
                      <a16:colId xmlns:a16="http://schemas.microsoft.com/office/drawing/2014/main" val="3313379234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1418506571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1182100717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2179905009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3099549101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2693640327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948902198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4217679800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4021042626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616413943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979695503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dirty="0" smtClean="0">
                          <a:solidFill>
                            <a:schemeClr val="bg1"/>
                          </a:solidFill>
                        </a:rPr>
                        <a:t>Dashboard</a:t>
                      </a:r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dirty="0" smtClean="0">
                          <a:solidFill>
                            <a:schemeClr val="bg1"/>
                          </a:solidFill>
                        </a:rPr>
                        <a:t>Yard </a:t>
                      </a:r>
                      <a:r>
                        <a:rPr lang="ko-KR" altLang="en-US" sz="700" b="1" dirty="0" smtClean="0">
                          <a:solidFill>
                            <a:schemeClr val="bg1"/>
                          </a:solidFill>
                        </a:rPr>
                        <a:t>혼잡도</a:t>
                      </a:r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>
                          <a:solidFill>
                            <a:schemeClr val="bg1"/>
                          </a:solidFill>
                        </a:rPr>
                        <a:t>게이트 출입 분석</a:t>
                      </a:r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dirty="0" smtClean="0">
                          <a:solidFill>
                            <a:schemeClr val="bg1"/>
                          </a:solidFill>
                        </a:rPr>
                        <a:t>CHE </a:t>
                      </a:r>
                      <a:r>
                        <a:rPr lang="ko-KR" altLang="en-US" sz="700" b="1" dirty="0" smtClean="0">
                          <a:solidFill>
                            <a:schemeClr val="bg1"/>
                          </a:solidFill>
                        </a:rPr>
                        <a:t>패턴 분석</a:t>
                      </a:r>
                      <a:r>
                        <a:rPr lang="en-US" altLang="ko-KR" sz="7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>
                          <a:solidFill>
                            <a:schemeClr val="bg1"/>
                          </a:solidFill>
                        </a:rPr>
                        <a:t>야드 생산성 예측</a:t>
                      </a:r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dirty="0" smtClean="0">
                          <a:solidFill>
                            <a:schemeClr val="bg1"/>
                          </a:solidFill>
                        </a:rPr>
                        <a:t>CHE </a:t>
                      </a:r>
                      <a:r>
                        <a:rPr lang="ko-KR" altLang="en-US" sz="700" b="1" dirty="0" smtClean="0">
                          <a:solidFill>
                            <a:schemeClr val="bg1"/>
                          </a:solidFill>
                        </a:rPr>
                        <a:t>패턴 분석</a:t>
                      </a:r>
                      <a:r>
                        <a:rPr lang="en-US" altLang="ko-KR" sz="7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ko-KR" altLang="en-US" sz="7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latinLnBrk="1"/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>
                          <a:solidFill>
                            <a:schemeClr val="bg1"/>
                          </a:solidFill>
                        </a:rPr>
                        <a:t>미래 장치장 예측</a:t>
                      </a:r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1" dirty="0" smtClean="0">
                          <a:solidFill>
                            <a:schemeClr val="bg1"/>
                          </a:solidFill>
                        </a:rPr>
                        <a:t>QC</a:t>
                      </a:r>
                      <a:r>
                        <a:rPr lang="en-US" altLang="ko-KR" sz="7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700" b="1" baseline="0" dirty="0" smtClean="0">
                          <a:solidFill>
                            <a:schemeClr val="bg1"/>
                          </a:solidFill>
                        </a:rPr>
                        <a:t>작업 패턴 분석</a:t>
                      </a:r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>
                          <a:solidFill>
                            <a:schemeClr val="bg1"/>
                          </a:solidFill>
                        </a:rPr>
                        <a:t>장비상관관계</a:t>
                      </a:r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>
                          <a:solidFill>
                            <a:schemeClr val="bg1"/>
                          </a:solidFill>
                        </a:rPr>
                        <a:t>최적 장비투입댓수</a:t>
                      </a:r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>
                          <a:solidFill>
                            <a:schemeClr val="bg1"/>
                          </a:solidFill>
                        </a:rPr>
                        <a:t>프로세스 흐름분석</a:t>
                      </a:r>
                      <a:endParaRPr lang="ko-KR" altLang="en-US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939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6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3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4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0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3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7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A04B-5F6A-45BE-AB28-51DD205AD24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EABF-F532-4573-A4C0-8D8A8C63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2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그림 242"/>
          <p:cNvPicPr>
            <a:picLocks noChangeAspect="1"/>
          </p:cNvPicPr>
          <p:nvPr/>
        </p:nvPicPr>
        <p:blipFill rotWithShape="1">
          <a:blip r:embed="rId3"/>
          <a:srcRect b="26639"/>
          <a:stretch/>
        </p:blipFill>
        <p:spPr>
          <a:xfrm>
            <a:off x="554175" y="3021456"/>
            <a:ext cx="6924675" cy="1081311"/>
          </a:xfrm>
          <a:prstGeom prst="rect">
            <a:avLst/>
          </a:prstGeom>
        </p:spPr>
      </p:pic>
      <p:sp>
        <p:nvSpPr>
          <p:cNvPr id="248" name="직사각형 247"/>
          <p:cNvSpPr/>
          <p:nvPr/>
        </p:nvSpPr>
        <p:spPr>
          <a:xfrm>
            <a:off x="3733037" y="2951313"/>
            <a:ext cx="1077247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ko-KR" altLang="en-US" sz="800" dirty="0">
                <a:solidFill>
                  <a:schemeClr val="tx1"/>
                </a:solidFill>
              </a:rPr>
              <a:t>야드 평균 생산성</a:t>
            </a:r>
            <a:endParaRPr lang="ko-KR" altLang="en-US" sz="800" dirty="0">
              <a:solidFill>
                <a:schemeClr val="tx1"/>
              </a:solidFill>
              <a:sym typeface="맑은 고딕"/>
            </a:endParaRPr>
          </a:p>
        </p:txBody>
      </p:sp>
      <p:sp>
        <p:nvSpPr>
          <p:cNvPr id="259" name="직사각형 258"/>
          <p:cNvSpPr/>
          <p:nvPr/>
        </p:nvSpPr>
        <p:spPr>
          <a:xfrm>
            <a:off x="6451163" y="2994278"/>
            <a:ext cx="1077247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800" dirty="0">
                <a:solidFill>
                  <a:schemeClr val="tx1"/>
                </a:solidFill>
              </a:rPr>
              <a:t>QC </a:t>
            </a:r>
            <a:r>
              <a:rPr lang="ko-KR" altLang="en-US" sz="800" dirty="0">
                <a:solidFill>
                  <a:schemeClr val="tx1"/>
                </a:solidFill>
              </a:rPr>
              <a:t>평균 생산성</a:t>
            </a:r>
            <a:endParaRPr lang="ko-KR" altLang="en-US" sz="800" dirty="0">
              <a:solidFill>
                <a:schemeClr val="tx1"/>
              </a:solidFill>
              <a:sym typeface="맑은 고딕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7185143" y="3129860"/>
            <a:ext cx="590495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hangingPunct="0"/>
            <a:r>
              <a:rPr lang="en-US" altLang="ko-KR" dirty="0">
                <a:solidFill>
                  <a:srgbClr val="000000"/>
                </a:solidFill>
                <a:sym typeface="맑은 고딕"/>
              </a:rPr>
              <a:t>31</a:t>
            </a:r>
            <a:endParaRPr lang="ko-KR" altLang="en-US" dirty="0">
              <a:solidFill>
                <a:srgbClr val="000000"/>
              </a:solidFill>
              <a:sym typeface="맑은 고딕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1029464" y="3041430"/>
            <a:ext cx="1173915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hangingPunct="0"/>
            <a:r>
              <a:rPr lang="ko-KR" altLang="en-US" sz="1000" b="1" dirty="0"/>
              <a:t>반입</a:t>
            </a:r>
            <a:r>
              <a:rPr lang="en-US" altLang="ko-KR" sz="1000" b="1" dirty="0"/>
              <a:t>: 20, </a:t>
            </a:r>
            <a:r>
              <a:rPr lang="ko-KR" altLang="en-US" sz="1000" b="1" dirty="0"/>
              <a:t>반출 </a:t>
            </a:r>
            <a:r>
              <a:rPr lang="en-US" altLang="ko-KR" sz="1000" b="1" dirty="0"/>
              <a:t>:10</a:t>
            </a:r>
            <a:endParaRPr lang="ko-KR" altLang="en-US" sz="1000" b="1" dirty="0">
              <a:solidFill>
                <a:srgbClr val="000000"/>
              </a:solidFill>
              <a:sym typeface="맑은 고딕"/>
            </a:endParaRPr>
          </a:p>
        </p:txBody>
      </p:sp>
      <p:sp>
        <p:nvSpPr>
          <p:cNvPr id="266" name="타원 265"/>
          <p:cNvSpPr/>
          <p:nvPr/>
        </p:nvSpPr>
        <p:spPr>
          <a:xfrm>
            <a:off x="766256" y="2907433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68" name="타원 267"/>
          <p:cNvSpPr/>
          <p:nvPr/>
        </p:nvSpPr>
        <p:spPr>
          <a:xfrm>
            <a:off x="3451952" y="2922040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69" name="타원 268"/>
          <p:cNvSpPr/>
          <p:nvPr/>
        </p:nvSpPr>
        <p:spPr>
          <a:xfrm>
            <a:off x="6252355" y="2981057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270" name="그림 269"/>
          <p:cNvPicPr>
            <a:picLocks noChangeAspect="1"/>
          </p:cNvPicPr>
          <p:nvPr/>
        </p:nvPicPr>
        <p:blipFill rotWithShape="1">
          <a:blip r:embed="rId3"/>
          <a:srcRect l="26151" t="30925" r="65921" b="33533"/>
          <a:stretch/>
        </p:blipFill>
        <p:spPr>
          <a:xfrm>
            <a:off x="5444123" y="3478484"/>
            <a:ext cx="549006" cy="523875"/>
          </a:xfrm>
          <a:prstGeom prst="rect">
            <a:avLst/>
          </a:prstGeom>
        </p:spPr>
      </p:pic>
      <p:sp>
        <p:nvSpPr>
          <p:cNvPr id="279" name="직사각형 278"/>
          <p:cNvSpPr/>
          <p:nvPr/>
        </p:nvSpPr>
        <p:spPr>
          <a:xfrm>
            <a:off x="3858203" y="3459383"/>
            <a:ext cx="1670619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pic>
        <p:nvPicPr>
          <p:cNvPr id="271" name="그림 270"/>
          <p:cNvPicPr>
            <a:picLocks noChangeAspect="1"/>
          </p:cNvPicPr>
          <p:nvPr/>
        </p:nvPicPr>
        <p:blipFill rotWithShape="1">
          <a:blip r:embed="rId3"/>
          <a:srcRect l="47333" t="30340" r="28183" b="37995"/>
          <a:stretch/>
        </p:blipFill>
        <p:spPr>
          <a:xfrm>
            <a:off x="3412877" y="3470625"/>
            <a:ext cx="1695450" cy="466725"/>
          </a:xfrm>
          <a:prstGeom prst="rect">
            <a:avLst/>
          </a:prstGeom>
        </p:spPr>
      </p:pic>
      <p:sp>
        <p:nvSpPr>
          <p:cNvPr id="287" name="직사각형 286"/>
          <p:cNvSpPr/>
          <p:nvPr/>
        </p:nvSpPr>
        <p:spPr>
          <a:xfrm>
            <a:off x="2280741" y="3460428"/>
            <a:ext cx="120220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245" name="직사각형 244"/>
          <p:cNvSpPr/>
          <p:nvPr/>
        </p:nvSpPr>
        <p:spPr>
          <a:xfrm>
            <a:off x="2453481" y="2974950"/>
            <a:ext cx="939858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ko-KR" altLang="en-US" sz="800" dirty="0">
                <a:solidFill>
                  <a:schemeClr val="tx1"/>
                </a:solidFill>
              </a:rPr>
              <a:t>현재 터미널 내의 </a:t>
            </a:r>
            <a:endParaRPr lang="en-US" altLang="ko-KR" sz="800" dirty="0">
              <a:solidFill>
                <a:schemeClr val="tx1"/>
              </a:solidFill>
            </a:endParaRPr>
          </a:p>
          <a:p>
            <a:pPr hangingPunct="0"/>
            <a:r>
              <a:rPr lang="ko-KR" altLang="en-US" sz="800" dirty="0">
                <a:solidFill>
                  <a:schemeClr val="tx1"/>
                </a:solidFill>
              </a:rPr>
              <a:t>외부 트럭 댓 수</a:t>
            </a:r>
            <a:endParaRPr lang="ko-KR" altLang="en-US" sz="800" dirty="0">
              <a:solidFill>
                <a:schemeClr val="tx1"/>
              </a:solidFill>
              <a:sym typeface="맑은 고딕"/>
            </a:endParaRPr>
          </a:p>
        </p:txBody>
      </p:sp>
      <p:pic>
        <p:nvPicPr>
          <p:cNvPr id="288" name="그림 287"/>
          <p:cNvPicPr>
            <a:picLocks noChangeAspect="1"/>
          </p:cNvPicPr>
          <p:nvPr/>
        </p:nvPicPr>
        <p:blipFill rotWithShape="1">
          <a:blip r:embed="rId3"/>
          <a:srcRect l="26151" t="30925" r="65921" b="33533"/>
          <a:stretch/>
        </p:blipFill>
        <p:spPr>
          <a:xfrm>
            <a:off x="2566750" y="3477101"/>
            <a:ext cx="549006" cy="523875"/>
          </a:xfrm>
          <a:prstGeom prst="rect">
            <a:avLst/>
          </a:prstGeom>
        </p:spPr>
      </p:pic>
      <p:sp>
        <p:nvSpPr>
          <p:cNvPr id="246" name="TextBox 245"/>
          <p:cNvSpPr txBox="1"/>
          <p:nvPr/>
        </p:nvSpPr>
        <p:spPr>
          <a:xfrm>
            <a:off x="2659280" y="3247324"/>
            <a:ext cx="363348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hangingPunct="0"/>
            <a:r>
              <a:rPr lang="en-US" altLang="ko-KR" dirty="0">
                <a:solidFill>
                  <a:srgbClr val="000000"/>
                </a:solidFill>
                <a:sym typeface="맑은 고딕"/>
              </a:rPr>
              <a:t>35</a:t>
            </a:r>
            <a:endParaRPr lang="ko-KR" altLang="en-US" dirty="0">
              <a:solidFill>
                <a:srgbClr val="000000"/>
              </a:solidFill>
              <a:sym typeface="맑은 고딕"/>
            </a:endParaRPr>
          </a:p>
        </p:txBody>
      </p:sp>
      <p:cxnSp>
        <p:nvCxnSpPr>
          <p:cNvPr id="297" name="직선 화살표 연결선 296"/>
          <p:cNvCxnSpPr/>
          <p:nvPr/>
        </p:nvCxnSpPr>
        <p:spPr>
          <a:xfrm>
            <a:off x="1892113" y="3240432"/>
            <a:ext cx="212633" cy="230193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7" name="타원 266"/>
          <p:cNvSpPr/>
          <p:nvPr/>
        </p:nvSpPr>
        <p:spPr>
          <a:xfrm>
            <a:off x="2280741" y="2913559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cxnSp>
        <p:nvCxnSpPr>
          <p:cNvPr id="247" name="직선 화살표 연결선 246"/>
          <p:cNvCxnSpPr/>
          <p:nvPr/>
        </p:nvCxnSpPr>
        <p:spPr>
          <a:xfrm>
            <a:off x="2847906" y="3563001"/>
            <a:ext cx="350778" cy="0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8" name="직사각형 297"/>
          <p:cNvSpPr/>
          <p:nvPr/>
        </p:nvSpPr>
        <p:spPr>
          <a:xfrm>
            <a:off x="5398075" y="2982261"/>
            <a:ext cx="718198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800" dirty="0">
                <a:solidFill>
                  <a:schemeClr val="tx1"/>
                </a:solidFill>
              </a:rPr>
              <a:t>Yard </a:t>
            </a:r>
            <a:r>
              <a:rPr lang="ko-KR" altLang="en-US" sz="800" dirty="0">
                <a:solidFill>
                  <a:schemeClr val="tx1"/>
                </a:solidFill>
              </a:rPr>
              <a:t>혼잡도</a:t>
            </a:r>
            <a:endParaRPr lang="ko-KR" altLang="en-US" sz="800" dirty="0">
              <a:solidFill>
                <a:schemeClr val="tx1"/>
              </a:solidFill>
              <a:sym typeface="맑은 고딕"/>
            </a:endParaRPr>
          </a:p>
        </p:txBody>
      </p:sp>
      <p:sp>
        <p:nvSpPr>
          <p:cNvPr id="299" name="타원 298"/>
          <p:cNvSpPr/>
          <p:nvPr/>
        </p:nvSpPr>
        <p:spPr>
          <a:xfrm>
            <a:off x="5087217" y="2981057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cxnSp>
        <p:nvCxnSpPr>
          <p:cNvPr id="300" name="직선 화살표 연결선 299"/>
          <p:cNvCxnSpPr/>
          <p:nvPr/>
        </p:nvCxnSpPr>
        <p:spPr>
          <a:xfrm flipV="1">
            <a:off x="5423054" y="3517611"/>
            <a:ext cx="366493" cy="126298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1" name="TextBox 300"/>
          <p:cNvSpPr txBox="1"/>
          <p:nvPr/>
        </p:nvSpPr>
        <p:spPr>
          <a:xfrm>
            <a:off x="4098023" y="3084260"/>
            <a:ext cx="363348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hangingPunct="0"/>
            <a:r>
              <a:rPr lang="en-US" altLang="ko-KR" dirty="0">
                <a:solidFill>
                  <a:srgbClr val="000000"/>
                </a:solidFill>
                <a:sym typeface="맑은 고딕"/>
              </a:rPr>
              <a:t>35</a:t>
            </a:r>
            <a:endParaRPr lang="ko-KR" altLang="en-US" dirty="0">
              <a:solidFill>
                <a:srgbClr val="000000"/>
              </a:solidFill>
              <a:sym typeface="맑은 고딕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5417306" y="3177485"/>
            <a:ext cx="702265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hangingPunct="0"/>
            <a:r>
              <a:rPr lang="en-US" altLang="ko-KR" dirty="0">
                <a:solidFill>
                  <a:srgbClr val="000000"/>
                </a:solidFill>
                <a:sym typeface="맑은 고딕"/>
              </a:rPr>
              <a:t>23 </a:t>
            </a:r>
            <a:r>
              <a:rPr lang="en-US" altLang="ko-KR" sz="700" dirty="0"/>
              <a:t>km/h</a:t>
            </a:r>
            <a:endParaRPr lang="ko-KR" altLang="en-US" sz="700" dirty="0">
              <a:solidFill>
                <a:srgbClr val="000000"/>
              </a:solidFill>
              <a:sym typeface="맑은 고딕"/>
            </a:endParaRPr>
          </a:p>
        </p:txBody>
      </p:sp>
      <p:cxnSp>
        <p:nvCxnSpPr>
          <p:cNvPr id="303" name="직선 화살표 연결선 302"/>
          <p:cNvCxnSpPr/>
          <p:nvPr/>
        </p:nvCxnSpPr>
        <p:spPr>
          <a:xfrm>
            <a:off x="5775715" y="3527226"/>
            <a:ext cx="295605" cy="134965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4" name="직선 화살표 연결선 303"/>
          <p:cNvCxnSpPr/>
          <p:nvPr/>
        </p:nvCxnSpPr>
        <p:spPr>
          <a:xfrm flipV="1">
            <a:off x="7034210" y="3489540"/>
            <a:ext cx="366493" cy="126298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5" name="직선 화살표 연결선 304"/>
          <p:cNvCxnSpPr/>
          <p:nvPr/>
        </p:nvCxnSpPr>
        <p:spPr>
          <a:xfrm flipV="1">
            <a:off x="7386871" y="3375568"/>
            <a:ext cx="324782" cy="114063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6" name="직선 화살표 연결선 305"/>
          <p:cNvCxnSpPr/>
          <p:nvPr/>
        </p:nvCxnSpPr>
        <p:spPr>
          <a:xfrm flipV="1">
            <a:off x="7906531" y="3221392"/>
            <a:ext cx="366493" cy="126298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7" name="직선 화살표 연결선 306"/>
          <p:cNvCxnSpPr/>
          <p:nvPr/>
        </p:nvCxnSpPr>
        <p:spPr>
          <a:xfrm flipV="1">
            <a:off x="7948242" y="3535558"/>
            <a:ext cx="324782" cy="114063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8" name="직사각형 307"/>
          <p:cNvSpPr/>
          <p:nvPr/>
        </p:nvSpPr>
        <p:spPr>
          <a:xfrm>
            <a:off x="8352296" y="3123140"/>
            <a:ext cx="539687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ko-KR" altLang="en-US" sz="800">
                <a:solidFill>
                  <a:schemeClr val="tx1"/>
                </a:solidFill>
              </a:rPr>
              <a:t>현황</a:t>
            </a:r>
            <a:endParaRPr lang="ko-KR" altLang="en-US" sz="800" dirty="0">
              <a:solidFill>
                <a:schemeClr val="tx1"/>
              </a:solidFill>
              <a:sym typeface="맑은 고딕"/>
            </a:endParaRPr>
          </a:p>
        </p:txBody>
      </p:sp>
      <p:sp>
        <p:nvSpPr>
          <p:cNvPr id="309" name="직사각형 308"/>
          <p:cNvSpPr/>
          <p:nvPr/>
        </p:nvSpPr>
        <p:spPr>
          <a:xfrm>
            <a:off x="8361250" y="3434305"/>
            <a:ext cx="408161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ko-KR" altLang="en-US" sz="800" dirty="0">
                <a:solidFill>
                  <a:schemeClr val="tx1"/>
                </a:solidFill>
              </a:rPr>
              <a:t>예측</a:t>
            </a:r>
            <a:endParaRPr lang="ko-KR" altLang="en-US" sz="800" dirty="0">
              <a:solidFill>
                <a:schemeClr val="tx1"/>
              </a:solidFill>
              <a:sym typeface="맑은 고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861960" y="3238808"/>
            <a:ext cx="785533" cy="36933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cxnSp>
        <p:nvCxnSpPr>
          <p:cNvPr id="310" name="직선 화살표 연결선 309"/>
          <p:cNvCxnSpPr/>
          <p:nvPr/>
        </p:nvCxnSpPr>
        <p:spPr>
          <a:xfrm flipV="1">
            <a:off x="1591002" y="3260767"/>
            <a:ext cx="366493" cy="126298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1" name="직선 화살표 연결선 310"/>
          <p:cNvCxnSpPr/>
          <p:nvPr/>
        </p:nvCxnSpPr>
        <p:spPr>
          <a:xfrm>
            <a:off x="1244287" y="3248590"/>
            <a:ext cx="212633" cy="230193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8" name="직선 화살표 연결선 317"/>
          <p:cNvCxnSpPr/>
          <p:nvPr/>
        </p:nvCxnSpPr>
        <p:spPr>
          <a:xfrm flipV="1">
            <a:off x="943176" y="3268926"/>
            <a:ext cx="366493" cy="126298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2" name="직선 화살표 연결선 321"/>
          <p:cNvCxnSpPr/>
          <p:nvPr/>
        </p:nvCxnSpPr>
        <p:spPr>
          <a:xfrm flipV="1">
            <a:off x="2488698" y="3565308"/>
            <a:ext cx="366493" cy="126298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4" name="직선 화살표 연결선 323"/>
          <p:cNvCxnSpPr/>
          <p:nvPr/>
        </p:nvCxnSpPr>
        <p:spPr>
          <a:xfrm flipV="1">
            <a:off x="3930159" y="3451678"/>
            <a:ext cx="366493" cy="126298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5" name="직선 화살표 연결선 324"/>
          <p:cNvCxnSpPr/>
          <p:nvPr/>
        </p:nvCxnSpPr>
        <p:spPr>
          <a:xfrm flipV="1">
            <a:off x="4282819" y="3337705"/>
            <a:ext cx="324782" cy="114063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331" name="Group 214"/>
          <p:cNvGraphicFramePr>
            <a:graphicFrameLocks noGrp="1"/>
          </p:cNvGraphicFramePr>
          <p:nvPr>
            <p:extLst/>
          </p:nvPr>
        </p:nvGraphicFramePr>
        <p:xfrm>
          <a:off x="9503067" y="643944"/>
          <a:ext cx="2603208" cy="6114306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14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게이트 반입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수량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 시점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현황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부터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까지 변화율 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=&gt;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게이트 출입 분석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으로 이동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09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터미널 내에 체류중인 외부 트럭의 총 </a:t>
                      </a:r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댓수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 시점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현황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부터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까지 변화율 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4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 야드 평균 생산성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 시점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현황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부터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까지 변화율 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=&gt;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야드 생산성 예측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으로 이동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14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현재 시간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YT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속도를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 시점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현황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부터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까지 변화율 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=&gt;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“Yard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혼잡도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으로 이동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14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현재 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평균생산성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 시점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현황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부터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까지 변화율 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=&gt;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“QC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작업 패턴 분석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으로 이동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3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 표시 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2" name="TextBox 331"/>
          <p:cNvSpPr txBox="1"/>
          <p:nvPr/>
        </p:nvSpPr>
        <p:spPr>
          <a:xfrm>
            <a:off x="1351851" y="108833"/>
            <a:ext cx="273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Dash board – Default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03315" y="355141"/>
            <a:ext cx="669522" cy="369332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59280" y="2254640"/>
            <a:ext cx="4347383" cy="2308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hangingPunct="0"/>
            <a:r>
              <a:rPr lang="en-US" altLang="ko-KR" sz="900" dirty="0"/>
              <a:t>Date/time : 2020</a:t>
            </a:r>
            <a:r>
              <a:rPr lang="ko-KR" altLang="en-US" sz="900" dirty="0"/>
              <a:t>년 </a:t>
            </a:r>
            <a:r>
              <a:rPr lang="en-US" altLang="ko-KR" sz="900" dirty="0"/>
              <a:t>9</a:t>
            </a:r>
            <a:r>
              <a:rPr lang="ko-KR" altLang="en-US" sz="900" dirty="0"/>
              <a:t>월 </a:t>
            </a:r>
            <a:r>
              <a:rPr lang="en-US" altLang="ko-KR" sz="900" dirty="0"/>
              <a:t>22</a:t>
            </a:r>
            <a:r>
              <a:rPr lang="ko-KR" altLang="en-US" sz="900" dirty="0"/>
              <a:t>일 </a:t>
            </a:r>
            <a:r>
              <a:rPr lang="en-US" altLang="ko-KR" sz="900" dirty="0"/>
              <a:t>15:30</a:t>
            </a:r>
            <a:r>
              <a:rPr lang="ko-KR" altLang="en-US" sz="900" dirty="0"/>
              <a:t> </a:t>
            </a:r>
            <a:endParaRPr lang="ko-KR" altLang="en-US" dirty="0">
              <a:solidFill>
                <a:srgbClr val="000000"/>
              </a:solidFill>
              <a:sym typeface="맑은 고딕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2566750" y="222330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80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351851" y="108833"/>
            <a:ext cx="645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패턴분석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(container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기준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)- Default(re-handling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비율 분석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rcRect t="42067" r="25095" b="1"/>
          <a:stretch/>
        </p:blipFill>
        <p:spPr>
          <a:xfrm>
            <a:off x="212485" y="2758970"/>
            <a:ext cx="8989704" cy="3910953"/>
          </a:xfrm>
          <a:prstGeom prst="rect">
            <a:avLst/>
          </a:prstGeom>
        </p:spPr>
      </p:pic>
      <p:graphicFrame>
        <p:nvGraphicFramePr>
          <p:cNvPr id="47" name="Group 214"/>
          <p:cNvGraphicFramePr>
            <a:graphicFrameLocks noGrp="1"/>
          </p:cNvGraphicFramePr>
          <p:nvPr>
            <p:extLst/>
          </p:nvPr>
        </p:nvGraphicFramePr>
        <p:xfrm>
          <a:off x="9503067" y="643942"/>
          <a:ext cx="2603208" cy="6122618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144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45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4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 보기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toggle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on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toggle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ON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하면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분석이 표시되고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Off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하면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Type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분석 보기가 표시된다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49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버튼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vs Job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특성에 따른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구성 비율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58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기능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 :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수출입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환적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분석보기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버튼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환전 컨테이너 분석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(TBD)</a:t>
                      </a: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96065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Block Diagram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블록별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전체 작업 대비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비율을 색상과 다이어그램으로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터미널 전체 중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일부부만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표시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크기 고정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Mini map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해당 위치 표시됨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54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선택시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블록에서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오버시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Job/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표시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우측에 상세정보창에 해당 블록의 상세 정보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769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Block Diagram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표시되고 있는 영역을 표시함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클릭으로 다른 영역으로 이동 가능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35889"/>
                  </a:ext>
                </a:extLst>
              </a:tr>
            </a:tbl>
          </a:graphicData>
        </a:graphic>
      </p:graphicFrame>
      <p:sp>
        <p:nvSpPr>
          <p:cNvPr id="56" name="직사각형 55"/>
          <p:cNvSpPr/>
          <p:nvPr/>
        </p:nvSpPr>
        <p:spPr>
          <a:xfrm>
            <a:off x="4363558" y="364307"/>
            <a:ext cx="892233" cy="369332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160206" y="835880"/>
            <a:ext cx="9182417" cy="133341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020673" y="803249"/>
            <a:ext cx="1047404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요일</a:t>
            </a:r>
            <a:r>
              <a:rPr lang="en-US" altLang="ko-KR" sz="900" dirty="0"/>
              <a:t>/</a:t>
            </a:r>
            <a:r>
              <a:rPr lang="ko-KR" altLang="en-US" sz="900" dirty="0"/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422371" y="1132700"/>
            <a:ext cx="498764" cy="369332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98997" y="78026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830707" y="805051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65548" t="13142" r="25095" b="83831"/>
          <a:stretch/>
        </p:blipFill>
        <p:spPr>
          <a:xfrm>
            <a:off x="414997" y="2545514"/>
            <a:ext cx="828724" cy="150774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495437" y="2306579"/>
            <a:ext cx="1195400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기능 </a:t>
            </a:r>
            <a:r>
              <a:rPr lang="en-US" altLang="ko-KR" sz="900" dirty="0"/>
              <a:t>1 : </a:t>
            </a:r>
            <a:r>
              <a:rPr lang="ko-KR" altLang="en-US" sz="900" dirty="0"/>
              <a:t>상세보기</a:t>
            </a:r>
            <a:endParaRPr lang="ko-KR" altLang="en-US" sz="900" dirty="0"/>
          </a:p>
        </p:txBody>
      </p:sp>
      <p:sp>
        <p:nvSpPr>
          <p:cNvPr id="16" name="직사각형 15"/>
          <p:cNvSpPr/>
          <p:nvPr/>
        </p:nvSpPr>
        <p:spPr>
          <a:xfrm>
            <a:off x="7779434" y="2300498"/>
            <a:ext cx="1422755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기능 </a:t>
            </a:r>
            <a:r>
              <a:rPr lang="en-US" altLang="ko-KR" sz="900" dirty="0"/>
              <a:t>2 : </a:t>
            </a:r>
            <a:r>
              <a:rPr lang="ko-KR" altLang="en-US" sz="900" dirty="0"/>
              <a:t>수출입</a:t>
            </a:r>
            <a:r>
              <a:rPr lang="en-US" altLang="ko-KR" sz="900" dirty="0"/>
              <a:t>,</a:t>
            </a:r>
            <a:r>
              <a:rPr lang="ko-KR" altLang="en-US" sz="900" dirty="0" err="1"/>
              <a:t>환적</a:t>
            </a:r>
            <a:r>
              <a:rPr lang="ko-KR" altLang="en-US" sz="900" dirty="0"/>
              <a:t> 분석</a:t>
            </a:r>
            <a:endParaRPr lang="ko-KR" altLang="en-US" sz="900" dirty="0"/>
          </a:p>
        </p:txBody>
      </p:sp>
      <p:sp>
        <p:nvSpPr>
          <p:cNvPr id="17" name="타원 16"/>
          <p:cNvSpPr/>
          <p:nvPr/>
        </p:nvSpPr>
        <p:spPr>
          <a:xfrm>
            <a:off x="6331167" y="2198579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675909" y="2225949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11319" y="237077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25119" y="2907098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163429" y="5460490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715033" y="3123098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24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rcRect t="42372" r="24895"/>
          <a:stretch/>
        </p:blipFill>
        <p:spPr>
          <a:xfrm>
            <a:off x="287286" y="2788252"/>
            <a:ext cx="8870779" cy="38286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51851" y="108833"/>
            <a:ext cx="645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패턴분석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(container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기준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)-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Default(Job Type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47" name="Group 214"/>
          <p:cNvGraphicFramePr>
            <a:graphicFrameLocks noGrp="1"/>
          </p:cNvGraphicFramePr>
          <p:nvPr>
            <p:extLst/>
          </p:nvPr>
        </p:nvGraphicFramePr>
        <p:xfrm>
          <a:off x="9503067" y="643942"/>
          <a:ext cx="2603208" cy="6139245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383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70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34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 보기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toggle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off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toggle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ON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하면 </a:t>
                      </a:r>
                      <a:r>
                        <a:rPr kumimoji="1" lang="en-US" altLang="ko-K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분석이 표시되고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Off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하면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Type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분석 보기가 표시된다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54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버튼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job type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비율 상세 정보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692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Block Diagram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블록별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type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적재 비율을 색상과 다이어그램으로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터미널 전체 중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일부부만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표시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크기 고정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Mini map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해당 위치 표시됨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925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선택시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블록에서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오버시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블록별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컨테이너 점유율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(Job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할당된 비율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표시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우측에 상세정보창에 해당 블록의 상세 정보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463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Block Diagram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표시되고 있는 영역을 표시함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클릭으로 다른 영역으로 이동 가능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35889"/>
                  </a:ext>
                </a:extLst>
              </a:tr>
            </a:tbl>
          </a:graphicData>
        </a:graphic>
      </p:graphicFrame>
      <p:sp>
        <p:nvSpPr>
          <p:cNvPr id="56" name="직사각형 55"/>
          <p:cNvSpPr/>
          <p:nvPr/>
        </p:nvSpPr>
        <p:spPr>
          <a:xfrm>
            <a:off x="4363558" y="364307"/>
            <a:ext cx="892233" cy="369332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160206" y="835880"/>
            <a:ext cx="9182417" cy="133341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020673" y="803249"/>
            <a:ext cx="1047404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요일</a:t>
            </a:r>
            <a:r>
              <a:rPr lang="en-US" altLang="ko-KR" sz="900" dirty="0"/>
              <a:t>/</a:t>
            </a:r>
            <a:r>
              <a:rPr lang="ko-KR" altLang="en-US" sz="900" dirty="0"/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422371" y="1132700"/>
            <a:ext cx="498764" cy="369332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98997" y="78026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830707" y="805051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51757" y="2299163"/>
            <a:ext cx="1195400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기능 </a:t>
            </a:r>
            <a:r>
              <a:rPr lang="en-US" altLang="ko-KR" sz="900" dirty="0"/>
              <a:t>1 : </a:t>
            </a:r>
            <a:r>
              <a:rPr lang="ko-KR" altLang="en-US" sz="900" dirty="0"/>
              <a:t>상세보기</a:t>
            </a:r>
            <a:endParaRPr lang="ko-KR" altLang="en-US" sz="900" dirty="0"/>
          </a:p>
        </p:txBody>
      </p:sp>
      <p:sp>
        <p:nvSpPr>
          <p:cNvPr id="17" name="타원 16"/>
          <p:cNvSpPr/>
          <p:nvPr/>
        </p:nvSpPr>
        <p:spPr>
          <a:xfrm>
            <a:off x="7912673" y="2315641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11319" y="237077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25119" y="2907098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163429" y="5460490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715033" y="3123098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rcRect l="66472" t="12213" r="25999" b="82612"/>
          <a:stretch/>
        </p:blipFill>
        <p:spPr>
          <a:xfrm>
            <a:off x="615916" y="2451778"/>
            <a:ext cx="623455" cy="24106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rcRect l="4435" t="21492" r="81210" b="64410"/>
          <a:stretch/>
        </p:blipFill>
        <p:spPr>
          <a:xfrm>
            <a:off x="4580733" y="6055631"/>
            <a:ext cx="1188721" cy="656706"/>
          </a:xfrm>
          <a:prstGeom prst="rect">
            <a:avLst/>
          </a:prstGeom>
          <a:ln>
            <a:solidFill>
              <a:srgbClr val="999899"/>
            </a:solidFill>
          </a:ln>
        </p:spPr>
      </p:pic>
    </p:spTree>
    <p:extLst>
      <p:ext uri="{BB962C8B-B14F-4D97-AF65-F5344CB8AC3E}">
        <p14:creationId xmlns:p14="http://schemas.microsoft.com/office/powerpoint/2010/main" val="42400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49469" y="501162"/>
            <a:ext cx="84142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469" y="101052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6. CHE </a:t>
            </a:r>
            <a:r>
              <a:rPr lang="ko-KR" altLang="en-US" sz="2000" b="1" smtClean="0"/>
              <a:t>패턴 분석 </a:t>
            </a:r>
            <a:r>
              <a:rPr lang="en-US" altLang="ko-KR" sz="2000" b="1" smtClean="0"/>
              <a:t>2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28417" y="65505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필수</a:t>
            </a:r>
            <a:r>
              <a:rPr lang="en-US" b="1" smtClean="0"/>
              <a:t> </a:t>
            </a:r>
            <a:r>
              <a:rPr lang="ko-KR" altLang="en-US" b="1" smtClean="0"/>
              <a:t>기능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28417" y="4071371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Database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29916" y="1024383"/>
            <a:ext cx="85067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미니맵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블록 단위 작업에 대한 현황 표시 </a:t>
            </a:r>
            <a:r>
              <a:rPr lang="en-US" altLang="ko-KR" sz="1600" smtClean="0"/>
              <a:t>(YC</a:t>
            </a:r>
            <a:r>
              <a:rPr lang="ko-KR" altLang="en-US" sz="1600" smtClean="0"/>
              <a:t>의 </a:t>
            </a:r>
            <a:r>
              <a:rPr lang="en-US" altLang="ko-KR" sz="1600" smtClean="0"/>
              <a:t>pre-move-distance </a:t>
            </a:r>
            <a:r>
              <a:rPr lang="ko-KR" altLang="en-US" sz="1600" smtClean="0"/>
              <a:t>기반</a:t>
            </a:r>
            <a:r>
              <a:rPr lang="en-US" altLang="ko-KR" sz="1600" smtClean="0"/>
              <a:t>)</a:t>
            </a:r>
            <a:br>
              <a:rPr lang="en-US" altLang="ko-KR" sz="1600" smtClean="0"/>
            </a:br>
            <a:r>
              <a:rPr lang="en-US" altLang="ko-KR" sz="1600" smtClean="0"/>
              <a:t>		- </a:t>
            </a:r>
            <a:r>
              <a:rPr lang="ko-KR" altLang="en-US" sz="1600" smtClean="0"/>
              <a:t>각 블록 선택하면 베이 단위까지의 작업 현황 표현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생산성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상단의 </a:t>
            </a:r>
            <a:r>
              <a:rPr lang="en-US" altLang="ko-KR" sz="1600" smtClean="0"/>
              <a:t>time table</a:t>
            </a:r>
            <a:r>
              <a:rPr lang="ko-KR" altLang="en-US" sz="1600" smtClean="0"/>
              <a:t>에서 시점 선택</a:t>
            </a:r>
            <a:r>
              <a:rPr lang="en-US" altLang="ko-KR" sz="1600" smtClean="0"/>
              <a:t> (</a:t>
            </a:r>
            <a:r>
              <a:rPr lang="en-US" altLang="ko-KR" sz="1600" smtClean="0"/>
              <a:t>layout</a:t>
            </a:r>
            <a:r>
              <a:rPr lang="ko-KR" altLang="en-US" sz="1600" smtClean="0"/>
              <a:t>은 </a:t>
            </a:r>
            <a:r>
              <a:rPr lang="ko-KR" altLang="en-US" sz="1600" smtClean="0"/>
              <a:t>야드 생산성 분석 기능과 동일하게 표현</a:t>
            </a:r>
            <a:r>
              <a:rPr lang="en-US" altLang="ko-KR" sz="1600" smtClean="0"/>
              <a:t>)</a:t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전체 생산성에 대한 시간대별 </a:t>
            </a:r>
            <a:r>
              <a:rPr lang="en-US" altLang="ko-KR" sz="1600" smtClean="0"/>
              <a:t>graph</a:t>
            </a:r>
            <a:r>
              <a:rPr lang="ko-KR" altLang="en-US" sz="1600" smtClean="0"/>
              <a:t>로</a:t>
            </a:r>
            <a:r>
              <a:rPr lang="en-US" altLang="ko-KR" sz="1600" smtClean="0"/>
              <a:t> </a:t>
            </a:r>
            <a:r>
              <a:rPr lang="ko-KR" altLang="en-US" sz="1600" smtClean="0"/>
              <a:t>표현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필터 기능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rehandling </a:t>
            </a:r>
            <a:r>
              <a:rPr lang="ko-KR" altLang="en-US" sz="1600" smtClean="0"/>
              <a:t>비율 </a:t>
            </a:r>
            <a:r>
              <a:rPr lang="en-US" altLang="ko-KR" sz="1600" smtClean="0"/>
              <a:t>/ </a:t>
            </a:r>
            <a:r>
              <a:rPr lang="ko-KR" altLang="en-US" sz="1600" smtClean="0"/>
              <a:t>작업 유형별 비율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상세 정보</a:t>
            </a:r>
            <a:r>
              <a:rPr lang="en-US" altLang="ko-KR" sz="1600" b="1" smtClean="0"/>
              <a:t/>
            </a:r>
            <a:br>
              <a:rPr lang="en-US" altLang="ko-KR" sz="1600" b="1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작업유형</a:t>
            </a:r>
            <a:r>
              <a:rPr lang="en-US" altLang="ko-KR" sz="1600" smtClean="0"/>
              <a:t>/</a:t>
            </a:r>
            <a:r>
              <a:rPr lang="ko-KR" altLang="en-US" sz="1600" smtClean="0"/>
              <a:t>컨테이너 유형별 작업 현황</a:t>
            </a:r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735395" y="4440703"/>
            <a:ext cx="87309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ee_bpt.INVENTORY_DF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작업 부하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ee_bpt.IOT_YRD_JOB_ORD [JOB_TYPE, STATE, EVNT_DT]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ko-KR" altLang="en-US" sz="1600" b="1" smtClean="0"/>
              <a:t>필터 기능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ee_bpt.IOT_YRD_JOB_ORD [JOB_TYPE, STATE, EVNT_DT]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상세 정보</a:t>
            </a:r>
            <a:r>
              <a:rPr lang="en-US" altLang="ko-KR" sz="1600" b="1" smtClean="0"/>
              <a:t/>
            </a:r>
            <a:br>
              <a:rPr lang="en-US" altLang="ko-KR" sz="1600" b="1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ee_bpt.IOT_YRD_JOB_ORD [JOB_TYPE, STATE, EVNT_DT, CNTR_FM_STAT, CNTR_COMM, …]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3263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rcRect l="1379" t="42305" r="24768"/>
          <a:stretch/>
        </p:blipFill>
        <p:spPr>
          <a:xfrm>
            <a:off x="215675" y="2696288"/>
            <a:ext cx="9029798" cy="396807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152729" y="335244"/>
            <a:ext cx="892233" cy="369332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1851" y="108833"/>
            <a:ext cx="273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미래의 장치장 예측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40" name="Group 214"/>
          <p:cNvGraphicFramePr>
            <a:graphicFrameLocks noGrp="1"/>
          </p:cNvGraphicFramePr>
          <p:nvPr>
            <p:extLst/>
          </p:nvPr>
        </p:nvGraphicFramePr>
        <p:xfrm>
          <a:off x="9503067" y="643945"/>
          <a:ext cx="2603208" cy="6105991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838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1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59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기능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버튼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Cycle Time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 보기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76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Block Diagram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환적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비율로 블록당 점유율을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5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Mouse Over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뒤의 예상 점유율을 함께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140347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Block Diagram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표시되고 있는 영역을 표시함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클릭으로 다른 영역으로 이동 가능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160206" y="835880"/>
            <a:ext cx="9182417" cy="133341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020673" y="803249"/>
            <a:ext cx="1047404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요일</a:t>
            </a:r>
            <a:r>
              <a:rPr lang="en-US" altLang="ko-KR" sz="900" dirty="0"/>
              <a:t>/</a:t>
            </a:r>
            <a:r>
              <a:rPr lang="ko-KR" altLang="en-US" sz="900" dirty="0"/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422371" y="1132700"/>
            <a:ext cx="498764" cy="369332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98997" y="78026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830707" y="805051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60206" y="2942090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484536" y="4680324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7200325" y="5500679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051757" y="2299163"/>
            <a:ext cx="1195400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기능 </a:t>
            </a:r>
            <a:r>
              <a:rPr lang="en-US" altLang="ko-KR" sz="900" dirty="0"/>
              <a:t>1 : </a:t>
            </a:r>
            <a:r>
              <a:rPr lang="ko-KR" altLang="en-US" sz="900" dirty="0"/>
              <a:t>상세보기</a:t>
            </a:r>
            <a:endParaRPr lang="ko-KR" altLang="en-US" sz="900" dirty="0"/>
          </a:p>
        </p:txBody>
      </p:sp>
      <p:sp>
        <p:nvSpPr>
          <p:cNvPr id="17" name="타원 16"/>
          <p:cNvSpPr/>
          <p:nvPr/>
        </p:nvSpPr>
        <p:spPr>
          <a:xfrm>
            <a:off x="7912673" y="2315641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11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49469" y="501162"/>
            <a:ext cx="84142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469" y="101052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7</a:t>
            </a:r>
            <a:r>
              <a:rPr lang="en-US" sz="2000" b="1" smtClean="0"/>
              <a:t>. </a:t>
            </a:r>
            <a:r>
              <a:rPr lang="ko-KR" altLang="en-US" sz="2000" b="1" smtClean="0"/>
              <a:t>미래 장치장 예측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64537" y="65505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필수</a:t>
            </a:r>
            <a:r>
              <a:rPr lang="en-US" b="1" smtClean="0"/>
              <a:t> </a:t>
            </a:r>
            <a:r>
              <a:rPr lang="ko-KR" altLang="en-US" b="1" smtClean="0"/>
              <a:t>기능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64537" y="3825150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Database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29916" y="1024383"/>
            <a:ext cx="85067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미니맵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블록 단위 적재상황 표시 </a:t>
            </a:r>
            <a:r>
              <a:rPr lang="en-US" altLang="ko-KR" sz="1600" smtClean="0"/>
              <a:t>(container</a:t>
            </a:r>
            <a:r>
              <a:rPr lang="ko-KR" altLang="en-US" sz="1600" smtClean="0"/>
              <a:t> </a:t>
            </a:r>
            <a:r>
              <a:rPr lang="en-US" altLang="ko-KR" sz="1600" smtClean="0"/>
              <a:t>cycle time </a:t>
            </a:r>
            <a:r>
              <a:rPr lang="ko-KR" altLang="en-US" sz="1600" smtClean="0"/>
              <a:t>기반</a:t>
            </a:r>
            <a:r>
              <a:rPr lang="en-US" altLang="ko-KR" sz="1600" smtClean="0"/>
              <a:t>)	</a:t>
            </a:r>
            <a:br>
              <a:rPr lang="en-US" altLang="ko-KR" sz="1600" smtClean="0"/>
            </a:br>
            <a:r>
              <a:rPr lang="en-US" altLang="ko-KR" sz="1600" smtClean="0"/>
              <a:t>		</a:t>
            </a:r>
            <a:r>
              <a:rPr lang="en-US" altLang="ko-KR" sz="1600" smtClean="0"/>
              <a:t> - </a:t>
            </a:r>
            <a:r>
              <a:rPr lang="ko-KR" altLang="en-US" sz="1600" smtClean="0"/>
              <a:t>각 블록 마우스 오버 시 미래 적재상황 예측치까지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	- </a:t>
            </a:r>
            <a:r>
              <a:rPr lang="ko-KR" altLang="en-US" sz="1600" smtClean="0"/>
              <a:t>각 블록 선택하면 베이 단위까지의 적재 현황</a:t>
            </a:r>
            <a:r>
              <a:rPr lang="en-US" altLang="ko-KR" sz="1600" smtClean="0"/>
              <a:t>/</a:t>
            </a:r>
            <a:r>
              <a:rPr lang="ko-KR" altLang="en-US" sz="1600" smtClean="0"/>
              <a:t>예측치 표현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적재량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상단의 </a:t>
            </a:r>
            <a:r>
              <a:rPr lang="en-US" altLang="ko-KR" sz="1600" smtClean="0"/>
              <a:t>time table</a:t>
            </a:r>
            <a:r>
              <a:rPr lang="ko-KR" altLang="en-US" sz="1600" smtClean="0"/>
              <a:t>에서 시점 선택</a:t>
            </a:r>
            <a:r>
              <a:rPr lang="en-US" altLang="ko-KR" sz="1600" smtClean="0"/>
              <a:t> (</a:t>
            </a:r>
            <a:r>
              <a:rPr lang="en-US" altLang="ko-KR" sz="1600" smtClean="0"/>
              <a:t>layout</a:t>
            </a:r>
            <a:r>
              <a:rPr lang="ko-KR" altLang="en-US" sz="1600" smtClean="0"/>
              <a:t>은 </a:t>
            </a:r>
            <a:r>
              <a:rPr lang="ko-KR" altLang="en-US" sz="1600" smtClean="0"/>
              <a:t>야드 생산성 분석 기능과 동일하게 표현</a:t>
            </a:r>
            <a:r>
              <a:rPr lang="en-US" altLang="ko-KR" sz="1600" smtClean="0"/>
              <a:t>)</a:t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전체 적재량에 대한 시간대별 </a:t>
            </a:r>
            <a:r>
              <a:rPr lang="en-US" altLang="ko-KR" sz="1600" smtClean="0"/>
              <a:t>graph</a:t>
            </a:r>
            <a:r>
              <a:rPr lang="ko-KR" altLang="en-US" sz="1600" smtClean="0"/>
              <a:t>로</a:t>
            </a:r>
            <a:r>
              <a:rPr lang="en-US" altLang="ko-KR" sz="1600" smtClean="0"/>
              <a:t> </a:t>
            </a:r>
            <a:r>
              <a:rPr lang="ko-KR" altLang="en-US" sz="1600" smtClean="0"/>
              <a:t>표현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상세 정보</a:t>
            </a:r>
            <a:r>
              <a:rPr lang="en-US" altLang="ko-KR" sz="1600" b="1" smtClean="0"/>
              <a:t/>
            </a:r>
            <a:br>
              <a:rPr lang="en-US" altLang="ko-KR" sz="1600" b="1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작업유형</a:t>
            </a:r>
            <a:r>
              <a:rPr lang="en-US" altLang="ko-KR" sz="1600" smtClean="0"/>
              <a:t>/</a:t>
            </a:r>
            <a:r>
              <a:rPr lang="ko-KR" altLang="en-US" sz="1600" smtClean="0"/>
              <a:t>컨테이너 유형별 적재 현황</a:t>
            </a:r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729916" y="4194482"/>
            <a:ext cx="112429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ee_bpt.INVENTORY_DF</a:t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적재 정보 </a:t>
            </a:r>
            <a:r>
              <a:rPr lang="en-US" altLang="ko-KR" sz="1600" smtClean="0"/>
              <a:t>: pnu_bpt.Inventory_Information [block_no, PRESENT_TIME, PASS_TIME, STACKING_TIME, ETA_BEFORE_DAY]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적재랑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pnu_bpt.Inventory_Information [block_no, PRESENT_TIME, PASS_TIME, STACKING_TIME, ETA_BEFORE_DAY]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상세 정보</a:t>
            </a:r>
            <a:r>
              <a:rPr lang="en-US" altLang="ko-KR" sz="1600" b="1" smtClean="0"/>
              <a:t/>
            </a:r>
            <a:br>
              <a:rPr lang="en-US" altLang="ko-KR" sz="1600" b="1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pnu_bpt.Inventory_Information [cntr_class, cntr_imdg, cntr_t</a:t>
            </a:r>
            <a:r>
              <a:rPr lang="en-US" altLang="ko-KR" sz="1600" smtClean="0"/>
              <a:t>ype, cntr_no</a:t>
            </a:r>
            <a:r>
              <a:rPr lang="en-US" altLang="ko-KR" sz="1600" smtClean="0"/>
              <a:t>]</a:t>
            </a:r>
            <a:br>
              <a:rPr lang="en-US" altLang="ko-KR" sz="1600" smtClean="0"/>
            </a:br>
            <a:r>
              <a:rPr lang="en-US" altLang="ko-KR" sz="1600" smtClean="0"/>
              <a:t>	- ee_bpt.IOT_YRD_JOB_ORD [cntr_no, job_type]</a:t>
            </a:r>
            <a:endParaRPr lang="en-US" altLang="ko-KR" sz="1600" smtClean="0"/>
          </a:p>
        </p:txBody>
      </p:sp>
    </p:spTree>
    <p:extLst>
      <p:ext uri="{BB962C8B-B14F-4D97-AF65-F5344CB8AC3E}">
        <p14:creationId xmlns:p14="http://schemas.microsoft.com/office/powerpoint/2010/main" val="217170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028335" y="360563"/>
            <a:ext cx="892233" cy="369332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1851" y="108833"/>
            <a:ext cx="273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QC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작업 패턴 분석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rcRect t="74005" b="-1"/>
          <a:stretch/>
        </p:blipFill>
        <p:spPr>
          <a:xfrm>
            <a:off x="160206" y="835880"/>
            <a:ext cx="9182417" cy="133341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8020673" y="803249"/>
            <a:ext cx="1047404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요일</a:t>
            </a:r>
            <a:r>
              <a:rPr lang="en-US" altLang="ko-KR" sz="900" dirty="0"/>
              <a:t>/</a:t>
            </a:r>
            <a:r>
              <a:rPr lang="ko-KR" altLang="en-US" sz="900" dirty="0"/>
              <a:t>시간대 선택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422371" y="1132700"/>
            <a:ext cx="498764" cy="369332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8997" y="78026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00" y="2200126"/>
            <a:ext cx="6923207" cy="207617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b="27834"/>
          <a:stretch/>
        </p:blipFill>
        <p:spPr>
          <a:xfrm>
            <a:off x="908103" y="4276298"/>
            <a:ext cx="6491873" cy="2457011"/>
          </a:xfrm>
          <a:prstGeom prst="rect">
            <a:avLst/>
          </a:prstGeom>
        </p:spPr>
      </p:pic>
      <p:graphicFrame>
        <p:nvGraphicFramePr>
          <p:cNvPr id="31" name="Group 214"/>
          <p:cNvGraphicFramePr>
            <a:graphicFrameLocks noGrp="1"/>
          </p:cNvGraphicFramePr>
          <p:nvPr>
            <p:extLst/>
          </p:nvPr>
        </p:nvGraphicFramePr>
        <p:xfrm>
          <a:off x="9503067" y="643944"/>
          <a:ext cx="2603208" cy="6113709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157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93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62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Diagram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Crane Working Plan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11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CWP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비교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22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 : Yard Crash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958443"/>
                  </a:ext>
                </a:extLst>
              </a:tr>
              <a:tr h="76122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제안된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plan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생산성을 판단할 수 있는 지표를 도표로 나타냄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</a:tbl>
          </a:graphicData>
        </a:graphic>
      </p:graphicFrame>
      <p:sp>
        <p:nvSpPr>
          <p:cNvPr id="32" name="타원 31"/>
          <p:cNvSpPr/>
          <p:nvPr/>
        </p:nvSpPr>
        <p:spPr>
          <a:xfrm>
            <a:off x="7832540" y="803249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920568" y="2293776"/>
            <a:ext cx="1195400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기능 </a:t>
            </a:r>
            <a:r>
              <a:rPr lang="en-US" altLang="ko-KR" sz="900" dirty="0"/>
              <a:t>1 : CWP </a:t>
            </a:r>
            <a:r>
              <a:rPr lang="ko-KR" altLang="en-US" sz="900" dirty="0"/>
              <a:t>비교</a:t>
            </a:r>
            <a:endParaRPr lang="ko-KR" altLang="en-US" sz="900" dirty="0"/>
          </a:p>
        </p:txBody>
      </p:sp>
      <p:sp>
        <p:nvSpPr>
          <p:cNvPr id="35" name="직사각형 34"/>
          <p:cNvSpPr/>
          <p:nvPr/>
        </p:nvSpPr>
        <p:spPr>
          <a:xfrm>
            <a:off x="8182149" y="2293775"/>
            <a:ext cx="1195400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기능 </a:t>
            </a:r>
            <a:r>
              <a:rPr lang="en-US" altLang="ko-KR" sz="900" dirty="0"/>
              <a:t>2</a:t>
            </a:r>
            <a:r>
              <a:rPr lang="en-US" altLang="ko-KR" sz="900" dirty="0"/>
              <a:t> : yard</a:t>
            </a:r>
            <a:r>
              <a:rPr lang="ko-KR" altLang="en-US" sz="900" dirty="0"/>
              <a:t> </a:t>
            </a:r>
            <a:r>
              <a:rPr lang="en-US" altLang="ko-KR" sz="900" dirty="0"/>
              <a:t>Crash</a:t>
            </a:r>
            <a:endParaRPr lang="ko-KR" altLang="en-US" sz="900" dirty="0"/>
          </a:p>
        </p:txBody>
      </p:sp>
      <p:sp>
        <p:nvSpPr>
          <p:cNvPr id="37" name="타원 36"/>
          <p:cNvSpPr/>
          <p:nvPr/>
        </p:nvSpPr>
        <p:spPr>
          <a:xfrm>
            <a:off x="767700" y="2399404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6746386" y="2262947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8101227" y="2262947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7644962" y="4558174"/>
          <a:ext cx="1697661" cy="2111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926">
                  <a:extLst>
                    <a:ext uri="{9D8B030D-6E8A-4147-A177-3AD203B41FA5}">
                      <a16:colId xmlns:a16="http://schemas.microsoft.com/office/drawing/2014/main" val="2076068879"/>
                    </a:ext>
                  </a:extLst>
                </a:gridCol>
                <a:gridCol w="777735">
                  <a:extLst>
                    <a:ext uri="{9D8B030D-6E8A-4147-A177-3AD203B41FA5}">
                      <a16:colId xmlns:a16="http://schemas.microsoft.com/office/drawing/2014/main" val="1010111899"/>
                    </a:ext>
                  </a:extLst>
                </a:gridCol>
              </a:tblGrid>
              <a:tr h="351856">
                <a:tc>
                  <a:txBody>
                    <a:bodyPr/>
                    <a:lstStyle/>
                    <a:p>
                      <a:r>
                        <a:rPr lang="ko-KR" altLang="en-US" sz="900" b="1" smtClean="0"/>
                        <a:t>지표</a:t>
                      </a:r>
                      <a:endParaRPr lang="en-US" sz="900" b="1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ko-KR" altLang="en-US" sz="900" b="1" smtClean="0"/>
                        <a:t>수치</a:t>
                      </a:r>
                      <a:endParaRPr lang="en-US" altLang="ko-KR" sz="900" b="1" smtClean="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627813217"/>
                  </a:ext>
                </a:extLst>
              </a:tr>
              <a:tr h="351856">
                <a:tc>
                  <a:txBody>
                    <a:bodyPr/>
                    <a:lstStyle/>
                    <a:p>
                      <a:r>
                        <a:rPr lang="ko-KR" altLang="en-US" sz="900" smtClean="0"/>
                        <a:t>생산성</a:t>
                      </a:r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altLang="ko-KR" sz="900" smtClean="0"/>
                        <a:t>10.6</a:t>
                      </a:r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872373247"/>
                  </a:ext>
                </a:extLst>
              </a:tr>
              <a:tr h="351856">
                <a:tc>
                  <a:txBody>
                    <a:bodyPr/>
                    <a:lstStyle/>
                    <a:p>
                      <a:r>
                        <a:rPr lang="en-US" altLang="ko-KR" sz="900" smtClean="0"/>
                        <a:t>WT</a:t>
                      </a:r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altLang="ko-KR" sz="900" smtClean="0"/>
                        <a:t>00:25:00</a:t>
                      </a:r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571471594"/>
                  </a:ext>
                </a:extLst>
              </a:tr>
              <a:tr h="351856">
                <a:tc>
                  <a:txBody>
                    <a:bodyPr/>
                    <a:lstStyle/>
                    <a:p>
                      <a:r>
                        <a:rPr lang="ko-KR" altLang="en-US" sz="900" smtClean="0"/>
                        <a:t>시간</a:t>
                      </a:r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altLang="ko-KR" sz="900" smtClean="0"/>
                        <a:t>2:30:00</a:t>
                      </a:r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023975396"/>
                  </a:ext>
                </a:extLst>
              </a:tr>
              <a:tr h="351856">
                <a:tc>
                  <a:txBody>
                    <a:bodyPr/>
                    <a:lstStyle/>
                    <a:p>
                      <a:r>
                        <a:rPr lang="ko-KR" altLang="en-US" sz="900" smtClean="0"/>
                        <a:t>이동거리</a:t>
                      </a:r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altLang="ko-KR" sz="900" smtClean="0"/>
                        <a:t>12 km</a:t>
                      </a:r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511498716"/>
                  </a:ext>
                </a:extLst>
              </a:tr>
              <a:tr h="351856">
                <a:tc>
                  <a:txBody>
                    <a:bodyPr/>
                    <a:lstStyle/>
                    <a:p>
                      <a:r>
                        <a:rPr lang="en-US" altLang="ko-KR" sz="900" smtClean="0"/>
                        <a:t>Yard Crash </a:t>
                      </a:r>
                      <a:r>
                        <a:rPr lang="ko-KR" altLang="en-US" sz="900" smtClean="0"/>
                        <a:t>발생</a:t>
                      </a:r>
                      <a:endParaRPr lang="en-US" sz="90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altLang="ko-KR" sz="900" smtClean="0"/>
                        <a:t>8</a:t>
                      </a:r>
                      <a:endParaRPr lang="en-US" sz="900"/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252211962"/>
                  </a:ext>
                </a:extLst>
              </a:tr>
            </a:tbl>
          </a:graphicData>
        </a:graphic>
      </p:graphicFrame>
      <p:sp>
        <p:nvSpPr>
          <p:cNvPr id="18" name="타원 17"/>
          <p:cNvSpPr/>
          <p:nvPr/>
        </p:nvSpPr>
        <p:spPr>
          <a:xfrm>
            <a:off x="7560420" y="4400777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07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49469" y="501162"/>
            <a:ext cx="84142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469" y="101052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8. </a:t>
            </a:r>
            <a:r>
              <a:rPr lang="en-US" altLang="ko-KR" sz="2000" b="1" smtClean="0"/>
              <a:t>QC </a:t>
            </a:r>
            <a:r>
              <a:rPr lang="ko-KR" altLang="en-US" sz="2000" b="1" smtClean="0"/>
              <a:t>작업 패턴 분석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49468" y="65505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필수</a:t>
            </a:r>
            <a:r>
              <a:rPr lang="en-US" b="1" smtClean="0"/>
              <a:t> </a:t>
            </a:r>
            <a:r>
              <a:rPr lang="ko-KR" altLang="en-US" b="1" smtClean="0"/>
              <a:t>기능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49468" y="3825150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Database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29916" y="1024383"/>
            <a:ext cx="103543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smtClean="0"/>
              <a:t>Vessel </a:t>
            </a:r>
            <a:r>
              <a:rPr lang="ko-KR" altLang="en-US" sz="1600" b="1" smtClean="0"/>
              <a:t>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Opus terminal</a:t>
            </a:r>
            <a:r>
              <a:rPr lang="ko-KR" altLang="en-US" sz="1600" smtClean="0"/>
              <a:t> </a:t>
            </a:r>
            <a:r>
              <a:rPr lang="en-US" altLang="ko-KR" sz="1600" smtClean="0"/>
              <a:t>PNC </a:t>
            </a:r>
            <a:r>
              <a:rPr lang="ko-KR" altLang="en-US" sz="1600" smtClean="0"/>
              <a:t>서버의 </a:t>
            </a:r>
            <a:r>
              <a:rPr lang="en-US" altLang="ko-KR" sz="1600" smtClean="0"/>
              <a:t>vessel profile </a:t>
            </a:r>
            <a:r>
              <a:rPr lang="ko-KR" altLang="en-US" sz="1600" smtClean="0"/>
              <a:t>데이터</a:t>
            </a:r>
            <a:r>
              <a:rPr lang="en-US" altLang="ko-KR" sz="1600" smtClean="0"/>
              <a:t> </a:t>
            </a:r>
            <a:r>
              <a:rPr lang="ko-KR" altLang="en-US" sz="1600" smtClean="0"/>
              <a:t>활용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각 </a:t>
            </a:r>
            <a:r>
              <a:rPr lang="en-US" altLang="ko-KR" sz="1600" smtClean="0"/>
              <a:t>QC</a:t>
            </a:r>
            <a:r>
              <a:rPr lang="ko-KR" altLang="en-US" sz="1600" smtClean="0"/>
              <a:t>당 작업 목록이 동일선상에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working plan </a:t>
            </a:r>
            <a:r>
              <a:rPr lang="ko-KR" altLang="en-US" sz="1600" smtClean="0"/>
              <a:t>표 내에 </a:t>
            </a:r>
            <a:r>
              <a:rPr lang="en-US" altLang="ko-KR" sz="1600" smtClean="0"/>
              <a:t>yard crash </a:t>
            </a:r>
            <a:r>
              <a:rPr lang="ko-KR" altLang="en-US" sz="1600" smtClean="0"/>
              <a:t>여부 표시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	</a:t>
            </a:r>
            <a:r>
              <a:rPr lang="ko-KR" altLang="en-US" sz="1600" smtClean="0"/>
              <a:t>각 </a:t>
            </a:r>
            <a:r>
              <a:rPr lang="en-US" altLang="ko-KR" sz="1600" smtClean="0"/>
              <a:t>yard crash </a:t>
            </a:r>
            <a:r>
              <a:rPr lang="ko-KR" altLang="en-US" sz="1600" smtClean="0"/>
              <a:t>선택 시 상세 내용 표현 </a:t>
            </a:r>
            <a:r>
              <a:rPr lang="en-US" altLang="ko-KR" sz="1600" smtClean="0"/>
              <a:t>(</a:t>
            </a:r>
            <a:r>
              <a:rPr lang="ko-KR" altLang="en-US" sz="1600" smtClean="0"/>
              <a:t>작업 </a:t>
            </a:r>
            <a:r>
              <a:rPr lang="en-US" altLang="ko-KR" sz="1600" smtClean="0"/>
              <a:t>YC, </a:t>
            </a:r>
            <a:r>
              <a:rPr lang="ko-KR" altLang="en-US" sz="1600" smtClean="0"/>
              <a:t>시간</a:t>
            </a:r>
            <a:r>
              <a:rPr lang="en-US" altLang="ko-KR" sz="1600" smtClean="0"/>
              <a:t>, ETD)</a:t>
            </a:r>
            <a:br>
              <a:rPr lang="en-US" altLang="ko-KR" sz="1600" smtClean="0"/>
            </a:br>
            <a:r>
              <a:rPr lang="en-US" altLang="ko-KR" sz="1600" smtClean="0"/>
              <a:t>	- CWP(QC working plan)</a:t>
            </a:r>
            <a:r>
              <a:rPr lang="ko-KR" altLang="en-US" sz="1600" smtClean="0"/>
              <a:t>에 대한 지표 표현 </a:t>
            </a:r>
            <a:r>
              <a:rPr lang="en-US" altLang="ko-KR" sz="1600" smtClean="0"/>
              <a:t>(</a:t>
            </a:r>
            <a:r>
              <a:rPr lang="ko-KR" altLang="en-US" sz="1600" smtClean="0"/>
              <a:t>생산성</a:t>
            </a:r>
            <a:r>
              <a:rPr lang="en-US" altLang="ko-KR" sz="1600" smtClean="0"/>
              <a:t>, </a:t>
            </a:r>
            <a:r>
              <a:rPr lang="ko-KR" altLang="en-US" sz="1600" smtClean="0"/>
              <a:t>총 작업 시간</a:t>
            </a:r>
            <a:r>
              <a:rPr lang="en-US" altLang="ko-KR" sz="1600" smtClean="0"/>
              <a:t>, </a:t>
            </a:r>
            <a:r>
              <a:rPr lang="ko-KR" altLang="en-US" sz="1600" smtClean="0"/>
              <a:t>총 </a:t>
            </a:r>
            <a:r>
              <a:rPr lang="en-US" altLang="ko-KR" sz="1600" smtClean="0"/>
              <a:t>delay </a:t>
            </a:r>
            <a:r>
              <a:rPr lang="ko-KR" altLang="en-US" sz="1600" smtClean="0"/>
              <a:t>시간</a:t>
            </a:r>
            <a:r>
              <a:rPr lang="en-US" altLang="ko-KR" sz="1600" smtClean="0"/>
              <a:t>, </a:t>
            </a:r>
            <a:r>
              <a:rPr lang="ko-KR" altLang="en-US" sz="1600" smtClean="0"/>
              <a:t>총 이동 거리</a:t>
            </a:r>
            <a:r>
              <a:rPr lang="en-US" altLang="ko-KR" sz="1600" smtClean="0"/>
              <a:t>, </a:t>
            </a:r>
            <a:r>
              <a:rPr lang="ko-KR" altLang="en-US" sz="1600" smtClean="0"/>
              <a:t>총 </a:t>
            </a:r>
            <a:r>
              <a:rPr lang="en-US" altLang="ko-KR" sz="1600" smtClean="0"/>
              <a:t>yard crash)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필터 기능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Vessel </a:t>
            </a:r>
            <a:r>
              <a:rPr lang="ko-KR" altLang="en-US" sz="1600" smtClean="0"/>
              <a:t>별 </a:t>
            </a:r>
            <a:r>
              <a:rPr lang="en-US" altLang="ko-KR" sz="1600" smtClean="0"/>
              <a:t>CWP </a:t>
            </a:r>
            <a:r>
              <a:rPr lang="ko-KR" altLang="en-US" sz="1600" smtClean="0"/>
              <a:t>표현 </a:t>
            </a:r>
            <a:r>
              <a:rPr lang="en-US" altLang="ko-KR" sz="1600" smtClean="0"/>
              <a:t>(Drop list</a:t>
            </a:r>
            <a:r>
              <a:rPr lang="ko-KR" altLang="en-US" sz="1600" smtClean="0"/>
              <a:t>에서 </a:t>
            </a:r>
            <a:r>
              <a:rPr lang="en-US" altLang="ko-KR" sz="1600" smtClean="0"/>
              <a:t>vessel </a:t>
            </a:r>
            <a:r>
              <a:rPr lang="ko-KR" altLang="en-US" sz="1600" smtClean="0"/>
              <a:t>선택</a:t>
            </a:r>
            <a:r>
              <a:rPr lang="en-US" altLang="ko-KR" sz="1600" smtClean="0"/>
              <a:t>)</a:t>
            </a:r>
            <a:r>
              <a:rPr lang="ko-KR" altLang="en-US" sz="1600" smtClean="0"/>
              <a:t> 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상세 정보</a:t>
            </a:r>
            <a:r>
              <a:rPr lang="en-US" altLang="ko-KR" sz="1600" b="1" smtClean="0"/>
              <a:t/>
            </a:r>
            <a:br>
              <a:rPr lang="en-US" altLang="ko-KR" sz="1600" b="1" smtClean="0"/>
            </a:br>
            <a:r>
              <a:rPr lang="en-US" altLang="ko-KR" sz="1600" smtClean="0"/>
              <a:t>	- CWP </a:t>
            </a:r>
            <a:r>
              <a:rPr lang="ko-KR" altLang="en-US" sz="1600" smtClean="0"/>
              <a:t>비교 그래프 표현 </a:t>
            </a:r>
            <a:r>
              <a:rPr lang="en-US" altLang="ko-KR" sz="1600" smtClean="0"/>
              <a:t>(</a:t>
            </a:r>
            <a:r>
              <a:rPr lang="ko-KR" altLang="en-US" sz="1600" smtClean="0"/>
              <a:t>실제 작업</a:t>
            </a:r>
            <a:r>
              <a:rPr lang="en-US" altLang="ko-KR" sz="1600" smtClean="0"/>
              <a:t>, </a:t>
            </a:r>
            <a:r>
              <a:rPr lang="ko-KR" altLang="en-US" sz="1600" smtClean="0"/>
              <a:t>기존 </a:t>
            </a:r>
            <a:r>
              <a:rPr lang="en-US" altLang="ko-KR" sz="1600" smtClean="0"/>
              <a:t>plan, </a:t>
            </a:r>
            <a:r>
              <a:rPr lang="ko-KR" altLang="en-US" sz="1600" smtClean="0"/>
              <a:t>제안된 </a:t>
            </a:r>
            <a:r>
              <a:rPr lang="en-US" altLang="ko-KR" sz="1600" smtClean="0"/>
              <a:t>plan</a:t>
            </a:r>
            <a:r>
              <a:rPr lang="ko-KR" altLang="en-US" sz="1600" smtClean="0"/>
              <a:t>의 그래프와 각 생산성 지표 표현</a:t>
            </a:r>
            <a:r>
              <a:rPr lang="en-US" altLang="ko-KR" sz="1600" smtClean="0"/>
              <a:t>)</a:t>
            </a:r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729916" y="4194482"/>
            <a:ext cx="72692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smtClean="0"/>
              <a:t>Vessel </a:t>
            </a:r>
            <a:r>
              <a:rPr lang="ko-KR" altLang="en-US" sz="1600" b="1" smtClean="0"/>
              <a:t>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vessel </a:t>
            </a:r>
            <a:r>
              <a:rPr lang="ko-KR" altLang="en-US" sz="1600" smtClean="0"/>
              <a:t>마스터 </a:t>
            </a:r>
            <a:r>
              <a:rPr lang="en-US" altLang="ko-KR" sz="1600" smtClean="0"/>
              <a:t>: ee_bpt.IOT_VSL_DEF, OPUS Terminal – vessel_profile.cvp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적재 정보 </a:t>
            </a:r>
            <a:r>
              <a:rPr lang="en-US" altLang="ko-KR" sz="1600" smtClean="0"/>
              <a:t>: ee_bpt.IOT_VSL_PLN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적재랑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pnu_bpt.WORK_SEQ_Total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상세 정보</a:t>
            </a:r>
            <a:r>
              <a:rPr lang="en-US" altLang="ko-KR" sz="1600" b="1" smtClean="0"/>
              <a:t/>
            </a:r>
            <a:br>
              <a:rPr lang="en-US" altLang="ko-KR" sz="1600" b="1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pnu_bpt.WORK_SEQ_Total</a:t>
            </a:r>
            <a:endParaRPr lang="en-US" altLang="ko-KR" sz="1600" smtClean="0"/>
          </a:p>
        </p:txBody>
      </p:sp>
    </p:spTree>
    <p:extLst>
      <p:ext uri="{BB962C8B-B14F-4D97-AF65-F5344CB8AC3E}">
        <p14:creationId xmlns:p14="http://schemas.microsoft.com/office/powerpoint/2010/main" val="295940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888560" y="350020"/>
            <a:ext cx="892233" cy="369332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1851" y="108833"/>
            <a:ext cx="273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장비 상관관계 분석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6" descr="imag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1" y="2415168"/>
            <a:ext cx="3111937" cy="428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그림 5" descr="image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14" y="2415168"/>
            <a:ext cx="3661066" cy="425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rcRect t="74005" b="-1"/>
          <a:stretch/>
        </p:blipFill>
        <p:spPr>
          <a:xfrm>
            <a:off x="160206" y="835880"/>
            <a:ext cx="9182417" cy="1333417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8020673" y="803249"/>
            <a:ext cx="1047404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요일</a:t>
            </a:r>
            <a:r>
              <a:rPr lang="en-US" altLang="ko-KR" sz="900" dirty="0"/>
              <a:t>/</a:t>
            </a:r>
            <a:r>
              <a:rPr lang="ko-KR" altLang="en-US" sz="900" dirty="0"/>
              <a:t>시간대 선택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422371" y="1132700"/>
            <a:ext cx="498764" cy="369332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98997" y="78026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832540" y="803249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9" name="Group 214"/>
          <p:cNvGraphicFramePr>
            <a:graphicFrameLocks noGrp="1"/>
          </p:cNvGraphicFramePr>
          <p:nvPr>
            <p:extLst/>
          </p:nvPr>
        </p:nvGraphicFramePr>
        <p:xfrm>
          <a:off x="9503067" y="643944"/>
          <a:ext cx="2603208" cy="6130929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186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201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705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상관관계 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타원 19"/>
          <p:cNvSpPr/>
          <p:nvPr/>
        </p:nvSpPr>
        <p:spPr>
          <a:xfrm>
            <a:off x="682829" y="240184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1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49469" y="501162"/>
            <a:ext cx="84142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469" y="101052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9. </a:t>
            </a:r>
            <a:r>
              <a:rPr lang="ko-KR" altLang="en-US" sz="2000" b="1" smtClean="0"/>
              <a:t>장비 상관 관계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49469" y="90127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필수</a:t>
            </a:r>
            <a:r>
              <a:rPr lang="en-US" b="1" smtClean="0"/>
              <a:t> </a:t>
            </a:r>
            <a:r>
              <a:rPr lang="ko-KR" altLang="en-US" b="1" smtClean="0"/>
              <a:t>기능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28417" y="3366049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Database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81672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734523" y="358536"/>
            <a:ext cx="892233" cy="369332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1851" y="108833"/>
            <a:ext cx="273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최적 장비 투입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댓수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504" y="2639489"/>
            <a:ext cx="2377344" cy="670149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483" y="3971874"/>
            <a:ext cx="2377344" cy="670149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974" y="5227133"/>
            <a:ext cx="2377344" cy="670149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3337" y="2639489"/>
            <a:ext cx="2377344" cy="670149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3337" y="4018591"/>
            <a:ext cx="2377344" cy="670149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0803" y="5294586"/>
            <a:ext cx="2377344" cy="670149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768553" y="2612739"/>
            <a:ext cx="361492" cy="246221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en-US" altLang="ko-KR" sz="1000" dirty="0">
                <a:solidFill>
                  <a:srgbClr val="E93324"/>
                </a:solidFill>
                <a:sym typeface="맑은 고딕"/>
              </a:rPr>
              <a:t>VS1</a:t>
            </a:r>
            <a:endParaRPr lang="ko-KR" altLang="en-US" sz="1000" dirty="0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914948" y="2659082"/>
            <a:ext cx="361492" cy="246221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en-US" altLang="ko-KR" sz="1000" dirty="0">
                <a:solidFill>
                  <a:srgbClr val="E93324"/>
                </a:solidFill>
                <a:sym typeface="맑은 고딕"/>
              </a:rPr>
              <a:t>VS2</a:t>
            </a:r>
            <a:endParaRPr lang="ko-KR" altLang="en-US" sz="1000" dirty="0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88625" y="4010801"/>
            <a:ext cx="361492" cy="246221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en-US" altLang="ko-KR" sz="1000" dirty="0">
                <a:solidFill>
                  <a:srgbClr val="E93324"/>
                </a:solidFill>
                <a:sym typeface="맑은 고딕"/>
              </a:rPr>
              <a:t>VS3</a:t>
            </a:r>
            <a:endParaRPr lang="ko-KR" altLang="en-US" sz="1000" dirty="0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928007" y="4077057"/>
            <a:ext cx="361492" cy="246221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en-US" altLang="ko-KR" sz="1000" dirty="0">
                <a:solidFill>
                  <a:srgbClr val="E93324"/>
                </a:solidFill>
                <a:sym typeface="맑은 고딕"/>
              </a:rPr>
              <a:t>VS4</a:t>
            </a:r>
            <a:endParaRPr lang="ko-KR" altLang="en-US" sz="1000" dirty="0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661454" y="5259339"/>
            <a:ext cx="361492" cy="246221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en-US" altLang="ko-KR" sz="1000" dirty="0">
                <a:solidFill>
                  <a:srgbClr val="E93324"/>
                </a:solidFill>
                <a:sym typeface="맑은 고딕"/>
              </a:rPr>
              <a:t>VS5</a:t>
            </a:r>
            <a:endParaRPr lang="ko-KR" altLang="en-US" sz="1000" dirty="0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648291" y="5324022"/>
            <a:ext cx="361492" cy="246221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en-US" altLang="ko-KR" sz="1000" dirty="0">
                <a:solidFill>
                  <a:srgbClr val="E93324"/>
                </a:solidFill>
                <a:sym typeface="맑은 고딕"/>
              </a:rPr>
              <a:t>VS6</a:t>
            </a:r>
            <a:endParaRPr lang="ko-KR" altLang="en-US" sz="1000" dirty="0">
              <a:solidFill>
                <a:srgbClr val="E93324"/>
              </a:solidFill>
              <a:sym typeface="맑은 고딕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/>
          </p:nvPr>
        </p:nvGraphicFramePr>
        <p:xfrm>
          <a:off x="681329" y="3345952"/>
          <a:ext cx="263371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428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QC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YT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최적 투입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6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예상 생산성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9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15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/>
          </p:nvPr>
        </p:nvGraphicFramePr>
        <p:xfrm>
          <a:off x="4716962" y="3346238"/>
          <a:ext cx="263371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428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QC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YT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최적 투입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6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예상 생산성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9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15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/>
          </p:nvPr>
        </p:nvGraphicFramePr>
        <p:xfrm>
          <a:off x="688625" y="4642449"/>
          <a:ext cx="263371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428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QC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YT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최적 투입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6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예상 생산성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9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15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>
            <p:extLst/>
          </p:nvPr>
        </p:nvGraphicFramePr>
        <p:xfrm>
          <a:off x="4716009" y="4715859"/>
          <a:ext cx="263371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428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QC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YT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최적 투입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6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예상 생산성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9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15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/>
          </p:nvPr>
        </p:nvGraphicFramePr>
        <p:xfrm>
          <a:off x="843569" y="5920989"/>
          <a:ext cx="263371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428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QC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YT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최적 투입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6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예상 생산성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9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15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/>
          </p:nvPr>
        </p:nvGraphicFramePr>
        <p:xfrm>
          <a:off x="4716962" y="5947925"/>
          <a:ext cx="263371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428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658428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QC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YT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YC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최적 투입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6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1" dirty="0" smtClean="0"/>
                        <a:t>예상 생산성</a:t>
                      </a:r>
                      <a:endParaRPr lang="ko-KR" altLang="en-US" sz="700" b="1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30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9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dirty="0" smtClean="0"/>
                        <a:t>15</a:t>
                      </a:r>
                      <a:endParaRPr lang="ko-KR" altLang="en-US" sz="700" dirty="0"/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160206" y="835880"/>
            <a:ext cx="9182417" cy="1333417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8020673" y="803249"/>
            <a:ext cx="1047404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요일</a:t>
            </a:r>
            <a:r>
              <a:rPr lang="en-US" altLang="ko-KR" sz="900" dirty="0"/>
              <a:t>/</a:t>
            </a:r>
            <a:r>
              <a:rPr lang="ko-KR" altLang="en-US" sz="900" dirty="0"/>
              <a:t>시간대 선택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422371" y="1132700"/>
            <a:ext cx="498764" cy="369332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198997" y="78026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7832540" y="803249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872677" y="2286515"/>
            <a:ext cx="1195400" cy="230832"/>
          </a:xfrm>
          <a:prstGeom prst="rect">
            <a:avLst/>
          </a:prstGeom>
          <a:solidFill>
            <a:schemeClr val="bg1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기능 </a:t>
            </a:r>
            <a:r>
              <a:rPr lang="en-US" altLang="ko-KR" sz="900" dirty="0"/>
              <a:t>1 : </a:t>
            </a:r>
            <a:r>
              <a:rPr lang="ko-KR" altLang="en-US" sz="900" dirty="0"/>
              <a:t>상세보기</a:t>
            </a:r>
            <a:endParaRPr lang="ko-KR" altLang="en-US" sz="900" dirty="0"/>
          </a:p>
        </p:txBody>
      </p:sp>
      <p:graphicFrame>
        <p:nvGraphicFramePr>
          <p:cNvPr id="34" name="Group 214"/>
          <p:cNvGraphicFramePr>
            <a:graphicFrameLocks noGrp="1"/>
          </p:cNvGraphicFramePr>
          <p:nvPr>
            <p:extLst/>
          </p:nvPr>
        </p:nvGraphicFramePr>
        <p:xfrm>
          <a:off x="9503067" y="643945"/>
          <a:ext cx="2603208" cy="6130929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123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41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116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기능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버튼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최적장비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투입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댓수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상세 보기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11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Block Diagram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일정에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입항예정인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최적장비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투입 예측 및 예측 생산성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타원 34"/>
          <p:cNvSpPr/>
          <p:nvPr/>
        </p:nvSpPr>
        <p:spPr>
          <a:xfrm>
            <a:off x="7724540" y="2276848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456282" y="2445421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76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49469" y="501162"/>
            <a:ext cx="84142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469" y="101052"/>
            <a:ext cx="2762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1. Dashboard main page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49469" y="655051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필수</a:t>
            </a:r>
            <a:r>
              <a:rPr lang="en-US" b="1" smtClean="0"/>
              <a:t> </a:t>
            </a:r>
            <a:r>
              <a:rPr lang="ko-KR" altLang="en-US" b="1" smtClean="0"/>
              <a:t>기능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49469" y="3578928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Database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29916" y="1024383"/>
            <a:ext cx="77778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smtClean="0"/>
              <a:t>Gate </a:t>
            </a:r>
            <a:r>
              <a:rPr lang="ko-KR" altLang="en-US" sz="1600" b="1" smtClean="0"/>
              <a:t>부분 </a:t>
            </a:r>
            <a:r>
              <a:rPr lang="en-US" altLang="ko-KR" sz="1600" b="1" smtClean="0"/>
              <a:t>summary </a:t>
            </a:r>
            <a:r>
              <a:rPr lang="ko-KR" altLang="en-US" sz="1600" b="1" smtClean="0"/>
              <a:t>통계치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반입</a:t>
            </a:r>
            <a:r>
              <a:rPr lang="en-US" altLang="ko-KR" sz="1600" smtClean="0"/>
              <a:t>/</a:t>
            </a:r>
            <a:r>
              <a:rPr lang="ko-KR" altLang="en-US" sz="1600" smtClean="0"/>
              <a:t>반출 총 물량 </a:t>
            </a:r>
            <a:r>
              <a:rPr lang="en-US" altLang="ko-KR" sz="1600" smtClean="0"/>
              <a:t>(</a:t>
            </a:r>
            <a:r>
              <a:rPr lang="ko-KR" altLang="en-US" sz="1600" smtClean="0"/>
              <a:t>현 날짜 기준 추이 </a:t>
            </a:r>
            <a:r>
              <a:rPr lang="en-US" altLang="ko-KR" sz="1600" smtClean="0"/>
              <a:t>/ </a:t>
            </a:r>
            <a:r>
              <a:rPr lang="ko-KR" altLang="en-US" sz="1600" smtClean="0"/>
              <a:t>예측 추이</a:t>
            </a:r>
            <a:r>
              <a:rPr lang="en-US" altLang="ko-KR" sz="1600" smtClean="0"/>
              <a:t>)</a:t>
            </a:r>
            <a:br>
              <a:rPr lang="en-US" altLang="ko-KR" sz="1600" smtClean="0"/>
            </a:br>
            <a:r>
              <a:rPr lang="en-US" altLang="ko-KR" sz="1600" smtClean="0"/>
              <a:t>	- Gate</a:t>
            </a:r>
            <a:r>
              <a:rPr lang="ko-KR" altLang="en-US" sz="1600" smtClean="0"/>
              <a:t> 혼잡도 </a:t>
            </a:r>
            <a:r>
              <a:rPr lang="en-US" altLang="ko-KR" sz="1600" smtClean="0"/>
              <a:t>(</a:t>
            </a:r>
            <a:r>
              <a:rPr lang="ko-KR" altLang="en-US" sz="1600" smtClean="0"/>
              <a:t>현 시점 기준 추이 </a:t>
            </a:r>
            <a:r>
              <a:rPr lang="en-US" altLang="ko-KR" sz="1600" smtClean="0"/>
              <a:t>/ </a:t>
            </a:r>
            <a:r>
              <a:rPr lang="ko-KR" altLang="en-US" sz="1600" smtClean="0"/>
              <a:t>예측 추이</a:t>
            </a:r>
            <a:r>
              <a:rPr lang="en-US" altLang="ko-KR" sz="1600" smtClean="0"/>
              <a:t>)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smtClean="0"/>
              <a:t>Yard </a:t>
            </a:r>
            <a:r>
              <a:rPr lang="ko-KR" altLang="en-US" sz="1600" b="1" smtClean="0"/>
              <a:t>부분 </a:t>
            </a:r>
            <a:r>
              <a:rPr lang="en-US" altLang="ko-KR" sz="1600" b="1" smtClean="0"/>
              <a:t>summary </a:t>
            </a:r>
            <a:r>
              <a:rPr lang="ko-KR" altLang="en-US" sz="1600" b="1" smtClean="0"/>
              <a:t>통계치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Yard </a:t>
            </a:r>
            <a:r>
              <a:rPr lang="ko-KR" altLang="en-US" sz="1600" smtClean="0"/>
              <a:t>평균 생산성 </a:t>
            </a:r>
            <a:r>
              <a:rPr lang="en-US" altLang="ko-KR" sz="1600" smtClean="0"/>
              <a:t>(</a:t>
            </a:r>
            <a:r>
              <a:rPr lang="ko-KR" altLang="en-US" sz="1600" smtClean="0"/>
              <a:t>현 날짜 기준 추이 </a:t>
            </a:r>
            <a:r>
              <a:rPr lang="en-US" altLang="ko-KR" sz="1600" smtClean="0"/>
              <a:t>/ </a:t>
            </a:r>
            <a:r>
              <a:rPr lang="ko-KR" altLang="en-US" sz="1600" smtClean="0"/>
              <a:t>예측 추이</a:t>
            </a:r>
            <a:r>
              <a:rPr lang="en-US" altLang="ko-KR" sz="1600" smtClean="0"/>
              <a:t>)</a:t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Yard </a:t>
            </a:r>
            <a:r>
              <a:rPr lang="ko-KR" altLang="en-US" sz="1600" smtClean="0"/>
              <a:t>장치 혼잡도 </a:t>
            </a:r>
            <a:r>
              <a:rPr lang="en-US" altLang="ko-KR" sz="1600" smtClean="0"/>
              <a:t>(</a:t>
            </a:r>
            <a:r>
              <a:rPr lang="ko-KR" altLang="en-US" sz="1600" smtClean="0"/>
              <a:t>현 시점 기준 추이 </a:t>
            </a:r>
            <a:r>
              <a:rPr lang="en-US" altLang="ko-KR" sz="1600" smtClean="0"/>
              <a:t>/ </a:t>
            </a:r>
            <a:r>
              <a:rPr lang="ko-KR" altLang="en-US" sz="1600" smtClean="0"/>
              <a:t>예측 추이</a:t>
            </a:r>
            <a:r>
              <a:rPr lang="en-US" altLang="ko-KR" sz="1600" smtClean="0"/>
              <a:t>)</a:t>
            </a:r>
            <a:br>
              <a:rPr lang="en-US" altLang="ko-KR" sz="1600" smtClean="0"/>
            </a:br>
            <a:r>
              <a:rPr lang="en-US" altLang="ko-KR" sz="1600" smtClean="0"/>
              <a:t>	- Yard </a:t>
            </a:r>
            <a:r>
              <a:rPr lang="ko-KR" altLang="en-US" sz="1600" smtClean="0"/>
              <a:t>내 </a:t>
            </a:r>
            <a:r>
              <a:rPr lang="en-US" altLang="ko-KR" sz="1600" smtClean="0"/>
              <a:t>YT </a:t>
            </a:r>
            <a:r>
              <a:rPr lang="ko-KR" altLang="en-US" sz="1600" smtClean="0"/>
              <a:t>혼잡도 </a:t>
            </a:r>
            <a:r>
              <a:rPr lang="en-US" altLang="ko-KR" sz="1600" smtClean="0"/>
              <a:t>(</a:t>
            </a:r>
            <a:r>
              <a:rPr lang="ko-KR" altLang="en-US" sz="1600" smtClean="0"/>
              <a:t>현 날짜 기준 추이 </a:t>
            </a:r>
            <a:r>
              <a:rPr lang="en-US" altLang="ko-KR" sz="1600" smtClean="0"/>
              <a:t>/ </a:t>
            </a:r>
            <a:r>
              <a:rPr lang="ko-KR" altLang="en-US" sz="1600" smtClean="0"/>
              <a:t>현재 총 댓수 </a:t>
            </a:r>
            <a:r>
              <a:rPr lang="en-US" altLang="ko-KR" sz="1600" smtClean="0"/>
              <a:t>/ </a:t>
            </a:r>
            <a:r>
              <a:rPr lang="ko-KR" altLang="en-US" sz="1600" smtClean="0"/>
              <a:t>평균 속도 </a:t>
            </a:r>
            <a:r>
              <a:rPr lang="en-US" altLang="ko-KR" sz="1600" smtClean="0"/>
              <a:t>/ </a:t>
            </a:r>
            <a:r>
              <a:rPr lang="ko-KR" altLang="en-US" sz="1600" smtClean="0"/>
              <a:t>예측 추이</a:t>
            </a:r>
            <a:r>
              <a:rPr lang="en-US" altLang="ko-KR" sz="160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smtClean="0"/>
              <a:t>Berth/Vessel</a:t>
            </a:r>
            <a:r>
              <a:rPr lang="ko-KR" altLang="en-US" sz="1600" b="1" smtClean="0"/>
              <a:t> 부분 </a:t>
            </a:r>
            <a:r>
              <a:rPr lang="en-US" altLang="ko-KR" sz="1600" b="1" smtClean="0"/>
              <a:t>summary </a:t>
            </a:r>
            <a:r>
              <a:rPr lang="ko-KR" altLang="en-US" sz="1600" b="1" smtClean="0"/>
              <a:t>통계치 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QC </a:t>
            </a:r>
            <a:r>
              <a:rPr lang="ko-KR" altLang="en-US" sz="1600" smtClean="0"/>
              <a:t>생산성</a:t>
            </a:r>
            <a:r>
              <a:rPr lang="en-US" altLang="ko-KR" sz="1600" smtClean="0"/>
              <a:t> (</a:t>
            </a:r>
            <a:r>
              <a:rPr lang="ko-KR" altLang="en-US" sz="1600" smtClean="0"/>
              <a:t>현 날짜 기준 추이 </a:t>
            </a:r>
            <a:r>
              <a:rPr lang="en-US" altLang="ko-KR" sz="1600" smtClean="0"/>
              <a:t>/ </a:t>
            </a:r>
            <a:r>
              <a:rPr lang="ko-KR" altLang="en-US" sz="1600" smtClean="0"/>
              <a:t>예측 추이</a:t>
            </a:r>
            <a:r>
              <a:rPr lang="en-US" altLang="ko-KR" sz="160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>
                <a:solidFill>
                  <a:srgbClr val="0070C0"/>
                </a:solidFill>
              </a:rPr>
              <a:t>각</a:t>
            </a:r>
            <a:r>
              <a:rPr lang="en-US" sz="1600" b="1" smtClean="0">
                <a:solidFill>
                  <a:srgbClr val="0070C0"/>
                </a:solidFill>
              </a:rPr>
              <a:t> </a:t>
            </a:r>
            <a:r>
              <a:rPr lang="ko-KR" altLang="en-US" sz="1600" b="1" smtClean="0">
                <a:solidFill>
                  <a:srgbClr val="0070C0"/>
                </a:solidFill>
              </a:rPr>
              <a:t>메뉴 클릭 시 해당 화면으로 이동</a:t>
            </a:r>
            <a:endParaRPr lang="en-US" sz="1600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916" y="3948260"/>
            <a:ext cx="114016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smtClean="0"/>
              <a:t>Gate </a:t>
            </a:r>
            <a:r>
              <a:rPr lang="ko-KR" altLang="en-US" sz="1600" b="1" smtClean="0"/>
              <a:t>부분 </a:t>
            </a:r>
            <a:r>
              <a:rPr lang="en-US" altLang="ko-KR" sz="1600" b="1" smtClean="0"/>
              <a:t>summary </a:t>
            </a:r>
            <a:r>
              <a:rPr lang="ko-KR" altLang="en-US" sz="1600" b="1" smtClean="0"/>
              <a:t>통계치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현황 </a:t>
            </a:r>
            <a:r>
              <a:rPr lang="en-US" altLang="ko-KR" sz="1600" smtClean="0"/>
              <a:t>: ee_bpt.IOT_OTR_INOUT [MODE, IN_OUT_GATE, EVNT_DT], ee_bpt.IOT_COP_PLAN [CNTR_FM_STAT, EVNT_DT]</a:t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예측 </a:t>
            </a:r>
            <a:r>
              <a:rPr lang="en-US" altLang="ko-KR" sz="1600" smtClean="0"/>
              <a:t>: pnu_bpt.Import [PRESENT_TIME, PASS_TIME, STACKING_TIME, Job_Probability]</a:t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혼잡도 </a:t>
            </a:r>
            <a:r>
              <a:rPr lang="en-US" altLang="ko-KR" sz="1600" smtClean="0"/>
              <a:t>: </a:t>
            </a:r>
            <a:r>
              <a:rPr lang="en-US" altLang="ko-KR" sz="1600" smtClean="0">
                <a:solidFill>
                  <a:srgbClr val="FF0000"/>
                </a:solidFill>
              </a:rPr>
              <a:t>DB</a:t>
            </a:r>
            <a:r>
              <a:rPr lang="ko-KR" altLang="en-US" sz="1600" smtClean="0">
                <a:solidFill>
                  <a:srgbClr val="FF0000"/>
                </a:solidFill>
              </a:rPr>
              <a:t>작업 예정</a:t>
            </a:r>
            <a:endParaRPr lang="en-US" altLang="ko-KR" sz="160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smtClean="0"/>
              <a:t>Yard </a:t>
            </a:r>
            <a:r>
              <a:rPr lang="ko-KR" altLang="en-US" sz="1600" b="1" smtClean="0"/>
              <a:t>부분 </a:t>
            </a:r>
            <a:r>
              <a:rPr lang="en-US" altLang="ko-KR" sz="1600" b="1" smtClean="0"/>
              <a:t>summary </a:t>
            </a:r>
            <a:r>
              <a:rPr lang="ko-KR" altLang="en-US" sz="1600" b="1" smtClean="0"/>
              <a:t>통계치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Yard </a:t>
            </a:r>
            <a:r>
              <a:rPr lang="ko-KR" altLang="en-US" sz="1600" smtClean="0"/>
              <a:t>평균 생산성 </a:t>
            </a:r>
            <a:r>
              <a:rPr lang="en-US" altLang="ko-KR" sz="1600" smtClean="0"/>
              <a:t>: </a:t>
            </a:r>
            <a:r>
              <a:rPr lang="ko-KR" altLang="en-US" sz="1600" smtClean="0">
                <a:solidFill>
                  <a:srgbClr val="FF0000"/>
                </a:solidFill>
              </a:rPr>
              <a:t>평가 지표 </a:t>
            </a:r>
            <a:r>
              <a:rPr lang="en-US" altLang="ko-KR" sz="1600" smtClean="0">
                <a:solidFill>
                  <a:srgbClr val="FF0000"/>
                </a:solidFill>
              </a:rPr>
              <a:t>DB </a:t>
            </a:r>
            <a:r>
              <a:rPr lang="ko-KR" altLang="en-US" sz="1600" smtClean="0">
                <a:solidFill>
                  <a:srgbClr val="FF0000"/>
                </a:solidFill>
              </a:rPr>
              <a:t>작업 예정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장치 </a:t>
            </a:r>
            <a:r>
              <a:rPr lang="ko-KR" altLang="en-US" sz="1600" smtClean="0"/>
              <a:t>혼잡도 </a:t>
            </a:r>
            <a:r>
              <a:rPr lang="en-US" altLang="ko-KR" sz="1600" smtClean="0"/>
              <a:t>: pnu_bpt.Inventory_Information [block_no, PRESENT_TIME, PASS_TIME, STACKING_TIME, ETA_BEFORE_DAY]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YT </a:t>
            </a:r>
            <a:r>
              <a:rPr lang="ko-KR" altLang="en-US" sz="1600" smtClean="0"/>
              <a:t>혼잡도 </a:t>
            </a:r>
            <a:r>
              <a:rPr lang="en-US" altLang="ko-KR" sz="1600" smtClean="0"/>
              <a:t>: </a:t>
            </a:r>
            <a:r>
              <a:rPr lang="en-US" altLang="ko-KR" sz="1600" smtClean="0">
                <a:solidFill>
                  <a:srgbClr val="FF0000"/>
                </a:solidFill>
              </a:rPr>
              <a:t>DB</a:t>
            </a:r>
            <a:r>
              <a:rPr lang="ko-KR" altLang="en-US" sz="1600" smtClean="0">
                <a:solidFill>
                  <a:srgbClr val="FF0000"/>
                </a:solidFill>
              </a:rPr>
              <a:t>작업 예정</a:t>
            </a:r>
            <a:endParaRPr lang="en-US" altLang="ko-KR" sz="160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smtClean="0"/>
              <a:t>Berth/Vessel</a:t>
            </a:r>
            <a:r>
              <a:rPr lang="ko-KR" altLang="en-US" sz="1600" b="1" smtClean="0"/>
              <a:t> 부분 </a:t>
            </a:r>
            <a:r>
              <a:rPr lang="en-US" altLang="ko-KR" sz="1600" b="1" smtClean="0"/>
              <a:t>summary </a:t>
            </a:r>
            <a:r>
              <a:rPr lang="ko-KR" altLang="en-US" sz="1600" b="1" smtClean="0"/>
              <a:t>통계치 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현황</a:t>
            </a:r>
            <a:r>
              <a:rPr lang="en-US" altLang="ko-KR" sz="1600" smtClean="0"/>
              <a:t>/</a:t>
            </a:r>
            <a:r>
              <a:rPr lang="ko-KR" altLang="en-US" sz="1600" smtClean="0"/>
              <a:t>예측 </a:t>
            </a:r>
            <a:r>
              <a:rPr lang="en-US" altLang="ko-KR" sz="1600" smtClean="0"/>
              <a:t>: </a:t>
            </a:r>
            <a:r>
              <a:rPr lang="ko-KR" altLang="en-US" sz="1600" smtClean="0">
                <a:solidFill>
                  <a:srgbClr val="FF0000"/>
                </a:solidFill>
              </a:rPr>
              <a:t>평가 지표 </a:t>
            </a:r>
            <a:r>
              <a:rPr lang="en-US" altLang="ko-KR" sz="1600" smtClean="0">
                <a:solidFill>
                  <a:srgbClr val="FF0000"/>
                </a:solidFill>
              </a:rPr>
              <a:t>DB </a:t>
            </a:r>
            <a:r>
              <a:rPr lang="ko-KR" altLang="en-US" sz="1600" smtClean="0">
                <a:solidFill>
                  <a:srgbClr val="FF0000"/>
                </a:solidFill>
              </a:rPr>
              <a:t>작업 예정</a:t>
            </a:r>
            <a:endParaRPr 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27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49469" y="501162"/>
            <a:ext cx="84142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469" y="101052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10. </a:t>
            </a:r>
            <a:r>
              <a:rPr lang="ko-KR" altLang="en-US" sz="2000" b="1" smtClean="0"/>
              <a:t>최적 장비 투입 댓수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49469" y="90127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필수</a:t>
            </a:r>
            <a:r>
              <a:rPr lang="en-US" b="1" smtClean="0"/>
              <a:t> </a:t>
            </a:r>
            <a:r>
              <a:rPr lang="ko-KR" altLang="en-US" b="1" smtClean="0"/>
              <a:t>기능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28417" y="3366049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Database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57228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560255" y="341911"/>
            <a:ext cx="892233" cy="369332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1851" y="108833"/>
            <a:ext cx="273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프로세스 분석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7419" r="3874" b="6057"/>
          <a:stretch/>
        </p:blipFill>
        <p:spPr>
          <a:xfrm>
            <a:off x="1133981" y="779977"/>
            <a:ext cx="7037430" cy="5864526"/>
          </a:xfrm>
          <a:prstGeom prst="rect">
            <a:avLst/>
          </a:prstGeom>
        </p:spPr>
      </p:pic>
      <p:graphicFrame>
        <p:nvGraphicFramePr>
          <p:cNvPr id="5" name="Group 214"/>
          <p:cNvGraphicFramePr>
            <a:graphicFrameLocks noGrp="1"/>
          </p:cNvGraphicFramePr>
          <p:nvPr>
            <p:extLst/>
          </p:nvPr>
        </p:nvGraphicFramePr>
        <p:xfrm>
          <a:off x="9503067" y="643945"/>
          <a:ext cx="2603208" cy="6214057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826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필터 조건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 테이블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선택한 날짜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모선별 작업 투입 장비들에 대한 작업 프로세스를 확인 가능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46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그룹 조건 테이블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337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가시화된 프로세스 모델을 통해 어느 부분에서 병목이 발생했는지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어떤 작업에서 시간이 많이 소요되는지 여부 확인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7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프로세스 내의 각 요소들에 대한 생산성을 그래프로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97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099782"/>
                  </a:ext>
                </a:extLst>
              </a:tr>
            </a:tbl>
          </a:graphicData>
        </a:graphic>
      </p:graphicFrame>
      <p:sp>
        <p:nvSpPr>
          <p:cNvPr id="6" name="타원 5"/>
          <p:cNvSpPr/>
          <p:nvPr/>
        </p:nvSpPr>
        <p:spPr>
          <a:xfrm>
            <a:off x="979204" y="78026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1000692" y="189732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025981" y="338403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8350823" y="78026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79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527005" y="358536"/>
            <a:ext cx="892233" cy="369332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1851" y="108833"/>
            <a:ext cx="273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프로세스 분석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t="7228" r="2843" b="6116"/>
          <a:stretch/>
        </p:blipFill>
        <p:spPr>
          <a:xfrm>
            <a:off x="538967" y="871963"/>
            <a:ext cx="7117056" cy="5802259"/>
          </a:xfrm>
          <a:prstGeom prst="rect">
            <a:avLst/>
          </a:prstGeom>
        </p:spPr>
      </p:pic>
      <p:graphicFrame>
        <p:nvGraphicFramePr>
          <p:cNvPr id="5" name="Group 214"/>
          <p:cNvGraphicFramePr>
            <a:graphicFrameLocks noGrp="1"/>
          </p:cNvGraphicFramePr>
          <p:nvPr>
            <p:extLst/>
          </p:nvPr>
        </p:nvGraphicFramePr>
        <p:xfrm>
          <a:off x="9503067" y="643945"/>
          <a:ext cx="2603208" cy="6214057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826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현재의 작업 프로세스와 과거 작업 프로세스 또는 미래의 계획 프로세스를 비교 분석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46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프로세스 모델에 존재하는 요소들에 대한 생산성을 그래프로 표시</a:t>
                      </a: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두 프로세스 간 생산성 비교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337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7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97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099782"/>
                  </a:ext>
                </a:extLst>
              </a:tr>
            </a:tbl>
          </a:graphicData>
        </a:graphic>
      </p:graphicFrame>
      <p:sp>
        <p:nvSpPr>
          <p:cNvPr id="6" name="타원 5"/>
          <p:cNvSpPr/>
          <p:nvPr/>
        </p:nvSpPr>
        <p:spPr>
          <a:xfrm>
            <a:off x="553112" y="719552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4209613" y="718114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04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49469" y="501162"/>
            <a:ext cx="84142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469" y="101052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11. </a:t>
            </a:r>
            <a:r>
              <a:rPr lang="ko-KR" altLang="en-US" sz="2000" b="1" smtClean="0"/>
              <a:t>프로세스 흐름분석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49469" y="90127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필수</a:t>
            </a:r>
            <a:r>
              <a:rPr lang="en-US" b="1" smtClean="0"/>
              <a:t> </a:t>
            </a:r>
            <a:r>
              <a:rPr lang="ko-KR" altLang="en-US" b="1" smtClean="0"/>
              <a:t>기능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28417" y="336604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API </a:t>
            </a:r>
            <a:r>
              <a:rPr lang="ko-KR" altLang="en-US" b="1" smtClean="0"/>
              <a:t>통신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29916" y="4194482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>
                <a:solidFill>
                  <a:srgbClr val="FF0000"/>
                </a:solidFill>
              </a:rPr>
              <a:t>작업 후 전달 예정</a:t>
            </a:r>
            <a:endParaRPr lang="en-US" altLang="ko-KR" sz="16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3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78782" y="355141"/>
            <a:ext cx="825385" cy="369332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3368" y="2884810"/>
            <a:ext cx="123825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308" name="직사각형 307"/>
          <p:cNvSpPr/>
          <p:nvPr/>
        </p:nvSpPr>
        <p:spPr>
          <a:xfrm>
            <a:off x="8019399" y="1643474"/>
            <a:ext cx="539687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ko-KR" altLang="en-US" sz="800">
                <a:solidFill>
                  <a:schemeClr val="tx1"/>
                </a:solidFill>
              </a:rPr>
              <a:t>현황</a:t>
            </a:r>
            <a:endParaRPr lang="ko-KR" altLang="en-US" sz="800" dirty="0">
              <a:solidFill>
                <a:schemeClr val="tx1"/>
              </a:solidFill>
              <a:sym typeface="맑은 고딕"/>
            </a:endParaRPr>
          </a:p>
        </p:txBody>
      </p:sp>
      <p:sp>
        <p:nvSpPr>
          <p:cNvPr id="326" name="타원 325"/>
          <p:cNvSpPr/>
          <p:nvPr/>
        </p:nvSpPr>
        <p:spPr>
          <a:xfrm>
            <a:off x="3629183" y="206658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27" name="타원 326"/>
          <p:cNvSpPr/>
          <p:nvPr/>
        </p:nvSpPr>
        <p:spPr>
          <a:xfrm>
            <a:off x="1027833" y="3254947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798" y="1804069"/>
            <a:ext cx="165521" cy="197644"/>
          </a:xfrm>
          <a:prstGeom prst="rect">
            <a:avLst/>
          </a:prstGeom>
        </p:spPr>
      </p:pic>
      <p:sp>
        <p:nvSpPr>
          <p:cNvPr id="329" name="타원 328"/>
          <p:cNvSpPr/>
          <p:nvPr/>
        </p:nvSpPr>
        <p:spPr>
          <a:xfrm>
            <a:off x="9071795" y="1560239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331" name="Group 214"/>
          <p:cNvGraphicFramePr>
            <a:graphicFrameLocks noGrp="1"/>
          </p:cNvGraphicFramePr>
          <p:nvPr>
            <p:extLst/>
          </p:nvPr>
        </p:nvGraphicFramePr>
        <p:xfrm>
          <a:off x="9503067" y="643944"/>
          <a:ext cx="2603208" cy="6122619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829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표현을 위한 필터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Total Average 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전체 노드 평균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Key Node : key Node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Block : Block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평균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Block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버튼을 누르면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Block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명이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- Berth : Berth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평균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Berth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버튼을 누르면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Berth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명이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98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번의 설정에 따라 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현재시간기준 이전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동안의 평균 속도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41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중앙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기준 이전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동안을 블록으로 표시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b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**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만일 다른 시간대를 마우스 클릭할 경우 한시간 범위 블록이 클릭한 시간대로 이동하고 하단에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Block Diagram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은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해당시간이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혼잡도를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72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Block Diagram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확대되어 표시하고자 하는 부분을 선택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정체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서행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원활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**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기본은 정체로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33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혼잡도의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상세보기를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위해 선택하는 버튼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52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 : VSL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현황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Vessel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별로 할당된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YT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들의 평균 속도 혹은 할당된 블록들의 혼잡도를 나타내는 버튼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혼잡도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Diagram</a:t>
                      </a: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상기의 설정에 따라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혼잡도를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" name="TextBox 331"/>
          <p:cNvSpPr txBox="1"/>
          <p:nvPr/>
        </p:nvSpPr>
        <p:spPr>
          <a:xfrm>
            <a:off x="1351851" y="108833"/>
            <a:ext cx="2914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이동거리 분석 및 시각화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(Yard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혼잡도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– Default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4"/>
          <a:srcRect t="64281"/>
          <a:stretch/>
        </p:blipFill>
        <p:spPr>
          <a:xfrm>
            <a:off x="114902" y="739220"/>
            <a:ext cx="9182417" cy="1620755"/>
          </a:xfrm>
          <a:prstGeom prst="rect">
            <a:avLst/>
          </a:prstGeom>
        </p:spPr>
      </p:pic>
      <p:pic>
        <p:nvPicPr>
          <p:cNvPr id="15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09" r="25273" b="21352"/>
          <a:stretch/>
        </p:blipFill>
        <p:spPr>
          <a:xfrm>
            <a:off x="101233" y="2359975"/>
            <a:ext cx="9316063" cy="4406585"/>
          </a:xfrm>
          <a:prstGeom prst="rect">
            <a:avLst/>
          </a:prstGeom>
        </p:spPr>
      </p:pic>
      <p:sp>
        <p:nvSpPr>
          <p:cNvPr id="65" name="타원 64"/>
          <p:cNvSpPr/>
          <p:nvPr/>
        </p:nvSpPr>
        <p:spPr>
          <a:xfrm>
            <a:off x="175493" y="739220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186546" y="744918"/>
            <a:ext cx="1047404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요일</a:t>
            </a:r>
            <a:r>
              <a:rPr lang="en-US" altLang="ko-KR" sz="900" dirty="0"/>
              <a:t>/</a:t>
            </a:r>
            <a:r>
              <a:rPr lang="ko-KR" altLang="en-US" sz="900" dirty="0"/>
              <a:t>시간대 선택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4373969" y="1389578"/>
            <a:ext cx="498764" cy="369332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540553" y="2407329"/>
            <a:ext cx="1195400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기능 </a:t>
            </a:r>
            <a:r>
              <a:rPr lang="en-US" altLang="ko-KR" sz="900" dirty="0"/>
              <a:t>1 : </a:t>
            </a:r>
            <a:r>
              <a:rPr lang="ko-KR" altLang="en-US" sz="900" dirty="0"/>
              <a:t>상세보기</a:t>
            </a:r>
            <a:endParaRPr lang="ko-KR" altLang="en-US" sz="900" dirty="0"/>
          </a:p>
        </p:txBody>
      </p:sp>
      <p:sp>
        <p:nvSpPr>
          <p:cNvPr id="49" name="직사각형 48"/>
          <p:cNvSpPr/>
          <p:nvPr/>
        </p:nvSpPr>
        <p:spPr>
          <a:xfrm>
            <a:off x="7824550" y="2401247"/>
            <a:ext cx="1422755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기능 </a:t>
            </a:r>
            <a:r>
              <a:rPr lang="en-US" altLang="ko-KR" sz="900" dirty="0"/>
              <a:t>2 : VSL</a:t>
            </a:r>
            <a:r>
              <a:rPr lang="ko-KR" altLang="en-US" sz="900" dirty="0"/>
              <a:t>별 현황</a:t>
            </a:r>
            <a:r>
              <a:rPr lang="en-US" altLang="ko-KR" sz="900" dirty="0"/>
              <a:t>/</a:t>
            </a:r>
            <a:r>
              <a:rPr lang="ko-KR" altLang="en-US" sz="900" dirty="0"/>
              <a:t>예측</a:t>
            </a:r>
            <a:endParaRPr lang="ko-KR" altLang="en-US" sz="900" dirty="0"/>
          </a:p>
        </p:txBody>
      </p:sp>
      <p:sp>
        <p:nvSpPr>
          <p:cNvPr id="68" name="타원 67"/>
          <p:cNvSpPr/>
          <p:nvPr/>
        </p:nvSpPr>
        <p:spPr>
          <a:xfrm>
            <a:off x="497538" y="1142244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4265969" y="1034244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4782739" y="76962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1" name="타원 70"/>
          <p:cNvSpPr/>
          <p:nvPr/>
        </p:nvSpPr>
        <p:spPr>
          <a:xfrm>
            <a:off x="7953755" y="73782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511861" y="2446338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6376282" y="2299329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7721024" y="2326698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1348192" y="3734326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36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49469" y="501162"/>
            <a:ext cx="84142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469" y="101052"/>
            <a:ext cx="1736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2</a:t>
            </a:r>
            <a:r>
              <a:rPr lang="en-US" sz="2000" b="1" smtClean="0"/>
              <a:t>. Yard </a:t>
            </a:r>
            <a:r>
              <a:rPr lang="ko-KR" altLang="en-US" sz="2000" b="1" smtClean="0"/>
              <a:t>혼잡도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49469" y="65505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필수</a:t>
            </a:r>
            <a:r>
              <a:rPr lang="en-US" b="1" smtClean="0"/>
              <a:t> </a:t>
            </a:r>
            <a:r>
              <a:rPr lang="ko-KR" altLang="en-US" b="1" smtClean="0"/>
              <a:t>기능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84948" y="4509049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Database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29916" y="1024383"/>
            <a:ext cx="742062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각</a:t>
            </a:r>
            <a:r>
              <a:rPr lang="en-US" altLang="ko-KR" sz="1600" smtClean="0"/>
              <a:t> </a:t>
            </a:r>
            <a:r>
              <a:rPr lang="ko-KR" altLang="en-US" sz="1600" smtClean="0"/>
              <a:t>블록</a:t>
            </a:r>
            <a:r>
              <a:rPr lang="en-US" altLang="ko-KR" sz="1600" smtClean="0"/>
              <a:t>/QC/GATE</a:t>
            </a:r>
            <a:r>
              <a:rPr lang="ko-KR" altLang="en-US" sz="1600" smtClean="0"/>
              <a:t> 위치와 이동 경로</a:t>
            </a:r>
            <a:r>
              <a:rPr lang="en-US" altLang="ko-KR" sz="1600" smtClean="0"/>
              <a:t>, </a:t>
            </a:r>
            <a:r>
              <a:rPr lang="ko-KR" altLang="en-US" sz="1600" smtClean="0"/>
              <a:t>이동 방향</a:t>
            </a:r>
            <a:r>
              <a:rPr lang="en-US" altLang="ko-KR" sz="1600" smtClean="0"/>
              <a:t>, </a:t>
            </a:r>
            <a:r>
              <a:rPr lang="ko-KR" altLang="en-US" sz="1600" smtClean="0"/>
              <a:t>혼잡도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혼잡도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상단의 </a:t>
            </a:r>
            <a:r>
              <a:rPr lang="en-US" altLang="ko-KR" sz="1600" smtClean="0"/>
              <a:t>time table</a:t>
            </a:r>
            <a:r>
              <a:rPr lang="ko-KR" altLang="en-US" sz="1600" smtClean="0"/>
              <a:t>에서 시점 선택 </a:t>
            </a:r>
            <a:r>
              <a:rPr lang="en-US" altLang="ko-KR" sz="1600" smtClean="0"/>
              <a:t>(</a:t>
            </a:r>
            <a:r>
              <a:rPr lang="en-US" altLang="ko-KR" sz="1600" smtClean="0"/>
              <a:t>time table</a:t>
            </a:r>
            <a:r>
              <a:rPr lang="ko-KR" altLang="en-US" sz="1600" smtClean="0"/>
              <a:t>에 평균 속도 표현</a:t>
            </a:r>
            <a:r>
              <a:rPr lang="en-US" altLang="ko-KR" sz="1600" smtClean="0"/>
              <a:t>)</a:t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혼잡도</a:t>
            </a:r>
            <a:r>
              <a:rPr lang="ko-KR" altLang="en-US" sz="1600" smtClean="0"/>
              <a:t>에 대한 시간대별 </a:t>
            </a:r>
            <a:r>
              <a:rPr lang="en-US" altLang="ko-KR" sz="1600" smtClean="0"/>
              <a:t>graph</a:t>
            </a:r>
            <a:r>
              <a:rPr lang="ko-KR" altLang="en-US" sz="1600" smtClean="0"/>
              <a:t>로</a:t>
            </a:r>
            <a:r>
              <a:rPr lang="en-US" altLang="ko-KR" sz="1600" smtClean="0"/>
              <a:t> </a:t>
            </a:r>
            <a:r>
              <a:rPr lang="ko-KR" altLang="en-US" sz="1600" smtClean="0"/>
              <a:t>표현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필터 기능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정체</a:t>
            </a:r>
            <a:r>
              <a:rPr lang="en-US" altLang="ko-KR" sz="1600" smtClean="0"/>
              <a:t>/</a:t>
            </a:r>
            <a:r>
              <a:rPr lang="ko-KR" altLang="en-US" sz="1600" smtClean="0"/>
              <a:t>서행</a:t>
            </a:r>
            <a:r>
              <a:rPr lang="en-US" altLang="ko-KR" sz="1600" smtClean="0"/>
              <a:t>/</a:t>
            </a:r>
            <a:r>
              <a:rPr lang="ko-KR" altLang="en-US" sz="1600" smtClean="0"/>
              <a:t>원활</a:t>
            </a:r>
            <a:r>
              <a:rPr lang="en-US" altLang="ko-KR" sz="1600" smtClean="0"/>
              <a:t>/</a:t>
            </a:r>
            <a:r>
              <a:rPr lang="ko-KR" altLang="en-US" sz="1600" smtClean="0"/>
              <a:t>미운행 별 상이하게 혼잡도 표시</a:t>
            </a:r>
            <a:r>
              <a:rPr lang="en-US" altLang="ko-KR" sz="1600"/>
              <a:t/>
            </a:r>
            <a:br>
              <a:rPr lang="en-US" altLang="ko-KR" sz="1600"/>
            </a:br>
            <a:r>
              <a:rPr lang="en-US" altLang="ko-KR" sz="1600" smtClean="0"/>
              <a:t>	-</a:t>
            </a:r>
            <a:r>
              <a:rPr lang="ko-KR" altLang="en-US" sz="1600" smtClean="0"/>
              <a:t>평균속도 표현 </a:t>
            </a:r>
            <a:r>
              <a:rPr lang="en-US" altLang="ko-KR" sz="1600" smtClean="0"/>
              <a:t>(</a:t>
            </a:r>
            <a:r>
              <a:rPr lang="ko-KR" altLang="en-US" sz="1600" smtClean="0"/>
              <a:t>전체 노드 평균</a:t>
            </a:r>
            <a:r>
              <a:rPr lang="en-US" altLang="ko-KR" sz="1600" smtClean="0"/>
              <a:t>, key node </a:t>
            </a:r>
            <a:r>
              <a:rPr lang="ko-KR" altLang="en-US" sz="1600" smtClean="0"/>
              <a:t>평균</a:t>
            </a:r>
            <a:r>
              <a:rPr lang="en-US" altLang="ko-KR" sz="1600" smtClean="0"/>
              <a:t>, n</a:t>
            </a:r>
            <a:r>
              <a:rPr lang="ko-KR" altLang="en-US" sz="1600" smtClean="0"/>
              <a:t>시간 평균</a:t>
            </a:r>
            <a:r>
              <a:rPr lang="en-US" altLang="ko-KR" sz="1600" smtClean="0"/>
              <a:t>)</a:t>
            </a:r>
            <a:br>
              <a:rPr lang="en-US" altLang="ko-KR" sz="1600" smtClean="0"/>
            </a:br>
            <a:r>
              <a:rPr lang="en-US" altLang="ko-KR" sz="1600" smtClean="0"/>
              <a:t>	- block </a:t>
            </a:r>
            <a:r>
              <a:rPr lang="ko-KR" altLang="en-US" sz="1600" smtClean="0"/>
              <a:t>별 현황 </a:t>
            </a:r>
            <a:r>
              <a:rPr lang="en-US" altLang="ko-KR" sz="1600" smtClean="0"/>
              <a:t>(drop list</a:t>
            </a:r>
            <a:r>
              <a:rPr lang="ko-KR" altLang="en-US" sz="1600" smtClean="0"/>
              <a:t>로 </a:t>
            </a:r>
            <a:r>
              <a:rPr lang="en-US" altLang="ko-KR" sz="1600" smtClean="0"/>
              <a:t>block </a:t>
            </a:r>
            <a:r>
              <a:rPr lang="ko-KR" altLang="en-US" sz="1600" smtClean="0"/>
              <a:t>선택</a:t>
            </a:r>
            <a:r>
              <a:rPr lang="en-US" altLang="ko-KR" sz="1600" smtClean="0"/>
              <a:t>)</a:t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요일</a:t>
            </a:r>
            <a:r>
              <a:rPr lang="en-US" altLang="ko-KR" sz="1600" smtClean="0"/>
              <a:t>/</a:t>
            </a:r>
            <a:r>
              <a:rPr lang="ko-KR" altLang="en-US" sz="1600" smtClean="0"/>
              <a:t>시간대 선택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상세 정보</a:t>
            </a:r>
            <a:r>
              <a:rPr lang="en-US" altLang="ko-KR" sz="1600" b="1" smtClean="0"/>
              <a:t/>
            </a:r>
            <a:br>
              <a:rPr lang="en-US" altLang="ko-KR" sz="1600" b="1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이전 </a:t>
            </a:r>
            <a:r>
              <a:rPr lang="en-US" altLang="ko-KR" sz="1600" smtClean="0"/>
              <a:t>1</a:t>
            </a:r>
            <a:r>
              <a:rPr lang="ko-KR" altLang="en-US" sz="1600" smtClean="0"/>
              <a:t>시간 정체 지속 노드</a:t>
            </a:r>
            <a:r>
              <a:rPr lang="en-US" altLang="ko-KR" sz="1600" smtClean="0"/>
              <a:t>, </a:t>
            </a:r>
            <a:r>
              <a:rPr lang="ko-KR" altLang="en-US" sz="1600" smtClean="0"/>
              <a:t>이후 </a:t>
            </a:r>
            <a:r>
              <a:rPr lang="en-US" altLang="ko-KR" sz="1600" smtClean="0"/>
              <a:t>1</a:t>
            </a:r>
            <a:r>
              <a:rPr lang="ko-KR" altLang="en-US" sz="1600" smtClean="0"/>
              <a:t>시간 정체 예상 노드</a:t>
            </a:r>
            <a:r>
              <a:rPr lang="en-US" altLang="ko-KR" sz="1600" smtClean="0"/>
              <a:t>, </a:t>
            </a:r>
            <a:r>
              <a:rPr lang="ko-KR" altLang="en-US" sz="1600" smtClean="0"/>
              <a:t>상습 정체 노드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Vessel </a:t>
            </a:r>
            <a:r>
              <a:rPr lang="ko-KR" altLang="en-US" sz="1600" smtClean="0"/>
              <a:t>별 현황</a:t>
            </a:r>
            <a:r>
              <a:rPr lang="en-US" altLang="ko-KR" sz="1600" smtClean="0"/>
              <a:t>/</a:t>
            </a:r>
            <a:r>
              <a:rPr lang="ko-KR" altLang="en-US" sz="1600" smtClean="0"/>
              <a:t>예측 </a:t>
            </a:r>
            <a:r>
              <a:rPr lang="en-US" altLang="ko-KR" sz="1600" smtClean="0"/>
              <a:t>(</a:t>
            </a:r>
            <a:r>
              <a:rPr lang="ko-KR" altLang="en-US" sz="1600" smtClean="0"/>
              <a:t>작업량</a:t>
            </a:r>
            <a:r>
              <a:rPr lang="en-US" altLang="ko-KR" sz="1600" smtClean="0"/>
              <a:t>, </a:t>
            </a:r>
            <a:r>
              <a:rPr lang="ko-KR" altLang="en-US" sz="1600" smtClean="0"/>
              <a:t>속도</a:t>
            </a:r>
            <a:r>
              <a:rPr lang="en-US" altLang="ko-KR" sz="1600" smtClean="0"/>
              <a:t>, </a:t>
            </a:r>
            <a:r>
              <a:rPr lang="ko-KR" altLang="en-US" sz="1600" smtClean="0"/>
              <a:t>정체 노드</a:t>
            </a:r>
            <a:r>
              <a:rPr lang="en-US" altLang="ko-KR" sz="1600" smtClean="0"/>
              <a:t>)</a:t>
            </a:r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1074283" y="4986958"/>
            <a:ext cx="8547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BPT_GRID_xlsx.xlsx, BPT_Distance_UD.csv, BPT_Distance_RL.csv, </a:t>
            </a:r>
            <a:r>
              <a:rPr lang="en-US" altLang="ko-KR" sz="1600" smtClean="0"/>
              <a:t>ee_bpt.INVENTORY_DF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혼잡도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>
                <a:solidFill>
                  <a:srgbClr val="FF0000"/>
                </a:solidFill>
              </a:rPr>
              <a:t>DB </a:t>
            </a:r>
            <a:r>
              <a:rPr lang="ko-KR" altLang="en-US" sz="1600" smtClean="0">
                <a:solidFill>
                  <a:srgbClr val="FF0000"/>
                </a:solidFill>
              </a:rPr>
              <a:t>작업 예정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필터 기능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>
                <a:solidFill>
                  <a:srgbClr val="FF0000"/>
                </a:solidFill>
              </a:rPr>
              <a:t>DB </a:t>
            </a:r>
            <a:r>
              <a:rPr lang="ko-KR" altLang="en-US" sz="1600" smtClean="0">
                <a:solidFill>
                  <a:srgbClr val="FF0000"/>
                </a:solidFill>
              </a:rPr>
              <a:t>작업 예정</a:t>
            </a:r>
            <a:endParaRPr lang="en-US" sz="1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7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" t="26391" r="25006" b="21470"/>
          <a:stretch/>
        </p:blipFill>
        <p:spPr>
          <a:xfrm>
            <a:off x="96539" y="2665547"/>
            <a:ext cx="9316063" cy="3656213"/>
          </a:xfrm>
          <a:prstGeom prst="rect">
            <a:avLst/>
          </a:prstGeom>
        </p:spPr>
      </p:pic>
      <p:graphicFrame>
        <p:nvGraphicFramePr>
          <p:cNvPr id="4" name="Group 214"/>
          <p:cNvGraphicFramePr>
            <a:graphicFrameLocks noGrp="1"/>
          </p:cNvGraphicFramePr>
          <p:nvPr>
            <p:extLst/>
          </p:nvPr>
        </p:nvGraphicFramePr>
        <p:xfrm>
          <a:off x="9503067" y="643943"/>
          <a:ext cx="2603208" cy="6155871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374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indent="-5400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표현을 위한 필터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 모두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물량만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 물량만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유형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모두보기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모든 컨테이너 물량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Full container : Full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물량만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Empty Container : Empty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물량만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Reefer Container : Reefer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물량만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40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번의 설정에 따라 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52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80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물량의 적재 블록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Diagram</a:t>
                      </a: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설정된 시간대에 반입되거나 반출되는 컨테이너들이 적재되는 블록을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7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indent="-5400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(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반출수량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/ (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반입수량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32296"/>
                  </a:ext>
                </a:extLst>
              </a:tr>
              <a:tr h="72291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 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상세 보기 위한 버튼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1851" y="108833"/>
            <a:ext cx="273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게이트 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출입 분석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21105" r="43253" b="48700"/>
          <a:stretch/>
        </p:blipFill>
        <p:spPr>
          <a:xfrm>
            <a:off x="107446" y="1157419"/>
            <a:ext cx="9294249" cy="126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359676" y="838113"/>
            <a:ext cx="901200" cy="2462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ko-KR" altLang="en-US" sz="1000" b="1" dirty="0">
                <a:solidFill>
                  <a:schemeClr val="tx1"/>
                </a:solidFill>
                <a:sym typeface="맑은 고딕"/>
              </a:rPr>
              <a:t>반출</a:t>
            </a:r>
            <a:r>
              <a:rPr lang="en-US" altLang="ko-KR" sz="1000" b="1" dirty="0">
                <a:solidFill>
                  <a:schemeClr val="tx1"/>
                </a:solidFill>
                <a:sym typeface="맑은 고딕"/>
              </a:rPr>
              <a:t>/</a:t>
            </a:r>
            <a:r>
              <a:rPr lang="ko-KR" altLang="en-US" sz="1000" b="1" dirty="0">
                <a:solidFill>
                  <a:schemeClr val="tx1"/>
                </a:solidFill>
                <a:sym typeface="맑은 고딕"/>
              </a:rPr>
              <a:t>반입</a:t>
            </a:r>
            <a:endParaRPr lang="ko-KR" altLang="en-US" sz="1000" b="1" dirty="0">
              <a:solidFill>
                <a:schemeClr val="tx1"/>
              </a:solidFill>
              <a:sym typeface="맑은 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76092" y="1084333"/>
            <a:ext cx="796127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ko-KR" altLang="en-US" sz="1000" b="1" dirty="0">
                <a:solidFill>
                  <a:schemeClr val="tx1"/>
                </a:solidFill>
                <a:sym typeface="맑은 고딕"/>
              </a:rPr>
              <a:t>반출</a:t>
            </a:r>
            <a:r>
              <a:rPr lang="en-US" altLang="ko-KR" sz="1000" b="1" dirty="0">
                <a:solidFill>
                  <a:schemeClr val="tx1"/>
                </a:solidFill>
                <a:sym typeface="맑은 고딕"/>
              </a:rPr>
              <a:t>/</a:t>
            </a:r>
            <a:r>
              <a:rPr lang="ko-KR" altLang="en-US" sz="1000" b="1" dirty="0">
                <a:solidFill>
                  <a:schemeClr val="tx1"/>
                </a:solidFill>
                <a:sym typeface="맑은 고딕"/>
              </a:rPr>
              <a:t>반입</a:t>
            </a:r>
            <a:endParaRPr lang="en-US" altLang="ko-KR" sz="1000" b="1" dirty="0">
              <a:solidFill>
                <a:schemeClr val="tx1"/>
              </a:solidFill>
              <a:sym typeface="맑은 고딕"/>
            </a:endParaRPr>
          </a:p>
          <a:p>
            <a:pPr algn="ctr" hangingPunct="0"/>
            <a:r>
              <a:rPr lang="ko-KR" altLang="en-US" sz="1000" b="1" dirty="0">
                <a:solidFill>
                  <a:schemeClr val="tx1"/>
                </a:solidFill>
              </a:rPr>
              <a:t>반출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algn="ctr" hangingPunct="0"/>
            <a:r>
              <a:rPr lang="ko-KR" altLang="en-US" sz="1000" b="1" dirty="0">
                <a:solidFill>
                  <a:schemeClr val="tx1"/>
                </a:solidFill>
                <a:sym typeface="맑은 고딕"/>
              </a:rPr>
              <a:t>반입</a:t>
            </a:r>
            <a:endParaRPr lang="ko-KR" altLang="en-US" sz="1000" b="1" dirty="0">
              <a:solidFill>
                <a:schemeClr val="tx1"/>
              </a:solidFill>
              <a:sym typeface="맑은 고딕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95792" y="843437"/>
            <a:ext cx="901200" cy="2462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ko-KR" altLang="en-US" sz="1000" b="1" dirty="0">
                <a:solidFill>
                  <a:schemeClr val="tx1"/>
                </a:solidFill>
                <a:sym typeface="맑은 고딕"/>
              </a:rPr>
              <a:t>컨테이너 유형</a:t>
            </a:r>
            <a:endParaRPr lang="ko-KR" altLang="en-US" sz="1000" b="1" dirty="0">
              <a:solidFill>
                <a:schemeClr val="tx1"/>
              </a:solidFill>
              <a:sym typeface="맑은 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612206" y="1089657"/>
            <a:ext cx="116025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ko-KR" altLang="en-US" sz="1000" b="1" dirty="0">
                <a:solidFill>
                  <a:schemeClr val="tx1"/>
                </a:solidFill>
                <a:sym typeface="맑은 고딕"/>
              </a:rPr>
              <a:t>모두 </a:t>
            </a:r>
            <a:r>
              <a:rPr lang="ko-KR" altLang="en-US" sz="1000" b="1" dirty="0">
                <a:solidFill>
                  <a:schemeClr val="tx1"/>
                </a:solidFill>
              </a:rPr>
              <a:t>보기</a:t>
            </a:r>
            <a:endParaRPr lang="en-US" altLang="ko-KR" sz="1000" b="1" dirty="0">
              <a:solidFill>
                <a:schemeClr val="tx1"/>
              </a:solidFill>
              <a:sym typeface="맑은 고딕"/>
            </a:endParaRPr>
          </a:p>
          <a:p>
            <a:pPr algn="ctr" hangingPunct="0"/>
            <a:r>
              <a:rPr lang="en-US" altLang="ko-KR" sz="1000" b="1" dirty="0">
                <a:solidFill>
                  <a:schemeClr val="tx1"/>
                </a:solidFill>
                <a:sym typeface="맑은 고딕"/>
              </a:rPr>
              <a:t>Full Container</a:t>
            </a:r>
          </a:p>
          <a:p>
            <a:pPr algn="ctr" hangingPunct="0"/>
            <a:r>
              <a:rPr lang="en-US" altLang="ko-KR" sz="1000" b="1" dirty="0">
                <a:solidFill>
                  <a:schemeClr val="tx1"/>
                </a:solidFill>
                <a:sym typeface="맑은 고딕"/>
              </a:rPr>
              <a:t>Empty container</a:t>
            </a:r>
          </a:p>
          <a:p>
            <a:pPr algn="ctr" hangingPunct="0"/>
            <a:r>
              <a:rPr lang="en-US" altLang="ko-KR" sz="1000" b="1" dirty="0">
                <a:solidFill>
                  <a:schemeClr val="tx1"/>
                </a:solidFill>
              </a:rPr>
              <a:t>Reefer container</a:t>
            </a:r>
            <a:endParaRPr lang="ko-KR" altLang="en-US" sz="1000" b="1" dirty="0">
              <a:solidFill>
                <a:schemeClr val="tx1"/>
              </a:solidFill>
              <a:sym typeface="맑은 고딕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594276" y="1921946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7810285" y="853223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914469" y="3877546"/>
            <a:ext cx="920171" cy="18466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en-US" altLang="ko-KR" sz="600" b="1" dirty="0">
                <a:solidFill>
                  <a:schemeClr val="bg1"/>
                </a:solidFill>
                <a:sym typeface="맑은 고딕"/>
              </a:rPr>
              <a:t>12 / 13</a:t>
            </a:r>
            <a:endParaRPr lang="ko-KR" altLang="en-US" sz="600" b="1" dirty="0">
              <a:solidFill>
                <a:schemeClr val="bg1"/>
              </a:solidFill>
              <a:sym typeface="맑은 고딕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8048689" y="857725"/>
            <a:ext cx="1047404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요일</a:t>
            </a:r>
            <a:r>
              <a:rPr lang="en-US" altLang="ko-KR" sz="900" dirty="0"/>
              <a:t>/</a:t>
            </a:r>
            <a:r>
              <a:rPr lang="ko-KR" altLang="en-US" sz="900" dirty="0"/>
              <a:t>시간대 선택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4921135" y="1496341"/>
            <a:ext cx="498764" cy="369332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900694" y="2561465"/>
            <a:ext cx="1195400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기능 </a:t>
            </a:r>
            <a:r>
              <a:rPr lang="en-US" altLang="ko-KR" sz="900" dirty="0"/>
              <a:t>1 : </a:t>
            </a:r>
            <a:r>
              <a:rPr lang="ko-KR" altLang="en-US" sz="900" dirty="0"/>
              <a:t>상세보기</a:t>
            </a:r>
            <a:endParaRPr lang="ko-KR" altLang="en-US" sz="900" dirty="0"/>
          </a:p>
        </p:txBody>
      </p:sp>
      <p:sp>
        <p:nvSpPr>
          <p:cNvPr id="32" name="타원 31"/>
          <p:cNvSpPr/>
          <p:nvPr/>
        </p:nvSpPr>
        <p:spPr>
          <a:xfrm>
            <a:off x="143676" y="769321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1156218" y="3254711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740794" y="2555383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015781" y="4325270"/>
            <a:ext cx="1015892" cy="18466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en-US" altLang="ko-KR" sz="600" b="1" dirty="0">
                <a:solidFill>
                  <a:schemeClr val="bg1"/>
                </a:solidFill>
                <a:sym typeface="맑은 고딕"/>
              </a:rPr>
              <a:t>12 / 13</a:t>
            </a:r>
            <a:endParaRPr lang="ko-KR" altLang="en-US" sz="600" b="1" dirty="0">
              <a:solidFill>
                <a:schemeClr val="bg1"/>
              </a:solidFill>
              <a:sym typeface="맑은 고딕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582388" y="4107354"/>
            <a:ext cx="666311" cy="18466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en-US" altLang="ko-KR" sz="600" b="1" dirty="0">
                <a:solidFill>
                  <a:schemeClr val="bg1"/>
                </a:solidFill>
                <a:sym typeface="맑은 고딕"/>
              </a:rPr>
              <a:t>12 / 13</a:t>
            </a:r>
            <a:endParaRPr lang="ko-KR" altLang="en-US" sz="600" b="1" dirty="0">
              <a:solidFill>
                <a:schemeClr val="bg1"/>
              </a:solidFill>
              <a:sym typeface="맑은 고딕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88532" y="4815322"/>
            <a:ext cx="666311" cy="18466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en-US" altLang="ko-KR" sz="600" b="1" dirty="0">
                <a:solidFill>
                  <a:schemeClr val="bg1"/>
                </a:solidFill>
                <a:sym typeface="맑은 고딕"/>
              </a:rPr>
              <a:t>12 / 13</a:t>
            </a:r>
            <a:endParaRPr lang="ko-KR" altLang="en-US" sz="600" b="1" dirty="0">
              <a:solidFill>
                <a:schemeClr val="bg1"/>
              </a:solidFill>
              <a:sym typeface="맑은 고딕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007254" y="4426065"/>
            <a:ext cx="666311" cy="18466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hangingPunct="0"/>
            <a:r>
              <a:rPr lang="en-US" altLang="ko-KR" sz="600" b="1" dirty="0">
                <a:solidFill>
                  <a:schemeClr val="bg1"/>
                </a:solidFill>
                <a:sym typeface="맑은 고딕"/>
              </a:rPr>
              <a:t>12 / 13</a:t>
            </a:r>
            <a:endParaRPr lang="ko-KR" altLang="en-US" sz="600" b="1" dirty="0">
              <a:solidFill>
                <a:schemeClr val="bg1"/>
              </a:solidFill>
              <a:sym typeface="맑은 고딕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1731292" y="3861879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4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49469" y="501162"/>
            <a:ext cx="84142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469" y="101052"/>
            <a:ext cx="2085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3</a:t>
            </a:r>
            <a:r>
              <a:rPr lang="en-US" sz="2000" b="1" smtClean="0"/>
              <a:t>. Gate</a:t>
            </a:r>
            <a:r>
              <a:rPr lang="ko-KR" altLang="en-US" sz="2000" b="1" smtClean="0"/>
              <a:t> 출입 분석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49469" y="50116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필수</a:t>
            </a:r>
            <a:r>
              <a:rPr lang="en-US" b="1" smtClean="0"/>
              <a:t> </a:t>
            </a:r>
            <a:r>
              <a:rPr lang="ko-KR" altLang="en-US" b="1" smtClean="0"/>
              <a:t>기능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49469" y="4163704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Database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29917" y="870495"/>
            <a:ext cx="664778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layout</a:t>
            </a:r>
            <a:r>
              <a:rPr lang="ko-KR" altLang="en-US" sz="1600" smtClean="0"/>
              <a:t>은 </a:t>
            </a:r>
            <a:r>
              <a:rPr lang="en-US" altLang="ko-KR" sz="1600" smtClean="0"/>
              <a:t>2</a:t>
            </a:r>
            <a:r>
              <a:rPr lang="ko-KR" altLang="en-US" sz="1600" smtClean="0"/>
              <a:t>번 </a:t>
            </a:r>
            <a:r>
              <a:rPr lang="en-US" altLang="ko-KR" sz="1600" smtClean="0"/>
              <a:t>Yard </a:t>
            </a:r>
            <a:r>
              <a:rPr lang="ko-KR" altLang="en-US" sz="1600" smtClean="0"/>
              <a:t>혼잡도와 동일하게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각 블록마다 반입</a:t>
            </a:r>
            <a:r>
              <a:rPr lang="en-US" altLang="ko-KR" sz="1600" smtClean="0"/>
              <a:t>/</a:t>
            </a:r>
            <a:r>
              <a:rPr lang="ko-KR" altLang="en-US" sz="1600" smtClean="0"/>
              <a:t>반출 수량 표현 </a:t>
            </a:r>
            <a:r>
              <a:rPr lang="en-US" altLang="ko-KR" sz="1600" smtClean="0"/>
              <a:t>(</a:t>
            </a:r>
            <a:r>
              <a:rPr lang="ko-KR" altLang="en-US" sz="1600" smtClean="0"/>
              <a:t>현재 날짜 기준 현황</a:t>
            </a:r>
            <a:r>
              <a:rPr lang="en-US" altLang="ko-KR" sz="160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출입 물량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상단의 </a:t>
            </a:r>
            <a:r>
              <a:rPr lang="en-US" altLang="ko-KR" sz="1600" smtClean="0"/>
              <a:t>time table</a:t>
            </a:r>
            <a:r>
              <a:rPr lang="ko-KR" altLang="en-US" sz="1600" smtClean="0"/>
              <a:t>에서 시점 선택 </a:t>
            </a:r>
            <a:r>
              <a:rPr lang="en-US" altLang="ko-KR" sz="1600" smtClean="0"/>
              <a:t>(</a:t>
            </a:r>
            <a:r>
              <a:rPr lang="en-US" altLang="ko-KR" sz="1600" smtClean="0"/>
              <a:t>time table</a:t>
            </a:r>
            <a:r>
              <a:rPr lang="ko-KR" altLang="en-US" sz="1600" smtClean="0"/>
              <a:t>에 평균 속도 표현</a:t>
            </a:r>
            <a:r>
              <a:rPr lang="en-US" altLang="ko-KR" sz="1600" smtClean="0"/>
              <a:t>)</a:t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반입</a:t>
            </a:r>
            <a:r>
              <a:rPr lang="en-US" altLang="ko-KR" sz="1600" smtClean="0"/>
              <a:t>/</a:t>
            </a:r>
            <a:r>
              <a:rPr lang="ko-KR" altLang="en-US" sz="1600" smtClean="0"/>
              <a:t>반출 물량에 대한 시간대별 </a:t>
            </a:r>
            <a:r>
              <a:rPr lang="en-US" altLang="ko-KR" sz="1600" smtClean="0"/>
              <a:t>graph</a:t>
            </a:r>
            <a:r>
              <a:rPr lang="ko-KR" altLang="en-US" sz="1600" smtClean="0"/>
              <a:t>로</a:t>
            </a:r>
            <a:r>
              <a:rPr lang="en-US" altLang="ko-KR" sz="1600" smtClean="0"/>
              <a:t> </a:t>
            </a:r>
            <a:r>
              <a:rPr lang="ko-KR" altLang="en-US" sz="1600" smtClean="0"/>
              <a:t>표현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필터 기능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정체</a:t>
            </a:r>
            <a:r>
              <a:rPr lang="en-US" altLang="ko-KR" sz="1600" smtClean="0"/>
              <a:t>/</a:t>
            </a:r>
            <a:r>
              <a:rPr lang="ko-KR" altLang="en-US" sz="1600" smtClean="0"/>
              <a:t>서행</a:t>
            </a:r>
            <a:r>
              <a:rPr lang="en-US" altLang="ko-KR" sz="1600" smtClean="0"/>
              <a:t>/</a:t>
            </a:r>
            <a:r>
              <a:rPr lang="ko-KR" altLang="en-US" sz="1600" smtClean="0"/>
              <a:t>원활</a:t>
            </a:r>
            <a:r>
              <a:rPr lang="en-US" altLang="ko-KR" sz="1600" smtClean="0"/>
              <a:t>/</a:t>
            </a:r>
            <a:r>
              <a:rPr lang="ko-KR" altLang="en-US" sz="1600" smtClean="0"/>
              <a:t>미운행 별 상이하게 혼잡도 표시</a:t>
            </a:r>
            <a:r>
              <a:rPr lang="en-US" altLang="ko-KR" sz="1600"/>
              <a:t/>
            </a:r>
            <a:br>
              <a:rPr lang="en-US" altLang="ko-KR" sz="1600"/>
            </a:br>
            <a:r>
              <a:rPr lang="en-US" altLang="ko-KR" sz="1600" smtClean="0"/>
              <a:t>	- </a:t>
            </a:r>
            <a:r>
              <a:rPr lang="ko-KR" altLang="en-US" sz="1600" smtClean="0"/>
              <a:t>컨테이너 유형에 따른 물량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요일</a:t>
            </a:r>
            <a:r>
              <a:rPr lang="en-US" altLang="ko-KR" sz="1600" smtClean="0"/>
              <a:t>/</a:t>
            </a:r>
            <a:r>
              <a:rPr lang="ko-KR" altLang="en-US" sz="1600" smtClean="0"/>
              <a:t>시간대 선택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상세 정보</a:t>
            </a:r>
            <a:r>
              <a:rPr lang="en-US" altLang="ko-KR" sz="1600" b="1" smtClean="0"/>
              <a:t/>
            </a:r>
            <a:br>
              <a:rPr lang="en-US" altLang="ko-KR" sz="1600" b="1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혼잡 예상 블록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반입</a:t>
            </a:r>
            <a:r>
              <a:rPr lang="en-US" altLang="ko-KR" sz="1600" smtClean="0"/>
              <a:t>/</a:t>
            </a:r>
            <a:r>
              <a:rPr lang="ko-KR" altLang="en-US" sz="1600" smtClean="0"/>
              <a:t>반출 물량 예측</a:t>
            </a:r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729916" y="4533036"/>
            <a:ext cx="104624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BPT_GRID_xlsx.xlsx, BPT_Distance_UD.csv, BPT_Distance_RL.csv, ee_bpt.INVENTORY_DF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출입 물량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ee_bpt.IOT_OTR_INOUT [MODE, IN_OUT_GATE, EVNT_DT], ee_bpt.IOT_COP_PLAN [CNTR_FM_STAT, EVNT_DT]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필터 기능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>
                <a:solidFill>
                  <a:srgbClr val="FF0000"/>
                </a:solidFill>
              </a:rPr>
              <a:t>DB </a:t>
            </a:r>
            <a:r>
              <a:rPr lang="ko-KR" altLang="en-US" sz="1600" smtClean="0">
                <a:solidFill>
                  <a:srgbClr val="FF0000"/>
                </a:solidFill>
              </a:rPr>
              <a:t>작업 예정</a:t>
            </a:r>
            <a:endParaRPr lang="en-US" altLang="ko-KR" sz="160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상세 정보</a:t>
            </a:r>
            <a:r>
              <a:rPr lang="en-US" altLang="ko-KR" sz="1600" b="1" smtClean="0"/>
              <a:t/>
            </a:r>
            <a:br>
              <a:rPr lang="en-US" altLang="ko-KR" sz="1600" b="1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혼잡도 </a:t>
            </a:r>
            <a:r>
              <a:rPr lang="en-US" altLang="ko-KR" sz="1600" smtClean="0"/>
              <a:t>: </a:t>
            </a:r>
            <a:r>
              <a:rPr lang="en-US" altLang="ko-KR" sz="1600" smtClean="0">
                <a:solidFill>
                  <a:srgbClr val="FF0000"/>
                </a:solidFill>
              </a:rPr>
              <a:t>DB </a:t>
            </a:r>
            <a:r>
              <a:rPr lang="ko-KR" altLang="en-US" sz="1600" smtClean="0">
                <a:solidFill>
                  <a:srgbClr val="FF0000"/>
                </a:solidFill>
              </a:rPr>
              <a:t>작업 예정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예측 </a:t>
            </a:r>
            <a:r>
              <a:rPr lang="en-US" altLang="ko-KR" sz="1600" smtClean="0"/>
              <a:t>: pnu_bpt.Import [PRESENT_TIME, PASS_TIME, STACKING_TIME, Job_Probability]</a:t>
            </a:r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336356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74316" y="355661"/>
            <a:ext cx="822950" cy="369332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2016"/>
          <a:stretch/>
        </p:blipFill>
        <p:spPr>
          <a:xfrm>
            <a:off x="375446" y="2798747"/>
            <a:ext cx="6940017" cy="3933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1851" y="108833"/>
            <a:ext cx="273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작업 패턴 분석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42657" y="3985681"/>
            <a:ext cx="806508" cy="369332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2623346" y="5313347"/>
            <a:ext cx="2447925" cy="2116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3723483" y="4914519"/>
            <a:ext cx="1284684" cy="30685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2813846" y="5278518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YC1</a:t>
            </a:r>
            <a:endParaRPr lang="ko-KR" altLang="en-US" sz="700" b="1" dirty="0">
              <a:sym typeface="맑은 고딕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636692" y="4879690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YC2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2813846" y="4914519"/>
            <a:ext cx="1065608" cy="228600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2817416" y="4879690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YC3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2632871" y="4402828"/>
            <a:ext cx="2384822" cy="273253"/>
          </a:xfrm>
          <a:prstGeom prst="rect">
            <a:avLst/>
          </a:prstGeom>
        </p:spPr>
      </p:pic>
      <p:sp>
        <p:nvSpPr>
          <p:cNvPr id="16" name="타원 15"/>
          <p:cNvSpPr/>
          <p:nvPr/>
        </p:nvSpPr>
        <p:spPr>
          <a:xfrm>
            <a:off x="2813846" y="4384941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YC4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2738239" y="6254728"/>
            <a:ext cx="2257426" cy="29200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3710981" y="5780384"/>
            <a:ext cx="1284684" cy="306850"/>
          </a:xfrm>
          <a:prstGeom prst="rect">
            <a:avLst/>
          </a:prstGeom>
        </p:spPr>
      </p:pic>
      <p:sp>
        <p:nvSpPr>
          <p:cNvPr id="23" name="타원 22"/>
          <p:cNvSpPr/>
          <p:nvPr/>
        </p:nvSpPr>
        <p:spPr>
          <a:xfrm>
            <a:off x="4624190" y="5745556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YC6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2801344" y="5780384"/>
            <a:ext cx="1065608" cy="228600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>
          <a:xfrm>
            <a:off x="2804914" y="5745556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YC5</a:t>
            </a:r>
            <a:endParaRPr lang="ko-KR" altLang="en-US" sz="700" b="1" dirty="0">
              <a:sym typeface="맑은 고딕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815034" y="6289555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YC7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2760266" y="3996951"/>
            <a:ext cx="2257426" cy="292003"/>
          </a:xfrm>
          <a:prstGeom prst="rect">
            <a:avLst/>
          </a:prstGeom>
        </p:spPr>
      </p:pic>
      <p:sp>
        <p:nvSpPr>
          <p:cNvPr id="28" name="타원 27"/>
          <p:cNvSpPr/>
          <p:nvPr/>
        </p:nvSpPr>
        <p:spPr>
          <a:xfrm>
            <a:off x="2837061" y="4031778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YC8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2760266" y="3263073"/>
            <a:ext cx="2257426" cy="292003"/>
          </a:xfrm>
          <a:prstGeom prst="rect">
            <a:avLst/>
          </a:prstGeom>
        </p:spPr>
      </p:pic>
      <p:sp>
        <p:nvSpPr>
          <p:cNvPr id="30" name="타원 29"/>
          <p:cNvSpPr/>
          <p:nvPr/>
        </p:nvSpPr>
        <p:spPr>
          <a:xfrm>
            <a:off x="2837061" y="3297899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YC9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2760266" y="2864701"/>
            <a:ext cx="2257426" cy="292003"/>
          </a:xfrm>
          <a:prstGeom prst="rect">
            <a:avLst/>
          </a:prstGeom>
        </p:spPr>
      </p:pic>
      <p:sp>
        <p:nvSpPr>
          <p:cNvPr id="32" name="타원 31"/>
          <p:cNvSpPr/>
          <p:nvPr/>
        </p:nvSpPr>
        <p:spPr>
          <a:xfrm>
            <a:off x="2837061" y="2899528"/>
            <a:ext cx="443510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YC10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4985615" y="5303165"/>
            <a:ext cx="2447925" cy="21165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6085752" y="4904337"/>
            <a:ext cx="1284684" cy="306850"/>
          </a:xfrm>
          <a:prstGeom prst="rect">
            <a:avLst/>
          </a:prstGeom>
        </p:spPr>
      </p:pic>
      <p:sp>
        <p:nvSpPr>
          <p:cNvPr id="37" name="타원 36"/>
          <p:cNvSpPr/>
          <p:nvPr/>
        </p:nvSpPr>
        <p:spPr>
          <a:xfrm>
            <a:off x="5176115" y="5268336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YC1</a:t>
            </a:r>
            <a:endParaRPr lang="ko-KR" altLang="en-US" sz="700" b="1" dirty="0">
              <a:sym typeface="맑은 고딕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6998961" y="4869508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YC2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176115" y="4904337"/>
            <a:ext cx="1065608" cy="228600"/>
          </a:xfrm>
          <a:prstGeom prst="rect">
            <a:avLst/>
          </a:prstGeom>
        </p:spPr>
      </p:pic>
      <p:sp>
        <p:nvSpPr>
          <p:cNvPr id="40" name="타원 39"/>
          <p:cNvSpPr/>
          <p:nvPr/>
        </p:nvSpPr>
        <p:spPr>
          <a:xfrm>
            <a:off x="5179685" y="4869508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YC3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4995140" y="4392646"/>
            <a:ext cx="2384822" cy="273253"/>
          </a:xfrm>
          <a:prstGeom prst="rect">
            <a:avLst/>
          </a:prstGeom>
        </p:spPr>
      </p:pic>
      <p:sp>
        <p:nvSpPr>
          <p:cNvPr id="42" name="타원 41"/>
          <p:cNvSpPr/>
          <p:nvPr/>
        </p:nvSpPr>
        <p:spPr>
          <a:xfrm>
            <a:off x="5176115" y="4374759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YC4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100508" y="6244546"/>
            <a:ext cx="2257426" cy="292003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6073250" y="5770202"/>
            <a:ext cx="1284684" cy="306850"/>
          </a:xfrm>
          <a:prstGeom prst="rect">
            <a:avLst/>
          </a:prstGeom>
        </p:spPr>
      </p:pic>
      <p:sp>
        <p:nvSpPr>
          <p:cNvPr id="45" name="타원 44"/>
          <p:cNvSpPr/>
          <p:nvPr/>
        </p:nvSpPr>
        <p:spPr>
          <a:xfrm>
            <a:off x="6986459" y="5735374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YC6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163613" y="5770202"/>
            <a:ext cx="1065608" cy="228600"/>
          </a:xfrm>
          <a:prstGeom prst="rect">
            <a:avLst/>
          </a:prstGeom>
        </p:spPr>
      </p:pic>
      <p:sp>
        <p:nvSpPr>
          <p:cNvPr id="47" name="타원 46"/>
          <p:cNvSpPr/>
          <p:nvPr/>
        </p:nvSpPr>
        <p:spPr>
          <a:xfrm>
            <a:off x="5167183" y="5735374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YC5</a:t>
            </a:r>
            <a:endParaRPr lang="ko-KR" altLang="en-US" sz="700" b="1" dirty="0">
              <a:sym typeface="맑은 고딕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5177303" y="6279373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YC7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122535" y="3986769"/>
            <a:ext cx="2257426" cy="292003"/>
          </a:xfrm>
          <a:prstGeom prst="rect">
            <a:avLst/>
          </a:prstGeom>
        </p:spPr>
      </p:pic>
      <p:sp>
        <p:nvSpPr>
          <p:cNvPr id="50" name="타원 49"/>
          <p:cNvSpPr/>
          <p:nvPr/>
        </p:nvSpPr>
        <p:spPr>
          <a:xfrm>
            <a:off x="5199330" y="4021596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YC8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122535" y="3252891"/>
            <a:ext cx="2257426" cy="292003"/>
          </a:xfrm>
          <a:prstGeom prst="rect">
            <a:avLst/>
          </a:prstGeom>
        </p:spPr>
      </p:pic>
      <p:sp>
        <p:nvSpPr>
          <p:cNvPr id="52" name="타원 51"/>
          <p:cNvSpPr/>
          <p:nvPr/>
        </p:nvSpPr>
        <p:spPr>
          <a:xfrm>
            <a:off x="5199330" y="3287717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YC9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122535" y="2854519"/>
            <a:ext cx="2257426" cy="292003"/>
          </a:xfrm>
          <a:prstGeom prst="rect">
            <a:avLst/>
          </a:prstGeom>
        </p:spPr>
      </p:pic>
      <p:sp>
        <p:nvSpPr>
          <p:cNvPr id="54" name="타원 53"/>
          <p:cNvSpPr/>
          <p:nvPr/>
        </p:nvSpPr>
        <p:spPr>
          <a:xfrm>
            <a:off x="5199330" y="2889346"/>
            <a:ext cx="443510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YC10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233429" y="5340836"/>
            <a:ext cx="2447925" cy="21165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333566" y="4942008"/>
            <a:ext cx="1284684" cy="306850"/>
          </a:xfrm>
          <a:prstGeom prst="rect">
            <a:avLst/>
          </a:prstGeom>
        </p:spPr>
      </p:pic>
      <p:sp>
        <p:nvSpPr>
          <p:cNvPr id="57" name="타원 56"/>
          <p:cNvSpPr/>
          <p:nvPr/>
        </p:nvSpPr>
        <p:spPr>
          <a:xfrm>
            <a:off x="423929" y="5306007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YC1</a:t>
            </a:r>
            <a:endParaRPr lang="ko-KR" altLang="en-US" sz="700" b="1" dirty="0">
              <a:sym typeface="맑은 고딕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2246775" y="4907180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YC2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423929" y="4942008"/>
            <a:ext cx="1065608" cy="228600"/>
          </a:xfrm>
          <a:prstGeom prst="rect">
            <a:avLst/>
          </a:prstGeom>
        </p:spPr>
      </p:pic>
      <p:sp>
        <p:nvSpPr>
          <p:cNvPr id="60" name="타원 59"/>
          <p:cNvSpPr/>
          <p:nvPr/>
        </p:nvSpPr>
        <p:spPr>
          <a:xfrm>
            <a:off x="427499" y="4907180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YC3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242954" y="4430318"/>
            <a:ext cx="2384822" cy="273253"/>
          </a:xfrm>
          <a:prstGeom prst="rect">
            <a:avLst/>
          </a:prstGeom>
        </p:spPr>
      </p:pic>
      <p:sp>
        <p:nvSpPr>
          <p:cNvPr id="62" name="타원 61"/>
          <p:cNvSpPr/>
          <p:nvPr/>
        </p:nvSpPr>
        <p:spPr>
          <a:xfrm>
            <a:off x="423929" y="4412431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YC4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348322" y="6282218"/>
            <a:ext cx="2257426" cy="292003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321064" y="5807874"/>
            <a:ext cx="1284684" cy="306850"/>
          </a:xfrm>
          <a:prstGeom prst="rect">
            <a:avLst/>
          </a:prstGeom>
        </p:spPr>
      </p:pic>
      <p:sp>
        <p:nvSpPr>
          <p:cNvPr id="65" name="타원 64"/>
          <p:cNvSpPr/>
          <p:nvPr/>
        </p:nvSpPr>
        <p:spPr>
          <a:xfrm>
            <a:off x="2234273" y="5773045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YC6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411427" y="5807874"/>
            <a:ext cx="1065608" cy="228600"/>
          </a:xfrm>
          <a:prstGeom prst="rect">
            <a:avLst/>
          </a:prstGeom>
        </p:spPr>
      </p:pic>
      <p:sp>
        <p:nvSpPr>
          <p:cNvPr id="67" name="타원 66"/>
          <p:cNvSpPr/>
          <p:nvPr/>
        </p:nvSpPr>
        <p:spPr>
          <a:xfrm>
            <a:off x="414997" y="5773045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YC5</a:t>
            </a:r>
            <a:endParaRPr lang="ko-KR" altLang="en-US" sz="700" b="1" dirty="0">
              <a:sym typeface="맑은 고딕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425117" y="6317044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YC7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370349" y="4024441"/>
            <a:ext cx="2257426" cy="292003"/>
          </a:xfrm>
          <a:prstGeom prst="rect">
            <a:avLst/>
          </a:prstGeom>
        </p:spPr>
      </p:pic>
      <p:sp>
        <p:nvSpPr>
          <p:cNvPr id="70" name="타원 69"/>
          <p:cNvSpPr/>
          <p:nvPr/>
        </p:nvSpPr>
        <p:spPr>
          <a:xfrm>
            <a:off x="447144" y="4059267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YC8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370349" y="3290562"/>
            <a:ext cx="2257426" cy="292003"/>
          </a:xfrm>
          <a:prstGeom prst="rect">
            <a:avLst/>
          </a:prstGeom>
        </p:spPr>
      </p:pic>
      <p:sp>
        <p:nvSpPr>
          <p:cNvPr id="72" name="타원 71"/>
          <p:cNvSpPr/>
          <p:nvPr/>
        </p:nvSpPr>
        <p:spPr>
          <a:xfrm>
            <a:off x="447144" y="3325389"/>
            <a:ext cx="371475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YC9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370349" y="2892191"/>
            <a:ext cx="2257426" cy="292003"/>
          </a:xfrm>
          <a:prstGeom prst="rect">
            <a:avLst/>
          </a:prstGeom>
        </p:spPr>
      </p:pic>
      <p:sp>
        <p:nvSpPr>
          <p:cNvPr id="74" name="타원 73"/>
          <p:cNvSpPr/>
          <p:nvPr/>
        </p:nvSpPr>
        <p:spPr>
          <a:xfrm>
            <a:off x="447144" y="2927017"/>
            <a:ext cx="443510" cy="281315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r>
              <a:rPr lang="en-US" altLang="ko-KR" sz="700" b="1" dirty="0"/>
              <a:t>YC10</a:t>
            </a:r>
            <a:endParaRPr lang="ko-KR" altLang="en-US" sz="700" b="1" dirty="0">
              <a:sym typeface="맑은 고딕"/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4"/>
          <a:srcRect b="17229"/>
          <a:stretch/>
        </p:blipFill>
        <p:spPr>
          <a:xfrm>
            <a:off x="7370436" y="4862658"/>
            <a:ext cx="979959" cy="998300"/>
          </a:xfrm>
          <a:prstGeom prst="rect">
            <a:avLst/>
          </a:prstGeom>
        </p:spPr>
      </p:pic>
      <p:sp>
        <p:nvSpPr>
          <p:cNvPr id="100" name="타원 99"/>
          <p:cNvSpPr/>
          <p:nvPr/>
        </p:nvSpPr>
        <p:spPr>
          <a:xfrm>
            <a:off x="398067" y="2690610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01" name="Group 214"/>
          <p:cNvGraphicFramePr>
            <a:graphicFrameLocks noGrp="1"/>
          </p:cNvGraphicFramePr>
          <p:nvPr>
            <p:extLst/>
          </p:nvPr>
        </p:nvGraphicFramePr>
        <p:xfrm>
          <a:off x="9503067" y="643943"/>
          <a:ext cx="2603208" cy="6147556"/>
        </p:xfrm>
        <a:graphic>
          <a:graphicData uri="http://schemas.openxmlformats.org/drawingml/2006/table">
            <a:tbl>
              <a:tblPr/>
              <a:tblGrid>
                <a:gridCol w="27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875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34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78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기능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 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상세 보기 위한 버튼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278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</a:t>
                      </a:r>
                      <a:r>
                        <a:rPr kumimoji="1" lang="en-US" altLang="ko-K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Pre move distance </a:t>
                      </a: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단계 표시</a:t>
                      </a:r>
                      <a:endParaRPr kumimoji="1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YC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명과 해당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YC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coverage,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단계별 색상 표시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88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미니맵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맵에서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어두은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영역을 선택하면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block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 선택된 영역으로 표시된다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36001" marR="36001" marT="22823" marB="22823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732575"/>
                  </a:ext>
                </a:extLst>
              </a:tr>
            </a:tbl>
          </a:graphicData>
        </a:graphic>
      </p:graphicFrame>
      <p:pic>
        <p:nvPicPr>
          <p:cNvPr id="141" name="그림 140"/>
          <p:cNvPicPr>
            <a:picLocks noChangeAspect="1"/>
          </p:cNvPicPr>
          <p:nvPr/>
        </p:nvPicPr>
        <p:blipFill rotWithShape="1">
          <a:blip r:embed="rId5"/>
          <a:srcRect t="74005" b="-1"/>
          <a:stretch/>
        </p:blipFill>
        <p:spPr>
          <a:xfrm>
            <a:off x="160206" y="835880"/>
            <a:ext cx="9182417" cy="1333417"/>
          </a:xfrm>
          <a:prstGeom prst="rect">
            <a:avLst/>
          </a:prstGeom>
        </p:spPr>
      </p:pic>
      <p:sp>
        <p:nvSpPr>
          <p:cNvPr id="142" name="직사각형 141"/>
          <p:cNvSpPr/>
          <p:nvPr/>
        </p:nvSpPr>
        <p:spPr>
          <a:xfrm>
            <a:off x="8020673" y="803249"/>
            <a:ext cx="1047404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요일</a:t>
            </a:r>
            <a:r>
              <a:rPr lang="en-US" altLang="ko-KR" sz="900" dirty="0"/>
              <a:t>/</a:t>
            </a:r>
            <a:r>
              <a:rPr lang="ko-KR" altLang="en-US" sz="900" dirty="0"/>
              <a:t>시간대 선택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6"/>
          <a:srcRect l="58731" t="82385" r="25806" b="2424"/>
          <a:stretch/>
        </p:blipFill>
        <p:spPr>
          <a:xfrm>
            <a:off x="7492069" y="6016688"/>
            <a:ext cx="1263535" cy="698269"/>
          </a:xfrm>
          <a:prstGeom prst="rect">
            <a:avLst/>
          </a:prstGeom>
        </p:spPr>
      </p:pic>
      <p:sp>
        <p:nvSpPr>
          <p:cNvPr id="77" name="타원 76"/>
          <p:cNvSpPr/>
          <p:nvPr/>
        </p:nvSpPr>
        <p:spPr>
          <a:xfrm>
            <a:off x="198997" y="780265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7830707" y="805051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kern="0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4422371" y="1132700"/>
            <a:ext cx="498764" cy="369332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hangingPunct="0"/>
            <a:endParaRPr lang="ko-KR" altLang="en-US">
              <a:solidFill>
                <a:srgbClr val="E93324"/>
              </a:solidFill>
              <a:sym typeface="맑은 고딕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7891515" y="2324552"/>
            <a:ext cx="1195400" cy="23083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ko-KR" altLang="en-US" sz="900" dirty="0"/>
              <a:t>기능 </a:t>
            </a:r>
            <a:r>
              <a:rPr lang="en-US" altLang="ko-KR" sz="900" dirty="0"/>
              <a:t>1 : </a:t>
            </a:r>
            <a:r>
              <a:rPr lang="ko-KR" altLang="en-US" sz="900" dirty="0"/>
              <a:t>상세보기</a:t>
            </a:r>
            <a:endParaRPr lang="ko-KR" altLang="en-US" sz="900" dirty="0"/>
          </a:p>
        </p:txBody>
      </p:sp>
      <p:sp>
        <p:nvSpPr>
          <p:cNvPr id="81" name="타원 80"/>
          <p:cNvSpPr/>
          <p:nvPr/>
        </p:nvSpPr>
        <p:spPr>
          <a:xfrm>
            <a:off x="7731615" y="2318470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7397486" y="6026870"/>
            <a:ext cx="216000" cy="216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1000" b="1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1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98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49469" y="501162"/>
            <a:ext cx="84142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469" y="101052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4. CHE </a:t>
            </a:r>
            <a:r>
              <a:rPr lang="ko-KR" altLang="en-US" sz="2000" b="1" smtClean="0"/>
              <a:t>패턴 분석</a:t>
            </a:r>
            <a:r>
              <a:rPr lang="en-US" altLang="ko-KR" sz="2000" b="1" smtClean="0"/>
              <a:t>(</a:t>
            </a:r>
            <a:r>
              <a:rPr lang="ko-KR" altLang="en-US" sz="2000" b="1" smtClean="0"/>
              <a:t>장비 기준</a:t>
            </a:r>
            <a:r>
              <a:rPr lang="en-US" altLang="ko-KR" sz="2000" b="1" smtClean="0"/>
              <a:t>)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49468" y="65505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필수</a:t>
            </a:r>
            <a:r>
              <a:rPr lang="en-US" b="1" smtClean="0"/>
              <a:t> </a:t>
            </a:r>
            <a:r>
              <a:rPr lang="ko-KR" altLang="en-US" b="1" smtClean="0"/>
              <a:t>기능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49468" y="3825150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Database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29916" y="1024383"/>
            <a:ext cx="1104071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미니맵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블록 단위 작업에 대한 부하 표시 </a:t>
            </a:r>
            <a:r>
              <a:rPr lang="en-US" altLang="ko-KR" sz="1600" smtClean="0"/>
              <a:t>(YC</a:t>
            </a:r>
            <a:r>
              <a:rPr lang="ko-KR" altLang="en-US" sz="1600" smtClean="0"/>
              <a:t>의 </a:t>
            </a:r>
            <a:r>
              <a:rPr lang="en-US" altLang="ko-KR" sz="1600" smtClean="0"/>
              <a:t>pre-move-distance </a:t>
            </a:r>
            <a:r>
              <a:rPr lang="ko-KR" altLang="en-US" sz="1600" smtClean="0"/>
              <a:t>기반</a:t>
            </a:r>
            <a:r>
              <a:rPr lang="en-US" altLang="ko-KR" sz="160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작업 부하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상단의 </a:t>
            </a:r>
            <a:r>
              <a:rPr lang="en-US" altLang="ko-KR" sz="1600" smtClean="0"/>
              <a:t>time table</a:t>
            </a:r>
            <a:r>
              <a:rPr lang="ko-KR" altLang="en-US" sz="1600" smtClean="0"/>
              <a:t>에서 시점 선택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전체 작업 부하에 대한 시간대별 </a:t>
            </a:r>
            <a:r>
              <a:rPr lang="en-US" altLang="ko-KR" sz="1600" smtClean="0"/>
              <a:t>graph</a:t>
            </a:r>
            <a:r>
              <a:rPr lang="ko-KR" altLang="en-US" sz="1600" smtClean="0"/>
              <a:t>로</a:t>
            </a:r>
            <a:r>
              <a:rPr lang="en-US" altLang="ko-KR" sz="1600" smtClean="0"/>
              <a:t> </a:t>
            </a:r>
            <a:r>
              <a:rPr lang="ko-KR" altLang="en-US" sz="1600" smtClean="0"/>
              <a:t>표현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필터 기능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YC </a:t>
            </a:r>
            <a:r>
              <a:rPr lang="ko-KR" altLang="en-US" sz="1600" smtClean="0"/>
              <a:t>별 상세 작업 내용 선택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요일</a:t>
            </a:r>
            <a:r>
              <a:rPr lang="en-US" altLang="ko-KR" sz="1600" smtClean="0"/>
              <a:t>/</a:t>
            </a:r>
            <a:r>
              <a:rPr lang="ko-KR" altLang="en-US" sz="1600" smtClean="0"/>
              <a:t>시간대 선택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상세 정보</a:t>
            </a:r>
            <a:r>
              <a:rPr lang="en-US" altLang="ko-KR" sz="1600" b="1" smtClean="0"/>
              <a:t/>
            </a:r>
            <a:br>
              <a:rPr lang="en-US" altLang="ko-KR" sz="1600" b="1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총 취급 횟수</a:t>
            </a:r>
            <a:r>
              <a:rPr lang="en-US" altLang="ko-KR" sz="1600" smtClean="0"/>
              <a:t>, rehandling </a:t>
            </a:r>
            <a:r>
              <a:rPr lang="ko-KR" altLang="en-US" sz="1600" smtClean="0"/>
              <a:t>개수</a:t>
            </a:r>
            <a:r>
              <a:rPr lang="en-US" altLang="ko-KR" sz="1600" smtClean="0"/>
              <a:t>, </a:t>
            </a:r>
            <a:r>
              <a:rPr lang="ko-KR" altLang="en-US" sz="1600" smtClean="0"/>
              <a:t>총 할당된 작업 수</a:t>
            </a:r>
            <a:r>
              <a:rPr lang="en-US" altLang="ko-KR" sz="1600" smtClean="0"/>
              <a:t>, </a:t>
            </a:r>
            <a:r>
              <a:rPr lang="ko-KR" altLang="en-US" sz="1600" smtClean="0"/>
              <a:t>완료</a:t>
            </a:r>
            <a:r>
              <a:rPr lang="en-US" altLang="ko-KR" sz="1600" smtClean="0"/>
              <a:t>/</a:t>
            </a:r>
            <a:r>
              <a:rPr lang="ko-KR" altLang="en-US" sz="1600" smtClean="0"/>
              <a:t>미완료 작업 수</a:t>
            </a:r>
            <a:r>
              <a:rPr lang="en-US" altLang="ko-KR" sz="1600" smtClean="0"/>
              <a:t>, </a:t>
            </a:r>
            <a:r>
              <a:rPr lang="ko-KR" altLang="en-US" sz="1600" smtClean="0"/>
              <a:t>작업유형</a:t>
            </a:r>
            <a:r>
              <a:rPr lang="en-US" altLang="ko-KR" sz="1600" smtClean="0"/>
              <a:t>/</a:t>
            </a:r>
            <a:r>
              <a:rPr lang="ko-KR" altLang="en-US" sz="1600" smtClean="0"/>
              <a:t>컨테이너 유형별 할당</a:t>
            </a:r>
            <a:r>
              <a:rPr lang="en-US" altLang="ko-KR" sz="1600" smtClean="0"/>
              <a:t>/</a:t>
            </a:r>
            <a:r>
              <a:rPr lang="ko-KR" altLang="en-US" sz="1600" smtClean="0"/>
              <a:t>완료 수</a:t>
            </a:r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729916" y="4194482"/>
            <a:ext cx="87309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ee_bpt.INVENTORY_DF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작업 부하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ee_bpt.IOT_YRD_JOB_ORD [JOB_TYPE, STATE, EVNT_DT]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ko-KR" altLang="en-US" sz="1600" b="1" smtClean="0"/>
              <a:t>필터 기능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ee_bpt.IOT_YRD_JOB_ORD [JOB_TYPE, STATE, EVNT_DT, CRN_NO, CRN_TP]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상세 정보</a:t>
            </a:r>
            <a:r>
              <a:rPr lang="en-US" altLang="ko-KR" sz="1600" b="1" smtClean="0"/>
              <a:t/>
            </a:r>
            <a:br>
              <a:rPr lang="en-US" altLang="ko-KR" sz="1600" b="1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ee_bpt.IOT_YRD_JOB_ORD [JOB_TYPE, STATE, EVNT_DT, CNTR_FM_STAT, CNTR_COMM, …]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5372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49469" y="501162"/>
            <a:ext cx="84142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469" y="101052"/>
            <a:ext cx="2307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5</a:t>
            </a:r>
            <a:r>
              <a:rPr lang="en-US" sz="2000" b="1" smtClean="0"/>
              <a:t>. Yard </a:t>
            </a:r>
            <a:r>
              <a:rPr lang="ko-KR" altLang="en-US" sz="2000" b="1" smtClean="0"/>
              <a:t>생산성 예측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49469" y="65505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/>
              <a:t>필수</a:t>
            </a:r>
            <a:r>
              <a:rPr lang="en-US" b="1" smtClean="0"/>
              <a:t> </a:t>
            </a:r>
            <a:r>
              <a:rPr lang="ko-KR" altLang="en-US" b="1" smtClean="0"/>
              <a:t>기능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149469" y="4071371"/>
            <a:ext cx="10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Database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29916" y="1024383"/>
            <a:ext cx="78322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layout</a:t>
            </a:r>
            <a:r>
              <a:rPr lang="ko-KR" altLang="en-US" sz="1600" smtClean="0"/>
              <a:t>은 </a:t>
            </a:r>
            <a:r>
              <a:rPr lang="en-US" altLang="ko-KR" sz="1600" smtClean="0"/>
              <a:t>4</a:t>
            </a:r>
            <a:r>
              <a:rPr lang="ko-KR" altLang="en-US" sz="1600" smtClean="0"/>
              <a:t>번 </a:t>
            </a:r>
            <a:r>
              <a:rPr lang="en-US" altLang="ko-KR" sz="1600" smtClean="0"/>
              <a:t>CHE </a:t>
            </a:r>
            <a:r>
              <a:rPr lang="ko-KR" altLang="en-US" sz="1600" smtClean="0"/>
              <a:t>패턴 분석과 동일하게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미니맵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블록 단위 </a:t>
            </a:r>
            <a:r>
              <a:rPr lang="en-US" altLang="ko-KR" sz="1600" smtClean="0"/>
              <a:t>YC</a:t>
            </a:r>
            <a:r>
              <a:rPr lang="ko-KR" altLang="en-US" sz="1600" smtClean="0"/>
              <a:t>의 생산성 표시 </a:t>
            </a:r>
            <a:r>
              <a:rPr lang="en-US" altLang="ko-KR" sz="1600" smtClean="0"/>
              <a:t>(</a:t>
            </a:r>
            <a:r>
              <a:rPr lang="ko-KR" altLang="en-US" sz="1600" smtClean="0"/>
              <a:t>구내이적 대비 양적하</a:t>
            </a:r>
            <a:r>
              <a:rPr lang="en-US" altLang="ko-KR" sz="1600" smtClean="0"/>
              <a:t>/</a:t>
            </a:r>
            <a:r>
              <a:rPr lang="ko-KR" altLang="en-US" sz="1600" smtClean="0"/>
              <a:t>반출입 작업 비율 기반</a:t>
            </a:r>
            <a:r>
              <a:rPr lang="en-US" altLang="ko-KR" sz="160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생산성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상단의 </a:t>
            </a:r>
            <a:r>
              <a:rPr lang="en-US" altLang="ko-KR" sz="1600" smtClean="0"/>
              <a:t>time table</a:t>
            </a:r>
            <a:r>
              <a:rPr lang="ko-KR" altLang="en-US" sz="1600" smtClean="0"/>
              <a:t>에서 시점 선택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전체 생산성에 대한 시간대별 </a:t>
            </a:r>
            <a:r>
              <a:rPr lang="en-US" altLang="ko-KR" sz="1600" smtClean="0"/>
              <a:t>graph</a:t>
            </a:r>
            <a:r>
              <a:rPr lang="ko-KR" altLang="en-US" sz="1600" smtClean="0"/>
              <a:t>로</a:t>
            </a:r>
            <a:r>
              <a:rPr lang="en-US" altLang="ko-KR" sz="1600" smtClean="0"/>
              <a:t> </a:t>
            </a:r>
            <a:r>
              <a:rPr lang="ko-KR" altLang="en-US" sz="1600" smtClean="0"/>
              <a:t>표현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필터 기능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YC </a:t>
            </a:r>
            <a:r>
              <a:rPr lang="ko-KR" altLang="en-US" sz="1600" smtClean="0"/>
              <a:t>별 상세 작업 내용 선택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ko-KR" altLang="en-US" sz="1600" smtClean="0"/>
              <a:t>요일</a:t>
            </a:r>
            <a:r>
              <a:rPr lang="en-US" altLang="ko-KR" sz="1600" smtClean="0"/>
              <a:t>/</a:t>
            </a:r>
            <a:r>
              <a:rPr lang="ko-KR" altLang="en-US" sz="1600" smtClean="0"/>
              <a:t>시간대 선택</a:t>
            </a:r>
            <a:endParaRPr lang="en-US" altLang="ko-KR" sz="1600" smtClean="0"/>
          </a:p>
        </p:txBody>
      </p:sp>
      <p:sp>
        <p:nvSpPr>
          <p:cNvPr id="10" name="TextBox 9"/>
          <p:cNvSpPr txBox="1"/>
          <p:nvPr/>
        </p:nvSpPr>
        <p:spPr>
          <a:xfrm>
            <a:off x="729916" y="4440703"/>
            <a:ext cx="7479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터미널 전체 맵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ee_bpt.INVENTORY_DF</a:t>
            </a:r>
            <a:endParaRPr lang="en-US" altLang="ko-K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smtClean="0"/>
              <a:t>시간대</a:t>
            </a:r>
            <a:r>
              <a:rPr lang="en-US" altLang="ko-KR" sz="1600" b="1" smtClean="0"/>
              <a:t> </a:t>
            </a:r>
            <a:r>
              <a:rPr lang="ko-KR" altLang="en-US" sz="1600" b="1" smtClean="0"/>
              <a:t>별 생산성 표현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ee_bpt.IOT_YRD_JOB_ORD [JOB_TYPE, STATE, EVNT_DT]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ko-KR" altLang="en-US" sz="1600" b="1" smtClean="0"/>
              <a:t>필터 기능</a:t>
            </a:r>
            <a:r>
              <a:rPr lang="en-US" altLang="ko-KR" sz="1600" smtClean="0"/>
              <a:t/>
            </a:r>
            <a:br>
              <a:rPr lang="en-US" altLang="ko-KR" sz="1600" smtClean="0"/>
            </a:br>
            <a:r>
              <a:rPr lang="en-US" altLang="ko-KR" sz="1600" smtClean="0"/>
              <a:t>	- </a:t>
            </a:r>
            <a:r>
              <a:rPr lang="en-US" altLang="ko-KR" sz="1600" smtClean="0"/>
              <a:t>ee_bpt.IOT_YRD_JOB_ORD [JOB_TYPE, STATE, EVNT_DT, CRN_NO, CRN_TP]</a:t>
            </a:r>
            <a:endParaRPr lang="en-US" altLang="ko-KR" sz="1600" smtClean="0"/>
          </a:p>
        </p:txBody>
      </p:sp>
    </p:spTree>
    <p:extLst>
      <p:ext uri="{BB962C8B-B14F-4D97-AF65-F5344CB8AC3E}">
        <p14:creationId xmlns:p14="http://schemas.microsoft.com/office/powerpoint/2010/main" val="204671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3396</Words>
  <Application>Microsoft Office PowerPoint</Application>
  <PresentationFormat>와이드스크린</PresentationFormat>
  <Paragraphs>567</Paragraphs>
  <Slides>23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전민구</dc:creator>
  <cp:lastModifiedBy>전민구</cp:lastModifiedBy>
  <cp:revision>25</cp:revision>
  <dcterms:created xsi:type="dcterms:W3CDTF">2021-05-04T02:04:43Z</dcterms:created>
  <dcterms:modified xsi:type="dcterms:W3CDTF">2021-05-07T04:32:38Z</dcterms:modified>
</cp:coreProperties>
</file>