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4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4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5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5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5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5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5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5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5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5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6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6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6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6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.xml" ContentType="application/vnd.openxmlformats-officedocument.presentationml.notesSlide+xml"/>
  <Override PartName="/ppt/charts/chart64.xml" ContentType="application/vnd.openxmlformats-officedocument.drawingml.chart+xml"/>
  <Override PartName="/ppt/notesSlides/notesSlide5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67.xml" ContentType="application/vnd.openxmlformats-officedocument.drawingml.chart+xml"/>
  <Override PartName="/ppt/notesSlides/notesSlide6.xml" ContentType="application/vnd.openxmlformats-officedocument.presentationml.notesSlide+xml"/>
  <Override PartName="/ppt/charts/chart68.xml" ContentType="application/vnd.openxmlformats-officedocument.drawingml.chart+xml"/>
  <Override PartName="/ppt/notesSlides/notesSlide7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75.xml" ContentType="application/vnd.openxmlformats-officedocument.drawingml.chart+xml"/>
  <Override PartName="/ppt/notesSlides/notesSlide8.xml" ContentType="application/vnd.openxmlformats-officedocument.presentationml.notesSlid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84.xml" ContentType="application/vnd.openxmlformats-officedocument.drawingml.chart+xml"/>
  <Override PartName="/ppt/notesSlides/notesSlide9.xml" ContentType="application/vnd.openxmlformats-officedocument.presentationml.notesSlide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notesSlides/notesSlide10.xml" ContentType="application/vnd.openxmlformats-officedocument.presentationml.notesSlide+xml"/>
  <Override PartName="/ppt/charts/chart88.xml" ContentType="application/vnd.openxmlformats-officedocument.drawingml.chart+xml"/>
  <Override PartName="/ppt/notesSlides/notesSlide11.xml" ContentType="application/vnd.openxmlformats-officedocument.presentationml.notesSlide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notesSlides/notesSlide12.xml" ContentType="application/vnd.openxmlformats-officedocument.presentationml.notesSlide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notesSlides/notesSlide13.xml" ContentType="application/vnd.openxmlformats-officedocument.presentationml.notesSlide+xml"/>
  <Override PartName="/ppt/charts/chart10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11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11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112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113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114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115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116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117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118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119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120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121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122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123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124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125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126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127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128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129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130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131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132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133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134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135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136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137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138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139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140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141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142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143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144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145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146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147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148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149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150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151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152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153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154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155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156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157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158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159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160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161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162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163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164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165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166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167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168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169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170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171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charts/chart193.xml" ContentType="application/vnd.openxmlformats-officedocument.drawingml.chart+xml"/>
  <Override PartName="/ppt/charts/chart194.xml" ContentType="application/vnd.openxmlformats-officedocument.drawingml.chart+xml"/>
  <Override PartName="/ppt/charts/chart195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196.xml" ContentType="application/vnd.openxmlformats-officedocument.drawingml.chart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  <p:sldMasterId id="2147483674" r:id="rId3"/>
    <p:sldMasterId id="2147483676" r:id="rId4"/>
    <p:sldMasterId id="2147483664" r:id="rId5"/>
    <p:sldMasterId id="2147483678" r:id="rId6"/>
    <p:sldMasterId id="2147483753" r:id="rId7"/>
    <p:sldMasterId id="2147483766" r:id="rId8"/>
    <p:sldMasterId id="2147483778" r:id="rId9"/>
  </p:sldMasterIdLst>
  <p:notesMasterIdLst>
    <p:notesMasterId r:id="rId62"/>
  </p:notesMasterIdLst>
  <p:handoutMasterIdLst>
    <p:handoutMasterId r:id="rId63"/>
  </p:handoutMasterIdLst>
  <p:sldIdLst>
    <p:sldId id="425" r:id="rId10"/>
    <p:sldId id="583" r:id="rId11"/>
    <p:sldId id="1309" r:id="rId12"/>
    <p:sldId id="1310" r:id="rId13"/>
    <p:sldId id="1364" r:id="rId14"/>
    <p:sldId id="1399" r:id="rId15"/>
    <p:sldId id="1401" r:id="rId16"/>
    <p:sldId id="1385" r:id="rId17"/>
    <p:sldId id="1389" r:id="rId18"/>
    <p:sldId id="1390" r:id="rId19"/>
    <p:sldId id="1391" r:id="rId20"/>
    <p:sldId id="1392" r:id="rId21"/>
    <p:sldId id="1378" r:id="rId22"/>
    <p:sldId id="1366" r:id="rId23"/>
    <p:sldId id="1398" r:id="rId24"/>
    <p:sldId id="1408" r:id="rId25"/>
    <p:sldId id="1402" r:id="rId26"/>
    <p:sldId id="1407" r:id="rId27"/>
    <p:sldId id="1405" r:id="rId28"/>
    <p:sldId id="1406" r:id="rId29"/>
    <p:sldId id="1367" r:id="rId30"/>
    <p:sldId id="1365" r:id="rId31"/>
    <p:sldId id="1370" r:id="rId32"/>
    <p:sldId id="1368" r:id="rId33"/>
    <p:sldId id="1341" r:id="rId34"/>
    <p:sldId id="1410" r:id="rId35"/>
    <p:sldId id="1412" r:id="rId36"/>
    <p:sldId id="1375" r:id="rId37"/>
    <p:sldId id="1320" r:id="rId38"/>
    <p:sldId id="1325" r:id="rId39"/>
    <p:sldId id="1358" r:id="rId40"/>
    <p:sldId id="1411" r:id="rId41"/>
    <p:sldId id="1371" r:id="rId42"/>
    <p:sldId id="1351" r:id="rId43"/>
    <p:sldId id="1373" r:id="rId44"/>
    <p:sldId id="1413" r:id="rId45"/>
    <p:sldId id="1353" r:id="rId46"/>
    <p:sldId id="1359" r:id="rId47"/>
    <p:sldId id="1354" r:id="rId48"/>
    <p:sldId id="1356" r:id="rId49"/>
    <p:sldId id="1355" r:id="rId50"/>
    <p:sldId id="1409" r:id="rId51"/>
    <p:sldId id="1374" r:id="rId52"/>
    <p:sldId id="1338" r:id="rId53"/>
    <p:sldId id="1357" r:id="rId54"/>
    <p:sldId id="1376" r:id="rId55"/>
    <p:sldId id="1377" r:id="rId56"/>
    <p:sldId id="1361" r:id="rId57"/>
    <p:sldId id="1315" r:id="rId58"/>
    <p:sldId id="1393" r:id="rId59"/>
    <p:sldId id="1395" r:id="rId60"/>
    <p:sldId id="1397" r:id="rId61"/>
  </p:sldIdLst>
  <p:sldSz cx="12192000" cy="6858000"/>
  <p:notesSz cx="6802438" cy="99345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111" userDrawn="1">
          <p15:clr>
            <a:srgbClr val="A4A3A4"/>
          </p15:clr>
        </p15:guide>
        <p15:guide id="8" orient="horz" pos="142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2" pos="7197" userDrawn="1">
          <p15:clr>
            <a:srgbClr val="A4A3A4"/>
          </p15:clr>
        </p15:guide>
        <p15:guide id="17" pos="7083" userDrawn="1">
          <p15:clr>
            <a:srgbClr val="A4A3A4"/>
          </p15:clr>
        </p15:guide>
        <p15:guide id="21" orient="horz" pos="28" userDrawn="1">
          <p15:clr>
            <a:srgbClr val="A4A3A4"/>
          </p15:clr>
        </p15:guide>
        <p15:guide id="24" orient="horz" pos="3974" userDrawn="1">
          <p15:clr>
            <a:srgbClr val="A4A3A4"/>
          </p15:clr>
        </p15:guide>
        <p15:guide id="31" orient="horz" pos="51" userDrawn="1">
          <p15:clr>
            <a:srgbClr val="A4A3A4"/>
          </p15:clr>
        </p15:guide>
        <p15:guide id="32" orient="horz" pos="267" userDrawn="1">
          <p15:clr>
            <a:srgbClr val="A4A3A4"/>
          </p15:clr>
        </p15:guide>
        <p15:guide id="33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328"/>
    <a:srgbClr val="FF5050"/>
    <a:srgbClr val="DAF0FE"/>
    <a:srgbClr val="B8EDFE"/>
    <a:srgbClr val="000000"/>
    <a:srgbClr val="4FD2FB"/>
    <a:srgbClr val="06C4DE"/>
    <a:srgbClr val="6DDDF7"/>
    <a:srgbClr val="64EEFC"/>
    <a:srgbClr val="81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111"/>
        <p:guide orient="horz" pos="142"/>
        <p:guide orient="horz" pos="255"/>
        <p:guide pos="7197"/>
        <p:guide pos="7083"/>
        <p:guide orient="horz" pos="28"/>
        <p:guide orient="horz" pos="3974"/>
        <p:guide orient="horz" pos="51"/>
        <p:guide orient="horz" pos="267"/>
        <p:guide orient="horz" pos="164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167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168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169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0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17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7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Average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18</c:v>
                </c:pt>
                <c:pt idx="1">
                  <c:v>15</c:v>
                </c:pt>
                <c:pt idx="2">
                  <c:v>16</c:v>
                </c:pt>
                <c:pt idx="3">
                  <c:v>12</c:v>
                </c:pt>
                <c:pt idx="4">
                  <c:v>8</c:v>
                </c:pt>
                <c:pt idx="5">
                  <c:v>11</c:v>
                </c:pt>
                <c:pt idx="6">
                  <c:v>9</c:v>
                </c:pt>
                <c:pt idx="7">
                  <c:v>17</c:v>
                </c:pt>
                <c:pt idx="8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Key Node Average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12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262112"/>
        <c:axId val="586272304"/>
      </c:lineChart>
      <c:catAx>
        <c:axId val="58626211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72304"/>
        <c:crosses val="autoZero"/>
        <c:auto val="1"/>
        <c:lblAlgn val="ctr"/>
        <c:lblOffset val="100"/>
        <c:noMultiLvlLbl val="0"/>
      </c:catAx>
      <c:valAx>
        <c:axId val="58627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6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838918315634274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Danger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24</c:v>
                </c:pt>
                <c:pt idx="6">
                  <c:v>19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Reefer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24</c:v>
                </c:pt>
                <c:pt idx="1">
                  <c:v>19</c:v>
                </c:pt>
                <c:pt idx="2">
                  <c:v>14</c:v>
                </c:pt>
                <c:pt idx="3">
                  <c:v>16</c:v>
                </c:pt>
                <c:pt idx="4">
                  <c:v>24</c:v>
                </c:pt>
                <c:pt idx="5">
                  <c:v>19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Bundle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Sheet1!$E$2:$E$10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14</c:v>
                </c:pt>
                <c:pt idx="5">
                  <c:v>18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267800"/>
        <c:axId val="592274464"/>
      </c:lineChart>
      <c:catAx>
        <c:axId val="59226780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74464"/>
        <c:crosses val="autoZero"/>
        <c:auto val="1"/>
        <c:lblAlgn val="ctr"/>
        <c:lblOffset val="100"/>
        <c:noMultiLvlLbl val="0"/>
      </c:catAx>
      <c:valAx>
        <c:axId val="59227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6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7894733476847"/>
          <c:y val="0.77716326878427799"/>
          <c:w val="0.50277209299005821"/>
          <c:h val="0.222836731215722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04008"/>
        <c:axId val="659202832"/>
      </c:barChart>
      <c:catAx>
        <c:axId val="65920400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2832"/>
        <c:crosses val="autoZero"/>
        <c:auto val="1"/>
        <c:lblAlgn val="ctr"/>
        <c:lblOffset val="100"/>
        <c:noMultiLvlLbl val="0"/>
      </c:catAx>
      <c:valAx>
        <c:axId val="65920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00872"/>
        <c:axId val="659207928"/>
      </c:barChart>
      <c:catAx>
        <c:axId val="65920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7928"/>
        <c:crosses val="autoZero"/>
        <c:auto val="1"/>
        <c:lblAlgn val="ctr"/>
        <c:lblOffset val="100"/>
        <c:noMultiLvlLbl val="0"/>
      </c:catAx>
      <c:valAx>
        <c:axId val="659207928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0872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06752"/>
        <c:axId val="659201264"/>
      </c:barChart>
      <c:catAx>
        <c:axId val="6592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1264"/>
        <c:crosses val="autoZero"/>
        <c:auto val="1"/>
        <c:lblAlgn val="ctr"/>
        <c:lblOffset val="100"/>
        <c:noMultiLvlLbl val="0"/>
      </c:catAx>
      <c:valAx>
        <c:axId val="659201264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6752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04400"/>
        <c:axId val="659202440"/>
      </c:barChart>
      <c:catAx>
        <c:axId val="65920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2440"/>
        <c:crosses val="autoZero"/>
        <c:auto val="1"/>
        <c:lblAlgn val="ctr"/>
        <c:lblOffset val="100"/>
        <c:noMultiLvlLbl val="0"/>
      </c:catAx>
      <c:valAx>
        <c:axId val="659202440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4400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04792"/>
        <c:axId val="659203224"/>
      </c:barChart>
      <c:catAx>
        <c:axId val="65920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3224"/>
        <c:crosses val="autoZero"/>
        <c:auto val="1"/>
        <c:lblAlgn val="ctr"/>
        <c:lblOffset val="100"/>
        <c:noMultiLvlLbl val="0"/>
      </c:catAx>
      <c:valAx>
        <c:axId val="659203224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4792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196168"/>
        <c:axId val="659207536"/>
      </c:barChart>
      <c:catAx>
        <c:axId val="65919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7536"/>
        <c:crosses val="autoZero"/>
        <c:auto val="1"/>
        <c:lblAlgn val="ctr"/>
        <c:lblOffset val="100"/>
        <c:noMultiLvlLbl val="0"/>
      </c:catAx>
      <c:valAx>
        <c:axId val="65920753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196168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16552"/>
        <c:axId val="659215376"/>
      </c:barChart>
      <c:catAx>
        <c:axId val="65921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15376"/>
        <c:crosses val="autoZero"/>
        <c:auto val="1"/>
        <c:lblAlgn val="ctr"/>
        <c:lblOffset val="100"/>
        <c:noMultiLvlLbl val="0"/>
      </c:catAx>
      <c:valAx>
        <c:axId val="65921537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16552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20080"/>
        <c:axId val="659211456"/>
      </c:barChart>
      <c:catAx>
        <c:axId val="65922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11456"/>
        <c:crosses val="autoZero"/>
        <c:auto val="1"/>
        <c:lblAlgn val="ctr"/>
        <c:lblOffset val="100"/>
        <c:noMultiLvlLbl val="0"/>
      </c:catAx>
      <c:valAx>
        <c:axId val="65921145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20080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162456"/>
        <c:axId val="659159712"/>
      </c:barChart>
      <c:catAx>
        <c:axId val="65916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159712"/>
        <c:crosses val="autoZero"/>
        <c:auto val="1"/>
        <c:lblAlgn val="ctr"/>
        <c:lblOffset val="100"/>
        <c:noMultiLvlLbl val="0"/>
      </c:catAx>
      <c:valAx>
        <c:axId val="659159712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162456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5.9344901893489461E-2"/>
          <c:w val="0.9317804254110793"/>
          <c:h val="0.71972375288820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2276424"/>
        <c:axId val="592277992"/>
      </c:barChart>
      <c:catAx>
        <c:axId val="59227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77992"/>
        <c:crosses val="autoZero"/>
        <c:auto val="1"/>
        <c:lblAlgn val="ctr"/>
        <c:lblOffset val="100"/>
        <c:noMultiLvlLbl val="0"/>
      </c:catAx>
      <c:valAx>
        <c:axId val="59227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59227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</c:v>
                </c:pt>
                <c:pt idx="1">
                  <c:v>39</c:v>
                </c:pt>
                <c:pt idx="2">
                  <c:v>8</c:v>
                </c:pt>
                <c:pt idx="3">
                  <c:v>11</c:v>
                </c:pt>
                <c:pt idx="4">
                  <c:v>4</c:v>
                </c:pt>
                <c:pt idx="5">
                  <c:v>12</c:v>
                </c:pt>
                <c:pt idx="6">
                  <c:v>22</c:v>
                </c:pt>
                <c:pt idx="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40</c:v>
                </c:pt>
                <c:pt idx="2">
                  <c:v>5</c:v>
                </c:pt>
                <c:pt idx="3">
                  <c:v>14</c:v>
                </c:pt>
                <c:pt idx="4">
                  <c:v>0</c:v>
                </c:pt>
                <c:pt idx="5">
                  <c:v>13</c:v>
                </c:pt>
                <c:pt idx="6">
                  <c:v>15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63</c:v>
                </c:pt>
                <c:pt idx="1">
                  <c:v>55</c:v>
                </c:pt>
                <c:pt idx="2">
                  <c:v>14</c:v>
                </c:pt>
                <c:pt idx="3">
                  <c:v>22</c:v>
                </c:pt>
                <c:pt idx="4">
                  <c:v>0</c:v>
                </c:pt>
                <c:pt idx="5">
                  <c:v>8</c:v>
                </c:pt>
                <c:pt idx="6">
                  <c:v>18</c:v>
                </c:pt>
                <c:pt idx="7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</c:v>
                </c:pt>
                <c:pt idx="1">
                  <c:v>22</c:v>
                </c:pt>
                <c:pt idx="2">
                  <c:v>1</c:v>
                </c:pt>
                <c:pt idx="3">
                  <c:v>12</c:v>
                </c:pt>
                <c:pt idx="4">
                  <c:v>0</c:v>
                </c:pt>
                <c:pt idx="5">
                  <c:v>2</c:v>
                </c:pt>
                <c:pt idx="6">
                  <c:v>30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62</c:v>
                </c:pt>
                <c:pt idx="2">
                  <c:v>12</c:v>
                </c:pt>
                <c:pt idx="3">
                  <c:v>2</c:v>
                </c:pt>
                <c:pt idx="4">
                  <c:v>0</c:v>
                </c:pt>
                <c:pt idx="5">
                  <c:v>22</c:v>
                </c:pt>
                <c:pt idx="6">
                  <c:v>6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48</c:v>
                </c:pt>
                <c:pt idx="1">
                  <c:v>35</c:v>
                </c:pt>
                <c:pt idx="2">
                  <c:v>22</c:v>
                </c:pt>
                <c:pt idx="3">
                  <c:v>8</c:v>
                </c:pt>
                <c:pt idx="4">
                  <c:v>0</c:v>
                </c:pt>
                <c:pt idx="5">
                  <c:v>8</c:v>
                </c:pt>
                <c:pt idx="6">
                  <c:v>17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</c:v>
                </c:pt>
                <c:pt idx="1">
                  <c:v>39</c:v>
                </c:pt>
                <c:pt idx="2">
                  <c:v>8</c:v>
                </c:pt>
                <c:pt idx="3">
                  <c:v>11</c:v>
                </c:pt>
                <c:pt idx="4">
                  <c:v>4</c:v>
                </c:pt>
                <c:pt idx="5">
                  <c:v>12</c:v>
                </c:pt>
                <c:pt idx="6">
                  <c:v>22</c:v>
                </c:pt>
                <c:pt idx="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3.9515844944004369E-2"/>
          <c:w val="0.9317804254110793"/>
          <c:h val="0.51208066297990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Sheet1!$B$2:$B$3</c:f>
              <c:numCache>
                <c:formatCode>0_ 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Sheet1!$C$2:$C$3</c:f>
              <c:numCache>
                <c:formatCode>0_ 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2269760"/>
        <c:axId val="592271720"/>
      </c:barChart>
      <c:catAx>
        <c:axId val="5922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71720"/>
        <c:crosses val="autoZero"/>
        <c:auto val="1"/>
        <c:lblAlgn val="ctr"/>
        <c:lblOffset val="100"/>
        <c:noMultiLvlLbl val="0"/>
      </c:catAx>
      <c:valAx>
        <c:axId val="59227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6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77716331727658505"/>
          <c:w val="0.36057502554476489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40</c:v>
                </c:pt>
                <c:pt idx="2">
                  <c:v>5</c:v>
                </c:pt>
                <c:pt idx="3">
                  <c:v>14</c:v>
                </c:pt>
                <c:pt idx="4">
                  <c:v>0</c:v>
                </c:pt>
                <c:pt idx="5">
                  <c:v>13</c:v>
                </c:pt>
                <c:pt idx="6">
                  <c:v>15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63</c:v>
                </c:pt>
                <c:pt idx="1">
                  <c:v>55</c:v>
                </c:pt>
                <c:pt idx="2">
                  <c:v>14</c:v>
                </c:pt>
                <c:pt idx="3">
                  <c:v>22</c:v>
                </c:pt>
                <c:pt idx="4">
                  <c:v>0</c:v>
                </c:pt>
                <c:pt idx="5">
                  <c:v>8</c:v>
                </c:pt>
                <c:pt idx="6">
                  <c:v>18</c:v>
                </c:pt>
                <c:pt idx="7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</c:v>
                </c:pt>
                <c:pt idx="1">
                  <c:v>22</c:v>
                </c:pt>
                <c:pt idx="2">
                  <c:v>1</c:v>
                </c:pt>
                <c:pt idx="3">
                  <c:v>12</c:v>
                </c:pt>
                <c:pt idx="4">
                  <c:v>0</c:v>
                </c:pt>
                <c:pt idx="5">
                  <c:v>2</c:v>
                </c:pt>
                <c:pt idx="6">
                  <c:v>30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62</c:v>
                </c:pt>
                <c:pt idx="2">
                  <c:v>12</c:v>
                </c:pt>
                <c:pt idx="3">
                  <c:v>2</c:v>
                </c:pt>
                <c:pt idx="4">
                  <c:v>0</c:v>
                </c:pt>
                <c:pt idx="5">
                  <c:v>22</c:v>
                </c:pt>
                <c:pt idx="6">
                  <c:v>6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48</c:v>
                </c:pt>
                <c:pt idx="1">
                  <c:v>35</c:v>
                </c:pt>
                <c:pt idx="2">
                  <c:v>22</c:v>
                </c:pt>
                <c:pt idx="3">
                  <c:v>8</c:v>
                </c:pt>
                <c:pt idx="4">
                  <c:v>0</c:v>
                </c:pt>
                <c:pt idx="5">
                  <c:v>8</c:v>
                </c:pt>
                <c:pt idx="6">
                  <c:v>17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911774461423"/>
          <c:y val="5.1547420227309675E-2"/>
          <c:w val="0.85052584817246846"/>
          <c:h val="0.561978292918509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48</c:v>
                </c:pt>
                <c:pt idx="1">
                  <c:v>49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52</c:v>
                </c:pt>
                <c:pt idx="1">
                  <c:v>31</c:v>
                </c:pt>
                <c:pt idx="2">
                  <c:v>52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Sheet1!$H$7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Sheet1!$I$7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Sheet1!$J$7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244752"/>
        <c:axId val="538243576"/>
      </c:barChart>
      <c:catAx>
        <c:axId val="53824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43576"/>
        <c:crosses val="autoZero"/>
        <c:auto val="1"/>
        <c:lblAlgn val="ctr"/>
        <c:lblOffset val="100"/>
        <c:noMultiLvlLbl val="0"/>
      </c:catAx>
      <c:valAx>
        <c:axId val="538243576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4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57067195780123E-2"/>
          <c:y val="0.84162663868402754"/>
          <c:w val="0.94637277606507997"/>
          <c:h val="0.1583733613159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39467184611666E-2"/>
          <c:y val="6.9196513967848317E-2"/>
          <c:w val="0.87686277582879824"/>
          <c:h val="0.5797568857296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Sheet1!$M$8:$T$8</c:f>
              <c:numCache>
                <c:formatCode>General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Sheet1!$M$9:$T$9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Sheet1!$M$10:$T$10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Sheet1!$M$11:$T$11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245144"/>
        <c:axId val="538249064"/>
      </c:barChart>
      <c:catAx>
        <c:axId val="53824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49064"/>
        <c:crosses val="autoZero"/>
        <c:auto val="1"/>
        <c:lblAlgn val="ctr"/>
        <c:lblOffset val="100"/>
        <c:noMultiLvlLbl val="0"/>
      </c:catAx>
      <c:valAx>
        <c:axId val="538249064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4514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02194316132094"/>
          <c:y val="2.081595800846256E-2"/>
          <c:w val="0.25195467794726978"/>
          <c:h val="0.234181121661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Danger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24</c:v>
                </c:pt>
                <c:pt idx="6">
                  <c:v>19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Reefer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24</c:v>
                </c:pt>
                <c:pt idx="1">
                  <c:v>19</c:v>
                </c:pt>
                <c:pt idx="2">
                  <c:v>14</c:v>
                </c:pt>
                <c:pt idx="3">
                  <c:v>16</c:v>
                </c:pt>
                <c:pt idx="4">
                  <c:v>24</c:v>
                </c:pt>
                <c:pt idx="5">
                  <c:v>19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Bundle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Sheet1!$E$2:$E$10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14</c:v>
                </c:pt>
                <c:pt idx="5">
                  <c:v>18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283480"/>
        <c:axId val="592289752"/>
      </c:lineChart>
      <c:catAx>
        <c:axId val="59228348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89752"/>
        <c:crosses val="autoZero"/>
        <c:auto val="1"/>
        <c:lblAlgn val="ctr"/>
        <c:lblOffset val="100"/>
        <c:noMultiLvlLbl val="0"/>
      </c:catAx>
      <c:valAx>
        <c:axId val="59228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8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7894733476847"/>
          <c:y val="0.77716326878427799"/>
          <c:w val="0.50277209299005821"/>
          <c:h val="0.222836731215722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</c:v>
                </c:pt>
                <c:pt idx="1">
                  <c:v>39</c:v>
                </c:pt>
                <c:pt idx="2">
                  <c:v>8</c:v>
                </c:pt>
                <c:pt idx="3">
                  <c:v>11</c:v>
                </c:pt>
                <c:pt idx="4">
                  <c:v>4</c:v>
                </c:pt>
                <c:pt idx="5">
                  <c:v>12</c:v>
                </c:pt>
                <c:pt idx="6">
                  <c:v>22</c:v>
                </c:pt>
                <c:pt idx="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40</c:v>
                </c:pt>
                <c:pt idx="2">
                  <c:v>5</c:v>
                </c:pt>
                <c:pt idx="3">
                  <c:v>14</c:v>
                </c:pt>
                <c:pt idx="4">
                  <c:v>0</c:v>
                </c:pt>
                <c:pt idx="5">
                  <c:v>13</c:v>
                </c:pt>
                <c:pt idx="6">
                  <c:v>15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63</c:v>
                </c:pt>
                <c:pt idx="1">
                  <c:v>55</c:v>
                </c:pt>
                <c:pt idx="2">
                  <c:v>14</c:v>
                </c:pt>
                <c:pt idx="3">
                  <c:v>22</c:v>
                </c:pt>
                <c:pt idx="4">
                  <c:v>0</c:v>
                </c:pt>
                <c:pt idx="5">
                  <c:v>8</c:v>
                </c:pt>
                <c:pt idx="6">
                  <c:v>18</c:v>
                </c:pt>
                <c:pt idx="7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</c:v>
                </c:pt>
                <c:pt idx="1">
                  <c:v>22</c:v>
                </c:pt>
                <c:pt idx="2">
                  <c:v>1</c:v>
                </c:pt>
                <c:pt idx="3">
                  <c:v>12</c:v>
                </c:pt>
                <c:pt idx="4">
                  <c:v>0</c:v>
                </c:pt>
                <c:pt idx="5">
                  <c:v>2</c:v>
                </c:pt>
                <c:pt idx="6">
                  <c:v>30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62</c:v>
                </c:pt>
                <c:pt idx="2">
                  <c:v>12</c:v>
                </c:pt>
                <c:pt idx="3">
                  <c:v>2</c:v>
                </c:pt>
                <c:pt idx="4">
                  <c:v>0</c:v>
                </c:pt>
                <c:pt idx="5">
                  <c:v>22</c:v>
                </c:pt>
                <c:pt idx="6">
                  <c:v>6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48</c:v>
                </c:pt>
                <c:pt idx="1">
                  <c:v>35</c:v>
                </c:pt>
                <c:pt idx="2">
                  <c:v>22</c:v>
                </c:pt>
                <c:pt idx="3">
                  <c:v>8</c:v>
                </c:pt>
                <c:pt idx="4">
                  <c:v>0</c:v>
                </c:pt>
                <c:pt idx="5">
                  <c:v>8</c:v>
                </c:pt>
                <c:pt idx="6">
                  <c:v>17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</c:v>
                </c:pt>
                <c:pt idx="1">
                  <c:v>39</c:v>
                </c:pt>
                <c:pt idx="2">
                  <c:v>8</c:v>
                </c:pt>
                <c:pt idx="3">
                  <c:v>11</c:v>
                </c:pt>
                <c:pt idx="4">
                  <c:v>4</c:v>
                </c:pt>
                <c:pt idx="5">
                  <c:v>12</c:v>
                </c:pt>
                <c:pt idx="6">
                  <c:v>22</c:v>
                </c:pt>
                <c:pt idx="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Danger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24</c:v>
                </c:pt>
                <c:pt idx="6">
                  <c:v>19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Reefer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24</c:v>
                </c:pt>
                <c:pt idx="1">
                  <c:v>19</c:v>
                </c:pt>
                <c:pt idx="2">
                  <c:v>14</c:v>
                </c:pt>
                <c:pt idx="3">
                  <c:v>16</c:v>
                </c:pt>
                <c:pt idx="4">
                  <c:v>24</c:v>
                </c:pt>
                <c:pt idx="5">
                  <c:v>19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Bundle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Sheet1!$E$2:$E$10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14</c:v>
                </c:pt>
                <c:pt idx="5">
                  <c:v>18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289360"/>
        <c:axId val="592291712"/>
      </c:lineChart>
      <c:catAx>
        <c:axId val="59228936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91712"/>
        <c:crosses val="autoZero"/>
        <c:auto val="1"/>
        <c:lblAlgn val="ctr"/>
        <c:lblOffset val="100"/>
        <c:noMultiLvlLbl val="0"/>
      </c:catAx>
      <c:valAx>
        <c:axId val="5922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7894733476847"/>
          <c:y val="0.77716326878427799"/>
          <c:w val="0.50277209299005821"/>
          <c:h val="0.222836731215722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40</c:v>
                </c:pt>
                <c:pt idx="2">
                  <c:v>5</c:v>
                </c:pt>
                <c:pt idx="3">
                  <c:v>14</c:v>
                </c:pt>
                <c:pt idx="4">
                  <c:v>0</c:v>
                </c:pt>
                <c:pt idx="5">
                  <c:v>13</c:v>
                </c:pt>
                <c:pt idx="6">
                  <c:v>15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63</c:v>
                </c:pt>
                <c:pt idx="1">
                  <c:v>55</c:v>
                </c:pt>
                <c:pt idx="2">
                  <c:v>14</c:v>
                </c:pt>
                <c:pt idx="3">
                  <c:v>22</c:v>
                </c:pt>
                <c:pt idx="4">
                  <c:v>0</c:v>
                </c:pt>
                <c:pt idx="5">
                  <c:v>8</c:v>
                </c:pt>
                <c:pt idx="6">
                  <c:v>18</c:v>
                </c:pt>
                <c:pt idx="7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</c:v>
                </c:pt>
                <c:pt idx="1">
                  <c:v>22</c:v>
                </c:pt>
                <c:pt idx="2">
                  <c:v>1</c:v>
                </c:pt>
                <c:pt idx="3">
                  <c:v>12</c:v>
                </c:pt>
                <c:pt idx="4">
                  <c:v>0</c:v>
                </c:pt>
                <c:pt idx="5">
                  <c:v>2</c:v>
                </c:pt>
                <c:pt idx="6">
                  <c:v>30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62</c:v>
                </c:pt>
                <c:pt idx="2">
                  <c:v>12</c:v>
                </c:pt>
                <c:pt idx="3">
                  <c:v>2</c:v>
                </c:pt>
                <c:pt idx="4">
                  <c:v>0</c:v>
                </c:pt>
                <c:pt idx="5">
                  <c:v>22</c:v>
                </c:pt>
                <c:pt idx="6">
                  <c:v>6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48</c:v>
                </c:pt>
                <c:pt idx="1">
                  <c:v>35</c:v>
                </c:pt>
                <c:pt idx="2">
                  <c:v>22</c:v>
                </c:pt>
                <c:pt idx="3">
                  <c:v>8</c:v>
                </c:pt>
                <c:pt idx="4">
                  <c:v>0</c:v>
                </c:pt>
                <c:pt idx="5">
                  <c:v>8</c:v>
                </c:pt>
                <c:pt idx="6">
                  <c:v>17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911774461423"/>
          <c:y val="5.1547420227309675E-2"/>
          <c:w val="0.85052584817246846"/>
          <c:h val="0.4760464506525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48</c:v>
                </c:pt>
                <c:pt idx="1">
                  <c:v>49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52</c:v>
                </c:pt>
                <c:pt idx="1">
                  <c:v>31</c:v>
                </c:pt>
                <c:pt idx="2">
                  <c:v>52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Sheet1!$H$7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Sheet1!$I$7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Sheet1!$J$7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251024"/>
        <c:axId val="538251416"/>
      </c:barChart>
      <c:catAx>
        <c:axId val="5382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51416"/>
        <c:crosses val="autoZero"/>
        <c:auto val="1"/>
        <c:lblAlgn val="ctr"/>
        <c:lblOffset val="100"/>
        <c:noMultiLvlLbl val="0"/>
      </c:catAx>
      <c:valAx>
        <c:axId val="538251416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5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57067195780123E-2"/>
          <c:y val="0.84162663868402754"/>
          <c:w val="0.94637277606507997"/>
          <c:h val="0.1583733613159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39467184611666E-2"/>
          <c:y val="6.9196513967848317E-2"/>
          <c:w val="0.87686277582879824"/>
          <c:h val="0.5797568857296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Sheet1!$M$8:$T$8</c:f>
              <c:numCache>
                <c:formatCode>General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Sheet1!$M$9:$T$9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Sheet1!$M$10:$T$10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Sheet1!$M$11:$T$11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251808"/>
        <c:axId val="538252200"/>
      </c:barChart>
      <c:catAx>
        <c:axId val="5382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52200"/>
        <c:crosses val="autoZero"/>
        <c:auto val="1"/>
        <c:lblAlgn val="ctr"/>
        <c:lblOffset val="100"/>
        <c:noMultiLvlLbl val="0"/>
      </c:catAx>
      <c:valAx>
        <c:axId val="53825220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518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02194316132094"/>
          <c:y val="2.081595800846256E-2"/>
          <c:w val="0.25195467794726978"/>
          <c:h val="0.234181121661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911774461423"/>
          <c:y val="5.1547420227309675E-2"/>
          <c:w val="0.85052584817246846"/>
          <c:h val="0.4760464506525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48</c:v>
                </c:pt>
                <c:pt idx="1">
                  <c:v>49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52</c:v>
                </c:pt>
                <c:pt idx="1">
                  <c:v>31</c:v>
                </c:pt>
                <c:pt idx="2">
                  <c:v>52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Sheet1!$H$7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Sheet1!$I$7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Sheet1!$J$7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254944"/>
        <c:axId val="538243968"/>
      </c:barChart>
      <c:catAx>
        <c:axId val="53825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43968"/>
        <c:crosses val="autoZero"/>
        <c:auto val="1"/>
        <c:lblAlgn val="ctr"/>
        <c:lblOffset val="100"/>
        <c:noMultiLvlLbl val="0"/>
      </c:catAx>
      <c:valAx>
        <c:axId val="538243968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5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57067195780123E-2"/>
          <c:y val="0.84162663868402754"/>
          <c:w val="0.94637277606507997"/>
          <c:h val="0.1583733613159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Danger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24</c:v>
                </c:pt>
                <c:pt idx="6">
                  <c:v>19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Reefer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24</c:v>
                </c:pt>
                <c:pt idx="1">
                  <c:v>19</c:v>
                </c:pt>
                <c:pt idx="2">
                  <c:v>14</c:v>
                </c:pt>
                <c:pt idx="3">
                  <c:v>16</c:v>
                </c:pt>
                <c:pt idx="4">
                  <c:v>24</c:v>
                </c:pt>
                <c:pt idx="5">
                  <c:v>19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Bundle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Sheet1!$E$2:$E$10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14</c:v>
                </c:pt>
                <c:pt idx="5">
                  <c:v>18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299552"/>
        <c:axId val="592292496"/>
      </c:lineChart>
      <c:catAx>
        <c:axId val="59229955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92496"/>
        <c:crosses val="autoZero"/>
        <c:auto val="1"/>
        <c:lblAlgn val="ctr"/>
        <c:lblOffset val="100"/>
        <c:noMultiLvlLbl val="0"/>
      </c:catAx>
      <c:valAx>
        <c:axId val="59229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9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7894733476847"/>
          <c:y val="0.77716326878427799"/>
          <c:w val="0.50277209299005821"/>
          <c:h val="0.222836731215722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39467184611666E-2"/>
          <c:y val="6.9196513967848317E-2"/>
          <c:w val="0.87686277582879824"/>
          <c:h val="0.5797568857296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Sheet1!$M$8:$T$8</c:f>
              <c:numCache>
                <c:formatCode>General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Sheet1!$M$9:$T$9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Sheet1!$M$10:$T$10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Sheet1!$M$11:$T$11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253376"/>
        <c:axId val="538253768"/>
      </c:barChart>
      <c:catAx>
        <c:axId val="5382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53768"/>
        <c:crosses val="autoZero"/>
        <c:auto val="1"/>
        <c:lblAlgn val="ctr"/>
        <c:lblOffset val="100"/>
        <c:noMultiLvlLbl val="0"/>
      </c:catAx>
      <c:valAx>
        <c:axId val="53825376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533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02194316132094"/>
          <c:y val="2.081595800846256E-2"/>
          <c:w val="0.25195467794726978"/>
          <c:h val="0.234181121661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911774461423"/>
          <c:y val="5.1547420227309675E-2"/>
          <c:w val="0.85052584817246846"/>
          <c:h val="0.4760464506525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48</c:v>
                </c:pt>
                <c:pt idx="1">
                  <c:v>49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52</c:v>
                </c:pt>
                <c:pt idx="1">
                  <c:v>31</c:v>
                </c:pt>
                <c:pt idx="2">
                  <c:v>52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Sheet1!$H$7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Sheet1!$I$7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Sheet1!$J$7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255336"/>
        <c:axId val="542206984"/>
      </c:barChart>
      <c:catAx>
        <c:axId val="53825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06984"/>
        <c:crosses val="autoZero"/>
        <c:auto val="1"/>
        <c:lblAlgn val="ctr"/>
        <c:lblOffset val="100"/>
        <c:noMultiLvlLbl val="0"/>
      </c:catAx>
      <c:valAx>
        <c:axId val="542206984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25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57067195780123E-2"/>
          <c:y val="0.84162663868402754"/>
          <c:w val="0.94637277606507997"/>
          <c:h val="0.1583733613159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39467184611666E-2"/>
          <c:y val="6.9196513967848317E-2"/>
          <c:w val="0.87686277582879824"/>
          <c:h val="0.5797568857296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Sheet1!$M$8:$T$8</c:f>
              <c:numCache>
                <c:formatCode>General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Sheet1!$M$9:$T$9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Sheet1!$M$10:$T$10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Sheet1!$M$11:$T$11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199928"/>
        <c:axId val="542212080"/>
      </c:barChart>
      <c:catAx>
        <c:axId val="54219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2080"/>
        <c:crosses val="autoZero"/>
        <c:auto val="1"/>
        <c:lblAlgn val="ctr"/>
        <c:lblOffset val="100"/>
        <c:noMultiLvlLbl val="0"/>
      </c:catAx>
      <c:valAx>
        <c:axId val="54221208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1999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02194316132094"/>
          <c:y val="2.081595800846256E-2"/>
          <c:w val="0.25195467794726978"/>
          <c:h val="0.234181121661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</c:v>
                </c:pt>
                <c:pt idx="1">
                  <c:v>39</c:v>
                </c:pt>
                <c:pt idx="2">
                  <c:v>8</c:v>
                </c:pt>
                <c:pt idx="3">
                  <c:v>11</c:v>
                </c:pt>
                <c:pt idx="4">
                  <c:v>4</c:v>
                </c:pt>
                <c:pt idx="5">
                  <c:v>12</c:v>
                </c:pt>
                <c:pt idx="6">
                  <c:v>22</c:v>
                </c:pt>
                <c:pt idx="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40</c:v>
                </c:pt>
                <c:pt idx="2">
                  <c:v>5</c:v>
                </c:pt>
                <c:pt idx="3">
                  <c:v>14</c:v>
                </c:pt>
                <c:pt idx="4">
                  <c:v>0</c:v>
                </c:pt>
                <c:pt idx="5">
                  <c:v>13</c:v>
                </c:pt>
                <c:pt idx="6">
                  <c:v>15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63</c:v>
                </c:pt>
                <c:pt idx="1">
                  <c:v>55</c:v>
                </c:pt>
                <c:pt idx="2">
                  <c:v>14</c:v>
                </c:pt>
                <c:pt idx="3">
                  <c:v>22</c:v>
                </c:pt>
                <c:pt idx="4">
                  <c:v>0</c:v>
                </c:pt>
                <c:pt idx="5">
                  <c:v>8</c:v>
                </c:pt>
                <c:pt idx="6">
                  <c:v>18</c:v>
                </c:pt>
                <c:pt idx="7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</c:v>
                </c:pt>
                <c:pt idx="1">
                  <c:v>22</c:v>
                </c:pt>
                <c:pt idx="2">
                  <c:v>1</c:v>
                </c:pt>
                <c:pt idx="3">
                  <c:v>12</c:v>
                </c:pt>
                <c:pt idx="4">
                  <c:v>0</c:v>
                </c:pt>
                <c:pt idx="5">
                  <c:v>2</c:v>
                </c:pt>
                <c:pt idx="6">
                  <c:v>30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62</c:v>
                </c:pt>
                <c:pt idx="2">
                  <c:v>12</c:v>
                </c:pt>
                <c:pt idx="3">
                  <c:v>2</c:v>
                </c:pt>
                <c:pt idx="4">
                  <c:v>0</c:v>
                </c:pt>
                <c:pt idx="5">
                  <c:v>22</c:v>
                </c:pt>
                <c:pt idx="6">
                  <c:v>6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Danger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24</c:v>
                </c:pt>
                <c:pt idx="6">
                  <c:v>19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Reefer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24</c:v>
                </c:pt>
                <c:pt idx="1">
                  <c:v>19</c:v>
                </c:pt>
                <c:pt idx="2">
                  <c:v>14</c:v>
                </c:pt>
                <c:pt idx="3">
                  <c:v>16</c:v>
                </c:pt>
                <c:pt idx="4">
                  <c:v>24</c:v>
                </c:pt>
                <c:pt idx="5">
                  <c:v>19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Bundle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Sheet1!$E$2:$E$10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14</c:v>
                </c:pt>
                <c:pt idx="5">
                  <c:v>18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58240"/>
        <c:axId val="588853144"/>
      </c:lineChart>
      <c:catAx>
        <c:axId val="58885824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53144"/>
        <c:crosses val="autoZero"/>
        <c:auto val="1"/>
        <c:lblAlgn val="ctr"/>
        <c:lblOffset val="100"/>
        <c:noMultiLvlLbl val="0"/>
      </c:catAx>
      <c:valAx>
        <c:axId val="58885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5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7894733476847"/>
          <c:y val="0.77716326878427799"/>
          <c:w val="0.50277209299005821"/>
          <c:h val="0.222836731215722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4</c:v>
                </c:pt>
                <c:pt idx="5">
                  <c:v>22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DS</c:v>
                </c:pt>
                <c:pt idx="1">
                  <c:v>LS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48</c:v>
                </c:pt>
                <c:pt idx="1">
                  <c:v>35</c:v>
                </c:pt>
                <c:pt idx="2">
                  <c:v>22</c:v>
                </c:pt>
                <c:pt idx="3">
                  <c:v>8</c:v>
                </c:pt>
                <c:pt idx="4">
                  <c:v>0</c:v>
                </c:pt>
                <c:pt idx="5">
                  <c:v>8</c:v>
                </c:pt>
                <c:pt idx="6">
                  <c:v>17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911774461423"/>
          <c:y val="5.1547420227309675E-2"/>
          <c:w val="0.85052584817246846"/>
          <c:h val="0.4760464506525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48</c:v>
                </c:pt>
                <c:pt idx="1">
                  <c:v>49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52</c:v>
                </c:pt>
                <c:pt idx="1">
                  <c:v>31</c:v>
                </c:pt>
                <c:pt idx="2">
                  <c:v>52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Sheet1!$H$7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Sheet1!$I$7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Sheet1!$J$7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10120"/>
        <c:axId val="542210512"/>
      </c:barChart>
      <c:catAx>
        <c:axId val="54221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0512"/>
        <c:crosses val="autoZero"/>
        <c:auto val="1"/>
        <c:lblAlgn val="ctr"/>
        <c:lblOffset val="100"/>
        <c:noMultiLvlLbl val="0"/>
      </c:catAx>
      <c:valAx>
        <c:axId val="542210512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57067195780123E-2"/>
          <c:y val="0.84162663868402754"/>
          <c:w val="0.94637277606507997"/>
          <c:h val="0.1583733613159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39467184611666E-2"/>
          <c:y val="6.9196513967848317E-2"/>
          <c:w val="0.87686277582879824"/>
          <c:h val="0.5797568857296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Sheet1!$M$8:$T$8</c:f>
              <c:numCache>
                <c:formatCode>General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Sheet1!$M$9:$T$9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Sheet1!$M$10:$T$10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Sheet1!$M$11:$T$11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11688"/>
        <c:axId val="542200320"/>
      </c:barChart>
      <c:catAx>
        <c:axId val="54221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00320"/>
        <c:crosses val="autoZero"/>
        <c:auto val="1"/>
        <c:lblAlgn val="ctr"/>
        <c:lblOffset val="100"/>
        <c:noMultiLvlLbl val="0"/>
      </c:catAx>
      <c:valAx>
        <c:axId val="54220032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16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02194316132094"/>
          <c:y val="2.081595800846256E-2"/>
          <c:w val="0.25195467794726978"/>
          <c:h val="0.234181121661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911774461423"/>
          <c:y val="5.1547420227309675E-2"/>
          <c:w val="0.85052584817246846"/>
          <c:h val="0.4760464506525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48</c:v>
                </c:pt>
                <c:pt idx="1">
                  <c:v>49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52</c:v>
                </c:pt>
                <c:pt idx="1">
                  <c:v>31</c:v>
                </c:pt>
                <c:pt idx="2">
                  <c:v>52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Sheet1!$H$7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Sheet1!$I$7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Sheet1!$J$7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08552"/>
        <c:axId val="542210904"/>
      </c:barChart>
      <c:catAx>
        <c:axId val="54220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0904"/>
        <c:crosses val="autoZero"/>
        <c:auto val="1"/>
        <c:lblAlgn val="ctr"/>
        <c:lblOffset val="100"/>
        <c:noMultiLvlLbl val="0"/>
      </c:catAx>
      <c:valAx>
        <c:axId val="542210904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0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57067195780123E-2"/>
          <c:y val="0.84162663868402754"/>
          <c:w val="0.94637277606507997"/>
          <c:h val="0.1583733613159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39467184611666E-2"/>
          <c:y val="6.9196513967848317E-2"/>
          <c:w val="0.87686277582879824"/>
          <c:h val="0.5797568857296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Sheet1!$M$8:$T$8</c:f>
              <c:numCache>
                <c:formatCode>General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Sheet1!$M$9:$T$9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Sheet1!$M$10:$T$10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Sheet1!$M$11:$T$11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02280"/>
        <c:axId val="542202672"/>
      </c:barChart>
      <c:catAx>
        <c:axId val="54220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02672"/>
        <c:crosses val="autoZero"/>
        <c:auto val="1"/>
        <c:lblAlgn val="ctr"/>
        <c:lblOffset val="100"/>
        <c:noMultiLvlLbl val="0"/>
      </c:catAx>
      <c:valAx>
        <c:axId val="542202672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022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02194316132094"/>
          <c:y val="2.081595800846256E-2"/>
          <c:w val="0.25195467794726978"/>
          <c:h val="0.234181121661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911774461423"/>
          <c:y val="5.1547420227309675E-2"/>
          <c:w val="0.85052584817246846"/>
          <c:h val="0.4760464506525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48</c:v>
                </c:pt>
                <c:pt idx="1">
                  <c:v>49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52</c:v>
                </c:pt>
                <c:pt idx="1">
                  <c:v>31</c:v>
                </c:pt>
                <c:pt idx="2">
                  <c:v>52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Sheet1!$H$7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Sheet1!$I$7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Sheet1!$J$7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04240"/>
        <c:axId val="542205024"/>
      </c:barChart>
      <c:catAx>
        <c:axId val="54220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05024"/>
        <c:crosses val="autoZero"/>
        <c:auto val="1"/>
        <c:lblAlgn val="ctr"/>
        <c:lblOffset val="100"/>
        <c:noMultiLvlLbl val="0"/>
      </c:catAx>
      <c:valAx>
        <c:axId val="542205024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0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57067195780123E-2"/>
          <c:y val="0.84162663868402754"/>
          <c:w val="0.94637277606507997"/>
          <c:h val="0.1583733613159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39467184611666E-2"/>
          <c:y val="6.9196513967848317E-2"/>
          <c:w val="0.87686277582879824"/>
          <c:h val="0.5797568857296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Sheet1!$M$8:$T$8</c:f>
              <c:numCache>
                <c:formatCode>General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Sheet1!$M$9:$T$9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Sheet1!$M$10:$T$10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Sheet1!$M$11:$T$11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05808"/>
        <c:axId val="542206200"/>
      </c:barChart>
      <c:catAx>
        <c:axId val="54220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06200"/>
        <c:crosses val="autoZero"/>
        <c:auto val="1"/>
        <c:lblAlgn val="ctr"/>
        <c:lblOffset val="100"/>
        <c:noMultiLvlLbl val="0"/>
      </c:catAx>
      <c:valAx>
        <c:axId val="54220620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058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02194316132094"/>
          <c:y val="2.081595800846256E-2"/>
          <c:w val="0.25195467794726978"/>
          <c:h val="0.234181121661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911774461423"/>
          <c:y val="5.1547420227309675E-2"/>
          <c:w val="0.85052584817246846"/>
          <c:h val="0.4760464506525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48</c:v>
                </c:pt>
                <c:pt idx="1">
                  <c:v>49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52</c:v>
                </c:pt>
                <c:pt idx="1">
                  <c:v>31</c:v>
                </c:pt>
                <c:pt idx="2">
                  <c:v>52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Sheet1!$H$7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Sheet1!$I$7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Sheet1!$J$7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15216"/>
        <c:axId val="542215608"/>
      </c:barChart>
      <c:catAx>
        <c:axId val="54221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5608"/>
        <c:crosses val="autoZero"/>
        <c:auto val="1"/>
        <c:lblAlgn val="ctr"/>
        <c:lblOffset val="100"/>
        <c:noMultiLvlLbl val="0"/>
      </c:catAx>
      <c:valAx>
        <c:axId val="542215608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57067195780123E-2"/>
          <c:y val="0.84162663868402754"/>
          <c:w val="0.94637277606507997"/>
          <c:h val="0.1583733613159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39467184611666E-2"/>
          <c:y val="6.9196513967848317E-2"/>
          <c:w val="0.87686277582879824"/>
          <c:h val="0.5797568857296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Sheet1!$M$8:$T$8</c:f>
              <c:numCache>
                <c:formatCode>General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Sheet1!$M$9:$T$9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Sheet1!$M$10:$T$10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Sheet1!$M$11:$T$11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14040"/>
        <c:axId val="542212864"/>
      </c:barChart>
      <c:catAx>
        <c:axId val="54221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2864"/>
        <c:crosses val="autoZero"/>
        <c:auto val="1"/>
        <c:lblAlgn val="ctr"/>
        <c:lblOffset val="100"/>
        <c:noMultiLvlLbl val="0"/>
      </c:catAx>
      <c:valAx>
        <c:axId val="542212864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40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02194316132094"/>
          <c:y val="2.081595800846256E-2"/>
          <c:w val="0.25195467794726978"/>
          <c:h val="0.234181121661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24</c:v>
                </c:pt>
                <c:pt idx="6">
                  <c:v>19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61376"/>
        <c:axId val="588854320"/>
      </c:lineChart>
      <c:catAx>
        <c:axId val="58886137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54320"/>
        <c:crosses val="autoZero"/>
        <c:auto val="1"/>
        <c:lblAlgn val="ctr"/>
        <c:lblOffset val="100"/>
        <c:noMultiLvlLbl val="0"/>
      </c:catAx>
      <c:valAx>
        <c:axId val="58885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9504167618210941"/>
          <c:h val="0.222836731215722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911774461423"/>
          <c:y val="5.1547420227309675E-2"/>
          <c:w val="0.85052584817246846"/>
          <c:h val="0.4760464506525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Sheet1!$C$8:$C$11</c:f>
              <c:numCache>
                <c:formatCode>General</c:formatCode>
                <c:ptCount val="4"/>
                <c:pt idx="0">
                  <c:v>48</c:v>
                </c:pt>
                <c:pt idx="1">
                  <c:v>49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52</c:v>
                </c:pt>
                <c:pt idx="1">
                  <c:v>31</c:v>
                </c:pt>
                <c:pt idx="2">
                  <c:v>52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Sheet1!$F$8:$F$11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Sheet1!$G$8:$G$11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Sheet1!$H$7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Sheet1!$H$8:$H$11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Sheet1!$I$7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Sheet1!$I$8:$I$11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Sheet1!$J$7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Sheet1!$B$8:$B$11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Sheet1!$J$8:$J$11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14432"/>
        <c:axId val="542213648"/>
      </c:barChart>
      <c:catAx>
        <c:axId val="5422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3648"/>
        <c:crosses val="autoZero"/>
        <c:auto val="1"/>
        <c:lblAlgn val="ctr"/>
        <c:lblOffset val="100"/>
        <c:noMultiLvlLbl val="0"/>
      </c:catAx>
      <c:valAx>
        <c:axId val="542213648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22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57067195780123E-2"/>
          <c:y val="0.84162663868402754"/>
          <c:w val="0.94637277606507997"/>
          <c:h val="0.15837336131597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39467184611666E-2"/>
          <c:y val="6.9196513967848317E-2"/>
          <c:w val="0.87686277582879824"/>
          <c:h val="0.5797568857296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Sheet1!$L$8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Sheet1!$M$8:$T$8</c:f>
              <c:numCache>
                <c:formatCode>General</c:formatCode>
                <c:ptCount val="8"/>
                <c:pt idx="0">
                  <c:v>32</c:v>
                </c:pt>
                <c:pt idx="1">
                  <c:v>40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Sheet1!$M$9:$T$9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Sheet1!$M$10:$T$10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Sheet1!$M$7:$T$7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Sheet1!$M$11:$T$11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4026688"/>
        <c:axId val="544033744"/>
      </c:barChart>
      <c:catAx>
        <c:axId val="54402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4033744"/>
        <c:crosses val="autoZero"/>
        <c:auto val="1"/>
        <c:lblAlgn val="ctr"/>
        <c:lblOffset val="100"/>
        <c:noMultiLvlLbl val="0"/>
      </c:catAx>
      <c:valAx>
        <c:axId val="544033744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40266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02194316132094"/>
          <c:y val="2.081595800846256E-2"/>
          <c:w val="0.25195467794726978"/>
          <c:h val="0.2341811216617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  <c:pt idx="4">
                  <c:v>22</c:v>
                </c:pt>
                <c:pt idx="5">
                  <c:v>55</c:v>
                </c:pt>
                <c:pt idx="6">
                  <c:v>41</c:v>
                </c:pt>
                <c:pt idx="7">
                  <c:v>62</c:v>
                </c:pt>
                <c:pt idx="8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  <c:pt idx="4">
                  <c:v>1</c:v>
                </c:pt>
                <c:pt idx="5">
                  <c:v>4</c:v>
                </c:pt>
                <c:pt idx="6">
                  <c:v>5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1807920"/>
        <c:axId val="671809488"/>
      </c:barChart>
      <c:catAx>
        <c:axId val="67180792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1809488"/>
        <c:crosses val="autoZero"/>
        <c:auto val="1"/>
        <c:lblAlgn val="ctr"/>
        <c:lblOffset val="100"/>
        <c:noMultiLvlLbl val="0"/>
      </c:catAx>
      <c:valAx>
        <c:axId val="67180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180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19458194342601012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605939240012"/>
          <c:y val="5.907890057409948E-2"/>
          <c:w val="0.9317804254110793"/>
          <c:h val="0.78700470465237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TransShipment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0_ 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273728"/>
        <c:axId val="546272160"/>
      </c:barChart>
      <c:catAx>
        <c:axId val="54627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6272160"/>
        <c:crosses val="autoZero"/>
        <c:auto val="1"/>
        <c:lblAlgn val="ctr"/>
        <c:lblOffset val="100"/>
        <c:noMultiLvlLbl val="0"/>
      </c:catAx>
      <c:valAx>
        <c:axId val="54627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627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7.1701613427801222E-2"/>
          <c:w val="0.9317804254110793"/>
          <c:h val="0.5663460078305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Sheet1!$B$2:$B$4</c:f>
              <c:numCache>
                <c:formatCode>0_ </c:formatCode>
                <c:ptCount val="3"/>
                <c:pt idx="0">
                  <c:v>49</c:v>
                </c:pt>
                <c:pt idx="1">
                  <c:v>50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Sheet1!$C$2:$C$4</c:f>
              <c:numCache>
                <c:formatCode>0_ </c:formatCode>
                <c:ptCount val="3"/>
                <c:pt idx="0">
                  <c:v>49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274512"/>
        <c:axId val="546272944"/>
      </c:barChart>
      <c:catAx>
        <c:axId val="54627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6272944"/>
        <c:crosses val="autoZero"/>
        <c:auto val="1"/>
        <c:lblAlgn val="ctr"/>
        <c:lblOffset val="100"/>
        <c:noMultiLvlLbl val="0"/>
      </c:catAx>
      <c:valAx>
        <c:axId val="54627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627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80934874082684494"/>
          <c:w val="0.36057502554476489"/>
          <c:h val="0.1863598233753156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  <c:pt idx="4">
                  <c:v>22</c:v>
                </c:pt>
                <c:pt idx="5">
                  <c:v>55</c:v>
                </c:pt>
                <c:pt idx="6">
                  <c:v>41</c:v>
                </c:pt>
                <c:pt idx="7">
                  <c:v>62</c:v>
                </c:pt>
                <c:pt idx="8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  <c:pt idx="4">
                  <c:v>1</c:v>
                </c:pt>
                <c:pt idx="5">
                  <c:v>4</c:v>
                </c:pt>
                <c:pt idx="6">
                  <c:v>5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271768"/>
        <c:axId val="546274120"/>
      </c:barChart>
      <c:catAx>
        <c:axId val="54627176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6274120"/>
        <c:crosses val="autoZero"/>
        <c:auto val="1"/>
        <c:lblAlgn val="ctr"/>
        <c:lblOffset val="100"/>
        <c:noMultiLvlLbl val="0"/>
      </c:catAx>
      <c:valAx>
        <c:axId val="54627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627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19458194342601012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605939240012"/>
          <c:y val="5.907890057409948E-2"/>
          <c:w val="0.9317804254110793"/>
          <c:h val="0.78700470465237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TransShipment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0_ 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274904"/>
        <c:axId val="672134568"/>
      </c:barChart>
      <c:catAx>
        <c:axId val="54627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2134568"/>
        <c:crosses val="autoZero"/>
        <c:auto val="1"/>
        <c:lblAlgn val="ctr"/>
        <c:lblOffset val="100"/>
        <c:noMultiLvlLbl val="0"/>
      </c:catAx>
      <c:valAx>
        <c:axId val="67213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627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7.1701613427801222E-2"/>
          <c:w val="0.9317804254110793"/>
          <c:h val="0.5663460078305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Sheet1!$B$2:$B$4</c:f>
              <c:numCache>
                <c:formatCode>0_ </c:formatCode>
                <c:ptCount val="3"/>
                <c:pt idx="0">
                  <c:v>49</c:v>
                </c:pt>
                <c:pt idx="1">
                  <c:v>50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Sheet1!$C$2:$C$4</c:f>
              <c:numCache>
                <c:formatCode>0_ </c:formatCode>
                <c:ptCount val="3"/>
                <c:pt idx="0">
                  <c:v>49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2135352"/>
        <c:axId val="672133784"/>
      </c:barChart>
      <c:catAx>
        <c:axId val="67213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2133784"/>
        <c:crosses val="autoZero"/>
        <c:auto val="1"/>
        <c:lblAlgn val="ctr"/>
        <c:lblOffset val="100"/>
        <c:noMultiLvlLbl val="0"/>
      </c:catAx>
      <c:valAx>
        <c:axId val="67213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213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80934874082684494"/>
          <c:w val="0.36057502554476489"/>
          <c:h val="0.1863598233753156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605939240012"/>
          <c:y val="5.907890057409948E-2"/>
          <c:w val="0.9317804254110793"/>
          <c:h val="0.78700470465237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TransShipment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0_ 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2135744"/>
        <c:axId val="672133392"/>
      </c:barChart>
      <c:catAx>
        <c:axId val="6721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2133392"/>
        <c:crosses val="autoZero"/>
        <c:auto val="1"/>
        <c:lblAlgn val="ctr"/>
        <c:lblOffset val="100"/>
        <c:noMultiLvlLbl val="0"/>
      </c:catAx>
      <c:valAx>
        <c:axId val="67213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213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7.1701613427801222E-2"/>
          <c:w val="0.9317804254110793"/>
          <c:h val="0.5663460078305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Sheet1!$B$2:$B$4</c:f>
              <c:numCache>
                <c:formatCode>0_ </c:formatCode>
                <c:ptCount val="3"/>
                <c:pt idx="0">
                  <c:v>49</c:v>
                </c:pt>
                <c:pt idx="1">
                  <c:v>50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Sheet1!$C$2:$C$4</c:f>
              <c:numCache>
                <c:formatCode>0_ </c:formatCode>
                <c:ptCount val="3"/>
                <c:pt idx="0">
                  <c:v>49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2134960"/>
        <c:axId val="672132608"/>
      </c:barChart>
      <c:catAx>
        <c:axId val="67213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2132608"/>
        <c:crosses val="autoZero"/>
        <c:auto val="1"/>
        <c:lblAlgn val="ctr"/>
        <c:lblOffset val="100"/>
        <c:noMultiLvlLbl val="0"/>
      </c:catAx>
      <c:valAx>
        <c:axId val="67213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213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80934874082684494"/>
          <c:w val="0.36057502554476489"/>
          <c:h val="0.1863598233753156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반입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반출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68432"/>
        <c:axId val="588868824"/>
      </c:lineChart>
      <c:catAx>
        <c:axId val="58886843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68824"/>
        <c:crosses val="autoZero"/>
        <c:auto val="1"/>
        <c:lblAlgn val="ctr"/>
        <c:lblOffset val="100"/>
        <c:noMultiLvlLbl val="0"/>
      </c:catAx>
      <c:valAx>
        <c:axId val="58886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6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7877089032476"/>
          <c:y val="0.77716326878427799"/>
          <c:w val="0.29951674802154271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  <c:pt idx="4">
                  <c:v>22</c:v>
                </c:pt>
                <c:pt idx="5">
                  <c:v>55</c:v>
                </c:pt>
                <c:pt idx="6">
                  <c:v>41</c:v>
                </c:pt>
                <c:pt idx="7">
                  <c:v>62</c:v>
                </c:pt>
                <c:pt idx="8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  <c:pt idx="4">
                  <c:v>1</c:v>
                </c:pt>
                <c:pt idx="5">
                  <c:v>4</c:v>
                </c:pt>
                <c:pt idx="6">
                  <c:v>5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292360"/>
        <c:axId val="673292752"/>
      </c:barChart>
      <c:catAx>
        <c:axId val="67329236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292752"/>
        <c:crosses val="autoZero"/>
        <c:auto val="1"/>
        <c:lblAlgn val="ctr"/>
        <c:lblOffset val="100"/>
        <c:noMultiLvlLbl val="0"/>
      </c:catAx>
      <c:valAx>
        <c:axId val="67329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29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19458194342601012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605939240012"/>
          <c:y val="5.907890057409948E-2"/>
          <c:w val="0.9317804254110793"/>
          <c:h val="0.78700470465237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TransShipment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0_ 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290792"/>
        <c:axId val="673293144"/>
      </c:barChart>
      <c:catAx>
        <c:axId val="67329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293144"/>
        <c:crosses val="autoZero"/>
        <c:auto val="1"/>
        <c:lblAlgn val="ctr"/>
        <c:lblOffset val="100"/>
        <c:noMultiLvlLbl val="0"/>
      </c:catAx>
      <c:valAx>
        <c:axId val="67329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29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7.1701613427801222E-2"/>
          <c:w val="0.9317804254110793"/>
          <c:h val="0.5663460078305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Sheet1!$B$2:$B$4</c:f>
              <c:numCache>
                <c:formatCode>0_ </c:formatCode>
                <c:ptCount val="3"/>
                <c:pt idx="0">
                  <c:v>49</c:v>
                </c:pt>
                <c:pt idx="1">
                  <c:v>50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Sheet1!$C$2:$C$4</c:f>
              <c:numCache>
                <c:formatCode>0_ </c:formatCode>
                <c:ptCount val="3"/>
                <c:pt idx="0">
                  <c:v>49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291184"/>
        <c:axId val="673293928"/>
      </c:barChart>
      <c:catAx>
        <c:axId val="67329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293928"/>
        <c:crosses val="autoZero"/>
        <c:auto val="1"/>
        <c:lblAlgn val="ctr"/>
        <c:lblOffset val="100"/>
        <c:noMultiLvlLbl val="0"/>
      </c:catAx>
      <c:valAx>
        <c:axId val="67329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29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80934874082684494"/>
          <c:w val="0.36057502554476489"/>
          <c:h val="0.1863598233753156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605939240012"/>
          <c:y val="5.907890057409948E-2"/>
          <c:w val="0.9317804254110793"/>
          <c:h val="0.78700470465237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TransShipment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0_ 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184320"/>
        <c:axId val="674181184"/>
      </c:barChart>
      <c:catAx>
        <c:axId val="67418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4181184"/>
        <c:crosses val="autoZero"/>
        <c:auto val="1"/>
        <c:lblAlgn val="ctr"/>
        <c:lblOffset val="100"/>
        <c:noMultiLvlLbl val="0"/>
      </c:catAx>
      <c:valAx>
        <c:axId val="67418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418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7.1701613427801222E-2"/>
          <c:w val="0.9317804254110793"/>
          <c:h val="0.5663460078305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Sheet1!$B$2:$B$4</c:f>
              <c:numCache>
                <c:formatCode>0_ </c:formatCode>
                <c:ptCount val="3"/>
                <c:pt idx="0">
                  <c:v>49</c:v>
                </c:pt>
                <c:pt idx="1">
                  <c:v>50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Sheet1!$C$2:$C$4</c:f>
              <c:numCache>
                <c:formatCode>0_ </c:formatCode>
                <c:ptCount val="3"/>
                <c:pt idx="0">
                  <c:v>49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182360"/>
        <c:axId val="674182752"/>
      </c:barChart>
      <c:catAx>
        <c:axId val="67418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4182752"/>
        <c:crosses val="autoZero"/>
        <c:auto val="1"/>
        <c:lblAlgn val="ctr"/>
        <c:lblOffset val="100"/>
        <c:noMultiLvlLbl val="0"/>
      </c:catAx>
      <c:valAx>
        <c:axId val="67418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418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80934874082684494"/>
          <c:w val="0.36057502554476489"/>
          <c:h val="0.1863598233753156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605939240012"/>
          <c:y val="5.907890057409948E-2"/>
          <c:w val="0.9317804254110793"/>
          <c:h val="0.78700470465237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TransShipment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0_ 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677688"/>
        <c:axId val="673678080"/>
      </c:barChart>
      <c:catAx>
        <c:axId val="67367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678080"/>
        <c:crosses val="autoZero"/>
        <c:auto val="1"/>
        <c:lblAlgn val="ctr"/>
        <c:lblOffset val="100"/>
        <c:noMultiLvlLbl val="0"/>
      </c:catAx>
      <c:valAx>
        <c:axId val="67367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67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7.1701613427801222E-2"/>
          <c:w val="0.9317804254110793"/>
          <c:h val="0.5663460078305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Sheet1!$B$2:$B$4</c:f>
              <c:numCache>
                <c:formatCode>0_ </c:formatCode>
                <c:ptCount val="3"/>
                <c:pt idx="0">
                  <c:v>49</c:v>
                </c:pt>
                <c:pt idx="1">
                  <c:v>50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Sheet1!$C$2:$C$4</c:f>
              <c:numCache>
                <c:formatCode>0_ </c:formatCode>
                <c:ptCount val="3"/>
                <c:pt idx="0">
                  <c:v>49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676120"/>
        <c:axId val="673678472"/>
      </c:barChart>
      <c:catAx>
        <c:axId val="67367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678472"/>
        <c:crosses val="autoZero"/>
        <c:auto val="1"/>
        <c:lblAlgn val="ctr"/>
        <c:lblOffset val="100"/>
        <c:noMultiLvlLbl val="0"/>
      </c:catAx>
      <c:valAx>
        <c:axId val="67367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67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80934874082684494"/>
          <c:w val="0.36057502554476489"/>
          <c:h val="0.1863598233753156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  <c:pt idx="4">
                  <c:v>22</c:v>
                </c:pt>
                <c:pt idx="5">
                  <c:v>55</c:v>
                </c:pt>
                <c:pt idx="6">
                  <c:v>41</c:v>
                </c:pt>
                <c:pt idx="7">
                  <c:v>62</c:v>
                </c:pt>
                <c:pt idx="8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  <c:pt idx="4">
                  <c:v>1</c:v>
                </c:pt>
                <c:pt idx="5">
                  <c:v>4</c:v>
                </c:pt>
                <c:pt idx="6">
                  <c:v>5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678864"/>
        <c:axId val="673676512"/>
      </c:barChart>
      <c:catAx>
        <c:axId val="67367886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676512"/>
        <c:crosses val="autoZero"/>
        <c:auto val="1"/>
        <c:lblAlgn val="ctr"/>
        <c:lblOffset val="100"/>
        <c:noMultiLvlLbl val="0"/>
      </c:catAx>
      <c:valAx>
        <c:axId val="67367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367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19458194342601012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605939240012"/>
          <c:y val="5.907890057409948E-2"/>
          <c:w val="0.9317804254110793"/>
          <c:h val="0.78700470465237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69</c:v>
                </c:pt>
                <c:pt idx="1">
                  <c:v>39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TransShipment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0_ </c:formatCode>
                <c:ptCount val="4"/>
                <c:pt idx="0">
                  <c:v>19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5204736"/>
        <c:axId val="675206304"/>
      </c:barChart>
      <c:catAx>
        <c:axId val="6752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5206304"/>
        <c:crosses val="autoZero"/>
        <c:auto val="1"/>
        <c:lblAlgn val="ctr"/>
        <c:lblOffset val="100"/>
        <c:noMultiLvlLbl val="0"/>
      </c:catAx>
      <c:valAx>
        <c:axId val="67520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52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7.1701613427801222E-2"/>
          <c:w val="0.9317804254110793"/>
          <c:h val="0.5663460078305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Sheet1!$B$2:$B$4</c:f>
              <c:numCache>
                <c:formatCode>0_ </c:formatCode>
                <c:ptCount val="3"/>
                <c:pt idx="0">
                  <c:v>49</c:v>
                </c:pt>
                <c:pt idx="1">
                  <c:v>50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Export</c:v>
                </c:pt>
                <c:pt idx="1">
                  <c:v>Income</c:v>
                </c:pt>
                <c:pt idx="2">
                  <c:v>TransShipment</c:v>
                </c:pt>
              </c:strCache>
            </c:strRef>
          </c:cat>
          <c:val>
            <c:numRef>
              <c:f>Sheet1!$C$2:$C$4</c:f>
              <c:numCache>
                <c:formatCode>0_ </c:formatCode>
                <c:ptCount val="3"/>
                <c:pt idx="0">
                  <c:v>49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5203952"/>
        <c:axId val="675205128"/>
      </c:barChart>
      <c:catAx>
        <c:axId val="67520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5205128"/>
        <c:crosses val="autoZero"/>
        <c:auto val="1"/>
        <c:lblAlgn val="ctr"/>
        <c:lblOffset val="100"/>
        <c:noMultiLvlLbl val="0"/>
      </c:catAx>
      <c:valAx>
        <c:axId val="67520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520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80934874082684494"/>
          <c:w val="0.36057502554476489"/>
          <c:h val="0.1863598233753156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5.9344901893489461E-2"/>
          <c:w val="0.9317804254110793"/>
          <c:h val="0.71972375288820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8872352"/>
        <c:axId val="588875488"/>
      </c:barChart>
      <c:catAx>
        <c:axId val="5888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75488"/>
        <c:crosses val="autoZero"/>
        <c:auto val="1"/>
        <c:lblAlgn val="ctr"/>
        <c:lblOffset val="100"/>
        <c:noMultiLvlLbl val="0"/>
      </c:catAx>
      <c:valAx>
        <c:axId val="58887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58887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18</c:v>
                </c:pt>
                <c:pt idx="1">
                  <c:v>28</c:v>
                </c:pt>
                <c:pt idx="2">
                  <c:v>8</c:v>
                </c:pt>
                <c:pt idx="3">
                  <c:v>8</c:v>
                </c:pt>
                <c:pt idx="4">
                  <c:v>18</c:v>
                </c:pt>
                <c:pt idx="5">
                  <c:v>15</c:v>
                </c:pt>
                <c:pt idx="6">
                  <c:v>15</c:v>
                </c:pt>
                <c:pt idx="7">
                  <c:v>17</c:v>
                </c:pt>
                <c:pt idx="8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5206696"/>
        <c:axId val="676922720"/>
      </c:lineChart>
      <c:catAx>
        <c:axId val="67520669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6922720"/>
        <c:crosses val="autoZero"/>
        <c:auto val="1"/>
        <c:lblAlgn val="ctr"/>
        <c:lblOffset val="100"/>
        <c:noMultiLvlLbl val="0"/>
      </c:catAx>
      <c:valAx>
        <c:axId val="67692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7520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6389841925070682"/>
          <c:y val="0.7606709969639438"/>
          <c:w val="0.42949197371885822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Sheet1!$B$2:$B$6</c:f>
              <c:numCache>
                <c:formatCode>0_ 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Sheet1!$C$2:$C$6</c:f>
              <c:numCache>
                <c:formatCode>0_ </c:formatCode>
                <c:ptCount val="5"/>
                <c:pt idx="0">
                  <c:v>20</c:v>
                </c:pt>
                <c:pt idx="1">
                  <c:v>18</c:v>
                </c:pt>
                <c:pt idx="2">
                  <c:v>15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Sheet1!$D$2:$D$6</c:f>
              <c:numCache>
                <c:formatCode>0_ 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030216"/>
        <c:axId val="544029432"/>
      </c:barChart>
      <c:catAx>
        <c:axId val="54403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029432"/>
        <c:crosses val="autoZero"/>
        <c:auto val="1"/>
        <c:lblAlgn val="ctr"/>
        <c:lblOffset val="100"/>
        <c:noMultiLvlLbl val="0"/>
      </c:catAx>
      <c:valAx>
        <c:axId val="54402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03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6389851886336116"/>
          <c:y val="0.7606709969639438"/>
          <c:w val="0.26486867497498112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68502032454E-2"/>
          <c:y val="6.4978388965101039E-2"/>
          <c:w val="0.9317804254110793"/>
          <c:h val="0.710859160871593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QC1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Sheet1!$B$2:$B$31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QC2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Sheet1!$C$2:$C$31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QC3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032568"/>
        <c:axId val="544028256"/>
      </c:lineChart>
      <c:catAx>
        <c:axId val="54403256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028256"/>
        <c:crosses val="autoZero"/>
        <c:auto val="1"/>
        <c:lblAlgn val="ctr"/>
        <c:lblOffset val="100"/>
        <c:noMultiLvlLbl val="0"/>
      </c:catAx>
      <c:valAx>
        <c:axId val="5440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03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80347364531197"/>
          <c:y val="8.5246941347064592E-2"/>
          <c:w val="0.23270585108081238"/>
          <c:h val="0.2805314690909818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68502032454E-2"/>
          <c:y val="6.4978388965101039E-2"/>
          <c:w val="0.9317804254110793"/>
          <c:h val="0.710859160871593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QC1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Sheet1!$B$2:$B$31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QC2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Sheet1!$C$2:$C$31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QC3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027080"/>
        <c:axId val="544029040"/>
      </c:lineChart>
      <c:catAx>
        <c:axId val="54402708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029040"/>
        <c:crosses val="autoZero"/>
        <c:auto val="1"/>
        <c:lblAlgn val="ctr"/>
        <c:lblOffset val="100"/>
        <c:noMultiLvlLbl val="0"/>
      </c:catAx>
      <c:valAx>
        <c:axId val="54402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02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80347364531197"/>
          <c:y val="8.5246941347064592E-2"/>
          <c:w val="0.23270585108081238"/>
          <c:h val="0.2805314690909818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68502032454E-2"/>
          <c:y val="6.4978388965101039E-2"/>
          <c:w val="0.9317804254110793"/>
          <c:h val="0.710859160871593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QC1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Sheet1!$B$2:$B$31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QC2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Sheet1!$C$2:$C$31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QC3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027864"/>
        <c:axId val="544031784"/>
      </c:lineChart>
      <c:catAx>
        <c:axId val="54402786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031784"/>
        <c:crosses val="autoZero"/>
        <c:auto val="1"/>
        <c:lblAlgn val="ctr"/>
        <c:lblOffset val="100"/>
        <c:noMultiLvlLbl val="0"/>
      </c:catAx>
      <c:valAx>
        <c:axId val="54403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02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80347364531197"/>
          <c:y val="8.5246941347064592E-2"/>
          <c:w val="0.23270585108081238"/>
          <c:h val="0.2805314690909818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QC생산성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Sheet1!$B$2:$B$6</c:f>
              <c:numCache>
                <c:formatCode>0_ </c:formatCode>
                <c:ptCount val="5"/>
                <c:pt idx="0">
                  <c:v>20</c:v>
                </c:pt>
                <c:pt idx="1">
                  <c:v>18</c:v>
                </c:pt>
                <c:pt idx="2">
                  <c:v>19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Sheet1!$C$1</c:f>
              <c:strCache>
                <c:ptCount val="1"/>
                <c:pt idx="0">
                  <c:v>YT생산성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Sheet1!$C$2:$C$6</c:f>
              <c:numCache>
                <c:formatCode>0_ 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Sheet1!$D$1</c:f>
              <c:strCache>
                <c:ptCount val="1"/>
                <c:pt idx="0">
                  <c:v>YC생산성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  <c:pt idx="3">
                  <c:v>VS4</c:v>
                </c:pt>
                <c:pt idx="4">
                  <c:v>VS5</c:v>
                </c:pt>
              </c:strCache>
            </c:strRef>
          </c:cat>
          <c:val>
            <c:numRef>
              <c:f>Sheet1!$D$2:$D$6</c:f>
              <c:numCache>
                <c:formatCode>0_ 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12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44878824"/>
        <c:axId val="544880392"/>
      </c:barChart>
      <c:catAx>
        <c:axId val="54487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4880392"/>
        <c:crosses val="autoZero"/>
        <c:auto val="1"/>
        <c:lblAlgn val="ctr"/>
        <c:lblOffset val="100"/>
        <c:noMultiLvlLbl val="0"/>
      </c:catAx>
      <c:valAx>
        <c:axId val="544880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487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0406391093993151"/>
          <c:y val="3.2983671783897217E-2"/>
          <c:w val="0.3816121738585998"/>
          <c:h val="0.25838291705515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68502032454E-2"/>
          <c:y val="6.4978388965101039E-2"/>
          <c:w val="0.9317804254110793"/>
          <c:h val="0.710859160871593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QC1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Sheet1!$B$2:$B$31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QC2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Sheet1!$C$2:$C$31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QC3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879216"/>
        <c:axId val="544882352"/>
      </c:lineChart>
      <c:catAx>
        <c:axId val="54487921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882352"/>
        <c:crosses val="autoZero"/>
        <c:auto val="1"/>
        <c:lblAlgn val="ctr"/>
        <c:lblOffset val="100"/>
        <c:noMultiLvlLbl val="0"/>
      </c:catAx>
      <c:valAx>
        <c:axId val="54488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87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80347364531197"/>
          <c:y val="8.5246941347064592E-2"/>
          <c:w val="0.23270585108081238"/>
          <c:h val="0.2805314690909818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68502032454E-2"/>
          <c:y val="6.4978388965101039E-2"/>
          <c:w val="0.9317804254110793"/>
          <c:h val="0.710859160871593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QC1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Sheet1!$B$2:$B$31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QC2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Sheet1!$C$2:$C$31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QC3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881960"/>
        <c:axId val="544882744"/>
      </c:lineChart>
      <c:catAx>
        <c:axId val="54488196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882744"/>
        <c:crosses val="autoZero"/>
        <c:auto val="1"/>
        <c:lblAlgn val="ctr"/>
        <c:lblOffset val="100"/>
        <c:noMultiLvlLbl val="0"/>
      </c:catAx>
      <c:valAx>
        <c:axId val="54488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88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80347364531197"/>
          <c:y val="8.5246941347064592E-2"/>
          <c:w val="0.23270585108081238"/>
          <c:h val="0.2805314690909818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68502032454E-2"/>
          <c:y val="6.4978388965101039E-2"/>
          <c:w val="0.9317804254110793"/>
          <c:h val="0.710859160871593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QC1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Sheet1!$B$2:$B$31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QC2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Sheet1!$C$2:$C$31</c:f>
              <c:numCache>
                <c:formatCode>0_ 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QC3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Sheet1!$A$2:$A$31</c:f>
              <c:numCache>
                <c:formatCode>h:mm</c:formatCode>
                <c:ptCount val="30"/>
                <c:pt idx="0">
                  <c:v>0.66666666666666663</c:v>
                </c:pt>
                <c:pt idx="1">
                  <c:v>0.70833333333333304</c:v>
                </c:pt>
                <c:pt idx="2">
                  <c:v>0.75</c:v>
                </c:pt>
                <c:pt idx="3">
                  <c:v>0.79166666666666596</c:v>
                </c:pt>
                <c:pt idx="4">
                  <c:v>0.83333333333333304</c:v>
                </c:pt>
                <c:pt idx="5">
                  <c:v>0.874999999999999</c:v>
                </c:pt>
                <c:pt idx="6">
                  <c:v>0.91666666666666496</c:v>
                </c:pt>
                <c:pt idx="7">
                  <c:v>0.95833333333333204</c:v>
                </c:pt>
                <c:pt idx="8">
                  <c:v>0.999999999999998</c:v>
                </c:pt>
                <c:pt idx="9">
                  <c:v>1.0416666666666601</c:v>
                </c:pt>
                <c:pt idx="10">
                  <c:v>1.0833333333333299</c:v>
                </c:pt>
                <c:pt idx="11">
                  <c:v>1.125</c:v>
                </c:pt>
                <c:pt idx="12">
                  <c:v>1.1666666666666601</c:v>
                </c:pt>
                <c:pt idx="13">
                  <c:v>1.2083333333333299</c:v>
                </c:pt>
                <c:pt idx="14">
                  <c:v>1.25</c:v>
                </c:pt>
                <c:pt idx="15">
                  <c:v>1.2916666666666601</c:v>
                </c:pt>
                <c:pt idx="16">
                  <c:v>1.3333333333333299</c:v>
                </c:pt>
                <c:pt idx="17">
                  <c:v>1.37499999999999</c:v>
                </c:pt>
                <c:pt idx="18">
                  <c:v>1.4166666666666601</c:v>
                </c:pt>
                <c:pt idx="19">
                  <c:v>1.4583333333333299</c:v>
                </c:pt>
                <c:pt idx="20">
                  <c:v>1.49999999999999</c:v>
                </c:pt>
                <c:pt idx="21">
                  <c:v>1.5416666666666601</c:v>
                </c:pt>
                <c:pt idx="22">
                  <c:v>1.5833333333333299</c:v>
                </c:pt>
                <c:pt idx="23">
                  <c:v>1.62499999999999</c:v>
                </c:pt>
                <c:pt idx="24">
                  <c:v>1.6666666666666601</c:v>
                </c:pt>
                <c:pt idx="25">
                  <c:v>1.7083333333333299</c:v>
                </c:pt>
                <c:pt idx="26">
                  <c:v>1.75000000000003</c:v>
                </c:pt>
                <c:pt idx="27">
                  <c:v>1.7916666666667</c:v>
                </c:pt>
                <c:pt idx="28">
                  <c:v>1.8333333333333699</c:v>
                </c:pt>
                <c:pt idx="29">
                  <c:v>1.87500000000004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875296"/>
        <c:axId val="544883136"/>
      </c:lineChart>
      <c:catAx>
        <c:axId val="54487529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883136"/>
        <c:crosses val="autoZero"/>
        <c:auto val="1"/>
        <c:lblAlgn val="ctr"/>
        <c:lblOffset val="100"/>
        <c:noMultiLvlLbl val="0"/>
      </c:catAx>
      <c:valAx>
        <c:axId val="5448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87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80347364531197"/>
          <c:y val="8.5246941347064592E-2"/>
          <c:w val="0.23270585108081238"/>
          <c:h val="0.2805314690909818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Average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18</c:v>
                </c:pt>
                <c:pt idx="1">
                  <c:v>15</c:v>
                </c:pt>
                <c:pt idx="2">
                  <c:v>16</c:v>
                </c:pt>
                <c:pt idx="3">
                  <c:v>12</c:v>
                </c:pt>
                <c:pt idx="4">
                  <c:v>8</c:v>
                </c:pt>
                <c:pt idx="5">
                  <c:v>11</c:v>
                </c:pt>
                <c:pt idx="6">
                  <c:v>9</c:v>
                </c:pt>
                <c:pt idx="7">
                  <c:v>17</c:v>
                </c:pt>
                <c:pt idx="8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Key Node Average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12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271128"/>
        <c:axId val="586261720"/>
      </c:lineChart>
      <c:catAx>
        <c:axId val="58627112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61720"/>
        <c:crosses val="autoZero"/>
        <c:auto val="1"/>
        <c:lblAlgn val="ctr"/>
        <c:lblOffset val="100"/>
        <c:noMultiLvlLbl val="0"/>
      </c:catAx>
      <c:valAx>
        <c:axId val="58626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7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838918315634274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3.9515844944004369E-2"/>
          <c:w val="0.9317804254110793"/>
          <c:h val="0.51208066297990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Sheet1!$B$2:$B$3</c:f>
              <c:numCache>
                <c:formatCode>0_ 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Sheet1!$C$2:$C$3</c:f>
              <c:numCache>
                <c:formatCode>0_ 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6272696"/>
        <c:axId val="586263288"/>
      </c:barChart>
      <c:catAx>
        <c:axId val="58627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63288"/>
        <c:crosses val="autoZero"/>
        <c:auto val="1"/>
        <c:lblAlgn val="ctr"/>
        <c:lblOffset val="100"/>
        <c:noMultiLvlLbl val="0"/>
      </c:catAx>
      <c:valAx>
        <c:axId val="58626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7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77716331727658505"/>
          <c:w val="0.36057502554476489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반입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반출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956720"/>
        <c:axId val="637957504"/>
      </c:lineChart>
      <c:catAx>
        <c:axId val="63795672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57504"/>
        <c:crosses val="autoZero"/>
        <c:auto val="1"/>
        <c:lblAlgn val="ctr"/>
        <c:lblOffset val="100"/>
        <c:noMultiLvlLbl val="0"/>
      </c:catAx>
      <c:valAx>
        <c:axId val="63795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5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7877089032476"/>
          <c:y val="0.77716326878427799"/>
          <c:w val="0.29951674802154271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5.9344901893489461E-2"/>
          <c:w val="0.9317804254110793"/>
          <c:h val="0.71972375288820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58288"/>
        <c:axId val="637959856"/>
      </c:barChart>
      <c:catAx>
        <c:axId val="63795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59856"/>
        <c:crosses val="autoZero"/>
        <c:auto val="1"/>
        <c:lblAlgn val="ctr"/>
        <c:lblOffset val="100"/>
        <c:noMultiLvlLbl val="0"/>
      </c:catAx>
      <c:valAx>
        <c:axId val="63795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63795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3.9515844944004369E-2"/>
          <c:w val="0.9317804254110793"/>
          <c:h val="0.51208066297990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Sheet1!$B$2:$B$3</c:f>
              <c:numCache>
                <c:formatCode>0_ 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Sheet1!$C$2:$C$3</c:f>
              <c:numCache>
                <c:formatCode>0_ 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66128"/>
        <c:axId val="637961032"/>
      </c:barChart>
      <c:catAx>
        <c:axId val="63796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61032"/>
        <c:crosses val="autoZero"/>
        <c:auto val="1"/>
        <c:lblAlgn val="ctr"/>
        <c:lblOffset val="100"/>
        <c:noMultiLvlLbl val="0"/>
      </c:catAx>
      <c:valAx>
        <c:axId val="63796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6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77716331727658505"/>
          <c:w val="0.36057502554476489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5.9344901893489461E-2"/>
          <c:w val="0.9317804254110793"/>
          <c:h val="0.71972375288820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70048"/>
        <c:axId val="637970832"/>
      </c:barChart>
      <c:catAx>
        <c:axId val="63797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70832"/>
        <c:crosses val="autoZero"/>
        <c:auto val="1"/>
        <c:lblAlgn val="ctr"/>
        <c:lblOffset val="100"/>
        <c:noMultiLvlLbl val="0"/>
      </c:catAx>
      <c:valAx>
        <c:axId val="63797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63797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3.9515844944004369E-2"/>
          <c:w val="0.9317804254110793"/>
          <c:h val="0.64632209543842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Sheet1!$B$2:$B$3</c:f>
              <c:numCache>
                <c:formatCode>0_ </c:formatCode>
                <c:ptCount val="2"/>
                <c:pt idx="0">
                  <c:v>17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Sheet1!$C$2:$C$3</c:f>
              <c:numCache>
                <c:formatCode>0_ 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69656"/>
        <c:axId val="637977888"/>
      </c:barChart>
      <c:catAx>
        <c:axId val="63796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77888"/>
        <c:crosses val="autoZero"/>
        <c:auto val="1"/>
        <c:lblAlgn val="ctr"/>
        <c:lblOffset val="100"/>
        <c:noMultiLvlLbl val="0"/>
      </c:catAx>
      <c:valAx>
        <c:axId val="63797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6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77716331727658505"/>
          <c:w val="0.36057502554476489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5.9344901893489461E-2"/>
          <c:w val="0.9317804254110793"/>
          <c:h val="0.71972375288820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78280"/>
        <c:axId val="637975928"/>
      </c:barChart>
      <c:catAx>
        <c:axId val="6379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75928"/>
        <c:crosses val="autoZero"/>
        <c:auto val="1"/>
        <c:lblAlgn val="ctr"/>
        <c:lblOffset val="100"/>
        <c:noMultiLvlLbl val="0"/>
      </c:catAx>
      <c:valAx>
        <c:axId val="63797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63797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3.9515844944004369E-2"/>
          <c:w val="0.9317804254110793"/>
          <c:h val="0.64632209543842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Sheet1!$B$2:$B$3</c:f>
              <c:numCache>
                <c:formatCode>0_ </c:formatCode>
                <c:ptCount val="2"/>
                <c:pt idx="0">
                  <c:v>17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Sheet1!$C$2:$C$3</c:f>
              <c:numCache>
                <c:formatCode>0_ 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73184"/>
        <c:axId val="637970440"/>
      </c:barChart>
      <c:catAx>
        <c:axId val="6379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70440"/>
        <c:crosses val="autoZero"/>
        <c:auto val="1"/>
        <c:lblAlgn val="ctr"/>
        <c:lblOffset val="100"/>
        <c:noMultiLvlLbl val="0"/>
      </c:catAx>
      <c:valAx>
        <c:axId val="63797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7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77716331727658505"/>
          <c:w val="0.36057502554476489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5.9344901893489461E-2"/>
          <c:w val="0.9317804254110793"/>
          <c:h val="0.71972375288820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82592"/>
        <c:axId val="637985728"/>
      </c:barChart>
      <c:catAx>
        <c:axId val="6379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85728"/>
        <c:crosses val="autoZero"/>
        <c:auto val="1"/>
        <c:lblAlgn val="ctr"/>
        <c:lblOffset val="100"/>
        <c:noMultiLvlLbl val="0"/>
      </c:catAx>
      <c:valAx>
        <c:axId val="63798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63798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3.9515844944004369E-2"/>
          <c:w val="0.9317804254110793"/>
          <c:h val="0.51208066297990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Sheet1!$B$2:$B$3</c:f>
              <c:numCache>
                <c:formatCode>0_ 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Sheet1!$C$2:$C$3</c:f>
              <c:numCache>
                <c:formatCode>0_ 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83376"/>
        <c:axId val="637986120"/>
      </c:barChart>
      <c:catAx>
        <c:axId val="63798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86120"/>
        <c:crosses val="autoZero"/>
        <c:auto val="1"/>
        <c:lblAlgn val="ctr"/>
        <c:lblOffset val="100"/>
        <c:noMultiLvlLbl val="0"/>
      </c:catAx>
      <c:valAx>
        <c:axId val="63798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8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77716331727658505"/>
          <c:w val="0.36057502554476489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Average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18</c:v>
                </c:pt>
                <c:pt idx="1">
                  <c:v>15</c:v>
                </c:pt>
                <c:pt idx="2">
                  <c:v>16</c:v>
                </c:pt>
                <c:pt idx="3">
                  <c:v>12</c:v>
                </c:pt>
                <c:pt idx="4">
                  <c:v>8</c:v>
                </c:pt>
                <c:pt idx="5">
                  <c:v>11</c:v>
                </c:pt>
                <c:pt idx="6">
                  <c:v>9</c:v>
                </c:pt>
                <c:pt idx="7">
                  <c:v>17</c:v>
                </c:pt>
                <c:pt idx="8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7B Block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12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260936"/>
        <c:axId val="586269952"/>
      </c:lineChart>
      <c:catAx>
        <c:axId val="58626093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69952"/>
        <c:crosses val="autoZero"/>
        <c:auto val="1"/>
        <c:lblAlgn val="ctr"/>
        <c:lblOffset val="100"/>
        <c:noMultiLvlLbl val="0"/>
      </c:catAx>
      <c:valAx>
        <c:axId val="58626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6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838918315634274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5.9344901893489461E-2"/>
          <c:w val="0.9317804254110793"/>
          <c:h val="0.71972375288820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86512"/>
        <c:axId val="637986904"/>
      </c:barChart>
      <c:catAx>
        <c:axId val="63798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86904"/>
        <c:crosses val="autoZero"/>
        <c:auto val="1"/>
        <c:lblAlgn val="ctr"/>
        <c:lblOffset val="100"/>
        <c:noMultiLvlLbl val="0"/>
      </c:catAx>
      <c:valAx>
        <c:axId val="63798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63798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19616068493999E-2"/>
          <c:y val="6.1457843360058349E-2"/>
          <c:w val="0.9317804254110793"/>
          <c:h val="0.64632209543842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Sheet1!$B$2:$B$3</c:f>
              <c:numCache>
                <c:formatCode>0_ </c:formatCode>
                <c:ptCount val="2"/>
                <c:pt idx="0">
                  <c:v>17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Sheet1!$C$2:$C$3</c:f>
              <c:numCache>
                <c:formatCode>0_ 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87688"/>
        <c:axId val="637980632"/>
      </c:barChart>
      <c:catAx>
        <c:axId val="63798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80632"/>
        <c:crosses val="autoZero"/>
        <c:auto val="1"/>
        <c:lblAlgn val="ctr"/>
        <c:lblOffset val="100"/>
        <c:noMultiLvlLbl val="0"/>
      </c:catAx>
      <c:valAx>
        <c:axId val="63798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3798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77716331727658505"/>
          <c:w val="0.36057502554476489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5.9344901893489461E-2"/>
          <c:w val="0.9317804254110793"/>
          <c:h val="0.71972375288820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2285048"/>
        <c:axId val="592290144"/>
      </c:barChart>
      <c:catAx>
        <c:axId val="59228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90144"/>
        <c:crosses val="autoZero"/>
        <c:auto val="1"/>
        <c:lblAlgn val="ctr"/>
        <c:lblOffset val="100"/>
        <c:noMultiLvlLbl val="0"/>
      </c:catAx>
      <c:valAx>
        <c:axId val="5922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59228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4587518603941E-2"/>
          <c:y val="3.9515844944004369E-2"/>
          <c:w val="0.9317804254110793"/>
          <c:h val="0.51208066297990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Sheet1!$B$2:$B$3</c:f>
              <c:numCache>
                <c:formatCode>0_ 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Sheet1!$C$2:$C$3</c:f>
              <c:numCache>
                <c:formatCode>0_ 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2285440"/>
        <c:axId val="592285832"/>
      </c:barChart>
      <c:catAx>
        <c:axId val="5922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85832"/>
        <c:crosses val="autoZero"/>
        <c:auto val="1"/>
        <c:lblAlgn val="ctr"/>
        <c:lblOffset val="100"/>
        <c:noMultiLvlLbl val="0"/>
      </c:catAx>
      <c:valAx>
        <c:axId val="59228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8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77716331727658505"/>
          <c:w val="0.36057502554476489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5.9344901893489461E-2"/>
          <c:w val="0.9317804254110793"/>
          <c:h val="0.71972375288820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2292104"/>
        <c:axId val="592287008"/>
      </c:barChart>
      <c:catAx>
        <c:axId val="59229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87008"/>
        <c:crosses val="autoZero"/>
        <c:auto val="1"/>
        <c:lblAlgn val="ctr"/>
        <c:lblOffset val="100"/>
        <c:noMultiLvlLbl val="0"/>
      </c:catAx>
      <c:valAx>
        <c:axId val="5922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59229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19616068493999E-2"/>
          <c:y val="6.1457843360058349E-2"/>
          <c:w val="0.9317804254110793"/>
          <c:h val="0.64632209543842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Sheet1!$B$2:$B$3</c:f>
              <c:numCache>
                <c:formatCode>0_ </c:formatCode>
                <c:ptCount val="2"/>
                <c:pt idx="0">
                  <c:v>17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Import</c:v>
                </c:pt>
                <c:pt idx="1">
                  <c:v>Export</c:v>
                </c:pt>
              </c:strCache>
            </c:strRef>
          </c:cat>
          <c:val>
            <c:numRef>
              <c:f>Sheet1!$C$2:$C$3</c:f>
              <c:numCache>
                <c:formatCode>0_ 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2281912"/>
        <c:axId val="592290928"/>
      </c:barChart>
      <c:catAx>
        <c:axId val="59228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90928"/>
        <c:crosses val="autoZero"/>
        <c:auto val="1"/>
        <c:lblAlgn val="ctr"/>
        <c:lblOffset val="100"/>
        <c:noMultiLvlLbl val="0"/>
      </c:catAx>
      <c:valAx>
        <c:axId val="59229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8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8782226759762"/>
          <c:y val="0.77716331727658505"/>
          <c:w val="0.36057502554476489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반입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반출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287400"/>
        <c:axId val="592283088"/>
      </c:lineChart>
      <c:catAx>
        <c:axId val="59228740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83088"/>
        <c:crosses val="autoZero"/>
        <c:auto val="1"/>
        <c:lblAlgn val="ctr"/>
        <c:lblOffset val="100"/>
        <c:noMultiLvlLbl val="0"/>
      </c:catAx>
      <c:valAx>
        <c:axId val="59228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8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7877089032476"/>
          <c:y val="0.77716326878427799"/>
          <c:w val="0.29951674802154271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JMD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10</c:v>
                </c:pt>
                <c:pt idx="4">
                  <c:v>41</c:v>
                </c:pt>
                <c:pt idx="5">
                  <c:v>30</c:v>
                </c:pt>
                <c:pt idx="6">
                  <c:v>34</c:v>
                </c:pt>
                <c:pt idx="7">
                  <c:v>55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PMD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</c:v>
                </c:pt>
                <c:pt idx="1">
                  <c:v>16</c:v>
                </c:pt>
                <c:pt idx="2">
                  <c:v>5</c:v>
                </c:pt>
                <c:pt idx="3">
                  <c:v>20</c:v>
                </c:pt>
                <c:pt idx="4">
                  <c:v>9</c:v>
                </c:pt>
                <c:pt idx="5">
                  <c:v>10</c:v>
                </c:pt>
                <c:pt idx="6">
                  <c:v>16</c:v>
                </c:pt>
                <c:pt idx="7">
                  <c:v>5</c:v>
                </c:pt>
                <c:pt idx="8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275480"/>
        <c:axId val="594264112"/>
      </c:barChart>
      <c:catAx>
        <c:axId val="59427548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4264112"/>
        <c:crosses val="autoZero"/>
        <c:auto val="1"/>
        <c:lblAlgn val="ctr"/>
        <c:lblOffset val="100"/>
        <c:noMultiLvlLbl val="0"/>
      </c:catAx>
      <c:valAx>
        <c:axId val="59426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42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2365555875621264"/>
          <c:y val="0.77716283285589249"/>
          <c:w val="0.24316747225514557"/>
          <c:h val="0.222836830606467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JMD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10</c:v>
                </c:pt>
                <c:pt idx="4">
                  <c:v>41</c:v>
                </c:pt>
                <c:pt idx="5">
                  <c:v>30</c:v>
                </c:pt>
                <c:pt idx="6">
                  <c:v>34</c:v>
                </c:pt>
                <c:pt idx="7">
                  <c:v>55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PMD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</c:v>
                </c:pt>
                <c:pt idx="1">
                  <c:v>16</c:v>
                </c:pt>
                <c:pt idx="2">
                  <c:v>5</c:v>
                </c:pt>
                <c:pt idx="3">
                  <c:v>20</c:v>
                </c:pt>
                <c:pt idx="4">
                  <c:v>9</c:v>
                </c:pt>
                <c:pt idx="5">
                  <c:v>10</c:v>
                </c:pt>
                <c:pt idx="6">
                  <c:v>16</c:v>
                </c:pt>
                <c:pt idx="7">
                  <c:v>5</c:v>
                </c:pt>
                <c:pt idx="8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501384"/>
        <c:axId val="224727792"/>
      </c:barChart>
      <c:catAx>
        <c:axId val="22050138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224727792"/>
        <c:crosses val="autoZero"/>
        <c:auto val="1"/>
        <c:lblAlgn val="ctr"/>
        <c:lblOffset val="100"/>
        <c:noMultiLvlLbl val="0"/>
      </c:catAx>
      <c:valAx>
        <c:axId val="22472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22050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2365555875621264"/>
          <c:y val="0.77716283285589249"/>
          <c:w val="0.24316747225514557"/>
          <c:h val="0.222836830606467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723872"/>
        <c:axId val="224724264"/>
      </c:barChart>
      <c:catAx>
        <c:axId val="22472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4264"/>
        <c:crosses val="autoZero"/>
        <c:auto val="1"/>
        <c:lblAlgn val="ctr"/>
        <c:lblOffset val="100"/>
        <c:noMultiLvlLbl val="0"/>
      </c:catAx>
      <c:valAx>
        <c:axId val="22472426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Average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18</c:v>
                </c:pt>
                <c:pt idx="1">
                  <c:v>15</c:v>
                </c:pt>
                <c:pt idx="2">
                  <c:v>16</c:v>
                </c:pt>
                <c:pt idx="3">
                  <c:v>12</c:v>
                </c:pt>
                <c:pt idx="4">
                  <c:v>8</c:v>
                </c:pt>
                <c:pt idx="5">
                  <c:v>11</c:v>
                </c:pt>
                <c:pt idx="6">
                  <c:v>9</c:v>
                </c:pt>
                <c:pt idx="7">
                  <c:v>17</c:v>
                </c:pt>
                <c:pt idx="8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7B Block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12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270736"/>
        <c:axId val="586263680"/>
      </c:lineChart>
      <c:catAx>
        <c:axId val="58627073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63680"/>
        <c:crosses val="autoZero"/>
        <c:auto val="1"/>
        <c:lblAlgn val="ctr"/>
        <c:lblOffset val="100"/>
        <c:noMultiLvlLbl val="0"/>
      </c:catAx>
      <c:valAx>
        <c:axId val="58626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7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838918315634274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728968"/>
        <c:axId val="224725832"/>
      </c:barChart>
      <c:catAx>
        <c:axId val="22472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5832"/>
        <c:crosses val="autoZero"/>
        <c:auto val="1"/>
        <c:lblAlgn val="ctr"/>
        <c:lblOffset val="100"/>
        <c:noMultiLvlLbl val="0"/>
      </c:catAx>
      <c:valAx>
        <c:axId val="22472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728576"/>
        <c:axId val="224730928"/>
      </c:barChart>
      <c:catAx>
        <c:axId val="2247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30928"/>
        <c:crosses val="autoZero"/>
        <c:auto val="1"/>
        <c:lblAlgn val="ctr"/>
        <c:lblOffset val="100"/>
        <c:noMultiLvlLbl val="0"/>
      </c:catAx>
      <c:valAx>
        <c:axId val="22473092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724656"/>
        <c:axId val="224726616"/>
      </c:barChart>
      <c:catAx>
        <c:axId val="22472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6616"/>
        <c:crosses val="autoZero"/>
        <c:auto val="1"/>
        <c:lblAlgn val="ctr"/>
        <c:lblOffset val="100"/>
        <c:noMultiLvlLbl val="0"/>
      </c:catAx>
      <c:valAx>
        <c:axId val="22472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725048"/>
        <c:axId val="224726224"/>
      </c:barChart>
      <c:catAx>
        <c:axId val="22472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6224"/>
        <c:crosses val="autoZero"/>
        <c:auto val="1"/>
        <c:lblAlgn val="ctr"/>
        <c:lblOffset val="100"/>
        <c:noMultiLvlLbl val="0"/>
      </c:catAx>
      <c:valAx>
        <c:axId val="22472622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729360"/>
        <c:axId val="224729752"/>
      </c:barChart>
      <c:catAx>
        <c:axId val="2247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9752"/>
        <c:crosses val="autoZero"/>
        <c:auto val="1"/>
        <c:lblAlgn val="ctr"/>
        <c:lblOffset val="100"/>
        <c:noMultiLvlLbl val="0"/>
      </c:catAx>
      <c:valAx>
        <c:axId val="22472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7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JMD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10</c:v>
                </c:pt>
                <c:pt idx="4">
                  <c:v>41</c:v>
                </c:pt>
                <c:pt idx="5">
                  <c:v>30</c:v>
                </c:pt>
                <c:pt idx="6">
                  <c:v>34</c:v>
                </c:pt>
                <c:pt idx="7">
                  <c:v>55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PMD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</c:v>
                </c:pt>
                <c:pt idx="1">
                  <c:v>16</c:v>
                </c:pt>
                <c:pt idx="2">
                  <c:v>5</c:v>
                </c:pt>
                <c:pt idx="3">
                  <c:v>20</c:v>
                </c:pt>
                <c:pt idx="4">
                  <c:v>9</c:v>
                </c:pt>
                <c:pt idx="5">
                  <c:v>10</c:v>
                </c:pt>
                <c:pt idx="6">
                  <c:v>16</c:v>
                </c:pt>
                <c:pt idx="7">
                  <c:v>5</c:v>
                </c:pt>
                <c:pt idx="8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266856"/>
        <c:axId val="594271952"/>
      </c:barChart>
      <c:catAx>
        <c:axId val="59426685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4271952"/>
        <c:crosses val="autoZero"/>
        <c:auto val="1"/>
        <c:lblAlgn val="ctr"/>
        <c:lblOffset val="100"/>
        <c:noMultiLvlLbl val="0"/>
      </c:catAx>
      <c:valAx>
        <c:axId val="59427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4266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2365555875621264"/>
          <c:y val="0.77716283285589249"/>
          <c:w val="0.24316747225514557"/>
          <c:h val="0.222836830606467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JMD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10</c:v>
                </c:pt>
                <c:pt idx="4">
                  <c:v>41</c:v>
                </c:pt>
                <c:pt idx="5">
                  <c:v>30</c:v>
                </c:pt>
                <c:pt idx="6">
                  <c:v>34</c:v>
                </c:pt>
                <c:pt idx="7">
                  <c:v>55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PMD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</c:v>
                </c:pt>
                <c:pt idx="1">
                  <c:v>16</c:v>
                </c:pt>
                <c:pt idx="2">
                  <c:v>5</c:v>
                </c:pt>
                <c:pt idx="3">
                  <c:v>20</c:v>
                </c:pt>
                <c:pt idx="4">
                  <c:v>9</c:v>
                </c:pt>
                <c:pt idx="5">
                  <c:v>10</c:v>
                </c:pt>
                <c:pt idx="6">
                  <c:v>16</c:v>
                </c:pt>
                <c:pt idx="7">
                  <c:v>5</c:v>
                </c:pt>
                <c:pt idx="8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60784"/>
        <c:axId val="224158040"/>
      </c:barChart>
      <c:catAx>
        <c:axId val="22416078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224158040"/>
        <c:crosses val="autoZero"/>
        <c:auto val="1"/>
        <c:lblAlgn val="ctr"/>
        <c:lblOffset val="100"/>
        <c:noMultiLvlLbl val="0"/>
      </c:catAx>
      <c:valAx>
        <c:axId val="22415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22416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2365555875621264"/>
          <c:y val="0.77716283285589249"/>
          <c:w val="0.24316747225514557"/>
          <c:h val="0.222836830606467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58432"/>
        <c:axId val="224159216"/>
      </c:barChart>
      <c:catAx>
        <c:axId val="2241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59216"/>
        <c:crosses val="autoZero"/>
        <c:auto val="1"/>
        <c:lblAlgn val="ctr"/>
        <c:lblOffset val="100"/>
        <c:noMultiLvlLbl val="0"/>
      </c:catAx>
      <c:valAx>
        <c:axId val="224159216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163920"/>
        <c:axId val="224158824"/>
      </c:barChart>
      <c:catAx>
        <c:axId val="22416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58824"/>
        <c:crosses val="autoZero"/>
        <c:auto val="1"/>
        <c:lblAlgn val="ctr"/>
        <c:lblOffset val="100"/>
        <c:noMultiLvlLbl val="0"/>
      </c:catAx>
      <c:valAx>
        <c:axId val="22415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6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60392"/>
        <c:axId val="224159608"/>
      </c:barChart>
      <c:catAx>
        <c:axId val="22416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59608"/>
        <c:crosses val="autoZero"/>
        <c:auto val="1"/>
        <c:lblAlgn val="ctr"/>
        <c:lblOffset val="100"/>
        <c:noMultiLvlLbl val="0"/>
      </c:catAx>
      <c:valAx>
        <c:axId val="22415960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6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Average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18</c:v>
                </c:pt>
                <c:pt idx="1">
                  <c:v>15</c:v>
                </c:pt>
                <c:pt idx="2">
                  <c:v>16</c:v>
                </c:pt>
                <c:pt idx="3">
                  <c:v>12</c:v>
                </c:pt>
                <c:pt idx="4">
                  <c:v>8</c:v>
                </c:pt>
                <c:pt idx="5">
                  <c:v>11</c:v>
                </c:pt>
                <c:pt idx="6">
                  <c:v>9</c:v>
                </c:pt>
                <c:pt idx="7">
                  <c:v>17</c:v>
                </c:pt>
                <c:pt idx="8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Key Node Average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12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266424"/>
        <c:axId val="544332760"/>
      </c:lineChart>
      <c:catAx>
        <c:axId val="58626642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44332760"/>
        <c:crosses val="autoZero"/>
        <c:auto val="1"/>
        <c:lblAlgn val="ctr"/>
        <c:lblOffset val="100"/>
        <c:noMultiLvlLbl val="0"/>
      </c:catAx>
      <c:valAx>
        <c:axId val="54433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626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838918315634274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161176"/>
        <c:axId val="224161568"/>
      </c:barChart>
      <c:catAx>
        <c:axId val="2241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61568"/>
        <c:crosses val="autoZero"/>
        <c:auto val="1"/>
        <c:lblAlgn val="ctr"/>
        <c:lblOffset val="100"/>
        <c:noMultiLvlLbl val="0"/>
      </c:catAx>
      <c:valAx>
        <c:axId val="22416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6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61960"/>
        <c:axId val="224164704"/>
      </c:barChart>
      <c:catAx>
        <c:axId val="22416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64704"/>
        <c:crosses val="autoZero"/>
        <c:auto val="1"/>
        <c:lblAlgn val="ctr"/>
        <c:lblOffset val="100"/>
        <c:noMultiLvlLbl val="0"/>
      </c:catAx>
      <c:valAx>
        <c:axId val="2241647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6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164312"/>
        <c:axId val="533885728"/>
      </c:barChart>
      <c:catAx>
        <c:axId val="224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5728"/>
        <c:crosses val="autoZero"/>
        <c:auto val="1"/>
        <c:lblAlgn val="ctr"/>
        <c:lblOffset val="100"/>
        <c:noMultiLvlLbl val="0"/>
      </c:catAx>
      <c:valAx>
        <c:axId val="53388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416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JMD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10</c:v>
                </c:pt>
                <c:pt idx="4">
                  <c:v>41</c:v>
                </c:pt>
                <c:pt idx="5">
                  <c:v>30</c:v>
                </c:pt>
                <c:pt idx="6">
                  <c:v>34</c:v>
                </c:pt>
                <c:pt idx="7">
                  <c:v>55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PMD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</c:v>
                </c:pt>
                <c:pt idx="1">
                  <c:v>16</c:v>
                </c:pt>
                <c:pt idx="2">
                  <c:v>5</c:v>
                </c:pt>
                <c:pt idx="3">
                  <c:v>20</c:v>
                </c:pt>
                <c:pt idx="4">
                  <c:v>9</c:v>
                </c:pt>
                <c:pt idx="5">
                  <c:v>10</c:v>
                </c:pt>
                <c:pt idx="6">
                  <c:v>16</c:v>
                </c:pt>
                <c:pt idx="7">
                  <c:v>5</c:v>
                </c:pt>
                <c:pt idx="8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885336"/>
        <c:axId val="533886120"/>
      </c:barChart>
      <c:catAx>
        <c:axId val="53388533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886120"/>
        <c:crosses val="autoZero"/>
        <c:auto val="1"/>
        <c:lblAlgn val="ctr"/>
        <c:lblOffset val="100"/>
        <c:noMultiLvlLbl val="0"/>
      </c:catAx>
      <c:valAx>
        <c:axId val="53388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88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2365555875621264"/>
          <c:y val="0.77716283285589249"/>
          <c:w val="0.24316747225514557"/>
          <c:h val="0.222836830606467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890432"/>
        <c:axId val="533886512"/>
      </c:barChart>
      <c:catAx>
        <c:axId val="53389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6512"/>
        <c:crosses val="autoZero"/>
        <c:auto val="1"/>
        <c:lblAlgn val="ctr"/>
        <c:lblOffset val="100"/>
        <c:noMultiLvlLbl val="0"/>
      </c:catAx>
      <c:valAx>
        <c:axId val="53388651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9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889256"/>
        <c:axId val="533882984"/>
      </c:barChart>
      <c:catAx>
        <c:axId val="53388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2984"/>
        <c:crosses val="autoZero"/>
        <c:auto val="1"/>
        <c:lblAlgn val="ctr"/>
        <c:lblOffset val="100"/>
        <c:noMultiLvlLbl val="0"/>
      </c:catAx>
      <c:valAx>
        <c:axId val="53388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9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888864"/>
        <c:axId val="533884944"/>
      </c:barChart>
      <c:catAx>
        <c:axId val="53388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4944"/>
        <c:crosses val="autoZero"/>
        <c:auto val="1"/>
        <c:lblAlgn val="ctr"/>
        <c:lblOffset val="100"/>
        <c:noMultiLvlLbl val="0"/>
      </c:catAx>
      <c:valAx>
        <c:axId val="53388494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887296"/>
        <c:axId val="533888080"/>
      </c:barChart>
      <c:catAx>
        <c:axId val="5338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8080"/>
        <c:crosses val="autoZero"/>
        <c:auto val="1"/>
        <c:lblAlgn val="ctr"/>
        <c:lblOffset val="100"/>
        <c:noMultiLvlLbl val="0"/>
      </c:catAx>
      <c:valAx>
        <c:axId val="53388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883768"/>
        <c:axId val="533884160"/>
      </c:barChart>
      <c:catAx>
        <c:axId val="53388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4160"/>
        <c:crosses val="autoZero"/>
        <c:auto val="1"/>
        <c:lblAlgn val="ctr"/>
        <c:lblOffset val="100"/>
        <c:noMultiLvlLbl val="0"/>
      </c:catAx>
      <c:valAx>
        <c:axId val="53388416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88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984864"/>
        <c:axId val="534989176"/>
      </c:barChart>
      <c:catAx>
        <c:axId val="5349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9176"/>
        <c:crosses val="autoZero"/>
        <c:auto val="1"/>
        <c:lblAlgn val="ctr"/>
        <c:lblOffset val="100"/>
        <c:noMultiLvlLbl val="0"/>
      </c:catAx>
      <c:valAx>
        <c:axId val="53498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Average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18</c:v>
                </c:pt>
                <c:pt idx="1">
                  <c:v>15</c:v>
                </c:pt>
                <c:pt idx="2">
                  <c:v>16</c:v>
                </c:pt>
                <c:pt idx="3">
                  <c:v>12</c:v>
                </c:pt>
                <c:pt idx="4">
                  <c:v>8</c:v>
                </c:pt>
                <c:pt idx="5">
                  <c:v>11</c:v>
                </c:pt>
                <c:pt idx="6">
                  <c:v>9</c:v>
                </c:pt>
                <c:pt idx="7">
                  <c:v>17</c:v>
                </c:pt>
                <c:pt idx="8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Key Node Average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12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57064"/>
        <c:axId val="588860592"/>
      </c:lineChart>
      <c:catAx>
        <c:axId val="58885706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60592"/>
        <c:crosses val="autoZero"/>
        <c:auto val="1"/>
        <c:lblAlgn val="ctr"/>
        <c:lblOffset val="100"/>
        <c:noMultiLvlLbl val="0"/>
      </c:catAx>
      <c:valAx>
        <c:axId val="58886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57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838918315634274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986824"/>
        <c:axId val="534987216"/>
      </c:barChart>
      <c:catAx>
        <c:axId val="53498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7216"/>
        <c:crosses val="autoZero"/>
        <c:auto val="1"/>
        <c:lblAlgn val="ctr"/>
        <c:lblOffset val="100"/>
        <c:noMultiLvlLbl val="0"/>
      </c:catAx>
      <c:valAx>
        <c:axId val="534987216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988000"/>
        <c:axId val="534988784"/>
      </c:barChart>
      <c:catAx>
        <c:axId val="5349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8784"/>
        <c:crosses val="autoZero"/>
        <c:auto val="1"/>
        <c:lblAlgn val="ctr"/>
        <c:lblOffset val="100"/>
        <c:noMultiLvlLbl val="0"/>
      </c:catAx>
      <c:valAx>
        <c:axId val="53498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048935689801"/>
          <c:y val="8.7913636893883429E-2"/>
          <c:w val="0.81837369990889297"/>
          <c:h val="0.6255589533081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Sheet1!$C$7:$J$7</c:f>
              <c:numCache>
                <c:formatCode>0_ 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19</c:v>
                </c:pt>
                <c:pt idx="3">
                  <c:v>12</c:v>
                </c:pt>
                <c:pt idx="4">
                  <c:v>20</c:v>
                </c:pt>
                <c:pt idx="5">
                  <c:v>22</c:v>
                </c:pt>
                <c:pt idx="6" formatCode="General">
                  <c:v>31</c:v>
                </c:pt>
                <c:pt idx="7" formatCode="General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Sheet1!$C$6:$J$6</c:f>
              <c:strCache>
                <c:ptCount val="8"/>
                <c:pt idx="0">
                  <c:v>DS</c:v>
                </c:pt>
                <c:pt idx="1">
                  <c:v>LD</c:v>
                </c:pt>
                <c:pt idx="2">
                  <c:v>GI</c:v>
                </c:pt>
                <c:pt idx="3">
                  <c:v>GO</c:v>
                </c:pt>
                <c:pt idx="4">
                  <c:v>MI</c:v>
                </c:pt>
                <c:pt idx="5">
                  <c:v>MO</c:v>
                </c:pt>
                <c:pt idx="6">
                  <c:v>RH</c:v>
                </c:pt>
                <c:pt idx="7">
                  <c:v>Non</c:v>
                </c:pt>
              </c:strCache>
            </c:strRef>
          </c:cat>
          <c:val>
            <c:numRef>
              <c:f>Sheet1!$C$8:$J$8</c:f>
              <c:numCache>
                <c:formatCode>0_ </c:formatCode>
                <c:ptCount val="8"/>
                <c:pt idx="0">
                  <c:v>134</c:v>
                </c:pt>
                <c:pt idx="1">
                  <c:v>139</c:v>
                </c:pt>
                <c:pt idx="2">
                  <c:v>18</c:v>
                </c:pt>
                <c:pt idx="3">
                  <c:v>11</c:v>
                </c:pt>
                <c:pt idx="4">
                  <c:v>35</c:v>
                </c:pt>
                <c:pt idx="5">
                  <c:v>42</c:v>
                </c:pt>
                <c:pt idx="6" formatCode="General">
                  <c:v>22</c:v>
                </c:pt>
                <c:pt idx="7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985648"/>
        <c:axId val="534986040"/>
      </c:barChart>
      <c:catAx>
        <c:axId val="5349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6040"/>
        <c:crosses val="autoZero"/>
        <c:auto val="1"/>
        <c:lblAlgn val="ctr"/>
        <c:lblOffset val="100"/>
        <c:noMultiLvlLbl val="0"/>
      </c:catAx>
      <c:valAx>
        <c:axId val="53498604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1206418230248"/>
          <c:y val="0.793799112328468"/>
          <c:w val="0.26097547689086575"/>
          <c:h val="0.19286270918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00"/>
      </a:pPr>
      <a:endParaRPr lang="ko-K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28556974954"/>
          <c:y val="6.8780932861919108E-2"/>
          <c:w val="0.7724409961976455"/>
          <c:h val="0.4448668639271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Sheet1!$L$7</c:f>
              <c:strCache>
                <c:ptCount val="1"/>
                <c:pt idx="0">
                  <c:v>할당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Sheet1!$M$7:$P$7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Sheet1!$L$8</c:f>
              <c:strCache>
                <c:ptCount val="1"/>
                <c:pt idx="0">
                  <c:v>완료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Sheet1!$M$6:$P$6</c:f>
              <c:strCache>
                <c:ptCount val="4"/>
                <c:pt idx="0">
                  <c:v>45FT</c:v>
                </c:pt>
                <c:pt idx="1">
                  <c:v>40FT</c:v>
                </c:pt>
                <c:pt idx="2">
                  <c:v>20FT</c:v>
                </c:pt>
                <c:pt idx="3">
                  <c:v>HC</c:v>
                </c:pt>
              </c:strCache>
            </c:strRef>
          </c:cat>
          <c:val>
            <c:numRef>
              <c:f>Sheet1!$M$8:$P$8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989960"/>
        <c:axId val="534990352"/>
      </c:barChart>
      <c:catAx>
        <c:axId val="53498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90352"/>
        <c:crosses val="autoZero"/>
        <c:auto val="1"/>
        <c:lblAlgn val="ctr"/>
        <c:lblOffset val="100"/>
        <c:noMultiLvlLbl val="0"/>
      </c:catAx>
      <c:valAx>
        <c:axId val="53499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42185408317745"/>
          <c:y val="0.75113676188110245"/>
          <c:w val="0.30272468239816497"/>
          <c:h val="0.24886323811889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264896"/>
        <c:axId val="594267640"/>
      </c:barChart>
      <c:catAx>
        <c:axId val="59426489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4267640"/>
        <c:crosses val="autoZero"/>
        <c:auto val="1"/>
        <c:lblAlgn val="ctr"/>
        <c:lblOffset val="100"/>
        <c:noMultiLvlLbl val="0"/>
      </c:catAx>
      <c:valAx>
        <c:axId val="59426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42648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990744"/>
        <c:axId val="534991136"/>
      </c:barChart>
      <c:catAx>
        <c:axId val="53499074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4991136"/>
        <c:crosses val="autoZero"/>
        <c:auto val="1"/>
        <c:lblAlgn val="ctr"/>
        <c:lblOffset val="100"/>
        <c:noMultiLvlLbl val="0"/>
      </c:catAx>
      <c:valAx>
        <c:axId val="53499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499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9684987248803"/>
          <c:y val="6.596701223922509E-2"/>
          <c:w val="0.83960187195787073"/>
          <c:h val="0.48314589213030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Sheet1!$R$7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Sheet1!$S$7:$V$7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Sheet1!$R$8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Sheet1!$S$8:$V$8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4984080"/>
        <c:axId val="534984472"/>
      </c:barChart>
      <c:catAx>
        <c:axId val="53498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4472"/>
        <c:crosses val="autoZero"/>
        <c:auto val="1"/>
        <c:lblAlgn val="ctr"/>
        <c:lblOffset val="100"/>
        <c:noMultiLvlLbl val="0"/>
      </c:catAx>
      <c:valAx>
        <c:axId val="534984472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498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57798600738225"/>
          <c:y val="0.76131809221256252"/>
          <c:w val="0.2148440279852355"/>
          <c:h val="0.23868190778743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653416"/>
        <c:axId val="533647144"/>
      </c:barChart>
      <c:catAx>
        <c:axId val="53365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647144"/>
        <c:crosses val="autoZero"/>
        <c:auto val="1"/>
        <c:lblAlgn val="ctr"/>
        <c:lblOffset val="100"/>
        <c:noMultiLvlLbl val="0"/>
      </c:catAx>
      <c:valAx>
        <c:axId val="533647144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653416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006400"/>
        <c:axId val="648009144"/>
      </c:barChart>
      <c:catAx>
        <c:axId val="64800640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09144"/>
        <c:crosses val="autoZero"/>
        <c:auto val="1"/>
        <c:lblAlgn val="ctr"/>
        <c:lblOffset val="100"/>
        <c:noMultiLvlLbl val="0"/>
      </c:catAx>
      <c:valAx>
        <c:axId val="64800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0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651848"/>
        <c:axId val="533651456"/>
      </c:barChart>
      <c:catAx>
        <c:axId val="53365184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651456"/>
        <c:crosses val="autoZero"/>
        <c:auto val="1"/>
        <c:lblAlgn val="ctr"/>
        <c:lblOffset val="100"/>
        <c:noMultiLvlLbl val="0"/>
      </c:catAx>
      <c:valAx>
        <c:axId val="53365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65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반입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반출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76272"/>
        <c:axId val="588864904"/>
      </c:lineChart>
      <c:catAx>
        <c:axId val="58887627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64904"/>
        <c:crosses val="autoZero"/>
        <c:auto val="1"/>
        <c:lblAlgn val="ctr"/>
        <c:lblOffset val="100"/>
        <c:noMultiLvlLbl val="0"/>
      </c:catAx>
      <c:valAx>
        <c:axId val="58886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7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838918315634274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9684987248803"/>
          <c:y val="6.596701223922509E-2"/>
          <c:w val="0.83960187195787073"/>
          <c:h val="0.48314589213030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Sheet1!$R$7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Sheet1!$S$7:$V$7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Sheet1!$R$8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Sheet1!$S$8:$V$8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3647928"/>
        <c:axId val="533649496"/>
      </c:barChart>
      <c:catAx>
        <c:axId val="5336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649496"/>
        <c:crosses val="autoZero"/>
        <c:auto val="1"/>
        <c:lblAlgn val="ctr"/>
        <c:lblOffset val="100"/>
        <c:noMultiLvlLbl val="0"/>
      </c:catAx>
      <c:valAx>
        <c:axId val="533649496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64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57798600738225"/>
          <c:y val="0.76131809221256252"/>
          <c:w val="0.2148440279852355"/>
          <c:h val="0.23868190778743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646752"/>
        <c:axId val="533652240"/>
      </c:barChart>
      <c:catAx>
        <c:axId val="53364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652240"/>
        <c:crosses val="autoZero"/>
        <c:auto val="1"/>
        <c:lblAlgn val="ctr"/>
        <c:lblOffset val="100"/>
        <c:noMultiLvlLbl val="0"/>
      </c:catAx>
      <c:valAx>
        <c:axId val="533652240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646752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9684987248803"/>
          <c:y val="6.596701223922509E-2"/>
          <c:w val="0.83960187195787073"/>
          <c:h val="0.48314589213030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Sheet1!$R$7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Sheet1!$S$7:$V$7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Sheet1!$R$8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Sheet1!$S$8:$V$8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3648320"/>
        <c:axId val="533648712"/>
      </c:barChart>
      <c:catAx>
        <c:axId val="53364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648712"/>
        <c:crosses val="autoZero"/>
        <c:auto val="1"/>
        <c:lblAlgn val="ctr"/>
        <c:lblOffset val="100"/>
        <c:noMultiLvlLbl val="0"/>
      </c:catAx>
      <c:valAx>
        <c:axId val="533648712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364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57798600738225"/>
          <c:y val="0.76131809221256252"/>
          <c:w val="0.2148440279852355"/>
          <c:h val="0.23868190778743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652632"/>
        <c:axId val="533649888"/>
      </c:barChart>
      <c:catAx>
        <c:axId val="53365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649888"/>
        <c:crosses val="autoZero"/>
        <c:auto val="1"/>
        <c:lblAlgn val="ctr"/>
        <c:lblOffset val="100"/>
        <c:noMultiLvlLbl val="0"/>
      </c:catAx>
      <c:valAx>
        <c:axId val="533649888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3652632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9684987248803"/>
          <c:y val="6.596701223922509E-2"/>
          <c:w val="0.83960187195787073"/>
          <c:h val="0.48314589213030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Sheet1!$R$7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Sheet1!$S$7:$V$7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Sheet1!$R$8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Sheet1!$S$8:$V$8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918776"/>
        <c:axId val="537088688"/>
      </c:barChart>
      <c:catAx>
        <c:axId val="22291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7088688"/>
        <c:crosses val="autoZero"/>
        <c:auto val="1"/>
        <c:lblAlgn val="ctr"/>
        <c:lblOffset val="100"/>
        <c:noMultiLvlLbl val="0"/>
      </c:catAx>
      <c:valAx>
        <c:axId val="537088688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291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57798600738225"/>
          <c:y val="0.76131809221256252"/>
          <c:w val="0.2148440279852355"/>
          <c:h val="0.23868190778743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087904"/>
        <c:axId val="537089472"/>
      </c:barChart>
      <c:catAx>
        <c:axId val="5370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7089472"/>
        <c:crosses val="autoZero"/>
        <c:auto val="1"/>
        <c:lblAlgn val="ctr"/>
        <c:lblOffset val="100"/>
        <c:noMultiLvlLbl val="0"/>
      </c:catAx>
      <c:valAx>
        <c:axId val="537089472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7087904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089864"/>
        <c:axId val="537090256"/>
      </c:barChart>
      <c:catAx>
        <c:axId val="53708986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7090256"/>
        <c:crosses val="autoZero"/>
        <c:auto val="1"/>
        <c:lblAlgn val="ctr"/>
        <c:lblOffset val="100"/>
        <c:noMultiLvlLbl val="0"/>
      </c:catAx>
      <c:valAx>
        <c:axId val="53709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708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9684987248803"/>
          <c:y val="6.596701223922509E-2"/>
          <c:w val="0.83960187195787073"/>
          <c:h val="0.48314589213030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Sheet1!$R$7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Sheet1!$S$7:$V$7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Sheet1!$R$8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Sheet1!$S$8:$V$8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7090648"/>
        <c:axId val="538666400"/>
      </c:barChart>
      <c:catAx>
        <c:axId val="53709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666400"/>
        <c:crosses val="autoZero"/>
        <c:auto val="1"/>
        <c:lblAlgn val="ctr"/>
        <c:lblOffset val="100"/>
        <c:noMultiLvlLbl val="0"/>
      </c:catAx>
      <c:valAx>
        <c:axId val="538666400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709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57798600738225"/>
          <c:y val="0.76131809221256252"/>
          <c:w val="0.2148440279852355"/>
          <c:h val="0.23868190778743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667968"/>
        <c:axId val="538667576"/>
      </c:barChart>
      <c:catAx>
        <c:axId val="5386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8667576"/>
        <c:crosses val="autoZero"/>
        <c:auto val="1"/>
        <c:lblAlgn val="ctr"/>
        <c:lblOffset val="100"/>
        <c:noMultiLvlLbl val="0"/>
      </c:catAx>
      <c:valAx>
        <c:axId val="53866757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8667968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9684987248803"/>
          <c:y val="6.596701223922509E-2"/>
          <c:w val="0.83960187195787073"/>
          <c:h val="0.48314589213030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Sheet1!$R$7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Sheet1!$S$7:$V$7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Sheet1!$R$8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Sheet1!$S$8:$V$8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664440"/>
        <c:axId val="538665224"/>
      </c:barChart>
      <c:catAx>
        <c:axId val="53866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665224"/>
        <c:crosses val="autoZero"/>
        <c:auto val="1"/>
        <c:lblAlgn val="ctr"/>
        <c:lblOffset val="100"/>
        <c:noMultiLvlLbl val="0"/>
      </c:catAx>
      <c:valAx>
        <c:axId val="538665224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66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57798600738225"/>
          <c:y val="0.76131809221256252"/>
          <c:w val="0.2148440279852355"/>
          <c:h val="0.23868190778743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Danger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24</c:v>
                </c:pt>
                <c:pt idx="6">
                  <c:v>19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Reefer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24</c:v>
                </c:pt>
                <c:pt idx="1">
                  <c:v>19</c:v>
                </c:pt>
                <c:pt idx="2">
                  <c:v>14</c:v>
                </c:pt>
                <c:pt idx="3">
                  <c:v>16</c:v>
                </c:pt>
                <c:pt idx="4">
                  <c:v>24</c:v>
                </c:pt>
                <c:pt idx="5">
                  <c:v>19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Bundle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Sheet1!$E$2:$E$10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14</c:v>
                </c:pt>
                <c:pt idx="5">
                  <c:v>18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272896"/>
        <c:axId val="592270936"/>
      </c:lineChart>
      <c:catAx>
        <c:axId val="59227289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70936"/>
        <c:crosses val="autoZero"/>
        <c:auto val="1"/>
        <c:lblAlgn val="ctr"/>
        <c:lblOffset val="100"/>
        <c:noMultiLvlLbl val="0"/>
      </c:catAx>
      <c:valAx>
        <c:axId val="59227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7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7894733476847"/>
          <c:y val="0.77716326878427799"/>
          <c:w val="0.50277209299005821"/>
          <c:h val="0.222836731215722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661304"/>
        <c:axId val="538661696"/>
      </c:barChart>
      <c:catAx>
        <c:axId val="53866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8661696"/>
        <c:crosses val="autoZero"/>
        <c:auto val="1"/>
        <c:lblAlgn val="ctr"/>
        <c:lblOffset val="100"/>
        <c:noMultiLvlLbl val="0"/>
      </c:catAx>
      <c:valAx>
        <c:axId val="53866169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8661304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9684987248803"/>
          <c:y val="6.596701223922509E-2"/>
          <c:w val="0.83960187195787073"/>
          <c:h val="0.48314589213030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Sheet1!$R$7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Sheet1!$S$7:$V$7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Sheet1!$R$8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Sheet1!$S$8:$V$8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666792"/>
        <c:axId val="538662480"/>
      </c:barChart>
      <c:catAx>
        <c:axId val="53866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662480"/>
        <c:crosses val="autoZero"/>
        <c:auto val="1"/>
        <c:lblAlgn val="ctr"/>
        <c:lblOffset val="100"/>
        <c:noMultiLvlLbl val="0"/>
      </c:catAx>
      <c:valAx>
        <c:axId val="538662480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66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57798600738225"/>
          <c:y val="0.76131809221256252"/>
          <c:w val="0.2148440279852355"/>
          <c:h val="0.23868190778743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662872"/>
        <c:axId val="538665616"/>
      </c:barChart>
      <c:catAx>
        <c:axId val="53866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8665616"/>
        <c:crosses val="autoZero"/>
        <c:auto val="1"/>
        <c:lblAlgn val="ctr"/>
        <c:lblOffset val="100"/>
        <c:noMultiLvlLbl val="0"/>
      </c:catAx>
      <c:valAx>
        <c:axId val="53866561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8662872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9684987248803"/>
          <c:y val="6.596701223922509E-2"/>
          <c:w val="0.83960187195787073"/>
          <c:h val="0.48314589213030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Sheet1!$R$7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Sheet1!$S$7:$V$7</c:f>
              <c:numCache>
                <c:formatCode>0_ 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Sheet1!$R$8</c:f>
              <c:strCache>
                <c:ptCount val="1"/>
                <c:pt idx="0">
                  <c:v>Empty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Sheet1!$S$6:$V$6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Reefer</c:v>
                </c:pt>
                <c:pt idx="3">
                  <c:v>Bundle</c:v>
                </c:pt>
              </c:strCache>
            </c:strRef>
          </c:cat>
          <c:val>
            <c:numRef>
              <c:f>Sheet1!$S$8:$V$8</c:f>
              <c:numCache>
                <c:formatCode>0_ </c:formatCode>
                <c:ptCount val="4"/>
                <c:pt idx="0">
                  <c:v>39</c:v>
                </c:pt>
                <c:pt idx="1">
                  <c:v>70</c:v>
                </c:pt>
                <c:pt idx="2">
                  <c:v>38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663656"/>
        <c:axId val="538664048"/>
      </c:barChart>
      <c:catAx>
        <c:axId val="53866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664048"/>
        <c:crosses val="autoZero"/>
        <c:auto val="1"/>
        <c:lblAlgn val="ctr"/>
        <c:lblOffset val="100"/>
        <c:noMultiLvlLbl val="0"/>
      </c:catAx>
      <c:valAx>
        <c:axId val="538664048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866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57798600738225"/>
          <c:y val="0.76131809221256252"/>
          <c:w val="0.2148440279852355"/>
          <c:h val="0.23868190778743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257296"/>
        <c:axId val="538256904"/>
      </c:barChart>
      <c:catAx>
        <c:axId val="53825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8256904"/>
        <c:crosses val="autoZero"/>
        <c:auto val="1"/>
        <c:lblAlgn val="ctr"/>
        <c:lblOffset val="100"/>
        <c:noMultiLvlLbl val="0"/>
      </c:catAx>
      <c:valAx>
        <c:axId val="538256904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38257296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007184"/>
        <c:axId val="648005616"/>
      </c:barChart>
      <c:catAx>
        <c:axId val="64800718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05616"/>
        <c:crosses val="autoZero"/>
        <c:auto val="1"/>
        <c:lblAlgn val="ctr"/>
        <c:lblOffset val="100"/>
        <c:noMultiLvlLbl val="0"/>
      </c:catAx>
      <c:valAx>
        <c:axId val="64800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0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007576"/>
        <c:axId val="648020512"/>
      </c:barChart>
      <c:catAx>
        <c:axId val="64800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20512"/>
        <c:crosses val="autoZero"/>
        <c:auto val="1"/>
        <c:lblAlgn val="ctr"/>
        <c:lblOffset val="100"/>
        <c:noMultiLvlLbl val="0"/>
      </c:catAx>
      <c:valAx>
        <c:axId val="648020512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07576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015808"/>
        <c:axId val="648017376"/>
      </c:barChart>
      <c:catAx>
        <c:axId val="6480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17376"/>
        <c:crosses val="autoZero"/>
        <c:auto val="1"/>
        <c:lblAlgn val="ctr"/>
        <c:lblOffset val="100"/>
        <c:noMultiLvlLbl val="0"/>
      </c:catAx>
      <c:valAx>
        <c:axId val="64801737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15808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000128"/>
        <c:axId val="647996600"/>
      </c:barChart>
      <c:catAx>
        <c:axId val="64800012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7996600"/>
        <c:crosses val="autoZero"/>
        <c:auto val="1"/>
        <c:lblAlgn val="ctr"/>
        <c:lblOffset val="100"/>
        <c:noMultiLvlLbl val="0"/>
      </c:catAx>
      <c:valAx>
        <c:axId val="647996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5138389028270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49</c:v>
                </c:pt>
                <c:pt idx="1">
                  <c:v>50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Sheet1!$B$1:$C$1</c:f>
              <c:strCache>
                <c:ptCount val="1"/>
                <c:pt idx="0">
                  <c:v>Full 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60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001696"/>
        <c:axId val="647998952"/>
      </c:barChart>
      <c:catAx>
        <c:axId val="6480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647998952"/>
        <c:crosses val="autoZero"/>
        <c:auto val="1"/>
        <c:lblAlgn val="ctr"/>
        <c:lblOffset val="100"/>
        <c:noMultiLvlLbl val="0"/>
      </c:catAx>
      <c:valAx>
        <c:axId val="64799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Danger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24</c:v>
                </c:pt>
                <c:pt idx="6">
                  <c:v>19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Reefer</c:v>
                </c:pt>
              </c:strCache>
            </c:strRef>
          </c:tx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Sheet1!$D$2:$D$10</c:f>
              <c:numCache>
                <c:formatCode>0_ </c:formatCode>
                <c:ptCount val="9"/>
                <c:pt idx="0">
                  <c:v>24</c:v>
                </c:pt>
                <c:pt idx="1">
                  <c:v>19</c:v>
                </c:pt>
                <c:pt idx="2">
                  <c:v>14</c:v>
                </c:pt>
                <c:pt idx="3">
                  <c:v>16</c:v>
                </c:pt>
                <c:pt idx="4">
                  <c:v>24</c:v>
                </c:pt>
                <c:pt idx="5">
                  <c:v>19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Bundle</c:v>
                </c:pt>
              </c:strCache>
            </c:strRef>
          </c:tx>
          <c:spPr>
            <a:effectLst/>
          </c:spPr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Sheet1!$E$2:$E$10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14</c:v>
                </c:pt>
                <c:pt idx="5">
                  <c:v>18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277600"/>
        <c:axId val="592275640"/>
      </c:lineChart>
      <c:catAx>
        <c:axId val="59227760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75640"/>
        <c:crosses val="autoZero"/>
        <c:auto val="1"/>
        <c:lblAlgn val="ctr"/>
        <c:lblOffset val="100"/>
        <c:noMultiLvlLbl val="0"/>
      </c:catAx>
      <c:valAx>
        <c:axId val="59227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7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7894733476847"/>
          <c:y val="0.77716326878427799"/>
          <c:w val="0.50277209299005821"/>
          <c:h val="0.222836731215722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5138389028270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49</c:v>
                </c:pt>
                <c:pt idx="1">
                  <c:v>50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Sheet1!$B$1:$C$1</c:f>
              <c:strCache>
                <c:ptCount val="1"/>
                <c:pt idx="0">
                  <c:v>Full 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60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7994248"/>
        <c:axId val="647991112"/>
      </c:barChart>
      <c:catAx>
        <c:axId val="64799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647991112"/>
        <c:crosses val="autoZero"/>
        <c:auto val="1"/>
        <c:lblAlgn val="ctr"/>
        <c:lblOffset val="100"/>
        <c:noMultiLvlLbl val="0"/>
      </c:catAx>
      <c:valAx>
        <c:axId val="64799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7994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"/>
      </a:pPr>
      <a:endParaRPr lang="ko-KR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5138389028270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49</c:v>
                </c:pt>
                <c:pt idx="1">
                  <c:v>50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Sheet1!$B$1:$C$1</c:f>
              <c:strCache>
                <c:ptCount val="1"/>
                <c:pt idx="0">
                  <c:v>Full 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60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7996208"/>
        <c:axId val="647995816"/>
      </c:barChart>
      <c:catAx>
        <c:axId val="64799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647995816"/>
        <c:crosses val="autoZero"/>
        <c:auto val="1"/>
        <c:lblAlgn val="ctr"/>
        <c:lblOffset val="100"/>
        <c:noMultiLvlLbl val="0"/>
      </c:catAx>
      <c:valAx>
        <c:axId val="64799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799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"/>
      </a:pPr>
      <a:endParaRPr lang="ko-KR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5138389028270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49</c:v>
                </c:pt>
                <c:pt idx="1">
                  <c:v>50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Sheet1!$B$1:$C$1</c:f>
              <c:strCache>
                <c:ptCount val="1"/>
                <c:pt idx="0">
                  <c:v>Full Empty</c:v>
                </c:pt>
              </c:strCache>
            </c:strRef>
          </c:tx>
          <c:spPr>
            <a:solidFill>
              <a:schemeClr val="bg2"/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 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60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7992288"/>
        <c:axId val="647992680"/>
      </c:barChart>
      <c:catAx>
        <c:axId val="6479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500"/>
            </a:pPr>
            <a:endParaRPr lang="ko-KR"/>
          </a:p>
        </c:txPr>
        <c:crossAx val="647992680"/>
        <c:crosses val="autoZero"/>
        <c:auto val="1"/>
        <c:lblAlgn val="ctr"/>
        <c:lblOffset val="100"/>
        <c:noMultiLvlLbl val="0"/>
      </c:catAx>
      <c:valAx>
        <c:axId val="64799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799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"/>
      </a:pPr>
      <a:endParaRPr lang="ko-KR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20806629799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Sheet1!$B$2:$B$10</c:f>
              <c:numCache>
                <c:formatCode>0_ </c:formatCode>
                <c:ptCount val="9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63</c:v>
                </c:pt>
                <c:pt idx="4">
                  <c:v>41</c:v>
                </c:pt>
                <c:pt idx="5">
                  <c:v>62</c:v>
                </c:pt>
                <c:pt idx="6">
                  <c:v>51</c:v>
                </c:pt>
                <c:pt idx="7">
                  <c:v>55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Rehandling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numRef>
              <c:f>Sheet1!$A$2:$A$10</c:f>
              <c:numCache>
                <c:formatCode>h:mm</c:formatCode>
                <c:ptCount val="9"/>
                <c:pt idx="0">
                  <c:v>0.47916666666666669</c:v>
                </c:pt>
                <c:pt idx="1">
                  <c:v>0.5</c:v>
                </c:pt>
                <c:pt idx="2">
                  <c:v>0.52083333333333337</c:v>
                </c:pt>
                <c:pt idx="3">
                  <c:v>0.54166666666666663</c:v>
                </c:pt>
                <c:pt idx="4">
                  <c:v>0.5625</c:v>
                </c:pt>
                <c:pt idx="5">
                  <c:v>0.58333333333333337</c:v>
                </c:pt>
                <c:pt idx="6">
                  <c:v>0.60416666666666663</c:v>
                </c:pt>
                <c:pt idx="7">
                  <c:v>0.625</c:v>
                </c:pt>
                <c:pt idx="8">
                  <c:v>0.64583333333333337</c:v>
                </c:pt>
              </c:numCache>
            </c:numRef>
          </c:cat>
          <c:val>
            <c:numRef>
              <c:f>Sheet1!$C$2:$C$10</c:f>
              <c:numCache>
                <c:formatCode>0_ 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12</c:v>
                </c:pt>
                <c:pt idx="7">
                  <c:v>13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002088"/>
        <c:axId val="647999344"/>
      </c:barChart>
      <c:catAx>
        <c:axId val="64800208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7999344"/>
        <c:crosses val="autoZero"/>
        <c:auto val="1"/>
        <c:lblAlgn val="ctr"/>
        <c:lblOffset val="100"/>
        <c:noMultiLvlLbl val="0"/>
      </c:catAx>
      <c:valAx>
        <c:axId val="64799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0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25900108856042475"/>
          <c:h val="0.218545394102935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993464"/>
        <c:axId val="648002480"/>
      </c:barChart>
      <c:catAx>
        <c:axId val="64799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8002480"/>
        <c:crosses val="autoZero"/>
        <c:auto val="1"/>
        <c:lblAlgn val="ctr"/>
        <c:lblOffset val="100"/>
        <c:noMultiLvlLbl val="0"/>
      </c:catAx>
      <c:valAx>
        <c:axId val="648002480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7993464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995032"/>
        <c:axId val="647997384"/>
      </c:barChart>
      <c:catAx>
        <c:axId val="64799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7997384"/>
        <c:crosses val="autoZero"/>
        <c:auto val="1"/>
        <c:lblAlgn val="ctr"/>
        <c:lblOffset val="100"/>
        <c:noMultiLvlLbl val="0"/>
      </c:catAx>
      <c:valAx>
        <c:axId val="647997384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47995032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279168"/>
        <c:axId val="588861768"/>
      </c:barChart>
      <c:catAx>
        <c:axId val="5922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88861768"/>
        <c:crosses val="autoZero"/>
        <c:auto val="1"/>
        <c:lblAlgn val="ctr"/>
        <c:lblOffset val="100"/>
        <c:noMultiLvlLbl val="0"/>
      </c:catAx>
      <c:valAx>
        <c:axId val="588861768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592279168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196952"/>
        <c:axId val="659201656"/>
      </c:barChart>
      <c:catAx>
        <c:axId val="65919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1656"/>
        <c:crosses val="autoZero"/>
        <c:auto val="1"/>
        <c:lblAlgn val="ctr"/>
        <c:lblOffset val="100"/>
        <c:noMultiLvlLbl val="0"/>
      </c:catAx>
      <c:valAx>
        <c:axId val="65920165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196952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02048"/>
        <c:axId val="659197736"/>
      </c:barChart>
      <c:catAx>
        <c:axId val="65920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197736"/>
        <c:crosses val="autoZero"/>
        <c:auto val="1"/>
        <c:lblAlgn val="ctr"/>
        <c:lblOffset val="100"/>
        <c:noMultiLvlLbl val="0"/>
      </c:catAx>
      <c:valAx>
        <c:axId val="65919773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2048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2754152527835E-2"/>
          <c:y val="7.1701841575479333E-2"/>
          <c:w val="0.9317804254110793"/>
          <c:h val="0.51785706889767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수입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Sheet1!$B$2:$B$5</c:f>
              <c:numCache>
                <c:formatCode>0_ </c:formatCode>
                <c:ptCount val="4"/>
                <c:pt idx="0">
                  <c:v>114</c:v>
                </c:pt>
                <c:pt idx="1">
                  <c:v>54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수출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 cap="rnd">
              <a:noFill/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50</c:v>
                </c:pt>
                <c:pt idx="1">
                  <c:v>34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환적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Danger</c:v>
                </c:pt>
                <c:pt idx="2">
                  <c:v>Reffer</c:v>
                </c:pt>
                <c:pt idx="3">
                  <c:v>Bundle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26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00480"/>
        <c:axId val="659198520"/>
      </c:barChart>
      <c:catAx>
        <c:axId val="65920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198520"/>
        <c:crosses val="autoZero"/>
        <c:auto val="1"/>
        <c:lblAlgn val="ctr"/>
        <c:lblOffset val="100"/>
        <c:noMultiLvlLbl val="0"/>
      </c:catAx>
      <c:valAx>
        <c:axId val="659198520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659200480"/>
        <c:crosses val="autoZero"/>
        <c:crossBetween val="between"/>
        <c:majorUnit val="15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365555875621264"/>
          <c:y val="0.77716283285589249"/>
          <c:w val="0.32786297213830068"/>
          <c:h val="0.222837499223425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829" cy="49744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3018" y="0"/>
            <a:ext cx="2947829" cy="49744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DB6637C5-E5EC-45B2-9608-43272685958A}" type="datetimeFigureOut">
              <a:rPr lang="ko-KR" altLang="en-US" smtClean="0"/>
              <a:pPr/>
              <a:t>2021-06-14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37131"/>
            <a:ext cx="2947829" cy="49744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3018" y="9437131"/>
            <a:ext cx="2947829" cy="49744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92FAE5A5-287D-4A9C-B095-1C3594CC1A8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59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829" cy="49744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018" y="0"/>
            <a:ext cx="2947829" cy="49744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FE8C1591-46EA-436E-A1E2-9DFA1E2F672B}" type="datetimeFigureOut">
              <a:rPr lang="ko-KR" altLang="en-US" smtClean="0"/>
              <a:pPr/>
              <a:t>2021-06-14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1062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881" y="4780549"/>
            <a:ext cx="5440677" cy="3912801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7131"/>
            <a:ext cx="2947829" cy="49744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018" y="9437131"/>
            <a:ext cx="2947829" cy="49744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99469A11-3F30-4831-B00E-D0BB67818E1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6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1062" cy="33543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0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113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322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677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블럭별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Job </a:t>
            </a:r>
            <a:r>
              <a:rPr lang="ko-KR" altLang="en-US" smtClean="0"/>
              <a:t>할당 비율 고민</a:t>
            </a:r>
            <a:endParaRPr lang="en-US" altLang="ko-KR" dirty="0" smtClean="0"/>
          </a:p>
          <a:p>
            <a:r>
              <a:rPr lang="en-US" altLang="ko-KR" dirty="0" smtClean="0"/>
              <a:t> - </a:t>
            </a:r>
            <a:r>
              <a:rPr lang="ko-KR" altLang="en-US" smtClean="0"/>
              <a:t>단순 </a:t>
            </a:r>
            <a:r>
              <a:rPr lang="en-US" altLang="ko-KR" dirty="0" smtClean="0"/>
              <a:t>Job</a:t>
            </a:r>
            <a:r>
              <a:rPr lang="en-US" altLang="ko-KR" baseline="0" dirty="0" smtClean="0"/>
              <a:t> Type</a:t>
            </a:r>
            <a:r>
              <a:rPr lang="ko-KR" altLang="en-US" baseline="0" smtClean="0"/>
              <a:t>별 비율이면 블록을 다 채울 수 있음</a:t>
            </a:r>
            <a:r>
              <a:rPr lang="en-US" altLang="ko-KR" baseline="0" dirty="0" smtClean="0"/>
              <a:t>. (</a:t>
            </a:r>
            <a:r>
              <a:rPr lang="ko-KR" altLang="en-US" baseline="0" smtClean="0"/>
              <a:t>빈공간 없음</a:t>
            </a:r>
            <a:r>
              <a:rPr lang="en-US" altLang="ko-KR" baseline="0" dirty="0" smtClean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040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VLS</a:t>
            </a:r>
            <a:r>
              <a:rPr lang="ko-KR" altLang="en-US" smtClean="0"/>
              <a:t>별 현황</a:t>
            </a:r>
            <a:r>
              <a:rPr lang="en-US" altLang="ko-KR" dirty="0" smtClean="0"/>
              <a:t>/</a:t>
            </a:r>
            <a:r>
              <a:rPr lang="ko-KR" altLang="en-US" smtClean="0"/>
              <a:t>예측 </a:t>
            </a:r>
            <a:r>
              <a:rPr lang="en-US" altLang="ko-KR" dirty="0" err="1" smtClean="0"/>
              <a:t>btn</a:t>
            </a:r>
            <a:endParaRPr lang="en-US" altLang="ko-KR" dirty="0" smtClean="0"/>
          </a:p>
          <a:p>
            <a:r>
              <a:rPr lang="en-US" altLang="ko-KR" dirty="0" smtClean="0"/>
              <a:t>-&gt;</a:t>
            </a:r>
            <a:r>
              <a:rPr lang="en-US" altLang="ko-KR" baseline="0" dirty="0" smtClean="0"/>
              <a:t> Vessel</a:t>
            </a:r>
            <a:r>
              <a:rPr lang="ko-KR" altLang="en-US" baseline="0" smtClean="0"/>
              <a:t>과 정체</a:t>
            </a:r>
            <a:r>
              <a:rPr lang="en-US" altLang="ko-KR" baseline="0" dirty="0" smtClean="0"/>
              <a:t> Block</a:t>
            </a:r>
            <a:r>
              <a:rPr lang="ko-KR" altLang="en-US" baseline="0" smtClean="0"/>
              <a:t>의 연관관계 고려 </a:t>
            </a:r>
            <a:r>
              <a:rPr lang="en-US" altLang="ko-KR" baseline="0" dirty="0" smtClean="0"/>
              <a:t>//  </a:t>
            </a:r>
          </a:p>
          <a:p>
            <a:r>
              <a:rPr lang="en-US" altLang="ko-KR" baseline="0" dirty="0" smtClean="0"/>
              <a:t>  - block</a:t>
            </a:r>
            <a:r>
              <a:rPr lang="ko-KR" altLang="en-US" baseline="0" smtClean="0"/>
              <a:t>별 속도 측정 시 </a:t>
            </a:r>
            <a:r>
              <a:rPr lang="en-US" altLang="ko-KR" baseline="0" dirty="0" smtClean="0"/>
              <a:t>ITV</a:t>
            </a:r>
            <a:r>
              <a:rPr lang="ko-KR" altLang="en-US" baseline="0" smtClean="0"/>
              <a:t>의 </a:t>
            </a:r>
            <a:r>
              <a:rPr lang="en-US" altLang="ko-KR" baseline="0" dirty="0" smtClean="0"/>
              <a:t>Job</a:t>
            </a:r>
            <a:r>
              <a:rPr lang="ko-KR" altLang="en-US" baseline="0" smtClean="0"/>
              <a:t>을 기반으로 </a:t>
            </a:r>
            <a:r>
              <a:rPr lang="en-US" altLang="ko-KR" baseline="0" dirty="0" smtClean="0"/>
              <a:t>Vessel </a:t>
            </a:r>
            <a:r>
              <a:rPr lang="ko-KR" altLang="en-US" baseline="0" smtClean="0"/>
              <a:t>정보 추적</a:t>
            </a:r>
            <a:r>
              <a:rPr lang="en-US" altLang="ko-KR" baseline="0" dirty="0" smtClean="0"/>
              <a:t>??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083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07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408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096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72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593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21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508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0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664544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74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전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6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전/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75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-Yarim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 smtClean="0">
                <a:solidFill>
                  <a:prstClr val="white"/>
                </a:solidFill>
                <a:latin typeface="맑은 고딕" pitchFamily="50" charset="-127"/>
              </a:rPr>
              <a:t>  Eagle Eye KPI</a:t>
            </a:r>
            <a:endParaRPr lang="ko-KR" altLang="en-US" sz="7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 smtClea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" y="651935"/>
            <a:ext cx="1324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Monthly Report</a:t>
            </a:r>
            <a:endParaRPr lang="en-US" altLang="ko-KR" sz="7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Vessel Report</a:t>
            </a:r>
          </a:p>
          <a:p>
            <a:r>
              <a:rPr lang="en-US" altLang="ko-KR" sz="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QC Productivity</a:t>
            </a:r>
          </a:p>
          <a:p>
            <a:r>
              <a:rPr lang="en-US" altLang="ko-KR" sz="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Yard Productivity</a:t>
            </a:r>
          </a:p>
          <a:p>
            <a:r>
              <a:rPr lang="en-US" altLang="ko-KR" sz="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Gate Productivity</a:t>
            </a: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AMS Report</a:t>
            </a: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 smtClean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 smtClean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 smtClea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2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기본-Yarimca_다음화면 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 smtClean="0">
                <a:solidFill>
                  <a:prstClr val="white"/>
                </a:solidFill>
                <a:latin typeface="맑은 고딕" pitchFamily="50" charset="-127"/>
              </a:rPr>
              <a:t>  Eagle Eye KPI</a:t>
            </a:r>
            <a:endParaRPr lang="ko-KR" altLang="en-US" sz="7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 smtClean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 smtClean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 smtClea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직사각형 16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 smtClea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1" y="651935"/>
            <a:ext cx="1324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Monthly Report</a:t>
            </a:r>
            <a:endParaRPr lang="en-US" altLang="ko-KR" sz="7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Vessel Report</a:t>
            </a:r>
          </a:p>
          <a:p>
            <a:r>
              <a:rPr lang="en-US" altLang="ko-KR" sz="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QC Productivity</a:t>
            </a:r>
          </a:p>
          <a:p>
            <a:r>
              <a:rPr lang="en-US" altLang="ko-KR" sz="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Yard Productivity</a:t>
            </a:r>
          </a:p>
          <a:p>
            <a:r>
              <a:rPr lang="en-US" altLang="ko-KR" sz="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Gate Productivity</a:t>
            </a: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AMS Report</a:t>
            </a: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691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20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82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8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34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기본-Yarimca_다음화면 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800" b="1" kern="0" dirty="0" smtClean="0">
                <a:latin typeface="맑은 고딕" pitchFamily="50" charset="-127"/>
                <a:ea typeface="맑은 고딕" pitchFamily="50" charset="-127"/>
              </a:rPr>
              <a:t>Log Out</a:t>
            </a:r>
            <a:endParaRPr kumimoji="0" lang="ko-KR" altLang="en-US" sz="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latin typeface="+mn-ea"/>
              </a:rPr>
              <a:t>abrain815</a:t>
            </a:r>
            <a:endParaRPr lang="ko-KR" altLang="en-US" sz="700" b="1" dirty="0" smtClean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7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직사각형 16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6" name="직사각형 15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</p:spTree>
    <p:extLst>
      <p:ext uri="{BB962C8B-B14F-4D97-AF65-F5344CB8AC3E}">
        <p14:creationId xmlns:p14="http://schemas.microsoft.com/office/powerpoint/2010/main" val="123562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기본-Yarimca_다음화면 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endParaRPr lang="ko-KR" altLang="en-US" sz="7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 smtClean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 smtClean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 smtClea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직사각형 16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 smtClea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</p:spTree>
    <p:extLst>
      <p:ext uri="{BB962C8B-B14F-4D97-AF65-F5344CB8AC3E}">
        <p14:creationId xmlns:p14="http://schemas.microsoft.com/office/powerpoint/2010/main" val="232176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기본-Yarim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 smtClean="0">
                <a:solidFill>
                  <a:prstClr val="white"/>
                </a:solidFill>
                <a:latin typeface="맑은 고딕" pitchFamily="50" charset="-127"/>
              </a:rPr>
              <a:t> Eagle Eye Web Service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 smtClea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 smtClean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 smtClean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 smtClea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-1" y="651933"/>
            <a:ext cx="1469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Enterprise</a:t>
            </a:r>
            <a:r>
              <a:rPr lang="en-US" altLang="ko-KR" sz="800" b="1" baseline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Report</a:t>
            </a:r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Vessel Report</a:t>
            </a:r>
          </a:p>
          <a:p>
            <a:r>
              <a:rPr lang="en-US" altLang="ko-KR" sz="7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OTR Report</a:t>
            </a:r>
          </a:p>
          <a:p>
            <a:r>
              <a:rPr lang="en-US" altLang="ko-KR" sz="8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Container Report</a:t>
            </a:r>
          </a:p>
          <a:p>
            <a:r>
              <a:rPr lang="en-US" altLang="ko-KR" sz="8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CHE Report</a:t>
            </a:r>
          </a:p>
          <a:p>
            <a:endParaRPr lang="en-US" altLang="ko-KR" sz="800" b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b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68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68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1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21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06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2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1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17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22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3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이전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9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8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59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4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96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64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3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1650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2558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7622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351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77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5557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88608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39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1187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3308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00052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6476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49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01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664544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57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08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83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6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49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09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47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919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23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5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57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5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664544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78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/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1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6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/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본-Yarim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 smtClean="0">
                <a:solidFill>
                  <a:prstClr val="white"/>
                </a:solidFill>
                <a:latin typeface="맑은 고딕" pitchFamily="50" charset="-127"/>
              </a:rPr>
              <a:t> Eagle Eye Web Service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 smtClea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 smtClean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 smtClean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 smtClea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-1" y="651933"/>
            <a:ext cx="1469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Enterprise</a:t>
            </a:r>
            <a:r>
              <a:rPr lang="en-US" altLang="ko-KR" sz="800" b="1" baseline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Report</a:t>
            </a:r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Vessel Report</a:t>
            </a:r>
          </a:p>
          <a:p>
            <a:r>
              <a:rPr lang="en-US" altLang="ko-KR" sz="7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</a:t>
            </a:r>
            <a:r>
              <a:rPr lang="en-US" altLang="ko-KR" sz="8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OTR Report</a:t>
            </a:r>
          </a:p>
          <a:p>
            <a:r>
              <a:rPr lang="en-US" altLang="ko-KR" sz="8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Container Report</a:t>
            </a:r>
          </a:p>
          <a:p>
            <a:r>
              <a:rPr lang="en-US" altLang="ko-KR" sz="8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CHE Report</a:t>
            </a:r>
          </a:p>
          <a:p>
            <a:endParaRPr lang="en-US" altLang="ko-KR" sz="800" b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b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75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-Yarimca_다음화면 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 smtClean="0">
                <a:solidFill>
                  <a:prstClr val="white"/>
                </a:solidFill>
                <a:latin typeface="맑은 고딕" pitchFamily="50" charset="-127"/>
              </a:rPr>
              <a:t> Eagle Eye Web Service</a:t>
            </a: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 smtClean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 smtClean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 smtClea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직사각형 16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 smtClea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1" y="651935"/>
            <a:ext cx="1469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Enterprise</a:t>
            </a:r>
            <a:r>
              <a:rPr lang="en-US" altLang="ko-KR" sz="800" b="1" baseline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Report</a:t>
            </a:r>
          </a:p>
          <a:p>
            <a:endParaRPr lang="en-US" altLang="ko-KR" sz="800" b="1" baseline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893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12047703" cy="469655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72944" y="352359"/>
            <a:ext cx="12045096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 smtClean="0">
                <a:solidFill>
                  <a:prstClr val="white"/>
                </a:solidFill>
                <a:latin typeface="맑은 고딕" pitchFamily="50" charset="-127"/>
              </a:rPr>
              <a:t> Eagle Eye Web Service</a:t>
            </a: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118605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 smtClean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44102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 smtClean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10255388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 smtClea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직사각형 16"/>
          <p:cNvSpPr/>
          <p:nvPr userDrawn="1"/>
        </p:nvSpPr>
        <p:spPr>
          <a:xfrm>
            <a:off x="72944" y="591659"/>
            <a:ext cx="1104573" cy="446294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 smtClea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-1" y="651935"/>
            <a:ext cx="1469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Enterprise</a:t>
            </a:r>
            <a:r>
              <a:rPr lang="en-US" altLang="ko-KR" sz="800" b="1" baseline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Report</a:t>
            </a:r>
          </a:p>
          <a:p>
            <a:endParaRPr lang="en-US" altLang="ko-KR" sz="800" b="1" baseline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Score Calculation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7711386"/>
              </p:ext>
            </p:extLst>
          </p:nvPr>
        </p:nvGraphicFramePr>
        <p:xfrm>
          <a:off x="7867487" y="73588"/>
          <a:ext cx="3064773" cy="228610"/>
        </p:xfrm>
        <a:graphic>
          <a:graphicData uri="http://schemas.openxmlformats.org/drawingml/2006/table">
            <a:tbl>
              <a:tblPr/>
              <a:tblGrid>
                <a:gridCol w="937847"/>
                <a:gridCol w="2126927"/>
              </a:tblGrid>
              <a:tr h="214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5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20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본-Yarim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 smtClean="0">
                <a:solidFill>
                  <a:prstClr val="white"/>
                </a:solidFill>
                <a:latin typeface="맑은 고딕" pitchFamily="50" charset="-127"/>
              </a:rPr>
              <a:t>  Eagle Eye KPI</a:t>
            </a:r>
            <a:endParaRPr lang="ko-KR" altLang="en-US" sz="7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 smtClea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" y="651935"/>
            <a:ext cx="1324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Monthly Report</a:t>
            </a:r>
            <a:endParaRPr lang="en-US" altLang="ko-KR" sz="7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Vessel Report</a:t>
            </a:r>
          </a:p>
          <a:p>
            <a:r>
              <a:rPr lang="en-US" altLang="ko-KR" sz="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QC Productivity</a:t>
            </a:r>
          </a:p>
          <a:p>
            <a:r>
              <a:rPr lang="en-US" altLang="ko-KR" sz="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Yard Productivity</a:t>
            </a:r>
          </a:p>
          <a:p>
            <a:r>
              <a:rPr lang="en-US" altLang="ko-KR" sz="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Gate Productivity</a:t>
            </a: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8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AMS Report</a:t>
            </a:r>
          </a:p>
          <a:p>
            <a:endParaRPr lang="en-US" altLang="ko-KR" sz="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 smtClean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 smtClean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 smtClea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63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09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>
            <p:extLst/>
          </p:nvPr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7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3483" y="6580556"/>
            <a:ext cx="494024" cy="16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9" r:id="rId2"/>
    <p:sldLayoutId id="2147483710" r:id="rId3"/>
    <p:sldLayoutId id="2147483711" r:id="rId4"/>
    <p:sldLayoutId id="2147483703" r:id="rId5"/>
    <p:sldLayoutId id="2147483705" r:id="rId6"/>
    <p:sldLayoutId id="2147483706" r:id="rId7"/>
    <p:sldLayoutId id="2147483708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그림 14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284" y="6569077"/>
            <a:ext cx="1548680" cy="261961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5886871" y="6580556"/>
            <a:ext cx="49402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659" y="993961"/>
            <a:ext cx="56274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 userDrawn="1"/>
        </p:nvSpPr>
        <p:spPr>
          <a:xfrm>
            <a:off x="7744698" y="6573546"/>
            <a:ext cx="2400016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403536" y="1118521"/>
            <a:ext cx="11452400" cy="5347607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" y="6580556"/>
            <a:ext cx="1469089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284" y="6569077"/>
            <a:ext cx="1548680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5886872" y="6580556"/>
            <a:ext cx="49402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7744698" y="6573546"/>
            <a:ext cx="2400016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" y="6580556"/>
            <a:ext cx="1469089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1" r:id="rId2"/>
    <p:sldLayoutId id="2147483700" r:id="rId3"/>
    <p:sldLayoutId id="214748371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284" y="6569077"/>
            <a:ext cx="1548680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5886872" y="6580556"/>
            <a:ext cx="49402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7744698" y="6573546"/>
            <a:ext cx="2400016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3274647"/>
            <a:ext cx="12192000" cy="62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" y="6580556"/>
            <a:ext cx="1469089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135081"/>
            <a:ext cx="12192000" cy="722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284" y="6569077"/>
            <a:ext cx="1548680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5886872" y="6580556"/>
            <a:ext cx="49402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z="1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sz="1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7744698" y="6573546"/>
            <a:ext cx="2400016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prstClr val="black">
                  <a:lumMod val="50000"/>
                  <a:lumOff val="50000"/>
                </a:prstClr>
              </a:solidFill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" y="6580556"/>
            <a:ext cx="1469089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6135081"/>
            <a:ext cx="12192000" cy="722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그림 7" descr="클릭앤터치-로고-01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284" y="6569077"/>
            <a:ext cx="1548680" cy="26196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886872" y="6580556"/>
            <a:ext cx="49402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7914617" y="6573546"/>
            <a:ext cx="2060179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" y="6580556"/>
            <a:ext cx="1469089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108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687" r:id="rId14"/>
    <p:sldLayoutId id="2147483688" r:id="rId15"/>
    <p:sldLayoutId id="2147483689" r:id="rId16"/>
    <p:sldLayoutId id="2147483690" r:id="rId17"/>
    <p:sldLayoutId id="2147483712" r:id="rId18"/>
    <p:sldLayoutId id="2147483691" r:id="rId19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png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0.png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9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7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chart" Target="../charts/char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chart" Target="../charts/chart1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5" Type="http://schemas.openxmlformats.org/officeDocument/2006/relationships/chart" Target="../charts/chart1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5" Type="http://schemas.openxmlformats.org/officeDocument/2006/relationships/chart" Target="../charts/chart16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chart" Target="../charts/chart2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8.png"/><Relationship Id="rId7" Type="http://schemas.openxmlformats.org/officeDocument/2006/relationships/chart" Target="../charts/chart2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22.xml"/><Relationship Id="rId11" Type="http://schemas.openxmlformats.org/officeDocument/2006/relationships/chart" Target="../charts/chart27.xml"/><Relationship Id="rId5" Type="http://schemas.openxmlformats.org/officeDocument/2006/relationships/chart" Target="../charts/chart21.xml"/><Relationship Id="rId10" Type="http://schemas.openxmlformats.org/officeDocument/2006/relationships/chart" Target="../charts/chart26.xml"/><Relationship Id="rId4" Type="http://schemas.openxmlformats.org/officeDocument/2006/relationships/image" Target="../media/image9.png"/><Relationship Id="rId9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13" Type="http://schemas.openxmlformats.org/officeDocument/2006/relationships/chart" Target="../charts/chart36.xml"/><Relationship Id="rId3" Type="http://schemas.openxmlformats.org/officeDocument/2006/relationships/image" Target="../media/image8.png"/><Relationship Id="rId7" Type="http://schemas.openxmlformats.org/officeDocument/2006/relationships/chart" Target="../charts/chart30.xml"/><Relationship Id="rId12" Type="http://schemas.openxmlformats.org/officeDocument/2006/relationships/chart" Target="../charts/chart3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29.xml"/><Relationship Id="rId11" Type="http://schemas.openxmlformats.org/officeDocument/2006/relationships/chart" Target="../charts/chart34.xml"/><Relationship Id="rId5" Type="http://schemas.openxmlformats.org/officeDocument/2006/relationships/chart" Target="../charts/chart28.xml"/><Relationship Id="rId10" Type="http://schemas.openxmlformats.org/officeDocument/2006/relationships/chart" Target="../charts/chart33.xml"/><Relationship Id="rId4" Type="http://schemas.openxmlformats.org/officeDocument/2006/relationships/image" Target="../media/image9.png"/><Relationship Id="rId9" Type="http://schemas.openxmlformats.org/officeDocument/2006/relationships/chart" Target="../charts/char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3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image" Target="../media/image8.png"/><Relationship Id="rId7" Type="http://schemas.openxmlformats.org/officeDocument/2006/relationships/chart" Target="../charts/chart4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39.xml"/><Relationship Id="rId11" Type="http://schemas.openxmlformats.org/officeDocument/2006/relationships/chart" Target="../charts/chart44.xml"/><Relationship Id="rId5" Type="http://schemas.openxmlformats.org/officeDocument/2006/relationships/chart" Target="../charts/chart38.xml"/><Relationship Id="rId10" Type="http://schemas.openxmlformats.org/officeDocument/2006/relationships/chart" Target="../charts/chart43.xml"/><Relationship Id="rId4" Type="http://schemas.openxmlformats.org/officeDocument/2006/relationships/image" Target="../media/image9.png"/><Relationship Id="rId9" Type="http://schemas.openxmlformats.org/officeDocument/2006/relationships/chart" Target="../charts/char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5" Type="http://schemas.openxmlformats.org/officeDocument/2006/relationships/chart" Target="../charts/chart45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9.xml"/><Relationship Id="rId3" Type="http://schemas.openxmlformats.org/officeDocument/2006/relationships/image" Target="../media/image8.png"/><Relationship Id="rId7" Type="http://schemas.openxmlformats.org/officeDocument/2006/relationships/chart" Target="../charts/chart4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47.xml"/><Relationship Id="rId11" Type="http://schemas.openxmlformats.org/officeDocument/2006/relationships/chart" Target="../charts/chart52.xml"/><Relationship Id="rId5" Type="http://schemas.openxmlformats.org/officeDocument/2006/relationships/chart" Target="../charts/chart46.xml"/><Relationship Id="rId10" Type="http://schemas.openxmlformats.org/officeDocument/2006/relationships/chart" Target="../charts/chart51.xml"/><Relationship Id="rId4" Type="http://schemas.openxmlformats.org/officeDocument/2006/relationships/image" Target="../media/image9.png"/><Relationship Id="rId9" Type="http://schemas.openxmlformats.org/officeDocument/2006/relationships/chart" Target="../charts/chart5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6.xml"/><Relationship Id="rId13" Type="http://schemas.openxmlformats.org/officeDocument/2006/relationships/chart" Target="../charts/chart61.xml"/><Relationship Id="rId3" Type="http://schemas.openxmlformats.org/officeDocument/2006/relationships/image" Target="../media/image8.png"/><Relationship Id="rId7" Type="http://schemas.openxmlformats.org/officeDocument/2006/relationships/chart" Target="../charts/chart55.xml"/><Relationship Id="rId12" Type="http://schemas.openxmlformats.org/officeDocument/2006/relationships/chart" Target="../charts/chart6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54.xml"/><Relationship Id="rId11" Type="http://schemas.openxmlformats.org/officeDocument/2006/relationships/chart" Target="../charts/chart59.xml"/><Relationship Id="rId5" Type="http://schemas.openxmlformats.org/officeDocument/2006/relationships/chart" Target="../charts/chart53.xml"/><Relationship Id="rId15" Type="http://schemas.openxmlformats.org/officeDocument/2006/relationships/chart" Target="../charts/chart63.xml"/><Relationship Id="rId10" Type="http://schemas.openxmlformats.org/officeDocument/2006/relationships/chart" Target="../charts/chart58.xml"/><Relationship Id="rId4" Type="http://schemas.openxmlformats.org/officeDocument/2006/relationships/image" Target="../media/image9.png"/><Relationship Id="rId9" Type="http://schemas.openxmlformats.org/officeDocument/2006/relationships/chart" Target="../charts/chart57.xml"/><Relationship Id="rId14" Type="http://schemas.openxmlformats.org/officeDocument/2006/relationships/chart" Target="../charts/char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7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6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7.xml"/><Relationship Id="rId3" Type="http://schemas.openxmlformats.org/officeDocument/2006/relationships/image" Target="../media/image7.emf"/><Relationship Id="rId7" Type="http://schemas.openxmlformats.org/officeDocument/2006/relationships/chart" Target="../charts/chart6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6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6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1.xml"/><Relationship Id="rId3" Type="http://schemas.openxmlformats.org/officeDocument/2006/relationships/image" Target="../media/image7.emf"/><Relationship Id="rId7" Type="http://schemas.openxmlformats.org/officeDocument/2006/relationships/chart" Target="../charts/chart70.xml"/><Relationship Id="rId12" Type="http://schemas.openxmlformats.org/officeDocument/2006/relationships/chart" Target="../charts/chart7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69.xml"/><Relationship Id="rId11" Type="http://schemas.openxmlformats.org/officeDocument/2006/relationships/chart" Target="../charts/chart74.xml"/><Relationship Id="rId5" Type="http://schemas.openxmlformats.org/officeDocument/2006/relationships/image" Target="../media/image9.png"/><Relationship Id="rId10" Type="http://schemas.openxmlformats.org/officeDocument/2006/relationships/chart" Target="../charts/chart73.xml"/><Relationship Id="rId4" Type="http://schemas.openxmlformats.org/officeDocument/2006/relationships/image" Target="../media/image8.png"/><Relationship Id="rId9" Type="http://schemas.openxmlformats.org/officeDocument/2006/relationships/chart" Target="../charts/chart7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8.xml"/><Relationship Id="rId13" Type="http://schemas.openxmlformats.org/officeDocument/2006/relationships/chart" Target="../charts/chart83.xml"/><Relationship Id="rId3" Type="http://schemas.openxmlformats.org/officeDocument/2006/relationships/image" Target="../media/image7.emf"/><Relationship Id="rId7" Type="http://schemas.openxmlformats.org/officeDocument/2006/relationships/chart" Target="../charts/chart77.xml"/><Relationship Id="rId12" Type="http://schemas.openxmlformats.org/officeDocument/2006/relationships/chart" Target="../charts/chart8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76.xml"/><Relationship Id="rId11" Type="http://schemas.openxmlformats.org/officeDocument/2006/relationships/chart" Target="../charts/chart81.xml"/><Relationship Id="rId5" Type="http://schemas.openxmlformats.org/officeDocument/2006/relationships/image" Target="../media/image9.png"/><Relationship Id="rId10" Type="http://schemas.openxmlformats.org/officeDocument/2006/relationships/chart" Target="../charts/chart80.xml"/><Relationship Id="rId4" Type="http://schemas.openxmlformats.org/officeDocument/2006/relationships/image" Target="../media/image8.png"/><Relationship Id="rId9" Type="http://schemas.openxmlformats.org/officeDocument/2006/relationships/chart" Target="../charts/chart79.xml"/><Relationship Id="rId14" Type="http://schemas.openxmlformats.org/officeDocument/2006/relationships/chart" Target="../charts/chart8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7.xml"/><Relationship Id="rId3" Type="http://schemas.openxmlformats.org/officeDocument/2006/relationships/image" Target="../media/image7.emf"/><Relationship Id="rId7" Type="http://schemas.openxmlformats.org/officeDocument/2006/relationships/chart" Target="../charts/chart8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8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8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1.xml"/><Relationship Id="rId13" Type="http://schemas.openxmlformats.org/officeDocument/2006/relationships/chart" Target="../charts/chart96.xml"/><Relationship Id="rId3" Type="http://schemas.openxmlformats.org/officeDocument/2006/relationships/image" Target="../media/image7.emf"/><Relationship Id="rId7" Type="http://schemas.openxmlformats.org/officeDocument/2006/relationships/chart" Target="../charts/chart90.xml"/><Relationship Id="rId12" Type="http://schemas.openxmlformats.org/officeDocument/2006/relationships/chart" Target="../charts/chart95.xml"/><Relationship Id="rId2" Type="http://schemas.openxmlformats.org/officeDocument/2006/relationships/notesSlide" Target="../notesSlides/notesSlide11.xml"/><Relationship Id="rId16" Type="http://schemas.openxmlformats.org/officeDocument/2006/relationships/chart" Target="../charts/chart99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89.xml"/><Relationship Id="rId11" Type="http://schemas.openxmlformats.org/officeDocument/2006/relationships/chart" Target="../charts/chart94.xml"/><Relationship Id="rId5" Type="http://schemas.openxmlformats.org/officeDocument/2006/relationships/image" Target="../media/image9.png"/><Relationship Id="rId15" Type="http://schemas.openxmlformats.org/officeDocument/2006/relationships/chart" Target="../charts/chart98.xml"/><Relationship Id="rId10" Type="http://schemas.openxmlformats.org/officeDocument/2006/relationships/chart" Target="../charts/chart93.xml"/><Relationship Id="rId4" Type="http://schemas.openxmlformats.org/officeDocument/2006/relationships/image" Target="../media/image8.png"/><Relationship Id="rId9" Type="http://schemas.openxmlformats.org/officeDocument/2006/relationships/chart" Target="../charts/chart92.xml"/><Relationship Id="rId14" Type="http://schemas.openxmlformats.org/officeDocument/2006/relationships/chart" Target="../charts/chart9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2.xml"/><Relationship Id="rId13" Type="http://schemas.openxmlformats.org/officeDocument/2006/relationships/chart" Target="../charts/chart107.xml"/><Relationship Id="rId3" Type="http://schemas.openxmlformats.org/officeDocument/2006/relationships/image" Target="../media/image7.emf"/><Relationship Id="rId7" Type="http://schemas.openxmlformats.org/officeDocument/2006/relationships/chart" Target="../charts/chart101.xml"/><Relationship Id="rId12" Type="http://schemas.openxmlformats.org/officeDocument/2006/relationships/chart" Target="../charts/chart10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00.xml"/><Relationship Id="rId11" Type="http://schemas.openxmlformats.org/officeDocument/2006/relationships/chart" Target="../charts/chart105.xml"/><Relationship Id="rId5" Type="http://schemas.openxmlformats.org/officeDocument/2006/relationships/image" Target="../media/image9.png"/><Relationship Id="rId10" Type="http://schemas.openxmlformats.org/officeDocument/2006/relationships/chart" Target="../charts/chart104.xml"/><Relationship Id="rId4" Type="http://schemas.openxmlformats.org/officeDocument/2006/relationships/image" Target="../media/image8.png"/><Relationship Id="rId9" Type="http://schemas.openxmlformats.org/officeDocument/2006/relationships/chart" Target="../charts/chart103.xml"/><Relationship Id="rId14" Type="http://schemas.openxmlformats.org/officeDocument/2006/relationships/chart" Target="../charts/chart10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0.xml"/><Relationship Id="rId13" Type="http://schemas.openxmlformats.org/officeDocument/2006/relationships/chart" Target="../charts/chart115.xml"/><Relationship Id="rId3" Type="http://schemas.openxmlformats.org/officeDocument/2006/relationships/image" Target="../media/image7.emf"/><Relationship Id="rId7" Type="http://schemas.openxmlformats.org/officeDocument/2006/relationships/chart" Target="../charts/chart109.xml"/><Relationship Id="rId12" Type="http://schemas.openxmlformats.org/officeDocument/2006/relationships/chart" Target="../charts/chart11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emf"/><Relationship Id="rId11" Type="http://schemas.openxmlformats.org/officeDocument/2006/relationships/chart" Target="../charts/chart113.xml"/><Relationship Id="rId5" Type="http://schemas.openxmlformats.org/officeDocument/2006/relationships/image" Target="../media/image9.png"/><Relationship Id="rId15" Type="http://schemas.openxmlformats.org/officeDocument/2006/relationships/chart" Target="../charts/chart117.xml"/><Relationship Id="rId10" Type="http://schemas.openxmlformats.org/officeDocument/2006/relationships/chart" Target="../charts/chart112.xml"/><Relationship Id="rId4" Type="http://schemas.openxmlformats.org/officeDocument/2006/relationships/image" Target="../media/image8.png"/><Relationship Id="rId9" Type="http://schemas.openxmlformats.org/officeDocument/2006/relationships/chart" Target="../charts/chart111.xml"/><Relationship Id="rId14" Type="http://schemas.openxmlformats.org/officeDocument/2006/relationships/chart" Target="../charts/chart1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5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1.xml"/><Relationship Id="rId13" Type="http://schemas.openxmlformats.org/officeDocument/2006/relationships/chart" Target="../charts/chart126.xml"/><Relationship Id="rId3" Type="http://schemas.openxmlformats.org/officeDocument/2006/relationships/image" Target="../media/image8.png"/><Relationship Id="rId7" Type="http://schemas.openxmlformats.org/officeDocument/2006/relationships/chart" Target="../charts/chart120.xml"/><Relationship Id="rId12" Type="http://schemas.openxmlformats.org/officeDocument/2006/relationships/chart" Target="../charts/chart125.xml"/><Relationship Id="rId2" Type="http://schemas.openxmlformats.org/officeDocument/2006/relationships/image" Target="../media/image7.emf"/><Relationship Id="rId16" Type="http://schemas.openxmlformats.org/officeDocument/2006/relationships/chart" Target="../charts/chart128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19.xml"/><Relationship Id="rId11" Type="http://schemas.openxmlformats.org/officeDocument/2006/relationships/chart" Target="../charts/chart124.xml"/><Relationship Id="rId5" Type="http://schemas.openxmlformats.org/officeDocument/2006/relationships/chart" Target="../charts/chart118.xml"/><Relationship Id="rId15" Type="http://schemas.openxmlformats.org/officeDocument/2006/relationships/chart" Target="../charts/chart127.xml"/><Relationship Id="rId10" Type="http://schemas.openxmlformats.org/officeDocument/2006/relationships/chart" Target="../charts/chart123.xml"/><Relationship Id="rId4" Type="http://schemas.openxmlformats.org/officeDocument/2006/relationships/image" Target="../media/image9.png"/><Relationship Id="rId9" Type="http://schemas.openxmlformats.org/officeDocument/2006/relationships/chart" Target="../charts/chart122.xml"/><Relationship Id="rId1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2.xml"/><Relationship Id="rId13" Type="http://schemas.openxmlformats.org/officeDocument/2006/relationships/chart" Target="../charts/chart137.xml"/><Relationship Id="rId3" Type="http://schemas.openxmlformats.org/officeDocument/2006/relationships/image" Target="../media/image8.png"/><Relationship Id="rId7" Type="http://schemas.openxmlformats.org/officeDocument/2006/relationships/chart" Target="../charts/chart131.xml"/><Relationship Id="rId12" Type="http://schemas.openxmlformats.org/officeDocument/2006/relationships/chart" Target="../charts/chart13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30.xml"/><Relationship Id="rId11" Type="http://schemas.openxmlformats.org/officeDocument/2006/relationships/chart" Target="../charts/chart135.xml"/><Relationship Id="rId5" Type="http://schemas.openxmlformats.org/officeDocument/2006/relationships/chart" Target="../charts/chart129.xml"/><Relationship Id="rId10" Type="http://schemas.openxmlformats.org/officeDocument/2006/relationships/chart" Target="../charts/chart134.xml"/><Relationship Id="rId4" Type="http://schemas.openxmlformats.org/officeDocument/2006/relationships/image" Target="../media/image9.png"/><Relationship Id="rId9" Type="http://schemas.openxmlformats.org/officeDocument/2006/relationships/chart" Target="../charts/chart133.xml"/><Relationship Id="rId1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1.xml"/><Relationship Id="rId13" Type="http://schemas.openxmlformats.org/officeDocument/2006/relationships/chart" Target="../charts/chart146.xml"/><Relationship Id="rId18" Type="http://schemas.openxmlformats.org/officeDocument/2006/relationships/chart" Target="../charts/chart151.xml"/><Relationship Id="rId3" Type="http://schemas.openxmlformats.org/officeDocument/2006/relationships/image" Target="../media/image8.png"/><Relationship Id="rId7" Type="http://schemas.openxmlformats.org/officeDocument/2006/relationships/chart" Target="../charts/chart140.xml"/><Relationship Id="rId12" Type="http://schemas.openxmlformats.org/officeDocument/2006/relationships/chart" Target="../charts/chart145.xml"/><Relationship Id="rId17" Type="http://schemas.openxmlformats.org/officeDocument/2006/relationships/chart" Target="../charts/chart150.xml"/><Relationship Id="rId2" Type="http://schemas.openxmlformats.org/officeDocument/2006/relationships/image" Target="../media/image7.emf"/><Relationship Id="rId16" Type="http://schemas.openxmlformats.org/officeDocument/2006/relationships/chart" Target="../charts/chart149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39.xml"/><Relationship Id="rId11" Type="http://schemas.openxmlformats.org/officeDocument/2006/relationships/chart" Target="../charts/chart144.xml"/><Relationship Id="rId5" Type="http://schemas.openxmlformats.org/officeDocument/2006/relationships/chart" Target="../charts/chart138.xml"/><Relationship Id="rId15" Type="http://schemas.openxmlformats.org/officeDocument/2006/relationships/chart" Target="../charts/chart148.xml"/><Relationship Id="rId10" Type="http://schemas.openxmlformats.org/officeDocument/2006/relationships/chart" Target="../charts/chart143.xml"/><Relationship Id="rId19" Type="http://schemas.openxmlformats.org/officeDocument/2006/relationships/chart" Target="../charts/chart152.xml"/><Relationship Id="rId4" Type="http://schemas.openxmlformats.org/officeDocument/2006/relationships/image" Target="../media/image9.png"/><Relationship Id="rId9" Type="http://schemas.openxmlformats.org/officeDocument/2006/relationships/chart" Target="../charts/chart142.xml"/><Relationship Id="rId14" Type="http://schemas.openxmlformats.org/officeDocument/2006/relationships/chart" Target="../charts/chart14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6.xml"/><Relationship Id="rId13" Type="http://schemas.openxmlformats.org/officeDocument/2006/relationships/chart" Target="../charts/chart161.xml"/><Relationship Id="rId18" Type="http://schemas.openxmlformats.org/officeDocument/2006/relationships/chart" Target="../charts/chart166.xml"/><Relationship Id="rId3" Type="http://schemas.openxmlformats.org/officeDocument/2006/relationships/image" Target="../media/image8.png"/><Relationship Id="rId21" Type="http://schemas.openxmlformats.org/officeDocument/2006/relationships/chart" Target="../charts/chart169.xml"/><Relationship Id="rId7" Type="http://schemas.openxmlformats.org/officeDocument/2006/relationships/chart" Target="../charts/chart155.xml"/><Relationship Id="rId12" Type="http://schemas.openxmlformats.org/officeDocument/2006/relationships/chart" Target="../charts/chart160.xml"/><Relationship Id="rId17" Type="http://schemas.openxmlformats.org/officeDocument/2006/relationships/chart" Target="../charts/chart165.xml"/><Relationship Id="rId2" Type="http://schemas.openxmlformats.org/officeDocument/2006/relationships/image" Target="../media/image7.emf"/><Relationship Id="rId16" Type="http://schemas.openxmlformats.org/officeDocument/2006/relationships/chart" Target="../charts/chart164.xml"/><Relationship Id="rId20" Type="http://schemas.openxmlformats.org/officeDocument/2006/relationships/chart" Target="../charts/chart168.xml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54.xml"/><Relationship Id="rId11" Type="http://schemas.openxmlformats.org/officeDocument/2006/relationships/chart" Target="../charts/chart159.xml"/><Relationship Id="rId5" Type="http://schemas.openxmlformats.org/officeDocument/2006/relationships/chart" Target="../charts/chart153.xml"/><Relationship Id="rId15" Type="http://schemas.openxmlformats.org/officeDocument/2006/relationships/chart" Target="../charts/chart163.xml"/><Relationship Id="rId23" Type="http://schemas.openxmlformats.org/officeDocument/2006/relationships/chart" Target="../charts/chart171.xml"/><Relationship Id="rId10" Type="http://schemas.openxmlformats.org/officeDocument/2006/relationships/chart" Target="../charts/chart158.xml"/><Relationship Id="rId19" Type="http://schemas.openxmlformats.org/officeDocument/2006/relationships/chart" Target="../charts/chart167.xml"/><Relationship Id="rId4" Type="http://schemas.openxmlformats.org/officeDocument/2006/relationships/image" Target="../media/image9.png"/><Relationship Id="rId9" Type="http://schemas.openxmlformats.org/officeDocument/2006/relationships/chart" Target="../charts/chart157.xml"/><Relationship Id="rId14" Type="http://schemas.openxmlformats.org/officeDocument/2006/relationships/chart" Target="../charts/chart162.xml"/><Relationship Id="rId22" Type="http://schemas.openxmlformats.org/officeDocument/2006/relationships/chart" Target="../charts/chart17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chart" Target="../charts/chart17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7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74.xml"/><Relationship Id="rId5" Type="http://schemas.openxmlformats.org/officeDocument/2006/relationships/chart" Target="../charts/chart173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9.xml"/><Relationship Id="rId3" Type="http://schemas.openxmlformats.org/officeDocument/2006/relationships/image" Target="../media/image8.png"/><Relationship Id="rId7" Type="http://schemas.openxmlformats.org/officeDocument/2006/relationships/chart" Target="../charts/chart17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77.xml"/><Relationship Id="rId11" Type="http://schemas.openxmlformats.org/officeDocument/2006/relationships/chart" Target="../charts/chart182.xml"/><Relationship Id="rId5" Type="http://schemas.openxmlformats.org/officeDocument/2006/relationships/chart" Target="../charts/chart176.xml"/><Relationship Id="rId10" Type="http://schemas.openxmlformats.org/officeDocument/2006/relationships/chart" Target="../charts/chart181.xml"/><Relationship Id="rId4" Type="http://schemas.openxmlformats.org/officeDocument/2006/relationships/image" Target="../media/image9.png"/><Relationship Id="rId9" Type="http://schemas.openxmlformats.org/officeDocument/2006/relationships/chart" Target="../charts/chart18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6.xml"/><Relationship Id="rId3" Type="http://schemas.openxmlformats.org/officeDocument/2006/relationships/image" Target="../media/image8.png"/><Relationship Id="rId7" Type="http://schemas.openxmlformats.org/officeDocument/2006/relationships/chart" Target="../charts/chart18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chart" Target="../charts/chart184.xml"/><Relationship Id="rId11" Type="http://schemas.openxmlformats.org/officeDocument/2006/relationships/chart" Target="../charts/chart189.xml"/><Relationship Id="rId5" Type="http://schemas.openxmlformats.org/officeDocument/2006/relationships/chart" Target="../charts/chart183.xml"/><Relationship Id="rId10" Type="http://schemas.openxmlformats.org/officeDocument/2006/relationships/chart" Target="../charts/chart188.xml"/><Relationship Id="rId4" Type="http://schemas.openxmlformats.org/officeDocument/2006/relationships/image" Target="../media/image9.png"/><Relationship Id="rId9" Type="http://schemas.openxmlformats.org/officeDocument/2006/relationships/chart" Target="../charts/chart18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chart" Target="../charts/chart190.xml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hart" Target="../charts/chart194.xml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chart" Target="../charts/chart19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11" Type="http://schemas.openxmlformats.org/officeDocument/2006/relationships/image" Target="../media/image26.emf"/><Relationship Id="rId5" Type="http://schemas.openxmlformats.org/officeDocument/2006/relationships/chart" Target="../charts/chart191.xml"/><Relationship Id="rId10" Type="http://schemas.openxmlformats.org/officeDocument/2006/relationships/chart" Target="../charts/chart192.xml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hart" Target="../charts/chart198.xml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chart" Target="../charts/chart19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11" Type="http://schemas.openxmlformats.org/officeDocument/2006/relationships/image" Target="../media/image26.emf"/><Relationship Id="rId5" Type="http://schemas.openxmlformats.org/officeDocument/2006/relationships/chart" Target="../charts/chart195.xml"/><Relationship Id="rId10" Type="http://schemas.openxmlformats.org/officeDocument/2006/relationships/chart" Target="../charts/chart196.xml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png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586" y="1820921"/>
            <a:ext cx="6280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 err="1"/>
              <a:t>IoT</a:t>
            </a:r>
            <a:r>
              <a:rPr lang="ko-KR" altLang="en-US" sz="3600" b="1"/>
              <a:t>기반 지능형 항만 기술 개발</a:t>
            </a:r>
            <a:endParaRPr lang="en-US" altLang="ko-KR" sz="3600" b="1" dirty="0"/>
          </a:p>
          <a:p>
            <a:pPr algn="ctr"/>
            <a:r>
              <a:rPr lang="en-US" altLang="ko-KR" sz="3600" b="1" dirty="0"/>
              <a:t>Story Board</a:t>
            </a:r>
            <a:endParaRPr lang="ko-KR" alt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0048" y="30214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/>
              <a:t>화면설계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6891" y="6531838"/>
            <a:ext cx="23920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Copyright© CLICKNTOUCH. All rights Reserved.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630" y="6583744"/>
            <a:ext cx="1008993" cy="1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4578744" y="987099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5621778" y="97014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5931253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5425878" y="938877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6229"/>
              </p:ext>
            </p:extLst>
          </p:nvPr>
        </p:nvGraphicFramePr>
        <p:xfrm>
          <a:off x="9488422" y="859353"/>
          <a:ext cx="2637675" cy="3772432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Berth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선택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Berth No 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리스트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Average vs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선택한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Block Average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그래프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선택한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값 및 예측 추이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</a:rPr>
                        <a:t>Yard Block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Diagram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 -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선택한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Block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 평균속도 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Yard </a:t>
            </a: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71207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smtClean="0"/>
              <a:t>혼잡도 상세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>
              <p:ext uri="{D42A27DB-BD31-4B8C-83A1-F6EECF244321}">
                <p14:modId xmlns:p14="http://schemas.microsoft.com/office/powerpoint/2010/main" val="1791474855"/>
              </p:ext>
            </p:extLst>
          </p:nvPr>
        </p:nvGraphicFramePr>
        <p:xfrm>
          <a:off x="415512" y="1299094"/>
          <a:ext cx="6703841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7" name="직사각형 256"/>
          <p:cNvSpPr/>
          <p:nvPr/>
        </p:nvSpPr>
        <p:spPr>
          <a:xfrm>
            <a:off x="3761120" y="994385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No.7</a:t>
            </a:r>
            <a:endParaRPr lang="ko-KR" altLang="en-US" sz="500" dirty="0">
              <a:solidFill>
                <a:schemeClr val="tx1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 rot="5400000">
            <a:off x="4093460" y="935041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259" name="타원 258"/>
          <p:cNvSpPr/>
          <p:nvPr/>
        </p:nvSpPr>
        <p:spPr>
          <a:xfrm>
            <a:off x="3262920" y="8699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233621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17Km/h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Berth No.7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15Km/h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6567602" y="5472574"/>
            <a:ext cx="2462098" cy="260192"/>
            <a:chOff x="4045382" y="6008118"/>
            <a:chExt cx="2462098" cy="260192"/>
          </a:xfrm>
        </p:grpSpPr>
        <p:sp>
          <p:nvSpPr>
            <p:cNvPr id="223" name="모서리가 둥근 직사각형 222"/>
            <p:cNvSpPr/>
            <p:nvPr/>
          </p:nvSpPr>
          <p:spPr>
            <a:xfrm>
              <a:off x="4045382" y="6008118"/>
              <a:ext cx="2462098" cy="260192"/>
            </a:xfrm>
            <a:prstGeom prst="roundRect">
              <a:avLst>
                <a:gd name="adj" fmla="val 2841"/>
              </a:avLst>
            </a:prstGeom>
            <a:noFill/>
            <a:ln>
              <a:solidFill>
                <a:srgbClr val="FF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43775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모서리가 둥근 직사각형 230"/>
            <p:cNvSpPr/>
            <p:nvPr/>
          </p:nvSpPr>
          <p:spPr>
            <a:xfrm>
              <a:off x="487830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모서리가 둥근 직사각형 231"/>
            <p:cNvSpPr/>
            <p:nvPr/>
          </p:nvSpPr>
          <p:spPr>
            <a:xfrm>
              <a:off x="54046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4058448" y="6055709"/>
              <a:ext cx="219002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서행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46" name="모서리가 둥근 직사각형 245"/>
            <p:cNvSpPr/>
            <p:nvPr/>
          </p:nvSpPr>
          <p:spPr>
            <a:xfrm>
              <a:off x="61550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8" name="모서리가 둥근 직사각형 267"/>
          <p:cNvSpPr/>
          <p:nvPr/>
        </p:nvSpPr>
        <p:spPr>
          <a:xfrm>
            <a:off x="8053988" y="2172312"/>
            <a:ext cx="848793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VLS</a:t>
            </a:r>
            <a:r>
              <a:rPr lang="ko-KR" altLang="en-US" sz="700" b="1" smtClean="0"/>
              <a:t>별 현황</a:t>
            </a:r>
            <a:r>
              <a:rPr lang="en-US" altLang="ko-KR" sz="700" b="1" dirty="0" smtClean="0"/>
              <a:t>/</a:t>
            </a:r>
            <a:r>
              <a:rPr lang="ko-KR" altLang="en-US" sz="700" b="1" smtClean="0"/>
              <a:t>예측</a:t>
            </a:r>
            <a:endParaRPr lang="ko-KR" altLang="en-US" sz="700" b="1" dirty="0"/>
          </a:p>
        </p:txBody>
      </p:sp>
      <p:sp>
        <p:nvSpPr>
          <p:cNvPr id="270" name="TextBox 269"/>
          <p:cNvSpPr txBox="1"/>
          <p:nvPr/>
        </p:nvSpPr>
        <p:spPr>
          <a:xfrm>
            <a:off x="2127538" y="980246"/>
            <a:ext cx="17436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600" dirty="0" smtClean="0"/>
              <a:t>Total   </a:t>
            </a:r>
            <a:r>
              <a:rPr lang="en-US" altLang="ko-KR" sz="600" b="1" dirty="0" smtClean="0"/>
              <a:t> </a:t>
            </a:r>
            <a:r>
              <a:rPr lang="en-US" altLang="ko-KR" sz="600" dirty="0" smtClean="0">
                <a:latin typeface="맑은 고딕" panose="020B0503020000020004" pitchFamily="50" charset="-127"/>
              </a:rPr>
              <a:t>○</a:t>
            </a:r>
            <a:r>
              <a:rPr lang="en-US" altLang="ko-KR" sz="600" dirty="0" smtClean="0"/>
              <a:t>  key</a:t>
            </a:r>
            <a:r>
              <a:rPr lang="ko-KR" altLang="en-US" sz="600" smtClean="0"/>
              <a:t> </a:t>
            </a:r>
            <a:r>
              <a:rPr lang="en-US" altLang="ko-KR" sz="600" dirty="0"/>
              <a:t>Node  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Block</a:t>
            </a:r>
            <a:r>
              <a:rPr lang="en-US" altLang="ko-KR" sz="600" b="1" dirty="0" smtClean="0"/>
              <a:t>   </a:t>
            </a:r>
            <a:r>
              <a:rPr lang="en-US" altLang="ko-KR" sz="600" dirty="0" smtClean="0">
                <a:latin typeface="맑은 고딕" panose="020B0503020000020004" pitchFamily="50" charset="-127"/>
              </a:rPr>
              <a:t>●</a:t>
            </a:r>
            <a:r>
              <a:rPr lang="en-US" altLang="ko-KR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Berth</a:t>
            </a:r>
            <a:endParaRPr lang="ko-KR" altLang="en-US" sz="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3" name="그룹 272"/>
          <p:cNvGrpSpPr/>
          <p:nvPr/>
        </p:nvGrpSpPr>
        <p:grpSpPr>
          <a:xfrm>
            <a:off x="1014435" y="2198632"/>
            <a:ext cx="2918181" cy="184666"/>
            <a:chOff x="4058448" y="6055709"/>
            <a:chExt cx="2918181" cy="184666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44918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모서리가 둥근 직사각형 275"/>
            <p:cNvSpPr/>
            <p:nvPr/>
          </p:nvSpPr>
          <p:spPr>
            <a:xfrm>
              <a:off x="515262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7" name="모서리가 둥근 직사각형 276"/>
            <p:cNvSpPr/>
            <p:nvPr/>
          </p:nvSpPr>
          <p:spPr>
            <a:xfrm>
              <a:off x="58237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직사각형 277"/>
            <p:cNvSpPr/>
            <p:nvPr/>
          </p:nvSpPr>
          <p:spPr>
            <a:xfrm>
              <a:off x="4058448" y="6055709"/>
              <a:ext cx="283603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▣ </a:t>
              </a:r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서행 </a:t>
              </a:r>
              <a:r>
                <a:rPr lang="en-US" altLang="ko-KR" sz="600" b="1" dirty="0" smtClean="0"/>
                <a:t>: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79" name="모서리가 둥근 직사각형 278"/>
            <p:cNvSpPr/>
            <p:nvPr/>
          </p:nvSpPr>
          <p:spPr>
            <a:xfrm>
              <a:off x="67646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타원 60"/>
          <p:cNvSpPr/>
          <p:nvPr/>
        </p:nvSpPr>
        <p:spPr>
          <a:xfrm>
            <a:off x="376307" y="125869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3660868" y="8699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11" y="2535353"/>
            <a:ext cx="8691761" cy="2676766"/>
          </a:xfrm>
          <a:prstGeom prst="rect">
            <a:avLst/>
          </a:prstGeom>
        </p:spPr>
      </p:pic>
      <p:sp>
        <p:nvSpPr>
          <p:cNvPr id="56" name="타원 55"/>
          <p:cNvSpPr/>
          <p:nvPr/>
        </p:nvSpPr>
        <p:spPr>
          <a:xfrm>
            <a:off x="575372" y="240478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620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4578744" y="987099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5621778" y="97014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5931253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5425878" y="938877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18719"/>
              </p:ext>
            </p:extLst>
          </p:nvPr>
        </p:nvGraphicFramePr>
        <p:xfrm>
          <a:off x="9488422" y="859353"/>
          <a:ext cx="2637675" cy="39522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혼잡도 상세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Node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속도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이전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시간 정체 지속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Node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이후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1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시간 정체 지속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Node 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상습 정체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Node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Yard </a:t>
            </a: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71207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smtClean="0"/>
              <a:t>혼잡도 상세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03841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6" name="타원 255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3761120" y="994385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bg1">
                    <a:lumMod val="50000"/>
                  </a:schemeClr>
                </a:solidFill>
              </a:rPr>
              <a:t>Select</a:t>
            </a:r>
            <a:endParaRPr lang="ko-KR" alt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 rot="5400000">
            <a:off x="4093460" y="935041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ko-KR" altLang="en-US" sz="1050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82677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17Km/h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US" altLang="ko-KR" sz="600" b="1" baseline="0" dirty="0" smtClean="0">
                          <a:solidFill>
                            <a:schemeClr val="tx1"/>
                          </a:solidFill>
                        </a:rPr>
                        <a:t> Node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15Km/h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6567602" y="5472574"/>
            <a:ext cx="2462098" cy="260192"/>
            <a:chOff x="4045382" y="6008118"/>
            <a:chExt cx="2462098" cy="260192"/>
          </a:xfrm>
        </p:grpSpPr>
        <p:sp>
          <p:nvSpPr>
            <p:cNvPr id="223" name="모서리가 둥근 직사각형 222"/>
            <p:cNvSpPr/>
            <p:nvPr/>
          </p:nvSpPr>
          <p:spPr>
            <a:xfrm>
              <a:off x="4045382" y="6008118"/>
              <a:ext cx="2462098" cy="260192"/>
            </a:xfrm>
            <a:prstGeom prst="roundRect">
              <a:avLst>
                <a:gd name="adj" fmla="val 2841"/>
              </a:avLst>
            </a:prstGeom>
            <a:noFill/>
            <a:ln>
              <a:solidFill>
                <a:srgbClr val="FF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43775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모서리가 둥근 직사각형 230"/>
            <p:cNvSpPr/>
            <p:nvPr/>
          </p:nvSpPr>
          <p:spPr>
            <a:xfrm>
              <a:off x="487830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모서리가 둥근 직사각형 231"/>
            <p:cNvSpPr/>
            <p:nvPr/>
          </p:nvSpPr>
          <p:spPr>
            <a:xfrm>
              <a:off x="54046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4058448" y="6055709"/>
              <a:ext cx="219002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서행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46" name="모서리가 둥근 직사각형 245"/>
            <p:cNvSpPr/>
            <p:nvPr/>
          </p:nvSpPr>
          <p:spPr>
            <a:xfrm>
              <a:off x="61550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7" name="그림 2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95" y="2560168"/>
            <a:ext cx="8686677" cy="2527247"/>
          </a:xfrm>
          <a:prstGeom prst="rect">
            <a:avLst/>
          </a:prstGeom>
        </p:spPr>
      </p:pic>
      <p:sp>
        <p:nvSpPr>
          <p:cNvPr id="268" name="모서리가 둥근 직사각형 267"/>
          <p:cNvSpPr/>
          <p:nvPr/>
        </p:nvSpPr>
        <p:spPr>
          <a:xfrm>
            <a:off x="8053988" y="2172312"/>
            <a:ext cx="848793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VLS</a:t>
            </a:r>
            <a:r>
              <a:rPr lang="ko-KR" altLang="en-US" sz="700" b="1" smtClean="0"/>
              <a:t>별 현황</a:t>
            </a:r>
            <a:r>
              <a:rPr lang="en-US" altLang="ko-KR" sz="700" b="1" dirty="0" smtClean="0"/>
              <a:t>/</a:t>
            </a:r>
            <a:r>
              <a:rPr lang="ko-KR" altLang="en-US" sz="700" b="1" smtClean="0"/>
              <a:t>예측</a:t>
            </a:r>
            <a:endParaRPr lang="ko-KR" altLang="en-US" sz="700" b="1" dirty="0"/>
          </a:p>
        </p:txBody>
      </p:sp>
      <p:sp>
        <p:nvSpPr>
          <p:cNvPr id="270" name="TextBox 269"/>
          <p:cNvSpPr txBox="1"/>
          <p:nvPr/>
        </p:nvSpPr>
        <p:spPr>
          <a:xfrm>
            <a:off x="2127537" y="980246"/>
            <a:ext cx="1690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 smtClean="0">
                <a:latin typeface="맑은 고딕" panose="020B0503020000020004" pitchFamily="50" charset="-127"/>
              </a:rPr>
              <a:t>●</a:t>
            </a:r>
            <a:r>
              <a:rPr lang="en-US" altLang="ko-KR" sz="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600" b="1" dirty="0" smtClean="0"/>
              <a:t>Total</a:t>
            </a:r>
            <a:r>
              <a:rPr lang="en-US" altLang="ko-KR" sz="600" dirty="0" smtClean="0"/>
              <a:t>      </a:t>
            </a:r>
            <a:r>
              <a:rPr lang="en-US" altLang="ko-KR" sz="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○</a:t>
            </a:r>
            <a:r>
              <a:rPr lang="en-US" altLang="ko-KR" sz="600" dirty="0" smtClean="0"/>
              <a:t>  key</a:t>
            </a:r>
            <a:r>
              <a:rPr lang="ko-KR" altLang="en-US" sz="600" smtClean="0"/>
              <a:t> </a:t>
            </a:r>
            <a:r>
              <a:rPr lang="en-US" altLang="ko-KR" sz="600" dirty="0"/>
              <a:t>Node  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Block   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Berth</a:t>
            </a:r>
            <a:endParaRPr lang="ko-KR" altLang="en-US" sz="600" dirty="0"/>
          </a:p>
        </p:txBody>
      </p:sp>
      <p:grpSp>
        <p:nvGrpSpPr>
          <p:cNvPr id="273" name="그룹 272"/>
          <p:cNvGrpSpPr/>
          <p:nvPr/>
        </p:nvGrpSpPr>
        <p:grpSpPr>
          <a:xfrm>
            <a:off x="1014435" y="2198632"/>
            <a:ext cx="2918181" cy="184666"/>
            <a:chOff x="4058448" y="6055709"/>
            <a:chExt cx="2918181" cy="184666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44918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모서리가 둥근 직사각형 275"/>
            <p:cNvSpPr/>
            <p:nvPr/>
          </p:nvSpPr>
          <p:spPr>
            <a:xfrm>
              <a:off x="515262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7" name="모서리가 둥근 직사각형 276"/>
            <p:cNvSpPr/>
            <p:nvPr/>
          </p:nvSpPr>
          <p:spPr>
            <a:xfrm>
              <a:off x="58237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직사각형 277"/>
            <p:cNvSpPr/>
            <p:nvPr/>
          </p:nvSpPr>
          <p:spPr>
            <a:xfrm>
              <a:off x="4058448" y="6055709"/>
              <a:ext cx="283603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▣ </a:t>
              </a:r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서행 </a:t>
              </a:r>
              <a:r>
                <a:rPr lang="en-US" altLang="ko-KR" sz="600" b="1" dirty="0" smtClean="0"/>
                <a:t>: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79" name="모서리가 둥근 직사각형 278"/>
            <p:cNvSpPr/>
            <p:nvPr/>
          </p:nvSpPr>
          <p:spPr>
            <a:xfrm>
              <a:off x="67646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59603"/>
              </p:ext>
            </p:extLst>
          </p:nvPr>
        </p:nvGraphicFramePr>
        <p:xfrm>
          <a:off x="525781" y="5904875"/>
          <a:ext cx="85039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600"/>
                <a:gridCol w="998209"/>
                <a:gridCol w="1154347"/>
                <a:gridCol w="1100195"/>
                <a:gridCol w="1124112"/>
                <a:gridCol w="1321779"/>
                <a:gridCol w="906839"/>
                <a:gridCol w="906839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600" b="0" dirty="0" smtClean="0">
                          <a:solidFill>
                            <a:schemeClr val="bg1"/>
                          </a:solidFill>
                        </a:rPr>
                        <a:t>전체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r>
                        <a:rPr lang="en-US" altLang="ko-KR" sz="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600" b="1" baseline="0" smtClean="0">
                          <a:solidFill>
                            <a:schemeClr val="bg1"/>
                          </a:solidFill>
                        </a:rPr>
                        <a:t>평균</a:t>
                      </a:r>
                      <a:r>
                        <a:rPr lang="ko-KR" altLang="en-US" sz="600" b="0" baseline="0" smtClean="0">
                          <a:solidFill>
                            <a:schemeClr val="bg1"/>
                          </a:solidFill>
                        </a:rPr>
                        <a:t> 속도</a:t>
                      </a:r>
                      <a:endParaRPr lang="ko-KR" altLang="en-US" sz="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17Km/h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dirty="0" smtClean="0">
                          <a:solidFill>
                            <a:schemeClr val="bg1"/>
                          </a:solidFill>
                        </a:rPr>
                        <a:t>이전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600" b="0" smtClean="0">
                          <a:solidFill>
                            <a:schemeClr val="bg1"/>
                          </a:solidFill>
                        </a:rPr>
                        <a:t>시간 정체 지속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endParaRPr lang="ko-KR" altLang="en-US" sz="6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A1_RIGHT/1D 2D, </a:t>
                      </a:r>
                    </a:p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B3_UP/1, </a:t>
                      </a:r>
                    </a:p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C4_LEFT/1U</a:t>
                      </a:r>
                      <a:r>
                        <a:rPr lang="en-US" altLang="ko-KR" sz="600" b="0" baseline="0" dirty="0" smtClean="0">
                          <a:solidFill>
                            <a:sysClr val="windowText" lastClr="000000"/>
                          </a:solidFill>
                        </a:rPr>
                        <a:t> 2U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dirty="0" smtClean="0">
                          <a:solidFill>
                            <a:schemeClr val="bg1"/>
                          </a:solidFill>
                        </a:rPr>
                        <a:t>이후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r>
                        <a:rPr lang="ko-KR" altLang="en-US" sz="600" b="0" smtClean="0">
                          <a:solidFill>
                            <a:schemeClr val="bg1"/>
                          </a:solidFill>
                        </a:rPr>
                        <a:t>시간 정체 지속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r>
                        <a:rPr lang="en-US" altLang="ko-KR" sz="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6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A1_RIGHT/1D 2D, </a:t>
                      </a:r>
                    </a:p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B3_UP/1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dirty="0" smtClean="0">
                          <a:solidFill>
                            <a:schemeClr val="bg1"/>
                          </a:solidFill>
                        </a:rPr>
                        <a:t>상습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600" b="0" smtClean="0">
                          <a:solidFill>
                            <a:schemeClr val="bg1"/>
                          </a:solidFill>
                        </a:rPr>
                        <a:t>정체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endParaRPr lang="ko-KR" altLang="en-US" sz="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A1_RIGHT/1D 2D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" name="타원 59"/>
          <p:cNvSpPr/>
          <p:nvPr/>
        </p:nvSpPr>
        <p:spPr>
          <a:xfrm>
            <a:off x="413065" y="577822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281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4578744" y="987099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5621778" y="97014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5931253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5425878" y="938877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/>
          </p:nvPr>
        </p:nvGraphicFramePr>
        <p:xfrm>
          <a:off x="9488422" y="859353"/>
          <a:ext cx="2637675" cy="39522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혼잡도 상세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Node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속도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이전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시간 정체 지속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Node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이후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1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시간 정체 지속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Node 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상습 정체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Node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Yard </a:t>
            </a: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71207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smtClean="0"/>
              <a:t>혼잡도 상세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03841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7" name="직사각형 256"/>
          <p:cNvSpPr/>
          <p:nvPr/>
        </p:nvSpPr>
        <p:spPr>
          <a:xfrm>
            <a:off x="3761120" y="994385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bg1">
                    <a:lumMod val="50000"/>
                  </a:schemeClr>
                </a:solidFill>
              </a:rPr>
              <a:t>Select</a:t>
            </a:r>
            <a:endParaRPr lang="ko-KR" alt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 rot="5400000">
            <a:off x="4093460" y="935041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ko-KR" altLang="en-US" sz="1050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92635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17Km/h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US" altLang="ko-KR" sz="600" b="1" baseline="0" dirty="0" smtClean="0">
                          <a:solidFill>
                            <a:schemeClr val="tx1"/>
                          </a:solidFill>
                        </a:rPr>
                        <a:t> Node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15Km/h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7" name="그림 2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95" y="2560168"/>
            <a:ext cx="8686677" cy="2527247"/>
          </a:xfrm>
          <a:prstGeom prst="rect">
            <a:avLst/>
          </a:prstGeom>
        </p:spPr>
      </p:pic>
      <p:sp>
        <p:nvSpPr>
          <p:cNvPr id="268" name="모서리가 둥근 직사각형 267"/>
          <p:cNvSpPr/>
          <p:nvPr/>
        </p:nvSpPr>
        <p:spPr>
          <a:xfrm>
            <a:off x="8053988" y="2172312"/>
            <a:ext cx="848793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VLS</a:t>
            </a:r>
            <a:r>
              <a:rPr lang="ko-KR" altLang="en-US" sz="700" b="1" smtClean="0"/>
              <a:t>별 현황</a:t>
            </a:r>
            <a:r>
              <a:rPr lang="en-US" altLang="ko-KR" sz="700" b="1" dirty="0" smtClean="0"/>
              <a:t>/</a:t>
            </a:r>
            <a:r>
              <a:rPr lang="ko-KR" altLang="en-US" sz="700" b="1" smtClean="0"/>
              <a:t>예측</a:t>
            </a:r>
            <a:endParaRPr lang="ko-KR" altLang="en-US" sz="700" b="1" dirty="0"/>
          </a:p>
        </p:txBody>
      </p:sp>
      <p:sp>
        <p:nvSpPr>
          <p:cNvPr id="270" name="TextBox 269"/>
          <p:cNvSpPr txBox="1"/>
          <p:nvPr/>
        </p:nvSpPr>
        <p:spPr>
          <a:xfrm>
            <a:off x="2127537" y="980246"/>
            <a:ext cx="1690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 smtClean="0">
                <a:latin typeface="맑은 고딕" panose="020B0503020000020004" pitchFamily="50" charset="-127"/>
              </a:rPr>
              <a:t>●</a:t>
            </a:r>
            <a:r>
              <a:rPr lang="en-US" altLang="ko-KR" sz="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600" b="1" dirty="0" smtClean="0"/>
              <a:t>Total</a:t>
            </a:r>
            <a:r>
              <a:rPr lang="en-US" altLang="ko-KR" sz="600" dirty="0" smtClean="0"/>
              <a:t>      </a:t>
            </a:r>
            <a:r>
              <a:rPr lang="en-US" altLang="ko-KR" sz="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○</a:t>
            </a:r>
            <a:r>
              <a:rPr lang="en-US" altLang="ko-KR" sz="600" dirty="0" smtClean="0"/>
              <a:t>  key</a:t>
            </a:r>
            <a:r>
              <a:rPr lang="ko-KR" altLang="en-US" sz="600" smtClean="0"/>
              <a:t> </a:t>
            </a:r>
            <a:r>
              <a:rPr lang="en-US" altLang="ko-KR" sz="600" dirty="0"/>
              <a:t>Node  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Block   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Berth</a:t>
            </a:r>
            <a:endParaRPr lang="ko-KR" altLang="en-US" sz="600" dirty="0"/>
          </a:p>
        </p:txBody>
      </p:sp>
      <p:grpSp>
        <p:nvGrpSpPr>
          <p:cNvPr id="273" name="그룹 272"/>
          <p:cNvGrpSpPr/>
          <p:nvPr/>
        </p:nvGrpSpPr>
        <p:grpSpPr>
          <a:xfrm>
            <a:off x="1014435" y="2198632"/>
            <a:ext cx="2918181" cy="184666"/>
            <a:chOff x="4058448" y="6055709"/>
            <a:chExt cx="2918181" cy="184666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44918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모서리가 둥근 직사각형 275"/>
            <p:cNvSpPr/>
            <p:nvPr/>
          </p:nvSpPr>
          <p:spPr>
            <a:xfrm>
              <a:off x="515262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7" name="모서리가 둥근 직사각형 276"/>
            <p:cNvSpPr/>
            <p:nvPr/>
          </p:nvSpPr>
          <p:spPr>
            <a:xfrm>
              <a:off x="58237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직사각형 277"/>
            <p:cNvSpPr/>
            <p:nvPr/>
          </p:nvSpPr>
          <p:spPr>
            <a:xfrm>
              <a:off x="4058448" y="6055709"/>
              <a:ext cx="283603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▣ </a:t>
              </a:r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서행 </a:t>
              </a:r>
              <a:r>
                <a:rPr lang="en-US" altLang="ko-KR" sz="600" b="1" dirty="0" smtClean="0"/>
                <a:t>: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79" name="모서리가 둥근 직사각형 278"/>
            <p:cNvSpPr/>
            <p:nvPr/>
          </p:nvSpPr>
          <p:spPr>
            <a:xfrm>
              <a:off x="67646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93195"/>
              </p:ext>
            </p:extLst>
          </p:nvPr>
        </p:nvGraphicFramePr>
        <p:xfrm>
          <a:off x="525781" y="5219075"/>
          <a:ext cx="85039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600"/>
                <a:gridCol w="998209"/>
                <a:gridCol w="1154347"/>
                <a:gridCol w="1100195"/>
                <a:gridCol w="1124112"/>
                <a:gridCol w="1321779"/>
                <a:gridCol w="906839"/>
                <a:gridCol w="906839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600" b="0" dirty="0" smtClean="0">
                          <a:solidFill>
                            <a:schemeClr val="bg1"/>
                          </a:solidFill>
                        </a:rPr>
                        <a:t>전체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r>
                        <a:rPr lang="en-US" altLang="ko-KR" sz="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600" b="1" baseline="0" smtClean="0">
                          <a:solidFill>
                            <a:schemeClr val="bg1"/>
                          </a:solidFill>
                        </a:rPr>
                        <a:t>평균</a:t>
                      </a:r>
                      <a:r>
                        <a:rPr lang="ko-KR" altLang="en-US" sz="600" b="0" baseline="0" smtClean="0">
                          <a:solidFill>
                            <a:schemeClr val="bg1"/>
                          </a:solidFill>
                        </a:rPr>
                        <a:t> 속도</a:t>
                      </a:r>
                      <a:endParaRPr lang="ko-KR" altLang="en-US" sz="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17Km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dirty="0" smtClean="0">
                          <a:solidFill>
                            <a:schemeClr val="bg1"/>
                          </a:solidFill>
                        </a:rPr>
                        <a:t>이전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600" b="0" smtClean="0">
                          <a:solidFill>
                            <a:schemeClr val="bg1"/>
                          </a:solidFill>
                        </a:rPr>
                        <a:t>시간 정체 지속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endParaRPr lang="ko-KR" altLang="en-US" sz="6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A1_RIGHT/1D 2D, </a:t>
                      </a:r>
                    </a:p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B3_UP/1, </a:t>
                      </a:r>
                    </a:p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C4_LEFT/1U</a:t>
                      </a:r>
                      <a:r>
                        <a:rPr lang="en-US" altLang="ko-KR" sz="600" b="0" baseline="0" dirty="0" smtClean="0">
                          <a:solidFill>
                            <a:sysClr val="windowText" lastClr="000000"/>
                          </a:solidFill>
                        </a:rPr>
                        <a:t> 2U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dirty="0" smtClean="0">
                          <a:solidFill>
                            <a:schemeClr val="bg1"/>
                          </a:solidFill>
                        </a:rPr>
                        <a:t>이후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r>
                        <a:rPr lang="ko-KR" altLang="en-US" sz="600" b="0" smtClean="0">
                          <a:solidFill>
                            <a:schemeClr val="bg1"/>
                          </a:solidFill>
                        </a:rPr>
                        <a:t>시간 정체 지속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r>
                        <a:rPr lang="en-US" altLang="ko-KR" sz="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6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A1_RIGHT/1D 2D, </a:t>
                      </a:r>
                    </a:p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B3_UP/1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dirty="0" smtClean="0">
                          <a:solidFill>
                            <a:schemeClr val="bg1"/>
                          </a:solidFill>
                        </a:rPr>
                        <a:t>상습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600" b="0" smtClean="0">
                          <a:solidFill>
                            <a:schemeClr val="bg1"/>
                          </a:solidFill>
                        </a:rPr>
                        <a:t>정체 </a:t>
                      </a: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Node</a:t>
                      </a:r>
                      <a:endParaRPr lang="ko-KR" altLang="en-US" sz="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A1_RIGHT/1D 2D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" name="타원 50"/>
          <p:cNvSpPr/>
          <p:nvPr/>
        </p:nvSpPr>
        <p:spPr>
          <a:xfrm>
            <a:off x="794993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02987"/>
              </p:ext>
            </p:extLst>
          </p:nvPr>
        </p:nvGraphicFramePr>
        <p:xfrm>
          <a:off x="516573" y="5664169"/>
          <a:ext cx="8513127" cy="72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45"/>
                <a:gridCol w="390196"/>
                <a:gridCol w="420129"/>
                <a:gridCol w="1062518"/>
                <a:gridCol w="431813"/>
                <a:gridCol w="523940"/>
                <a:gridCol w="771500"/>
                <a:gridCol w="686597"/>
                <a:gridCol w="395416"/>
                <a:gridCol w="502508"/>
                <a:gridCol w="749643"/>
                <a:gridCol w="568411"/>
                <a:gridCol w="659027"/>
                <a:gridCol w="709484"/>
              </a:tblGrid>
              <a:tr h="2316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bg1"/>
                          </a:solidFill>
                        </a:rPr>
                        <a:t>Vessel Name</a:t>
                      </a:r>
                      <a:endParaRPr lang="ko-KR" altLang="en-US" sz="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bg1"/>
                          </a:solidFill>
                        </a:rPr>
                        <a:t>현재 </a:t>
                      </a:r>
                      <a:endParaRPr lang="ko-KR" altLang="en-US" sz="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600" b="1" smtClean="0">
                          <a:solidFill>
                            <a:schemeClr val="bg1"/>
                          </a:solidFill>
                        </a:rPr>
                        <a:t>시간 이후 </a:t>
                      </a:r>
                      <a:endParaRPr lang="ko-KR" altLang="en-US" sz="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1" dirty="0" smtClean="0">
                          <a:solidFill>
                            <a:schemeClr val="bg1"/>
                          </a:solidFill>
                        </a:rPr>
                        <a:t>Vessel</a:t>
                      </a:r>
                      <a:r>
                        <a:rPr lang="en-US" altLang="ko-KR" sz="600" b="1" baseline="0" dirty="0" smtClean="0">
                          <a:solidFill>
                            <a:schemeClr val="bg1"/>
                          </a:solidFill>
                        </a:rPr>
                        <a:t> Name</a:t>
                      </a:r>
                      <a:endParaRPr lang="ko-KR" altLang="en-US" sz="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bg1"/>
                          </a:solidFill>
                        </a:rPr>
                        <a:t>현재 </a:t>
                      </a:r>
                      <a:endParaRPr lang="ko-KR" altLang="en-US" sz="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600" b="1" smtClean="0">
                          <a:solidFill>
                            <a:schemeClr val="bg1"/>
                          </a:solidFill>
                        </a:rPr>
                        <a:t>시간 이후 </a:t>
                      </a:r>
                      <a:endParaRPr lang="ko-KR" altLang="en-US" sz="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168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VSL1</a:t>
                      </a:r>
                      <a:endParaRPr lang="ko-KR" altLang="en-US" sz="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ITV</a:t>
                      </a:r>
                      <a:r>
                        <a:rPr lang="en-US" altLang="ko-KR" sz="6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ko-KR" altLang="en-US" sz="600" b="0" baseline="0" smtClean="0">
                          <a:solidFill>
                            <a:sysClr val="windowText" lastClr="000000"/>
                          </a:solidFill>
                        </a:rPr>
                        <a:t>대수 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>
                          <a:solidFill>
                            <a:sysClr val="windowText" lastClr="000000"/>
                          </a:solidFill>
                        </a:rPr>
                        <a:t>평균속도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>
                          <a:solidFill>
                            <a:sysClr val="windowText" lastClr="000000"/>
                          </a:solidFill>
                        </a:rPr>
                        <a:t>정체 </a:t>
                      </a:r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Block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ITV</a:t>
                      </a:r>
                      <a:r>
                        <a:rPr lang="en-US" altLang="ko-KR" sz="6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ko-KR" altLang="en-US" sz="600" b="0" baseline="0" smtClean="0">
                          <a:solidFill>
                            <a:sysClr val="windowText" lastClr="000000"/>
                          </a:solidFill>
                        </a:rPr>
                        <a:t>대수 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>
                          <a:solidFill>
                            <a:sysClr val="windowText" lastClr="000000"/>
                          </a:solidFill>
                        </a:rPr>
                        <a:t>평균속도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>
                          <a:solidFill>
                            <a:sysClr val="windowText" lastClr="000000"/>
                          </a:solidFill>
                        </a:rPr>
                        <a:t>정체 </a:t>
                      </a:r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Block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dirty="0" smtClean="0">
                          <a:solidFill>
                            <a:schemeClr val="bg1"/>
                          </a:solidFill>
                        </a:rPr>
                        <a:t>VSL2</a:t>
                      </a:r>
                      <a:endParaRPr lang="ko-KR" altLang="en-US" sz="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ITV</a:t>
                      </a:r>
                      <a:r>
                        <a:rPr lang="en-US" altLang="ko-KR" sz="6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ko-KR" altLang="en-US" sz="600" b="0" baseline="0" smtClean="0">
                          <a:solidFill>
                            <a:sysClr val="windowText" lastClr="000000"/>
                          </a:solidFill>
                        </a:rPr>
                        <a:t>대수 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>
                          <a:solidFill>
                            <a:sysClr val="windowText" lastClr="000000"/>
                          </a:solidFill>
                        </a:rPr>
                        <a:t>평균속도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>
                          <a:solidFill>
                            <a:sysClr val="windowText" lastClr="000000"/>
                          </a:solidFill>
                        </a:rPr>
                        <a:t>정체 </a:t>
                      </a:r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Block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ITV</a:t>
                      </a:r>
                      <a:r>
                        <a:rPr lang="en-US" altLang="ko-KR" sz="6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ko-KR" altLang="en-US" sz="600" b="0" baseline="0" smtClean="0">
                          <a:solidFill>
                            <a:sysClr val="windowText" lastClr="000000"/>
                          </a:solidFill>
                        </a:rPr>
                        <a:t>대수 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>
                          <a:solidFill>
                            <a:sysClr val="windowText" lastClr="000000"/>
                          </a:solidFill>
                        </a:rPr>
                        <a:t>평균속도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0" dirty="0" smtClean="0">
                          <a:solidFill>
                            <a:sysClr val="windowText" lastClr="000000"/>
                          </a:solidFill>
                        </a:rPr>
                        <a:t>정체 </a:t>
                      </a:r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Block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5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18 Km/h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1A,</a:t>
                      </a:r>
                      <a:r>
                        <a:rPr lang="en-US" altLang="ko-KR" sz="600" b="0" baseline="0" dirty="0" smtClean="0">
                          <a:solidFill>
                            <a:sysClr val="windowText" lastClr="000000"/>
                          </a:solidFill>
                        </a:rPr>
                        <a:t> 3D, 5G, 4F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FF0000"/>
                          </a:solidFill>
                        </a:rPr>
                        <a:t>↗ 22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FF0000"/>
                          </a:solidFill>
                        </a:rPr>
                        <a:t>↗ 22</a:t>
                      </a:r>
                      <a:r>
                        <a:rPr lang="en-US" altLang="ko-KR" sz="700" b="1" baseline="0" dirty="0" smtClean="0">
                          <a:solidFill>
                            <a:srgbClr val="FF0000"/>
                          </a:solidFill>
                        </a:rPr>
                        <a:t> Km/h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A1, B3, C4, D5, G6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18 Km/h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1A,</a:t>
                      </a:r>
                      <a:r>
                        <a:rPr lang="en-US" altLang="ko-KR" sz="600" b="0" baseline="0" dirty="0" smtClean="0">
                          <a:solidFill>
                            <a:sysClr val="windowText" lastClr="000000"/>
                          </a:solidFill>
                        </a:rPr>
                        <a:t> 3D, 5G, 4F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 18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 17 Km/h</a:t>
                      </a:r>
                      <a:endParaRPr lang="ko-KR" altLang="en-US" sz="7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" b="0" dirty="0" smtClean="0">
                          <a:solidFill>
                            <a:sysClr val="windowText" lastClr="000000"/>
                          </a:solidFill>
                        </a:rPr>
                        <a:t>A1, B3, C4, D5, G6</a:t>
                      </a:r>
                      <a:endParaRPr lang="ko-KR" alt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" name="타원 54"/>
          <p:cNvSpPr/>
          <p:nvPr/>
        </p:nvSpPr>
        <p:spPr>
          <a:xfrm>
            <a:off x="406086" y="557234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198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/>
          </p:nvPr>
        </p:nvGraphicFramePr>
        <p:xfrm>
          <a:off x="9488422" y="859353"/>
          <a:ext cx="2637675" cy="5314720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검색기산 설정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Default Value :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기준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분 단위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데이터 조회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30</a:t>
                      </a:r>
                      <a:r>
                        <a:rPr lang="ko-KR" altLang="en-US" sz="800" baseline="0" smtClean="0">
                          <a:effectLst/>
                        </a:rPr>
                        <a:t>분 단위로 이전 조회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이후 조회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검색조건 </a:t>
                      </a:r>
                      <a:r>
                        <a:rPr lang="en-US" altLang="ko-KR" sz="800" baseline="0" dirty="0" smtClean="0">
                          <a:effectLst/>
                        </a:rPr>
                        <a:t>: </a:t>
                      </a:r>
                      <a:r>
                        <a:rPr lang="ko-KR" altLang="en-US" sz="800" baseline="0" smtClean="0">
                          <a:effectLst/>
                        </a:rPr>
                        <a:t>반입</a:t>
                      </a:r>
                      <a:r>
                        <a:rPr lang="en-US" altLang="ko-KR" sz="800" baseline="0" dirty="0" smtClean="0">
                          <a:effectLst/>
                        </a:rPr>
                        <a:t>/</a:t>
                      </a:r>
                      <a:r>
                        <a:rPr lang="ko-KR" altLang="en-US" sz="800" baseline="0" smtClean="0">
                          <a:effectLst/>
                        </a:rPr>
                        <a:t>반출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반입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반출</a:t>
                      </a:r>
                      <a:endParaRPr lang="en-US" altLang="ko-KR" sz="800" baseline="0" dirty="0" smtClean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- </a:t>
                      </a:r>
                      <a:r>
                        <a:rPr lang="ko-KR" altLang="en-US" sz="800" baseline="0" smtClean="0">
                          <a:effectLst/>
                        </a:rPr>
                        <a:t>반입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반출 선택 시 </a:t>
                      </a:r>
                      <a:r>
                        <a:rPr lang="en-US" altLang="ko-KR" sz="800" baseline="0" dirty="0" smtClean="0">
                          <a:effectLst/>
                        </a:rPr>
                        <a:t>Property </a:t>
                      </a:r>
                      <a:r>
                        <a:rPr lang="ko-KR" altLang="en-US" sz="800" baseline="0" smtClean="0">
                          <a:effectLst/>
                        </a:rPr>
                        <a:t>활성화 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검색조건 </a:t>
                      </a:r>
                      <a:r>
                        <a:rPr lang="en-US" altLang="ko-KR" sz="800" baseline="0" dirty="0" smtClean="0">
                          <a:effectLst/>
                        </a:rPr>
                        <a:t>: Property / Type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- Property </a:t>
                      </a:r>
                      <a:r>
                        <a:rPr lang="ko-KR" altLang="en-US" sz="800" baseline="0" smtClean="0">
                          <a:effectLst/>
                        </a:rPr>
                        <a:t>선택</a:t>
                      </a:r>
                      <a:r>
                        <a:rPr lang="en-US" altLang="ko-KR" sz="800" baseline="0" dirty="0" smtClean="0">
                          <a:effectLst/>
                        </a:rPr>
                        <a:t>: All, General, Danger, Reefer, Bundle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- Type </a:t>
                      </a:r>
                      <a:r>
                        <a:rPr lang="ko-KR" altLang="en-US" sz="800" baseline="0" smtClean="0">
                          <a:effectLst/>
                        </a:rPr>
                        <a:t>선택</a:t>
                      </a:r>
                      <a:r>
                        <a:rPr lang="en-US" altLang="ko-KR" sz="800" baseline="0" dirty="0" smtClean="0">
                          <a:effectLst/>
                        </a:rPr>
                        <a:t> : All, Full, Empty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4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게이트 출입 데이터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현재의 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 및 예측 추이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분동안 게이트 출입 데이터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에서 선택된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선택된 위치 표현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생산성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평균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Coverage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표시 </a:t>
                      </a:r>
                      <a:r>
                        <a:rPr lang="en-US" altLang="ko-KR" sz="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블록의 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컨테이너 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baseline="0" dirty="0" smtClean="0">
                          <a:effectLst/>
                        </a:rPr>
                        <a:t>General, Danger, Reefer, Bundle </a:t>
                      </a:r>
                      <a:r>
                        <a:rPr lang="ko-KR" altLang="en-US" sz="800" baseline="0" smtClean="0">
                          <a:effectLst/>
                        </a:rPr>
                        <a:t>컨테이너 수 </a:t>
                      </a:r>
                      <a:endParaRPr lang="en-US" altLang="ko-KR" sz="800" baseline="0" dirty="0" smtClean="0">
                        <a:effectLst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Full, Empty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수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select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체크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박스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단계 비고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영역이      번 영역에 표현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Data View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 블록의 체크 박스가 있을 경우는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블럭들의 데이터 뷰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 블록이 없은 경우 전체 데이터 뷰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676" name="타원 2675"/>
          <p:cNvSpPr/>
          <p:nvPr/>
        </p:nvSpPr>
        <p:spPr>
          <a:xfrm>
            <a:off x="227896" y="8902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965" name="그룹 964"/>
          <p:cNvGrpSpPr/>
          <p:nvPr/>
        </p:nvGrpSpPr>
        <p:grpSpPr>
          <a:xfrm>
            <a:off x="7679084" y="5791152"/>
            <a:ext cx="1314589" cy="570211"/>
            <a:chOff x="5204460" y="4596878"/>
            <a:chExt cx="4063919" cy="1720098"/>
          </a:xfrm>
        </p:grpSpPr>
        <p:pic>
          <p:nvPicPr>
            <p:cNvPr id="966" name="그림 9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967" name="그룹 966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968" name="직사각형 967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69" name="직사각형 968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0" name="직사각형 969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1" name="직사각형 970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2" name="직사각형 971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3" name="직사각형 972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4" name="TextBox 973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975" name="TextBox 974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976" name="TextBox 975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977" name="TextBox 976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978" name="TextBox 977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979" name="TextBox 978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pic>
        <p:nvPicPr>
          <p:cNvPr id="1015" name="그림 1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36" y="2193314"/>
            <a:ext cx="8348846" cy="3547745"/>
          </a:xfrm>
          <a:prstGeom prst="rect">
            <a:avLst/>
          </a:prstGeom>
        </p:spPr>
      </p:pic>
      <p:sp>
        <p:nvSpPr>
          <p:cNvPr id="1016" name="타원 1015"/>
          <p:cNvSpPr/>
          <p:nvPr/>
        </p:nvSpPr>
        <p:spPr>
          <a:xfrm>
            <a:off x="2047993" y="8740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7" name="타원 1016"/>
          <p:cNvSpPr/>
          <p:nvPr/>
        </p:nvSpPr>
        <p:spPr>
          <a:xfrm>
            <a:off x="3319680" y="84509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8" name="타원 1017"/>
          <p:cNvSpPr/>
          <p:nvPr/>
        </p:nvSpPr>
        <p:spPr>
          <a:xfrm>
            <a:off x="235513" y="124180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2" name="타원 1021"/>
          <p:cNvSpPr/>
          <p:nvPr/>
        </p:nvSpPr>
        <p:spPr>
          <a:xfrm>
            <a:off x="543694" y="223838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sp>
        <p:nvSpPr>
          <p:cNvPr id="1032" name="타원 1031"/>
          <p:cNvSpPr/>
          <p:nvPr/>
        </p:nvSpPr>
        <p:spPr>
          <a:xfrm>
            <a:off x="7563214" y="568847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34" name="타원 1033"/>
          <p:cNvSpPr/>
          <p:nvPr/>
        </p:nvSpPr>
        <p:spPr>
          <a:xfrm>
            <a:off x="9844716" y="295310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35" name="타원 1034"/>
          <p:cNvSpPr/>
          <p:nvPr/>
        </p:nvSpPr>
        <p:spPr>
          <a:xfrm>
            <a:off x="10564830" y="4510274"/>
            <a:ext cx="180000" cy="198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3101068" y="2503931"/>
            <a:ext cx="2030337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3107418" y="2504948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51697" y="2449771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2600166" y="3244284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2599334" y="3390893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1957798" y="4032765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1967698" y="403375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47" name="TextBox 146"/>
          <p:cNvSpPr txBox="1"/>
          <p:nvPr/>
        </p:nvSpPr>
        <p:spPr>
          <a:xfrm>
            <a:off x="1906580" y="399238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1957801" y="4195392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5582767" y="2500634"/>
            <a:ext cx="2753680" cy="429685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5589117" y="250165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61" name="TextBox 160"/>
          <p:cNvSpPr txBox="1"/>
          <p:nvPr/>
        </p:nvSpPr>
        <p:spPr>
          <a:xfrm>
            <a:off x="5533396" y="2451238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6</a:t>
            </a:r>
            <a:r>
              <a:rPr lang="en-US" altLang="ko-KR" sz="900" dirty="0" smtClean="0">
                <a:solidFill>
                  <a:schemeClr val="bg1"/>
                </a:solidFill>
              </a:rPr>
              <a:t>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5590666" y="3257761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5589768" y="3433399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2616306" y="325852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89" name="TextBox 188"/>
          <p:cNvSpPr txBox="1"/>
          <p:nvPr/>
        </p:nvSpPr>
        <p:spPr>
          <a:xfrm>
            <a:off x="2555188" y="321715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5604886" y="327059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1" name="TextBox 190"/>
          <p:cNvSpPr txBox="1"/>
          <p:nvPr/>
        </p:nvSpPr>
        <p:spPr>
          <a:xfrm>
            <a:off x="5543768" y="322921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5574929" y="4021347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5581279" y="402236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6" name="TextBox 205"/>
          <p:cNvSpPr txBox="1"/>
          <p:nvPr/>
        </p:nvSpPr>
        <p:spPr>
          <a:xfrm>
            <a:off x="5525558" y="396718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5568328" y="4188385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005810" y="2501364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직사각형 225"/>
          <p:cNvSpPr/>
          <p:nvPr/>
        </p:nvSpPr>
        <p:spPr>
          <a:xfrm>
            <a:off x="2505307" y="3249771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" name="직사각형 226"/>
          <p:cNvSpPr/>
          <p:nvPr/>
        </p:nvSpPr>
        <p:spPr>
          <a:xfrm>
            <a:off x="1869983" y="4043093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직사각형 227"/>
          <p:cNvSpPr/>
          <p:nvPr/>
        </p:nvSpPr>
        <p:spPr>
          <a:xfrm>
            <a:off x="5483899" y="250424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직사각형 228"/>
          <p:cNvSpPr/>
          <p:nvPr/>
        </p:nvSpPr>
        <p:spPr>
          <a:xfrm>
            <a:off x="5486784" y="3267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직사각형 229"/>
          <p:cNvSpPr/>
          <p:nvPr/>
        </p:nvSpPr>
        <p:spPr>
          <a:xfrm>
            <a:off x="5486784" y="4029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03841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9" name="직사각형 168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 smtClean="0">
                <a:solidFill>
                  <a:schemeClr val="tx1"/>
                </a:solidFill>
              </a:rPr>
              <a:t>반입</a:t>
            </a:r>
            <a:r>
              <a:rPr lang="en-US" altLang="ko-KR" sz="600" dirty="0" smtClean="0">
                <a:solidFill>
                  <a:schemeClr val="tx1"/>
                </a:solidFill>
              </a:rPr>
              <a:t>/</a:t>
            </a:r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5400000">
            <a:off x="4274750" y="972166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92" name="타원 191"/>
          <p:cNvSpPr/>
          <p:nvPr/>
        </p:nvSpPr>
        <p:spPr>
          <a:xfrm>
            <a:off x="3826454" y="8578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467322" y="2460783"/>
            <a:ext cx="1659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Import</a:t>
            </a:r>
            <a:r>
              <a:rPr lang="en-US" altLang="ko-KR" sz="800" dirty="0" smtClean="0"/>
              <a:t>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dirty="0" smtClean="0"/>
              <a:t> 13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 </a:t>
            </a:r>
            <a:r>
              <a:rPr lang="en-US" altLang="ko-KR" sz="800" dirty="0" smtClean="0"/>
              <a:t>| 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 Export</a:t>
            </a:r>
            <a:r>
              <a:rPr lang="en-US" altLang="ko-KR" sz="800" dirty="0" smtClean="0"/>
              <a:t> :</a:t>
            </a:r>
            <a:r>
              <a:rPr lang="en-US" altLang="ko-KR" sz="800" b="1" dirty="0">
                <a:solidFill>
                  <a:srgbClr val="FF0000"/>
                </a:solidFill>
              </a:rPr>
              <a:t> ↗</a:t>
            </a:r>
            <a:r>
              <a:rPr lang="en-US" altLang="ko-KR" sz="800" dirty="0" smtClean="0"/>
              <a:t> 12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3101066" y="2502977"/>
            <a:ext cx="2027617" cy="14544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TextBox 197"/>
          <p:cNvSpPr txBox="1"/>
          <p:nvPr/>
        </p:nvSpPr>
        <p:spPr>
          <a:xfrm>
            <a:off x="3165911" y="2603165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err="1" smtClean="0"/>
              <a:t>Gnr</a:t>
            </a:r>
            <a:r>
              <a:rPr lang="en-US" altLang="ko-KR" sz="800" b="1" dirty="0" smtClean="0"/>
              <a:t> : 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08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06</a:t>
            </a:r>
            <a:r>
              <a:rPr lang="en-US" altLang="ko-KR" sz="800" b="1" dirty="0" smtClean="0"/>
              <a:t>     Dgr: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02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02</a:t>
            </a:r>
            <a:r>
              <a:rPr lang="en-US" altLang="ko-KR" sz="800" b="1" dirty="0" smtClean="0"/>
              <a:t>  </a:t>
            </a:r>
          </a:p>
          <a:p>
            <a:r>
              <a:rPr lang="en-US" altLang="ko-KR" sz="800" b="1" dirty="0" smtClean="0"/>
              <a:t> </a:t>
            </a:r>
            <a:r>
              <a:rPr lang="en-US" altLang="ko-KR" sz="800" b="1" dirty="0" err="1" smtClean="0"/>
              <a:t>Rfr</a:t>
            </a:r>
            <a:r>
              <a:rPr lang="en-US" altLang="ko-KR" sz="800" b="1" dirty="0" smtClean="0"/>
              <a:t> : 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02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03</a:t>
            </a:r>
            <a:r>
              <a:rPr lang="en-US" altLang="ko-KR" sz="800" b="1" dirty="0" smtClean="0"/>
              <a:t>     Bde: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lang="ko-KR" altLang="en-US" sz="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421491" y="2591088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Full :  18</a:t>
            </a:r>
          </a:p>
          <a:p>
            <a:r>
              <a:rPr lang="en-US" altLang="ko-KR" sz="800" b="1" dirty="0" err="1" smtClean="0"/>
              <a:t>Ept</a:t>
            </a:r>
            <a:r>
              <a:rPr lang="en-US" altLang="ko-KR" sz="800" b="1" dirty="0" smtClean="0"/>
              <a:t> :   07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216283" y="3210279"/>
            <a:ext cx="1881614" cy="482630"/>
            <a:chOff x="3216283" y="3210279"/>
            <a:chExt cx="1881614" cy="482630"/>
          </a:xfrm>
        </p:grpSpPr>
        <p:sp>
          <p:nvSpPr>
            <p:cNvPr id="200" name="TextBox 199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03" name="그룹 202"/>
          <p:cNvGrpSpPr/>
          <p:nvPr/>
        </p:nvGrpSpPr>
        <p:grpSpPr>
          <a:xfrm>
            <a:off x="3190664" y="3984329"/>
            <a:ext cx="1904056" cy="493108"/>
            <a:chOff x="3216283" y="3210279"/>
            <a:chExt cx="1904056" cy="493108"/>
          </a:xfrm>
        </p:grpSpPr>
        <p:sp>
          <p:nvSpPr>
            <p:cNvPr id="207" name="TextBox 206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5" name="그룹 224"/>
          <p:cNvGrpSpPr/>
          <p:nvPr/>
        </p:nvGrpSpPr>
        <p:grpSpPr>
          <a:xfrm>
            <a:off x="6398242" y="2467133"/>
            <a:ext cx="1904056" cy="481031"/>
            <a:chOff x="3216283" y="3210279"/>
            <a:chExt cx="1904056" cy="481031"/>
          </a:xfrm>
        </p:grpSpPr>
        <p:sp>
          <p:nvSpPr>
            <p:cNvPr id="234" name="TextBox 233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216283" y="3350544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37" name="그룹 236"/>
          <p:cNvGrpSpPr/>
          <p:nvPr/>
        </p:nvGrpSpPr>
        <p:grpSpPr>
          <a:xfrm>
            <a:off x="6385323" y="3223720"/>
            <a:ext cx="1904056" cy="488345"/>
            <a:chOff x="3216283" y="3210279"/>
            <a:chExt cx="1904056" cy="488345"/>
          </a:xfrm>
        </p:grpSpPr>
        <p:sp>
          <p:nvSpPr>
            <p:cNvPr id="238" name="TextBox 237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41" name="모서리가 둥근 직사각형 240"/>
          <p:cNvSpPr/>
          <p:nvPr/>
        </p:nvSpPr>
        <p:spPr>
          <a:xfrm>
            <a:off x="5580495" y="2501003"/>
            <a:ext cx="2755952" cy="14544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2" name="그룹 241"/>
          <p:cNvGrpSpPr/>
          <p:nvPr/>
        </p:nvGrpSpPr>
        <p:grpSpPr>
          <a:xfrm>
            <a:off x="6365578" y="3985027"/>
            <a:ext cx="1904056" cy="493108"/>
            <a:chOff x="3216283" y="3210279"/>
            <a:chExt cx="1904056" cy="493108"/>
          </a:xfrm>
        </p:grpSpPr>
        <p:sp>
          <p:nvSpPr>
            <p:cNvPr id="243" name="TextBox 242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47" name="모서리가 둥근 직사각형 246"/>
          <p:cNvSpPr/>
          <p:nvPr/>
        </p:nvSpPr>
        <p:spPr>
          <a:xfrm>
            <a:off x="4403928" y="2647478"/>
            <a:ext cx="724010" cy="27523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모서리가 둥근 직사각형 247"/>
          <p:cNvSpPr/>
          <p:nvPr/>
        </p:nvSpPr>
        <p:spPr>
          <a:xfrm>
            <a:off x="4391359" y="3390633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모서리가 둥근 직사각형 249"/>
          <p:cNvSpPr/>
          <p:nvPr/>
        </p:nvSpPr>
        <p:spPr>
          <a:xfrm>
            <a:off x="4400496" y="4196235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1" name="모서리가 둥근 직사각형 250"/>
          <p:cNvSpPr/>
          <p:nvPr/>
        </p:nvSpPr>
        <p:spPr>
          <a:xfrm>
            <a:off x="7606542" y="4189389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2" name="모서리가 둥근 직사각형 251"/>
          <p:cNvSpPr/>
          <p:nvPr/>
        </p:nvSpPr>
        <p:spPr>
          <a:xfrm>
            <a:off x="7585693" y="3433399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타원 253"/>
          <p:cNvSpPr/>
          <p:nvPr/>
        </p:nvSpPr>
        <p:spPr>
          <a:xfrm>
            <a:off x="3219265" y="235771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5" name="타원 254"/>
          <p:cNvSpPr/>
          <p:nvPr/>
        </p:nvSpPr>
        <p:spPr>
          <a:xfrm>
            <a:off x="2830451" y="234910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10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6" name="타원 255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bg1">
                    <a:lumMod val="65000"/>
                  </a:schemeClr>
                </a:solidFill>
              </a:rPr>
              <a:t>All</a:t>
            </a:r>
            <a:endParaRPr lang="ko-KR" altLang="en-US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 rot="5400000">
            <a:off x="5830952" y="980229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endParaRPr lang="ko-KR" altLang="en-US" sz="105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9" name="타원 258"/>
          <p:cNvSpPr/>
          <p:nvPr/>
        </p:nvSpPr>
        <p:spPr>
          <a:xfrm>
            <a:off x="4831958" y="84645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260" name="그룹 25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261" name="모서리가 둥근 직사각형 26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타원 26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3" name="TextBox 26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>
                    <a:lumMod val="65000"/>
                  </a:schemeClr>
                </a:solidFill>
              </a:rPr>
              <a:t>Property</a:t>
            </a:r>
            <a:endParaRPr lang="ko-KR" altLang="en-US" sz="7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>
                    <a:lumMod val="65000"/>
                  </a:schemeClr>
                </a:solidFill>
              </a:rPr>
              <a:t>Type</a:t>
            </a:r>
            <a:endParaRPr lang="ko-KR" altLang="en-US" sz="7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5" name="타원 264"/>
          <p:cNvSpPr/>
          <p:nvPr/>
        </p:nvSpPr>
        <p:spPr>
          <a:xfrm>
            <a:off x="5351356" y="8468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2593314" y="3697200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양쪽 모서리가 둥근 사각형 177"/>
          <p:cNvSpPr/>
          <p:nvPr/>
        </p:nvSpPr>
        <p:spPr>
          <a:xfrm rot="16200000">
            <a:off x="2631963" y="3658676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9" name="양쪽 모서리가 둥근 사각형 178"/>
          <p:cNvSpPr/>
          <p:nvPr/>
        </p:nvSpPr>
        <p:spPr>
          <a:xfrm rot="5400000">
            <a:off x="2962640" y="3698405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TextBox 179"/>
          <p:cNvSpPr txBox="1"/>
          <p:nvPr/>
        </p:nvSpPr>
        <p:spPr>
          <a:xfrm>
            <a:off x="2524616" y="3649837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181" name="TextBox 180"/>
          <p:cNvSpPr txBox="1"/>
          <p:nvPr/>
        </p:nvSpPr>
        <p:spPr>
          <a:xfrm>
            <a:off x="2739906" y="3649838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182" name="오른쪽 화살표 181"/>
          <p:cNvSpPr/>
          <p:nvPr/>
        </p:nvSpPr>
        <p:spPr>
          <a:xfrm rot="2524570">
            <a:off x="2978234" y="3731941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4644276" y="367911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양쪽 모서리가 둥근 사각형 183"/>
          <p:cNvSpPr/>
          <p:nvPr/>
        </p:nvSpPr>
        <p:spPr>
          <a:xfrm rot="16200000">
            <a:off x="4682925" y="3640595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6" name="양쪽 모서리가 둥근 사각형 185"/>
          <p:cNvSpPr/>
          <p:nvPr/>
        </p:nvSpPr>
        <p:spPr>
          <a:xfrm rot="5400000">
            <a:off x="5013602" y="368032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TextBox 186"/>
          <p:cNvSpPr txBox="1"/>
          <p:nvPr/>
        </p:nvSpPr>
        <p:spPr>
          <a:xfrm>
            <a:off x="4575578" y="363810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193" name="TextBox 192"/>
          <p:cNvSpPr txBox="1"/>
          <p:nvPr/>
        </p:nvSpPr>
        <p:spPr>
          <a:xfrm>
            <a:off x="4790868" y="3631757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197" name="오른쪽 화살표 196"/>
          <p:cNvSpPr/>
          <p:nvPr/>
        </p:nvSpPr>
        <p:spPr>
          <a:xfrm rot="18856230">
            <a:off x="5028215" y="371287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1953891" y="446243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양쪽 모서리가 둥근 사각형 208"/>
          <p:cNvSpPr/>
          <p:nvPr/>
        </p:nvSpPr>
        <p:spPr>
          <a:xfrm rot="16200000">
            <a:off x="1992540" y="4423915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0" name="양쪽 모서리가 둥근 사각형 209"/>
          <p:cNvSpPr/>
          <p:nvPr/>
        </p:nvSpPr>
        <p:spPr>
          <a:xfrm rot="5400000">
            <a:off x="2323217" y="446364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1" name="TextBox 210"/>
          <p:cNvSpPr txBox="1"/>
          <p:nvPr/>
        </p:nvSpPr>
        <p:spPr>
          <a:xfrm>
            <a:off x="1891543" y="4415076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12" name="TextBox 211"/>
          <p:cNvSpPr txBox="1"/>
          <p:nvPr/>
        </p:nvSpPr>
        <p:spPr>
          <a:xfrm>
            <a:off x="2100482" y="441507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213" name="오른쪽 화살표 212"/>
          <p:cNvSpPr/>
          <p:nvPr/>
        </p:nvSpPr>
        <p:spPr>
          <a:xfrm rot="2524570">
            <a:off x="2338811" y="449718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모서리가 둥근 직사각형 282"/>
          <p:cNvSpPr/>
          <p:nvPr/>
        </p:nvSpPr>
        <p:spPr>
          <a:xfrm>
            <a:off x="5568954" y="4470056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양쪽 모서리가 둥근 사각형 283"/>
          <p:cNvSpPr/>
          <p:nvPr/>
        </p:nvSpPr>
        <p:spPr>
          <a:xfrm rot="16200000">
            <a:off x="5607603" y="4431532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5" name="양쪽 모서리가 둥근 사각형 284"/>
          <p:cNvSpPr/>
          <p:nvPr/>
        </p:nvSpPr>
        <p:spPr>
          <a:xfrm rot="5400000">
            <a:off x="5938280" y="4471261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TextBox 285"/>
          <p:cNvSpPr txBox="1"/>
          <p:nvPr/>
        </p:nvSpPr>
        <p:spPr>
          <a:xfrm>
            <a:off x="5500256" y="4422693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287" name="TextBox 286"/>
          <p:cNvSpPr txBox="1"/>
          <p:nvPr/>
        </p:nvSpPr>
        <p:spPr>
          <a:xfrm>
            <a:off x="5715546" y="4422694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288" name="오른쪽 화살표 287"/>
          <p:cNvSpPr/>
          <p:nvPr/>
        </p:nvSpPr>
        <p:spPr>
          <a:xfrm rot="2524570">
            <a:off x="5953874" y="4504797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반입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" name="모서리가 둥근 직사각형 194"/>
          <p:cNvSpPr/>
          <p:nvPr/>
        </p:nvSpPr>
        <p:spPr>
          <a:xfrm>
            <a:off x="3103212" y="2882623"/>
            <a:ext cx="202761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3095344" y="2931115"/>
            <a:ext cx="470904" cy="104998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양쪽 모서리가 둥근 사각형 217"/>
          <p:cNvSpPr/>
          <p:nvPr/>
        </p:nvSpPr>
        <p:spPr>
          <a:xfrm rot="16200000">
            <a:off x="3133993" y="2892591"/>
            <a:ext cx="104719" cy="182321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9" name="양쪽 모서리가 둥근 사각형 218"/>
          <p:cNvSpPr/>
          <p:nvPr/>
        </p:nvSpPr>
        <p:spPr>
          <a:xfrm rot="5400000">
            <a:off x="3464670" y="2932320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TextBox 219"/>
          <p:cNvSpPr txBox="1"/>
          <p:nvPr/>
        </p:nvSpPr>
        <p:spPr>
          <a:xfrm>
            <a:off x="3026646" y="2886133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A01</a:t>
            </a:r>
            <a:endParaRPr lang="ko-KR" altLang="en-US" sz="700" b="1"/>
          </a:p>
        </p:txBody>
      </p:sp>
      <p:sp>
        <p:nvSpPr>
          <p:cNvPr id="221" name="TextBox 220"/>
          <p:cNvSpPr txBox="1"/>
          <p:nvPr/>
        </p:nvSpPr>
        <p:spPr>
          <a:xfrm>
            <a:off x="3241937" y="288375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86</a:t>
            </a:r>
            <a:endParaRPr lang="ko-KR" altLang="en-US" sz="700" b="1"/>
          </a:p>
        </p:txBody>
      </p:sp>
      <p:sp>
        <p:nvSpPr>
          <p:cNvPr id="222" name="오른쪽 화살표 221"/>
          <p:cNvSpPr/>
          <p:nvPr/>
        </p:nvSpPr>
        <p:spPr>
          <a:xfrm rot="18856230">
            <a:off x="3480264" y="296347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모서리가 둥근 직사각형 290"/>
          <p:cNvSpPr/>
          <p:nvPr/>
        </p:nvSpPr>
        <p:spPr>
          <a:xfrm>
            <a:off x="5582950" y="2894965"/>
            <a:ext cx="275400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4" name="모서리가 둥근 직사각형 303"/>
          <p:cNvSpPr/>
          <p:nvPr/>
        </p:nvSpPr>
        <p:spPr>
          <a:xfrm>
            <a:off x="5583291" y="2945738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5" name="양쪽 모서리가 둥근 사각형 304"/>
          <p:cNvSpPr/>
          <p:nvPr/>
        </p:nvSpPr>
        <p:spPr>
          <a:xfrm rot="16200000">
            <a:off x="5621940" y="2907214"/>
            <a:ext cx="104719" cy="182321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6" name="양쪽 모서리가 둥근 사각형 305"/>
          <p:cNvSpPr/>
          <p:nvPr/>
        </p:nvSpPr>
        <p:spPr>
          <a:xfrm rot="5400000">
            <a:off x="5952617" y="2946943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TextBox 306"/>
          <p:cNvSpPr txBox="1"/>
          <p:nvPr/>
        </p:nvSpPr>
        <p:spPr>
          <a:xfrm>
            <a:off x="5514593" y="2898375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A02</a:t>
            </a:r>
            <a:endParaRPr lang="ko-KR" altLang="en-US" sz="700" b="1"/>
          </a:p>
        </p:txBody>
      </p:sp>
      <p:sp>
        <p:nvSpPr>
          <p:cNvPr id="308" name="TextBox 307"/>
          <p:cNvSpPr txBox="1"/>
          <p:nvPr/>
        </p:nvSpPr>
        <p:spPr>
          <a:xfrm>
            <a:off x="5729883" y="2898376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81</a:t>
            </a:r>
            <a:endParaRPr lang="ko-KR" altLang="en-US" sz="700" b="1"/>
          </a:p>
        </p:txBody>
      </p:sp>
      <p:sp>
        <p:nvSpPr>
          <p:cNvPr id="309" name="오른쪽 화살표 308"/>
          <p:cNvSpPr/>
          <p:nvPr/>
        </p:nvSpPr>
        <p:spPr>
          <a:xfrm rot="2524570">
            <a:off x="5968211" y="2980479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0" name="모서리가 둥근 직사각형 309"/>
          <p:cNvSpPr/>
          <p:nvPr/>
        </p:nvSpPr>
        <p:spPr>
          <a:xfrm>
            <a:off x="2594587" y="3640796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1" name="모서리가 둥근 직사각형 310"/>
          <p:cNvSpPr/>
          <p:nvPr/>
        </p:nvSpPr>
        <p:spPr>
          <a:xfrm>
            <a:off x="3788387" y="3640796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2" name="모서리가 둥근 직사각형 311"/>
          <p:cNvSpPr/>
          <p:nvPr/>
        </p:nvSpPr>
        <p:spPr>
          <a:xfrm>
            <a:off x="1960396" y="4415157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4" name="모서리가 둥근 직사각형 313"/>
          <p:cNvSpPr/>
          <p:nvPr/>
        </p:nvSpPr>
        <p:spPr>
          <a:xfrm>
            <a:off x="6981044" y="364822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5" name="모서리가 둥근 직사각형 314"/>
          <p:cNvSpPr/>
          <p:nvPr/>
        </p:nvSpPr>
        <p:spPr>
          <a:xfrm>
            <a:off x="5596736" y="3648229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6" name="모서리가 둥근 직사각형 315"/>
          <p:cNvSpPr/>
          <p:nvPr/>
        </p:nvSpPr>
        <p:spPr>
          <a:xfrm>
            <a:off x="5583624" y="3693470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" name="양쪽 모서리가 둥근 사각형 316"/>
          <p:cNvSpPr/>
          <p:nvPr/>
        </p:nvSpPr>
        <p:spPr>
          <a:xfrm rot="16200000">
            <a:off x="5622273" y="3654946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8" name="양쪽 모서리가 둥근 사각형 317"/>
          <p:cNvSpPr/>
          <p:nvPr/>
        </p:nvSpPr>
        <p:spPr>
          <a:xfrm rot="5400000">
            <a:off x="5952950" y="3694675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TextBox 318"/>
          <p:cNvSpPr txBox="1"/>
          <p:nvPr/>
        </p:nvSpPr>
        <p:spPr>
          <a:xfrm>
            <a:off x="5514926" y="3652457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320" name="TextBox 319"/>
          <p:cNvSpPr txBox="1"/>
          <p:nvPr/>
        </p:nvSpPr>
        <p:spPr>
          <a:xfrm>
            <a:off x="5730216" y="3646108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321" name="오른쪽 화살표 320"/>
          <p:cNvSpPr/>
          <p:nvPr/>
        </p:nvSpPr>
        <p:spPr>
          <a:xfrm rot="2524570">
            <a:off x="5968544" y="3728211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7845406" y="370332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양쪽 모서리가 둥근 사각형 322"/>
          <p:cNvSpPr/>
          <p:nvPr/>
        </p:nvSpPr>
        <p:spPr>
          <a:xfrm rot="16200000">
            <a:off x="7884055" y="3664805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4" name="양쪽 모서리가 둥근 사각형 323"/>
          <p:cNvSpPr/>
          <p:nvPr/>
        </p:nvSpPr>
        <p:spPr>
          <a:xfrm rot="5400000">
            <a:off x="8214732" y="370453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TextBox 324"/>
          <p:cNvSpPr txBox="1"/>
          <p:nvPr/>
        </p:nvSpPr>
        <p:spPr>
          <a:xfrm>
            <a:off x="7776708" y="366231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326" name="TextBox 325"/>
          <p:cNvSpPr txBox="1"/>
          <p:nvPr/>
        </p:nvSpPr>
        <p:spPr>
          <a:xfrm>
            <a:off x="7991998" y="3655967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327" name="오른쪽 화살표 326"/>
          <p:cNvSpPr/>
          <p:nvPr/>
        </p:nvSpPr>
        <p:spPr>
          <a:xfrm rot="18856230">
            <a:off x="8229345" y="373708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모서리가 둥근 직사각형 327"/>
          <p:cNvSpPr/>
          <p:nvPr/>
        </p:nvSpPr>
        <p:spPr>
          <a:xfrm>
            <a:off x="5572986" y="4422650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9" name="타원 328"/>
          <p:cNvSpPr/>
          <p:nvPr/>
        </p:nvSpPr>
        <p:spPr>
          <a:xfrm>
            <a:off x="2930687" y="283009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23" name="모서리가 둥근 직사각형 222"/>
          <p:cNvSpPr/>
          <p:nvPr/>
        </p:nvSpPr>
        <p:spPr>
          <a:xfrm>
            <a:off x="4053002" y="5806662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" name="모서리가 둥근 직사각형 223"/>
          <p:cNvSpPr/>
          <p:nvPr/>
        </p:nvSpPr>
        <p:spPr>
          <a:xfrm>
            <a:off x="4499430" y="6114406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1" name="모서리가 둥근 직사각형 230"/>
          <p:cNvSpPr/>
          <p:nvPr/>
        </p:nvSpPr>
        <p:spPr>
          <a:xfrm>
            <a:off x="5190726" y="6139768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5892379" y="6128447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직사각형 232"/>
          <p:cNvSpPr/>
          <p:nvPr/>
        </p:nvSpPr>
        <p:spPr>
          <a:xfrm>
            <a:off x="4058448" y="6055709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246" name="모서리가 둥근 직사각형 245"/>
          <p:cNvSpPr/>
          <p:nvPr/>
        </p:nvSpPr>
        <p:spPr>
          <a:xfrm>
            <a:off x="6528432" y="6133173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9" name="모서리가 둥근 직사각형 248"/>
          <p:cNvSpPr/>
          <p:nvPr/>
        </p:nvSpPr>
        <p:spPr>
          <a:xfrm>
            <a:off x="7205036" y="613698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직사각형 252"/>
          <p:cNvSpPr/>
          <p:nvPr/>
        </p:nvSpPr>
        <p:spPr>
          <a:xfrm>
            <a:off x="4034314" y="5783453"/>
            <a:ext cx="2582303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YC </a:t>
            </a:r>
            <a:r>
              <a:rPr lang="ko-KR" altLang="en-US" sz="1050" b="1" smtClean="0"/>
              <a:t>생산성 단계</a:t>
            </a:r>
            <a:endParaRPr lang="ko-KR" altLang="en-US" sz="1050" b="1" dirty="0"/>
          </a:p>
        </p:txBody>
      </p:sp>
      <p:sp>
        <p:nvSpPr>
          <p:cNvPr id="266" name="타원 265"/>
          <p:cNvSpPr/>
          <p:nvPr/>
        </p:nvSpPr>
        <p:spPr>
          <a:xfrm>
            <a:off x="4031804" y="565927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038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29376"/>
              </p:ext>
            </p:extLst>
          </p:nvPr>
        </p:nvGraphicFramePr>
        <p:xfrm>
          <a:off x="9488422" y="859353"/>
          <a:ext cx="2637675" cy="3862348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반입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반출 선택 시       활성화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- Property </a:t>
                      </a:r>
                      <a:r>
                        <a:rPr lang="ko-KR" altLang="en-US" sz="800" baseline="0" smtClean="0">
                          <a:effectLst/>
                        </a:rPr>
                        <a:t>선택</a:t>
                      </a:r>
                      <a:r>
                        <a:rPr lang="en-US" altLang="ko-KR" sz="800" baseline="0" dirty="0" smtClean="0">
                          <a:effectLst/>
                        </a:rPr>
                        <a:t>: All, General, Danger, Reefer, Bundle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시간동안 게이트 출입 데이터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General, Danger, Reefer, Bundle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수치 및 예측 데이터 표현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965" name="그룹 964"/>
          <p:cNvGrpSpPr/>
          <p:nvPr/>
        </p:nvGrpSpPr>
        <p:grpSpPr>
          <a:xfrm>
            <a:off x="7679084" y="5791152"/>
            <a:ext cx="1314589" cy="570211"/>
            <a:chOff x="5204460" y="4596878"/>
            <a:chExt cx="4063919" cy="1720098"/>
          </a:xfrm>
        </p:grpSpPr>
        <p:pic>
          <p:nvPicPr>
            <p:cNvPr id="966" name="그림 9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967" name="그룹 966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968" name="직사각형 967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69" name="직사각형 968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0" name="직사각형 969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1" name="직사각형 970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2" name="직사각형 971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3" name="직사각형 972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4" name="TextBox 973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975" name="TextBox 974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976" name="TextBox 975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977" name="TextBox 976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978" name="TextBox 977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979" name="TextBox 978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pic>
        <p:nvPicPr>
          <p:cNvPr id="1015" name="그림 1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94" y="2195324"/>
            <a:ext cx="8348846" cy="3547745"/>
          </a:xfrm>
          <a:prstGeom prst="rect">
            <a:avLst/>
          </a:prstGeom>
        </p:spPr>
      </p:pic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>
              <p:ext uri="{D42A27DB-BD31-4B8C-83A1-F6EECF244321}">
                <p14:modId xmlns:p14="http://schemas.microsoft.com/office/powerpoint/2010/main" val="3519043063"/>
              </p:ext>
            </p:extLst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9" name="직사각형 168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 smtClean="0">
                <a:solidFill>
                  <a:schemeClr val="tx1"/>
                </a:solidFill>
              </a:rPr>
              <a:t>반입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5400000">
            <a:off x="4274750" y="972166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86" name="직사각형 185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tx1"/>
                </a:solidFill>
              </a:rPr>
              <a:t>All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5814922" y="976382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92" name="타원 191"/>
          <p:cNvSpPr/>
          <p:nvPr/>
        </p:nvSpPr>
        <p:spPr>
          <a:xfrm>
            <a:off x="3826454" y="8578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3" name="타원 192"/>
          <p:cNvSpPr/>
          <p:nvPr/>
        </p:nvSpPr>
        <p:spPr>
          <a:xfrm>
            <a:off x="4831958" y="84645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130" name="그룹 12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Property</a:t>
            </a:r>
            <a:endParaRPr lang="ko-KR" altLang="en-US" sz="700" b="1"/>
          </a:p>
        </p:txBody>
      </p:sp>
      <p:sp>
        <p:nvSpPr>
          <p:cNvPr id="134" name="TextBox 13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Type</a:t>
            </a:r>
            <a:endParaRPr lang="ko-KR" altLang="en-US" sz="700" b="1"/>
          </a:p>
        </p:txBody>
      </p:sp>
      <p:sp>
        <p:nvSpPr>
          <p:cNvPr id="135" name="타원 134"/>
          <p:cNvSpPr/>
          <p:nvPr/>
        </p:nvSpPr>
        <p:spPr>
          <a:xfrm>
            <a:off x="10718541" y="86913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6" name="타원 135"/>
          <p:cNvSpPr/>
          <p:nvPr/>
        </p:nvSpPr>
        <p:spPr>
          <a:xfrm>
            <a:off x="339871" y="125654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3101068" y="2503931"/>
            <a:ext cx="2030337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3107418" y="2504948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74" name="TextBox 173"/>
          <p:cNvSpPr txBox="1"/>
          <p:nvPr/>
        </p:nvSpPr>
        <p:spPr>
          <a:xfrm>
            <a:off x="3051697" y="2449771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00166" y="3244284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599334" y="3390893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1957798" y="4032765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1967698" y="403375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79" name="TextBox 178"/>
          <p:cNvSpPr txBox="1"/>
          <p:nvPr/>
        </p:nvSpPr>
        <p:spPr>
          <a:xfrm>
            <a:off x="1906580" y="399238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957801" y="4195392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5582767" y="2500634"/>
            <a:ext cx="2753680" cy="429685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모서리가 둥근 직사각형 181"/>
          <p:cNvSpPr/>
          <p:nvPr/>
        </p:nvSpPr>
        <p:spPr>
          <a:xfrm>
            <a:off x="5589117" y="250165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83" name="TextBox 182"/>
          <p:cNvSpPr txBox="1"/>
          <p:nvPr/>
        </p:nvSpPr>
        <p:spPr>
          <a:xfrm>
            <a:off x="5533396" y="2451238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6</a:t>
            </a:r>
            <a:r>
              <a:rPr lang="en-US" altLang="ko-KR" sz="900" dirty="0" smtClean="0">
                <a:solidFill>
                  <a:schemeClr val="bg1"/>
                </a:solidFill>
              </a:rPr>
              <a:t>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5590666" y="3257761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5589768" y="3433399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2616306" y="325852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0" name="TextBox 189"/>
          <p:cNvSpPr txBox="1"/>
          <p:nvPr/>
        </p:nvSpPr>
        <p:spPr>
          <a:xfrm>
            <a:off x="2555188" y="321715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5604886" y="327059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4" name="TextBox 193"/>
          <p:cNvSpPr txBox="1"/>
          <p:nvPr/>
        </p:nvSpPr>
        <p:spPr>
          <a:xfrm>
            <a:off x="5543768" y="322921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5574929" y="4021347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581279" y="402236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7" name="TextBox 196"/>
          <p:cNvSpPr txBox="1"/>
          <p:nvPr/>
        </p:nvSpPr>
        <p:spPr>
          <a:xfrm>
            <a:off x="5525558" y="396718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5568328" y="4188385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3005810" y="2501364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2505307" y="3249771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직사각형 200"/>
          <p:cNvSpPr/>
          <p:nvPr/>
        </p:nvSpPr>
        <p:spPr>
          <a:xfrm>
            <a:off x="1869983" y="4043093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직사각형 201"/>
          <p:cNvSpPr/>
          <p:nvPr/>
        </p:nvSpPr>
        <p:spPr>
          <a:xfrm>
            <a:off x="5483899" y="250424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직사각형 202"/>
          <p:cNvSpPr/>
          <p:nvPr/>
        </p:nvSpPr>
        <p:spPr>
          <a:xfrm>
            <a:off x="5486784" y="3267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직사각형 203"/>
          <p:cNvSpPr/>
          <p:nvPr/>
        </p:nvSpPr>
        <p:spPr>
          <a:xfrm>
            <a:off x="5486784" y="4029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TextBox 204"/>
          <p:cNvSpPr txBox="1"/>
          <p:nvPr/>
        </p:nvSpPr>
        <p:spPr>
          <a:xfrm>
            <a:off x="3467322" y="2460783"/>
            <a:ext cx="1659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Import</a:t>
            </a:r>
            <a:r>
              <a:rPr lang="en-US" altLang="ko-KR" sz="800" dirty="0" smtClean="0"/>
              <a:t>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dirty="0" smtClean="0"/>
              <a:t> 13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 </a:t>
            </a:r>
            <a:r>
              <a:rPr lang="en-US" altLang="ko-KR" sz="800" dirty="0" smtClean="0"/>
              <a:t>| 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 Export</a:t>
            </a:r>
            <a:r>
              <a:rPr lang="en-US" altLang="ko-KR" sz="800" dirty="0" smtClean="0"/>
              <a:t> :</a:t>
            </a:r>
            <a:r>
              <a:rPr lang="en-US" altLang="ko-KR" sz="800" b="1" dirty="0">
                <a:solidFill>
                  <a:srgbClr val="FF0000"/>
                </a:solidFill>
              </a:rPr>
              <a:t> ↗</a:t>
            </a:r>
            <a:r>
              <a:rPr lang="en-US" altLang="ko-KR" sz="800" dirty="0" smtClean="0"/>
              <a:t> 12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3101066" y="2502977"/>
            <a:ext cx="2027617" cy="14544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TextBox 206"/>
          <p:cNvSpPr txBox="1"/>
          <p:nvPr/>
        </p:nvSpPr>
        <p:spPr>
          <a:xfrm>
            <a:off x="3165911" y="2603165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err="1" smtClean="0"/>
              <a:t>Gnr</a:t>
            </a:r>
            <a:r>
              <a:rPr lang="en-US" altLang="ko-KR" sz="800" b="1" dirty="0" smtClean="0"/>
              <a:t> : 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08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06</a:t>
            </a:r>
            <a:r>
              <a:rPr lang="en-US" altLang="ko-KR" sz="800" b="1" dirty="0" smtClean="0"/>
              <a:t>     Dgr: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02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02</a:t>
            </a:r>
            <a:r>
              <a:rPr lang="en-US" altLang="ko-KR" sz="800" b="1" dirty="0" smtClean="0"/>
              <a:t>  </a:t>
            </a:r>
          </a:p>
          <a:p>
            <a:r>
              <a:rPr lang="en-US" altLang="ko-KR" sz="800" b="1" dirty="0" smtClean="0"/>
              <a:t> </a:t>
            </a:r>
            <a:r>
              <a:rPr lang="en-US" altLang="ko-KR" sz="800" b="1" dirty="0" err="1" smtClean="0"/>
              <a:t>Rfr</a:t>
            </a:r>
            <a:r>
              <a:rPr lang="en-US" altLang="ko-KR" sz="800" b="1" dirty="0" smtClean="0"/>
              <a:t> : 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02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03</a:t>
            </a:r>
            <a:r>
              <a:rPr lang="en-US" altLang="ko-KR" sz="800" b="1" dirty="0" smtClean="0"/>
              <a:t>     Bde: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lang="ko-KR" altLang="en-US" sz="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421491" y="2591088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Full :  18</a:t>
            </a:r>
          </a:p>
          <a:p>
            <a:r>
              <a:rPr lang="en-US" altLang="ko-KR" sz="800" b="1" dirty="0" err="1" smtClean="0"/>
              <a:t>Ept</a:t>
            </a:r>
            <a:r>
              <a:rPr lang="en-US" altLang="ko-KR" sz="800" b="1" dirty="0" smtClean="0"/>
              <a:t> :   07</a:t>
            </a:r>
          </a:p>
        </p:txBody>
      </p:sp>
      <p:grpSp>
        <p:nvGrpSpPr>
          <p:cNvPr id="209" name="그룹 208"/>
          <p:cNvGrpSpPr/>
          <p:nvPr/>
        </p:nvGrpSpPr>
        <p:grpSpPr>
          <a:xfrm>
            <a:off x="3216283" y="3210279"/>
            <a:ext cx="1881614" cy="482630"/>
            <a:chOff x="3216283" y="3210279"/>
            <a:chExt cx="1881614" cy="482630"/>
          </a:xfrm>
        </p:grpSpPr>
        <p:sp>
          <p:nvSpPr>
            <p:cNvPr id="210" name="TextBox 209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3" name="그룹 212"/>
          <p:cNvGrpSpPr/>
          <p:nvPr/>
        </p:nvGrpSpPr>
        <p:grpSpPr>
          <a:xfrm>
            <a:off x="3190664" y="3984329"/>
            <a:ext cx="1904056" cy="493108"/>
            <a:chOff x="3216283" y="3210279"/>
            <a:chExt cx="1904056" cy="493108"/>
          </a:xfrm>
        </p:grpSpPr>
        <p:sp>
          <p:nvSpPr>
            <p:cNvPr id="214" name="TextBox 213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7" name="그룹 216"/>
          <p:cNvGrpSpPr/>
          <p:nvPr/>
        </p:nvGrpSpPr>
        <p:grpSpPr>
          <a:xfrm>
            <a:off x="6398242" y="2467133"/>
            <a:ext cx="1904056" cy="481031"/>
            <a:chOff x="3216283" y="3210279"/>
            <a:chExt cx="1904056" cy="481031"/>
          </a:xfrm>
        </p:grpSpPr>
        <p:sp>
          <p:nvSpPr>
            <p:cNvPr id="218" name="TextBox 217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3216283" y="3350544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1" name="그룹 220"/>
          <p:cNvGrpSpPr/>
          <p:nvPr/>
        </p:nvGrpSpPr>
        <p:grpSpPr>
          <a:xfrm>
            <a:off x="6385323" y="3223720"/>
            <a:ext cx="1904056" cy="488345"/>
            <a:chOff x="3216283" y="3210279"/>
            <a:chExt cx="1904056" cy="488345"/>
          </a:xfrm>
        </p:grpSpPr>
        <p:sp>
          <p:nvSpPr>
            <p:cNvPr id="222" name="TextBox 221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25" name="모서리가 둥근 직사각형 224"/>
          <p:cNvSpPr/>
          <p:nvPr/>
        </p:nvSpPr>
        <p:spPr>
          <a:xfrm>
            <a:off x="5580495" y="2501003"/>
            <a:ext cx="2755952" cy="14544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6" name="그룹 225"/>
          <p:cNvGrpSpPr/>
          <p:nvPr/>
        </p:nvGrpSpPr>
        <p:grpSpPr>
          <a:xfrm>
            <a:off x="6365578" y="3985027"/>
            <a:ext cx="1904056" cy="493108"/>
            <a:chOff x="3216283" y="3210279"/>
            <a:chExt cx="1904056" cy="493108"/>
          </a:xfrm>
        </p:grpSpPr>
        <p:sp>
          <p:nvSpPr>
            <p:cNvPr id="227" name="TextBox 226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30" name="모서리가 둥근 직사각형 229"/>
          <p:cNvSpPr/>
          <p:nvPr/>
        </p:nvSpPr>
        <p:spPr>
          <a:xfrm>
            <a:off x="4403928" y="2647478"/>
            <a:ext cx="724010" cy="27523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1" name="모서리가 둥근 직사각형 230"/>
          <p:cNvSpPr/>
          <p:nvPr/>
        </p:nvSpPr>
        <p:spPr>
          <a:xfrm>
            <a:off x="4391359" y="3390633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4400496" y="4196235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7606542" y="4189389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7585693" y="3433399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593314" y="3697200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양쪽 모서리가 둥근 사각형 235"/>
          <p:cNvSpPr/>
          <p:nvPr/>
        </p:nvSpPr>
        <p:spPr>
          <a:xfrm rot="16200000">
            <a:off x="2631963" y="3658676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7" name="양쪽 모서리가 둥근 사각형 236"/>
          <p:cNvSpPr/>
          <p:nvPr/>
        </p:nvSpPr>
        <p:spPr>
          <a:xfrm rot="5400000">
            <a:off x="2962640" y="3698405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TextBox 237"/>
          <p:cNvSpPr txBox="1"/>
          <p:nvPr/>
        </p:nvSpPr>
        <p:spPr>
          <a:xfrm>
            <a:off x="2524616" y="3649837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239" name="TextBox 238"/>
          <p:cNvSpPr txBox="1"/>
          <p:nvPr/>
        </p:nvSpPr>
        <p:spPr>
          <a:xfrm>
            <a:off x="2739906" y="3649838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240" name="오른쪽 화살표 239"/>
          <p:cNvSpPr/>
          <p:nvPr/>
        </p:nvSpPr>
        <p:spPr>
          <a:xfrm rot="2524570">
            <a:off x="2978234" y="3731941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644276" y="367911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양쪽 모서리가 둥근 사각형 241"/>
          <p:cNvSpPr/>
          <p:nvPr/>
        </p:nvSpPr>
        <p:spPr>
          <a:xfrm rot="16200000">
            <a:off x="4682925" y="3640595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3" name="양쪽 모서리가 둥근 사각형 242"/>
          <p:cNvSpPr/>
          <p:nvPr/>
        </p:nvSpPr>
        <p:spPr>
          <a:xfrm rot="5400000">
            <a:off x="5013602" y="368032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TextBox 243"/>
          <p:cNvSpPr txBox="1"/>
          <p:nvPr/>
        </p:nvSpPr>
        <p:spPr>
          <a:xfrm>
            <a:off x="4575578" y="363810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45" name="TextBox 244"/>
          <p:cNvSpPr txBox="1"/>
          <p:nvPr/>
        </p:nvSpPr>
        <p:spPr>
          <a:xfrm>
            <a:off x="4790868" y="3631757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46" name="오른쪽 화살표 245"/>
          <p:cNvSpPr/>
          <p:nvPr/>
        </p:nvSpPr>
        <p:spPr>
          <a:xfrm rot="18856230">
            <a:off x="5028215" y="371287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1953891" y="446243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양쪽 모서리가 둥근 사각형 247"/>
          <p:cNvSpPr/>
          <p:nvPr/>
        </p:nvSpPr>
        <p:spPr>
          <a:xfrm rot="16200000">
            <a:off x="1992540" y="4423915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9" name="양쪽 모서리가 둥근 사각형 248"/>
          <p:cNvSpPr/>
          <p:nvPr/>
        </p:nvSpPr>
        <p:spPr>
          <a:xfrm rot="5400000">
            <a:off x="2323217" y="446364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TextBox 249"/>
          <p:cNvSpPr txBox="1"/>
          <p:nvPr/>
        </p:nvSpPr>
        <p:spPr>
          <a:xfrm>
            <a:off x="1891543" y="4415076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51" name="TextBox 250"/>
          <p:cNvSpPr txBox="1"/>
          <p:nvPr/>
        </p:nvSpPr>
        <p:spPr>
          <a:xfrm>
            <a:off x="2100482" y="441507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252" name="오른쪽 화살표 251"/>
          <p:cNvSpPr/>
          <p:nvPr/>
        </p:nvSpPr>
        <p:spPr>
          <a:xfrm rot="2524570">
            <a:off x="2338811" y="449718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5568954" y="4470056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양쪽 모서리가 둥근 사각형 253"/>
          <p:cNvSpPr/>
          <p:nvPr/>
        </p:nvSpPr>
        <p:spPr>
          <a:xfrm rot="16200000">
            <a:off x="5607603" y="4431532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5" name="양쪽 모서리가 둥근 사각형 254"/>
          <p:cNvSpPr/>
          <p:nvPr/>
        </p:nvSpPr>
        <p:spPr>
          <a:xfrm rot="5400000">
            <a:off x="5938280" y="4471261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TextBox 255"/>
          <p:cNvSpPr txBox="1"/>
          <p:nvPr/>
        </p:nvSpPr>
        <p:spPr>
          <a:xfrm>
            <a:off x="5500256" y="4422693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257" name="TextBox 256"/>
          <p:cNvSpPr txBox="1"/>
          <p:nvPr/>
        </p:nvSpPr>
        <p:spPr>
          <a:xfrm>
            <a:off x="5715546" y="4422694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258" name="오른쪽 화살표 257"/>
          <p:cNvSpPr/>
          <p:nvPr/>
        </p:nvSpPr>
        <p:spPr>
          <a:xfrm rot="2524570">
            <a:off x="5953874" y="4504797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3103212" y="2882623"/>
            <a:ext cx="202761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3095344" y="2931115"/>
            <a:ext cx="470904" cy="104998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양쪽 모서리가 둥근 사각형 260"/>
          <p:cNvSpPr/>
          <p:nvPr/>
        </p:nvSpPr>
        <p:spPr>
          <a:xfrm rot="16200000">
            <a:off x="3133993" y="2892591"/>
            <a:ext cx="104719" cy="182321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2" name="양쪽 모서리가 둥근 사각형 261"/>
          <p:cNvSpPr/>
          <p:nvPr/>
        </p:nvSpPr>
        <p:spPr>
          <a:xfrm rot="5400000">
            <a:off x="3464670" y="2932320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TextBox 262"/>
          <p:cNvSpPr txBox="1"/>
          <p:nvPr/>
        </p:nvSpPr>
        <p:spPr>
          <a:xfrm>
            <a:off x="3026646" y="2886133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A01</a:t>
            </a:r>
            <a:endParaRPr lang="ko-KR" altLang="en-US" sz="700" b="1"/>
          </a:p>
        </p:txBody>
      </p:sp>
      <p:sp>
        <p:nvSpPr>
          <p:cNvPr id="264" name="TextBox 263"/>
          <p:cNvSpPr txBox="1"/>
          <p:nvPr/>
        </p:nvSpPr>
        <p:spPr>
          <a:xfrm>
            <a:off x="3241937" y="288375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86</a:t>
            </a:r>
            <a:endParaRPr lang="ko-KR" altLang="en-US" sz="700" b="1"/>
          </a:p>
        </p:txBody>
      </p:sp>
      <p:sp>
        <p:nvSpPr>
          <p:cNvPr id="265" name="오른쪽 화살표 264"/>
          <p:cNvSpPr/>
          <p:nvPr/>
        </p:nvSpPr>
        <p:spPr>
          <a:xfrm rot="18856230">
            <a:off x="3480264" y="296347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5582950" y="2894965"/>
            <a:ext cx="275400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5583291" y="2945738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8" name="양쪽 모서리가 둥근 사각형 267"/>
          <p:cNvSpPr/>
          <p:nvPr/>
        </p:nvSpPr>
        <p:spPr>
          <a:xfrm rot="16200000">
            <a:off x="5621940" y="2907214"/>
            <a:ext cx="104719" cy="182321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9" name="양쪽 모서리가 둥근 사각형 268"/>
          <p:cNvSpPr/>
          <p:nvPr/>
        </p:nvSpPr>
        <p:spPr>
          <a:xfrm rot="5400000">
            <a:off x="5952617" y="2946943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TextBox 269"/>
          <p:cNvSpPr txBox="1"/>
          <p:nvPr/>
        </p:nvSpPr>
        <p:spPr>
          <a:xfrm>
            <a:off x="5514593" y="2898375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A02</a:t>
            </a:r>
            <a:endParaRPr lang="ko-KR" altLang="en-US" sz="700" b="1"/>
          </a:p>
        </p:txBody>
      </p:sp>
      <p:sp>
        <p:nvSpPr>
          <p:cNvPr id="271" name="TextBox 270"/>
          <p:cNvSpPr txBox="1"/>
          <p:nvPr/>
        </p:nvSpPr>
        <p:spPr>
          <a:xfrm>
            <a:off x="5729883" y="2898376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81</a:t>
            </a:r>
            <a:endParaRPr lang="ko-KR" altLang="en-US" sz="700" b="1"/>
          </a:p>
        </p:txBody>
      </p:sp>
      <p:sp>
        <p:nvSpPr>
          <p:cNvPr id="272" name="오른쪽 화살표 271"/>
          <p:cNvSpPr/>
          <p:nvPr/>
        </p:nvSpPr>
        <p:spPr>
          <a:xfrm rot="2524570">
            <a:off x="5968211" y="2980479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2594587" y="3640796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3788387" y="3640796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1960396" y="4415157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6981044" y="364822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5596736" y="3648229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5583624" y="3693470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양쪽 모서리가 둥근 사각형 278"/>
          <p:cNvSpPr/>
          <p:nvPr/>
        </p:nvSpPr>
        <p:spPr>
          <a:xfrm rot="16200000">
            <a:off x="5622273" y="3654946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0" name="양쪽 모서리가 둥근 사각형 279"/>
          <p:cNvSpPr/>
          <p:nvPr/>
        </p:nvSpPr>
        <p:spPr>
          <a:xfrm rot="5400000">
            <a:off x="5952950" y="3694675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TextBox 280"/>
          <p:cNvSpPr txBox="1"/>
          <p:nvPr/>
        </p:nvSpPr>
        <p:spPr>
          <a:xfrm>
            <a:off x="5514926" y="3652457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82" name="TextBox 281"/>
          <p:cNvSpPr txBox="1"/>
          <p:nvPr/>
        </p:nvSpPr>
        <p:spPr>
          <a:xfrm>
            <a:off x="5730216" y="3646108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283" name="오른쪽 화살표 282"/>
          <p:cNvSpPr/>
          <p:nvPr/>
        </p:nvSpPr>
        <p:spPr>
          <a:xfrm rot="2524570">
            <a:off x="5968544" y="3728211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모서리가 둥근 직사각형 283"/>
          <p:cNvSpPr/>
          <p:nvPr/>
        </p:nvSpPr>
        <p:spPr>
          <a:xfrm>
            <a:off x="7845406" y="370332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양쪽 모서리가 둥근 사각형 284"/>
          <p:cNvSpPr/>
          <p:nvPr/>
        </p:nvSpPr>
        <p:spPr>
          <a:xfrm rot="16200000">
            <a:off x="7884055" y="3664805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6" name="양쪽 모서리가 둥근 사각형 285"/>
          <p:cNvSpPr/>
          <p:nvPr/>
        </p:nvSpPr>
        <p:spPr>
          <a:xfrm rot="5400000">
            <a:off x="8214732" y="370453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TextBox 286"/>
          <p:cNvSpPr txBox="1"/>
          <p:nvPr/>
        </p:nvSpPr>
        <p:spPr>
          <a:xfrm>
            <a:off x="7776708" y="366231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88" name="TextBox 287"/>
          <p:cNvSpPr txBox="1"/>
          <p:nvPr/>
        </p:nvSpPr>
        <p:spPr>
          <a:xfrm>
            <a:off x="7991998" y="3655967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89" name="오른쪽 화살표 288"/>
          <p:cNvSpPr/>
          <p:nvPr/>
        </p:nvSpPr>
        <p:spPr>
          <a:xfrm rot="18856230">
            <a:off x="8229345" y="373708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5572986" y="4422650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모서리가 둥근 직사각형 290"/>
          <p:cNvSpPr/>
          <p:nvPr/>
        </p:nvSpPr>
        <p:spPr>
          <a:xfrm>
            <a:off x="4053002" y="5806662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모서리가 둥근 직사각형 291"/>
          <p:cNvSpPr/>
          <p:nvPr/>
        </p:nvSpPr>
        <p:spPr>
          <a:xfrm>
            <a:off x="4499430" y="6114406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모서리가 둥근 직사각형 292"/>
          <p:cNvSpPr/>
          <p:nvPr/>
        </p:nvSpPr>
        <p:spPr>
          <a:xfrm>
            <a:off x="5190726" y="6139768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4" name="모서리가 둥근 직사각형 293"/>
          <p:cNvSpPr/>
          <p:nvPr/>
        </p:nvSpPr>
        <p:spPr>
          <a:xfrm>
            <a:off x="5892379" y="6128447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직사각형 294"/>
          <p:cNvSpPr/>
          <p:nvPr/>
        </p:nvSpPr>
        <p:spPr>
          <a:xfrm>
            <a:off x="4058448" y="6055709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296" name="모서리가 둥근 직사각형 295"/>
          <p:cNvSpPr/>
          <p:nvPr/>
        </p:nvSpPr>
        <p:spPr>
          <a:xfrm>
            <a:off x="6528432" y="6133173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모서리가 둥근 직사각형 296"/>
          <p:cNvSpPr/>
          <p:nvPr/>
        </p:nvSpPr>
        <p:spPr>
          <a:xfrm>
            <a:off x="7205036" y="613698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8" name="직사각형 297"/>
          <p:cNvSpPr/>
          <p:nvPr/>
        </p:nvSpPr>
        <p:spPr>
          <a:xfrm>
            <a:off x="4034314" y="5783453"/>
            <a:ext cx="2582303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YC </a:t>
            </a:r>
            <a:r>
              <a:rPr lang="ko-KR" altLang="en-US" sz="1050" b="1" smtClean="0"/>
              <a:t>생산성 단계</a:t>
            </a:r>
            <a:endParaRPr lang="ko-KR" altLang="en-US" sz="1050" b="1" dirty="0"/>
          </a:p>
        </p:txBody>
      </p:sp>
      <p:graphicFrame>
        <p:nvGraphicFramePr>
          <p:cNvPr id="299" name="표 2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26328"/>
              </p:ext>
            </p:extLst>
          </p:nvPr>
        </p:nvGraphicFramePr>
        <p:xfrm>
          <a:off x="7125334" y="1243348"/>
          <a:ext cx="186714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82"/>
                <a:gridCol w="622382"/>
                <a:gridCol w="62238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반입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Reefer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Bundle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0" name="직선 연결선 299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3205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/>
          </p:nvPr>
        </p:nvGraphicFramePr>
        <p:xfrm>
          <a:off x="9488422" y="859353"/>
          <a:ext cx="2637675" cy="3862348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반입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반출 선택 시       활성화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- Property </a:t>
                      </a:r>
                      <a:r>
                        <a:rPr lang="ko-KR" altLang="en-US" sz="800" baseline="0" smtClean="0">
                          <a:effectLst/>
                        </a:rPr>
                        <a:t>선택</a:t>
                      </a:r>
                      <a:r>
                        <a:rPr lang="en-US" altLang="ko-KR" sz="800" baseline="0" dirty="0" smtClean="0">
                          <a:effectLst/>
                        </a:rPr>
                        <a:t>: All, General, Danger, Reefer, Bundle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시간동안 게이트 출입 데이터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General, Danger, Reefer, Bundle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수치 및 예측 데이터 표현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965" name="그룹 964"/>
          <p:cNvGrpSpPr/>
          <p:nvPr/>
        </p:nvGrpSpPr>
        <p:grpSpPr>
          <a:xfrm>
            <a:off x="7679084" y="5791152"/>
            <a:ext cx="1314589" cy="570211"/>
            <a:chOff x="5204460" y="4596878"/>
            <a:chExt cx="4063919" cy="1720098"/>
          </a:xfrm>
        </p:grpSpPr>
        <p:pic>
          <p:nvPicPr>
            <p:cNvPr id="966" name="그림 9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967" name="그룹 966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968" name="직사각형 967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69" name="직사각형 968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0" name="직사각형 969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1" name="직사각형 970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2" name="직사각형 971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3" name="직사각형 972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4" name="TextBox 973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975" name="TextBox 974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976" name="TextBox 975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977" name="TextBox 976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978" name="TextBox 977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979" name="TextBox 978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pic>
        <p:nvPicPr>
          <p:cNvPr id="1015" name="그림 1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94" y="2195324"/>
            <a:ext cx="8348846" cy="3547745"/>
          </a:xfrm>
          <a:prstGeom prst="rect">
            <a:avLst/>
          </a:prstGeom>
        </p:spPr>
      </p:pic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9" name="직사각형 168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5400000">
            <a:off x="4274750" y="972166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86" name="직사각형 185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tx1"/>
                </a:solidFill>
              </a:rPr>
              <a:t>All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5814922" y="976382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92" name="타원 191"/>
          <p:cNvSpPr/>
          <p:nvPr/>
        </p:nvSpPr>
        <p:spPr>
          <a:xfrm>
            <a:off x="3826454" y="85789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3" name="타원 192"/>
          <p:cNvSpPr/>
          <p:nvPr/>
        </p:nvSpPr>
        <p:spPr>
          <a:xfrm>
            <a:off x="4831958" y="84645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130" name="그룹 12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Property</a:t>
            </a:r>
            <a:endParaRPr lang="ko-KR" altLang="en-US" sz="700" b="1"/>
          </a:p>
        </p:txBody>
      </p:sp>
      <p:sp>
        <p:nvSpPr>
          <p:cNvPr id="134" name="TextBox 13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Type</a:t>
            </a:r>
            <a:endParaRPr lang="ko-KR" altLang="en-US" sz="700" b="1"/>
          </a:p>
        </p:txBody>
      </p:sp>
      <p:sp>
        <p:nvSpPr>
          <p:cNvPr id="135" name="타원 134"/>
          <p:cNvSpPr/>
          <p:nvPr/>
        </p:nvSpPr>
        <p:spPr>
          <a:xfrm>
            <a:off x="10718541" y="86913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6" name="타원 135"/>
          <p:cNvSpPr/>
          <p:nvPr/>
        </p:nvSpPr>
        <p:spPr>
          <a:xfrm>
            <a:off x="339871" y="125654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3101068" y="2503931"/>
            <a:ext cx="2030337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3107418" y="2504948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74" name="TextBox 173"/>
          <p:cNvSpPr txBox="1"/>
          <p:nvPr/>
        </p:nvSpPr>
        <p:spPr>
          <a:xfrm>
            <a:off x="3051697" y="2449771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00166" y="3244284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599334" y="3390893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1957798" y="4032765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1967698" y="403375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79" name="TextBox 178"/>
          <p:cNvSpPr txBox="1"/>
          <p:nvPr/>
        </p:nvSpPr>
        <p:spPr>
          <a:xfrm>
            <a:off x="1906580" y="399238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957801" y="4195392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5582767" y="2500634"/>
            <a:ext cx="2753680" cy="429685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모서리가 둥근 직사각형 181"/>
          <p:cNvSpPr/>
          <p:nvPr/>
        </p:nvSpPr>
        <p:spPr>
          <a:xfrm>
            <a:off x="5589117" y="250165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83" name="TextBox 182"/>
          <p:cNvSpPr txBox="1"/>
          <p:nvPr/>
        </p:nvSpPr>
        <p:spPr>
          <a:xfrm>
            <a:off x="5533396" y="2451238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6</a:t>
            </a:r>
            <a:r>
              <a:rPr lang="en-US" altLang="ko-KR" sz="900" dirty="0" smtClean="0">
                <a:solidFill>
                  <a:schemeClr val="bg1"/>
                </a:solidFill>
              </a:rPr>
              <a:t>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5590666" y="3257761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5589768" y="3433399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2616306" y="325852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0" name="TextBox 189"/>
          <p:cNvSpPr txBox="1"/>
          <p:nvPr/>
        </p:nvSpPr>
        <p:spPr>
          <a:xfrm>
            <a:off x="2555188" y="321715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5604886" y="327059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4" name="TextBox 193"/>
          <p:cNvSpPr txBox="1"/>
          <p:nvPr/>
        </p:nvSpPr>
        <p:spPr>
          <a:xfrm>
            <a:off x="5543768" y="322921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5574929" y="4021347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581279" y="402236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7" name="TextBox 196"/>
          <p:cNvSpPr txBox="1"/>
          <p:nvPr/>
        </p:nvSpPr>
        <p:spPr>
          <a:xfrm>
            <a:off x="5525558" y="396718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5568328" y="4188385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3005810" y="2501364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2505307" y="3249771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직사각형 200"/>
          <p:cNvSpPr/>
          <p:nvPr/>
        </p:nvSpPr>
        <p:spPr>
          <a:xfrm>
            <a:off x="1869983" y="4043093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직사각형 201"/>
          <p:cNvSpPr/>
          <p:nvPr/>
        </p:nvSpPr>
        <p:spPr>
          <a:xfrm>
            <a:off x="5483899" y="250424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직사각형 202"/>
          <p:cNvSpPr/>
          <p:nvPr/>
        </p:nvSpPr>
        <p:spPr>
          <a:xfrm>
            <a:off x="5486784" y="3267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직사각형 203"/>
          <p:cNvSpPr/>
          <p:nvPr/>
        </p:nvSpPr>
        <p:spPr>
          <a:xfrm>
            <a:off x="5486784" y="4029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TextBox 204"/>
          <p:cNvSpPr txBox="1"/>
          <p:nvPr/>
        </p:nvSpPr>
        <p:spPr>
          <a:xfrm>
            <a:off x="3467322" y="2460783"/>
            <a:ext cx="1659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Import</a:t>
            </a:r>
            <a:r>
              <a:rPr lang="en-US" altLang="ko-KR" sz="800" dirty="0" smtClean="0"/>
              <a:t>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dirty="0" smtClean="0"/>
              <a:t> 13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 </a:t>
            </a:r>
            <a:r>
              <a:rPr lang="en-US" altLang="ko-KR" sz="800" dirty="0" smtClean="0"/>
              <a:t>| 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 Export</a:t>
            </a:r>
            <a:r>
              <a:rPr lang="en-US" altLang="ko-KR" sz="800" dirty="0" smtClean="0"/>
              <a:t> :</a:t>
            </a:r>
            <a:r>
              <a:rPr lang="en-US" altLang="ko-KR" sz="800" b="1" dirty="0">
                <a:solidFill>
                  <a:srgbClr val="FF0000"/>
                </a:solidFill>
              </a:rPr>
              <a:t> ↗</a:t>
            </a:r>
            <a:r>
              <a:rPr lang="en-US" altLang="ko-KR" sz="800" dirty="0" smtClean="0"/>
              <a:t> 12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3101066" y="2502977"/>
            <a:ext cx="2027617" cy="14544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TextBox 206"/>
          <p:cNvSpPr txBox="1"/>
          <p:nvPr/>
        </p:nvSpPr>
        <p:spPr>
          <a:xfrm>
            <a:off x="3165911" y="2603165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err="1" smtClean="0"/>
              <a:t>Gnr</a:t>
            </a:r>
            <a:r>
              <a:rPr lang="en-US" altLang="ko-KR" sz="800" b="1" dirty="0" smtClean="0"/>
              <a:t> : 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08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06</a:t>
            </a:r>
            <a:r>
              <a:rPr lang="en-US" altLang="ko-KR" sz="800" b="1" dirty="0" smtClean="0"/>
              <a:t>     Dgr: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02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02</a:t>
            </a:r>
            <a:r>
              <a:rPr lang="en-US" altLang="ko-KR" sz="800" b="1" dirty="0" smtClean="0"/>
              <a:t>  </a:t>
            </a:r>
          </a:p>
          <a:p>
            <a:r>
              <a:rPr lang="en-US" altLang="ko-KR" sz="800" b="1" dirty="0" smtClean="0"/>
              <a:t> </a:t>
            </a:r>
            <a:r>
              <a:rPr lang="en-US" altLang="ko-KR" sz="800" b="1" dirty="0" err="1" smtClean="0"/>
              <a:t>Rfr</a:t>
            </a:r>
            <a:r>
              <a:rPr lang="en-US" altLang="ko-KR" sz="800" b="1" dirty="0" smtClean="0"/>
              <a:t> : 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02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03</a:t>
            </a:r>
            <a:r>
              <a:rPr lang="en-US" altLang="ko-KR" sz="800" b="1" dirty="0" smtClean="0"/>
              <a:t>     Bde: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lang="ko-KR" altLang="en-US" sz="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421491" y="2591088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Full :  18</a:t>
            </a:r>
          </a:p>
          <a:p>
            <a:r>
              <a:rPr lang="en-US" altLang="ko-KR" sz="800" b="1" dirty="0" err="1" smtClean="0"/>
              <a:t>Ept</a:t>
            </a:r>
            <a:r>
              <a:rPr lang="en-US" altLang="ko-KR" sz="800" b="1" dirty="0" smtClean="0"/>
              <a:t> :   07</a:t>
            </a:r>
          </a:p>
        </p:txBody>
      </p:sp>
      <p:grpSp>
        <p:nvGrpSpPr>
          <p:cNvPr id="209" name="그룹 208"/>
          <p:cNvGrpSpPr/>
          <p:nvPr/>
        </p:nvGrpSpPr>
        <p:grpSpPr>
          <a:xfrm>
            <a:off x="3216283" y="3210279"/>
            <a:ext cx="1881614" cy="482630"/>
            <a:chOff x="3216283" y="3210279"/>
            <a:chExt cx="1881614" cy="482630"/>
          </a:xfrm>
        </p:grpSpPr>
        <p:sp>
          <p:nvSpPr>
            <p:cNvPr id="210" name="TextBox 209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3" name="그룹 212"/>
          <p:cNvGrpSpPr/>
          <p:nvPr/>
        </p:nvGrpSpPr>
        <p:grpSpPr>
          <a:xfrm>
            <a:off x="3190664" y="3984329"/>
            <a:ext cx="1904056" cy="493108"/>
            <a:chOff x="3216283" y="3210279"/>
            <a:chExt cx="1904056" cy="493108"/>
          </a:xfrm>
        </p:grpSpPr>
        <p:sp>
          <p:nvSpPr>
            <p:cNvPr id="214" name="TextBox 213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7" name="그룹 216"/>
          <p:cNvGrpSpPr/>
          <p:nvPr/>
        </p:nvGrpSpPr>
        <p:grpSpPr>
          <a:xfrm>
            <a:off x="6398242" y="2467133"/>
            <a:ext cx="1904056" cy="481031"/>
            <a:chOff x="3216283" y="3210279"/>
            <a:chExt cx="1904056" cy="481031"/>
          </a:xfrm>
        </p:grpSpPr>
        <p:sp>
          <p:nvSpPr>
            <p:cNvPr id="218" name="TextBox 217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3216283" y="3350544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1" name="그룹 220"/>
          <p:cNvGrpSpPr/>
          <p:nvPr/>
        </p:nvGrpSpPr>
        <p:grpSpPr>
          <a:xfrm>
            <a:off x="6385323" y="3223720"/>
            <a:ext cx="1904056" cy="488345"/>
            <a:chOff x="3216283" y="3210279"/>
            <a:chExt cx="1904056" cy="488345"/>
          </a:xfrm>
        </p:grpSpPr>
        <p:sp>
          <p:nvSpPr>
            <p:cNvPr id="222" name="TextBox 221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25" name="모서리가 둥근 직사각형 224"/>
          <p:cNvSpPr/>
          <p:nvPr/>
        </p:nvSpPr>
        <p:spPr>
          <a:xfrm>
            <a:off x="5580495" y="2501003"/>
            <a:ext cx="2755952" cy="14544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6" name="그룹 225"/>
          <p:cNvGrpSpPr/>
          <p:nvPr/>
        </p:nvGrpSpPr>
        <p:grpSpPr>
          <a:xfrm>
            <a:off x="6365578" y="3985027"/>
            <a:ext cx="1904056" cy="493108"/>
            <a:chOff x="3216283" y="3210279"/>
            <a:chExt cx="1904056" cy="493108"/>
          </a:xfrm>
        </p:grpSpPr>
        <p:sp>
          <p:nvSpPr>
            <p:cNvPr id="227" name="TextBox 226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30" name="모서리가 둥근 직사각형 229"/>
          <p:cNvSpPr/>
          <p:nvPr/>
        </p:nvSpPr>
        <p:spPr>
          <a:xfrm>
            <a:off x="4403928" y="2647478"/>
            <a:ext cx="724010" cy="27523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1" name="모서리가 둥근 직사각형 230"/>
          <p:cNvSpPr/>
          <p:nvPr/>
        </p:nvSpPr>
        <p:spPr>
          <a:xfrm>
            <a:off x="4391359" y="3390633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4400496" y="4196235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7606542" y="4189389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7585693" y="3433399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593314" y="3697200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양쪽 모서리가 둥근 사각형 235"/>
          <p:cNvSpPr/>
          <p:nvPr/>
        </p:nvSpPr>
        <p:spPr>
          <a:xfrm rot="16200000">
            <a:off x="2631963" y="3658676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7" name="양쪽 모서리가 둥근 사각형 236"/>
          <p:cNvSpPr/>
          <p:nvPr/>
        </p:nvSpPr>
        <p:spPr>
          <a:xfrm rot="5400000">
            <a:off x="2962640" y="3698405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TextBox 237"/>
          <p:cNvSpPr txBox="1"/>
          <p:nvPr/>
        </p:nvSpPr>
        <p:spPr>
          <a:xfrm>
            <a:off x="2524616" y="3649837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239" name="TextBox 238"/>
          <p:cNvSpPr txBox="1"/>
          <p:nvPr/>
        </p:nvSpPr>
        <p:spPr>
          <a:xfrm>
            <a:off x="2739906" y="3649838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240" name="오른쪽 화살표 239"/>
          <p:cNvSpPr/>
          <p:nvPr/>
        </p:nvSpPr>
        <p:spPr>
          <a:xfrm rot="2524570">
            <a:off x="2978234" y="3731941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644276" y="367911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양쪽 모서리가 둥근 사각형 241"/>
          <p:cNvSpPr/>
          <p:nvPr/>
        </p:nvSpPr>
        <p:spPr>
          <a:xfrm rot="16200000">
            <a:off x="4682925" y="3640595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3" name="양쪽 모서리가 둥근 사각형 242"/>
          <p:cNvSpPr/>
          <p:nvPr/>
        </p:nvSpPr>
        <p:spPr>
          <a:xfrm rot="5400000">
            <a:off x="5013602" y="368032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TextBox 243"/>
          <p:cNvSpPr txBox="1"/>
          <p:nvPr/>
        </p:nvSpPr>
        <p:spPr>
          <a:xfrm>
            <a:off x="4575578" y="363810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45" name="TextBox 244"/>
          <p:cNvSpPr txBox="1"/>
          <p:nvPr/>
        </p:nvSpPr>
        <p:spPr>
          <a:xfrm>
            <a:off x="4790868" y="3631757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46" name="오른쪽 화살표 245"/>
          <p:cNvSpPr/>
          <p:nvPr/>
        </p:nvSpPr>
        <p:spPr>
          <a:xfrm rot="18856230">
            <a:off x="5028215" y="371287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1953891" y="446243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양쪽 모서리가 둥근 사각형 247"/>
          <p:cNvSpPr/>
          <p:nvPr/>
        </p:nvSpPr>
        <p:spPr>
          <a:xfrm rot="16200000">
            <a:off x="1992540" y="4423915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9" name="양쪽 모서리가 둥근 사각형 248"/>
          <p:cNvSpPr/>
          <p:nvPr/>
        </p:nvSpPr>
        <p:spPr>
          <a:xfrm rot="5400000">
            <a:off x="2323217" y="446364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TextBox 249"/>
          <p:cNvSpPr txBox="1"/>
          <p:nvPr/>
        </p:nvSpPr>
        <p:spPr>
          <a:xfrm>
            <a:off x="1891543" y="4415076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51" name="TextBox 250"/>
          <p:cNvSpPr txBox="1"/>
          <p:nvPr/>
        </p:nvSpPr>
        <p:spPr>
          <a:xfrm>
            <a:off x="2100482" y="441507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252" name="오른쪽 화살표 251"/>
          <p:cNvSpPr/>
          <p:nvPr/>
        </p:nvSpPr>
        <p:spPr>
          <a:xfrm rot="2524570">
            <a:off x="2338811" y="449718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5568954" y="4470056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양쪽 모서리가 둥근 사각형 253"/>
          <p:cNvSpPr/>
          <p:nvPr/>
        </p:nvSpPr>
        <p:spPr>
          <a:xfrm rot="16200000">
            <a:off x="5607603" y="4431532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5" name="양쪽 모서리가 둥근 사각형 254"/>
          <p:cNvSpPr/>
          <p:nvPr/>
        </p:nvSpPr>
        <p:spPr>
          <a:xfrm rot="5400000">
            <a:off x="5938280" y="4471261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TextBox 255"/>
          <p:cNvSpPr txBox="1"/>
          <p:nvPr/>
        </p:nvSpPr>
        <p:spPr>
          <a:xfrm>
            <a:off x="5500256" y="4422693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257" name="TextBox 256"/>
          <p:cNvSpPr txBox="1"/>
          <p:nvPr/>
        </p:nvSpPr>
        <p:spPr>
          <a:xfrm>
            <a:off x="5715546" y="4422694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258" name="오른쪽 화살표 257"/>
          <p:cNvSpPr/>
          <p:nvPr/>
        </p:nvSpPr>
        <p:spPr>
          <a:xfrm rot="2524570">
            <a:off x="5953874" y="4504797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3103212" y="2882623"/>
            <a:ext cx="202761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3095344" y="2931115"/>
            <a:ext cx="470904" cy="104998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양쪽 모서리가 둥근 사각형 260"/>
          <p:cNvSpPr/>
          <p:nvPr/>
        </p:nvSpPr>
        <p:spPr>
          <a:xfrm rot="16200000">
            <a:off x="3133993" y="2892591"/>
            <a:ext cx="104719" cy="182321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2" name="양쪽 모서리가 둥근 사각형 261"/>
          <p:cNvSpPr/>
          <p:nvPr/>
        </p:nvSpPr>
        <p:spPr>
          <a:xfrm rot="5400000">
            <a:off x="3464670" y="2932320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TextBox 262"/>
          <p:cNvSpPr txBox="1"/>
          <p:nvPr/>
        </p:nvSpPr>
        <p:spPr>
          <a:xfrm>
            <a:off x="3026646" y="2886133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A01</a:t>
            </a:r>
            <a:endParaRPr lang="ko-KR" altLang="en-US" sz="700" b="1"/>
          </a:p>
        </p:txBody>
      </p:sp>
      <p:sp>
        <p:nvSpPr>
          <p:cNvPr id="264" name="TextBox 263"/>
          <p:cNvSpPr txBox="1"/>
          <p:nvPr/>
        </p:nvSpPr>
        <p:spPr>
          <a:xfrm>
            <a:off x="3241937" y="288375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86</a:t>
            </a:r>
            <a:endParaRPr lang="ko-KR" altLang="en-US" sz="700" b="1"/>
          </a:p>
        </p:txBody>
      </p:sp>
      <p:sp>
        <p:nvSpPr>
          <p:cNvPr id="265" name="오른쪽 화살표 264"/>
          <p:cNvSpPr/>
          <p:nvPr/>
        </p:nvSpPr>
        <p:spPr>
          <a:xfrm rot="18856230">
            <a:off x="3480264" y="296347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5582950" y="2894965"/>
            <a:ext cx="275400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5583291" y="2945738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8" name="양쪽 모서리가 둥근 사각형 267"/>
          <p:cNvSpPr/>
          <p:nvPr/>
        </p:nvSpPr>
        <p:spPr>
          <a:xfrm rot="16200000">
            <a:off x="5621940" y="2907214"/>
            <a:ext cx="104719" cy="182321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9" name="양쪽 모서리가 둥근 사각형 268"/>
          <p:cNvSpPr/>
          <p:nvPr/>
        </p:nvSpPr>
        <p:spPr>
          <a:xfrm rot="5400000">
            <a:off x="5952617" y="2946943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TextBox 269"/>
          <p:cNvSpPr txBox="1"/>
          <p:nvPr/>
        </p:nvSpPr>
        <p:spPr>
          <a:xfrm>
            <a:off x="5514593" y="2898375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A02</a:t>
            </a:r>
            <a:endParaRPr lang="ko-KR" altLang="en-US" sz="700" b="1"/>
          </a:p>
        </p:txBody>
      </p:sp>
      <p:sp>
        <p:nvSpPr>
          <p:cNvPr id="271" name="TextBox 270"/>
          <p:cNvSpPr txBox="1"/>
          <p:nvPr/>
        </p:nvSpPr>
        <p:spPr>
          <a:xfrm>
            <a:off x="5729883" y="2898376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81</a:t>
            </a:r>
            <a:endParaRPr lang="ko-KR" altLang="en-US" sz="700" b="1"/>
          </a:p>
        </p:txBody>
      </p:sp>
      <p:sp>
        <p:nvSpPr>
          <p:cNvPr id="272" name="오른쪽 화살표 271"/>
          <p:cNvSpPr/>
          <p:nvPr/>
        </p:nvSpPr>
        <p:spPr>
          <a:xfrm rot="2524570">
            <a:off x="5968211" y="2980479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2594587" y="3640796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3788387" y="3640796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1960396" y="4415157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6981044" y="364822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5596736" y="3648229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5583624" y="3693470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양쪽 모서리가 둥근 사각형 278"/>
          <p:cNvSpPr/>
          <p:nvPr/>
        </p:nvSpPr>
        <p:spPr>
          <a:xfrm rot="16200000">
            <a:off x="5622273" y="3654946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0" name="양쪽 모서리가 둥근 사각형 279"/>
          <p:cNvSpPr/>
          <p:nvPr/>
        </p:nvSpPr>
        <p:spPr>
          <a:xfrm rot="5400000">
            <a:off x="5952950" y="3694675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TextBox 280"/>
          <p:cNvSpPr txBox="1"/>
          <p:nvPr/>
        </p:nvSpPr>
        <p:spPr>
          <a:xfrm>
            <a:off x="5514926" y="3652457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sp>
        <p:nvSpPr>
          <p:cNvPr id="282" name="TextBox 281"/>
          <p:cNvSpPr txBox="1"/>
          <p:nvPr/>
        </p:nvSpPr>
        <p:spPr>
          <a:xfrm>
            <a:off x="5730216" y="3646108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283" name="오른쪽 화살표 282"/>
          <p:cNvSpPr/>
          <p:nvPr/>
        </p:nvSpPr>
        <p:spPr>
          <a:xfrm rot="2524570">
            <a:off x="5968544" y="3728211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모서리가 둥근 직사각형 283"/>
          <p:cNvSpPr/>
          <p:nvPr/>
        </p:nvSpPr>
        <p:spPr>
          <a:xfrm>
            <a:off x="7845406" y="370332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양쪽 모서리가 둥근 사각형 284"/>
          <p:cNvSpPr/>
          <p:nvPr/>
        </p:nvSpPr>
        <p:spPr>
          <a:xfrm rot="16200000">
            <a:off x="7884055" y="3664805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6" name="양쪽 모서리가 둥근 사각형 285"/>
          <p:cNvSpPr/>
          <p:nvPr/>
        </p:nvSpPr>
        <p:spPr>
          <a:xfrm rot="5400000">
            <a:off x="8214732" y="370453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TextBox 286"/>
          <p:cNvSpPr txBox="1"/>
          <p:nvPr/>
        </p:nvSpPr>
        <p:spPr>
          <a:xfrm>
            <a:off x="7776708" y="366231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sp>
        <p:nvSpPr>
          <p:cNvPr id="288" name="TextBox 287"/>
          <p:cNvSpPr txBox="1"/>
          <p:nvPr/>
        </p:nvSpPr>
        <p:spPr>
          <a:xfrm>
            <a:off x="7991998" y="3655967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89" name="오른쪽 화살표 288"/>
          <p:cNvSpPr/>
          <p:nvPr/>
        </p:nvSpPr>
        <p:spPr>
          <a:xfrm rot="18856230">
            <a:off x="8229345" y="373708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5572986" y="4422650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모서리가 둥근 직사각형 290"/>
          <p:cNvSpPr/>
          <p:nvPr/>
        </p:nvSpPr>
        <p:spPr>
          <a:xfrm>
            <a:off x="4053002" y="5806662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모서리가 둥근 직사각형 291"/>
          <p:cNvSpPr/>
          <p:nvPr/>
        </p:nvSpPr>
        <p:spPr>
          <a:xfrm>
            <a:off x="4499430" y="6114406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모서리가 둥근 직사각형 292"/>
          <p:cNvSpPr/>
          <p:nvPr/>
        </p:nvSpPr>
        <p:spPr>
          <a:xfrm>
            <a:off x="5190726" y="6139768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4" name="모서리가 둥근 직사각형 293"/>
          <p:cNvSpPr/>
          <p:nvPr/>
        </p:nvSpPr>
        <p:spPr>
          <a:xfrm>
            <a:off x="5892379" y="6128447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직사각형 294"/>
          <p:cNvSpPr/>
          <p:nvPr/>
        </p:nvSpPr>
        <p:spPr>
          <a:xfrm>
            <a:off x="4058448" y="6055709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296" name="모서리가 둥근 직사각형 295"/>
          <p:cNvSpPr/>
          <p:nvPr/>
        </p:nvSpPr>
        <p:spPr>
          <a:xfrm>
            <a:off x="6528432" y="6133173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모서리가 둥근 직사각형 296"/>
          <p:cNvSpPr/>
          <p:nvPr/>
        </p:nvSpPr>
        <p:spPr>
          <a:xfrm>
            <a:off x="7205036" y="613698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8" name="직사각형 297"/>
          <p:cNvSpPr/>
          <p:nvPr/>
        </p:nvSpPr>
        <p:spPr>
          <a:xfrm>
            <a:off x="4034314" y="5783453"/>
            <a:ext cx="2582303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YC </a:t>
            </a:r>
            <a:r>
              <a:rPr lang="ko-KR" altLang="en-US" sz="1050" b="1" smtClean="0"/>
              <a:t>생산성 단계</a:t>
            </a:r>
            <a:endParaRPr lang="ko-KR" altLang="en-US" sz="1050" b="1" dirty="0"/>
          </a:p>
        </p:txBody>
      </p:sp>
      <p:graphicFrame>
        <p:nvGraphicFramePr>
          <p:cNvPr id="299" name="표 2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16260"/>
              </p:ext>
            </p:extLst>
          </p:nvPr>
        </p:nvGraphicFramePr>
        <p:xfrm>
          <a:off x="7125334" y="1243348"/>
          <a:ext cx="186714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82"/>
                <a:gridCol w="622382"/>
                <a:gridCol w="62238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Reefer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Bundle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0" name="직선 연결선 299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9034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30238"/>
              </p:ext>
            </p:extLst>
          </p:nvPr>
        </p:nvGraphicFramePr>
        <p:xfrm>
          <a:off x="9488422" y="859353"/>
          <a:ext cx="2637675" cy="3633748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선택한 해당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YC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정보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409636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9" name="직사각형 168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>
                <a:solidFill>
                  <a:schemeClr val="tx1"/>
                </a:solidFill>
              </a:rPr>
              <a:t>반입</a:t>
            </a:r>
            <a:r>
              <a:rPr lang="en-US" altLang="ko-KR" sz="600" dirty="0">
                <a:solidFill>
                  <a:schemeClr val="tx1"/>
                </a:solidFill>
              </a:rPr>
              <a:t>/</a:t>
            </a:r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5400000">
            <a:off x="4274750" y="972166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86" name="직사각형 185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tx1"/>
                </a:solidFill>
              </a:rPr>
              <a:t>All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5814922" y="976382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grpSp>
        <p:nvGrpSpPr>
          <p:cNvPr id="130" name="그룹 12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Property</a:t>
            </a:r>
            <a:endParaRPr lang="ko-KR" altLang="en-US" sz="700" b="1"/>
          </a:p>
        </p:txBody>
      </p:sp>
      <p:sp>
        <p:nvSpPr>
          <p:cNvPr id="134" name="TextBox 13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Type</a:t>
            </a:r>
            <a:endParaRPr lang="ko-KR" altLang="en-US" sz="700" b="1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00166" y="2420497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599334" y="2567106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1957798" y="3208978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1967698" y="3209968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79" name="TextBox 178"/>
          <p:cNvSpPr txBox="1"/>
          <p:nvPr/>
        </p:nvSpPr>
        <p:spPr>
          <a:xfrm>
            <a:off x="1906580" y="3168594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957801" y="3371605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5590666" y="2433974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5589768" y="2609612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2616306" y="243473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0" name="TextBox 189"/>
          <p:cNvSpPr txBox="1"/>
          <p:nvPr/>
        </p:nvSpPr>
        <p:spPr>
          <a:xfrm>
            <a:off x="2555188" y="2393365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5604886" y="2446803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4" name="TextBox 193"/>
          <p:cNvSpPr txBox="1"/>
          <p:nvPr/>
        </p:nvSpPr>
        <p:spPr>
          <a:xfrm>
            <a:off x="5543768" y="2405429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5574929" y="3197560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581279" y="3198577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7" name="TextBox 196"/>
          <p:cNvSpPr txBox="1"/>
          <p:nvPr/>
        </p:nvSpPr>
        <p:spPr>
          <a:xfrm>
            <a:off x="5525558" y="314340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5568328" y="3364598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2505307" y="2425984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직사각형 200"/>
          <p:cNvSpPr/>
          <p:nvPr/>
        </p:nvSpPr>
        <p:spPr>
          <a:xfrm>
            <a:off x="1869983" y="3219306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직사각형 202"/>
          <p:cNvSpPr/>
          <p:nvPr/>
        </p:nvSpPr>
        <p:spPr>
          <a:xfrm>
            <a:off x="5486784" y="244419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직사각형 203"/>
          <p:cNvSpPr/>
          <p:nvPr/>
        </p:nvSpPr>
        <p:spPr>
          <a:xfrm>
            <a:off x="5486784" y="320619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9" name="그룹 208"/>
          <p:cNvGrpSpPr/>
          <p:nvPr/>
        </p:nvGrpSpPr>
        <p:grpSpPr>
          <a:xfrm>
            <a:off x="3216283" y="2386492"/>
            <a:ext cx="1881614" cy="482630"/>
            <a:chOff x="3216283" y="3210279"/>
            <a:chExt cx="1881614" cy="482630"/>
          </a:xfrm>
        </p:grpSpPr>
        <p:sp>
          <p:nvSpPr>
            <p:cNvPr id="210" name="TextBox 209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3" name="그룹 212"/>
          <p:cNvGrpSpPr/>
          <p:nvPr/>
        </p:nvGrpSpPr>
        <p:grpSpPr>
          <a:xfrm>
            <a:off x="3190664" y="3160542"/>
            <a:ext cx="1904056" cy="493108"/>
            <a:chOff x="3216283" y="3210279"/>
            <a:chExt cx="1904056" cy="493108"/>
          </a:xfrm>
        </p:grpSpPr>
        <p:sp>
          <p:nvSpPr>
            <p:cNvPr id="214" name="TextBox 213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1" name="그룹 220"/>
          <p:cNvGrpSpPr/>
          <p:nvPr/>
        </p:nvGrpSpPr>
        <p:grpSpPr>
          <a:xfrm>
            <a:off x="6385323" y="2399933"/>
            <a:ext cx="1904056" cy="488345"/>
            <a:chOff x="3216283" y="3210279"/>
            <a:chExt cx="1904056" cy="488345"/>
          </a:xfrm>
        </p:grpSpPr>
        <p:sp>
          <p:nvSpPr>
            <p:cNvPr id="222" name="TextBox 221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6365578" y="3161240"/>
            <a:ext cx="1904056" cy="493108"/>
            <a:chOff x="3216283" y="3210279"/>
            <a:chExt cx="1904056" cy="493108"/>
          </a:xfrm>
        </p:grpSpPr>
        <p:sp>
          <p:nvSpPr>
            <p:cNvPr id="227" name="TextBox 226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31" name="모서리가 둥근 직사각형 230"/>
          <p:cNvSpPr/>
          <p:nvPr/>
        </p:nvSpPr>
        <p:spPr>
          <a:xfrm>
            <a:off x="4391359" y="2566846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4400496" y="3372448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7606542" y="3365602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7585693" y="2609612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593314" y="2873413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양쪽 모서리가 둥근 사각형 235"/>
          <p:cNvSpPr/>
          <p:nvPr/>
        </p:nvSpPr>
        <p:spPr>
          <a:xfrm rot="16200000">
            <a:off x="2631963" y="2834889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7" name="양쪽 모서리가 둥근 사각형 236"/>
          <p:cNvSpPr/>
          <p:nvPr/>
        </p:nvSpPr>
        <p:spPr>
          <a:xfrm rot="5400000">
            <a:off x="2962640" y="2874618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TextBox 237"/>
          <p:cNvSpPr txBox="1"/>
          <p:nvPr/>
        </p:nvSpPr>
        <p:spPr>
          <a:xfrm>
            <a:off x="2524616" y="282605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239" name="TextBox 238"/>
          <p:cNvSpPr txBox="1"/>
          <p:nvPr/>
        </p:nvSpPr>
        <p:spPr>
          <a:xfrm>
            <a:off x="2739906" y="282605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240" name="오른쪽 화살표 239"/>
          <p:cNvSpPr/>
          <p:nvPr/>
        </p:nvSpPr>
        <p:spPr>
          <a:xfrm rot="2524570">
            <a:off x="2978234" y="2908154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644276" y="285533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양쪽 모서리가 둥근 사각형 241"/>
          <p:cNvSpPr/>
          <p:nvPr/>
        </p:nvSpPr>
        <p:spPr>
          <a:xfrm rot="16200000">
            <a:off x="4682925" y="281680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3" name="양쪽 모서리가 둥근 사각형 242"/>
          <p:cNvSpPr/>
          <p:nvPr/>
        </p:nvSpPr>
        <p:spPr>
          <a:xfrm rot="5400000">
            <a:off x="5013602" y="285653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TextBox 243"/>
          <p:cNvSpPr txBox="1"/>
          <p:nvPr/>
        </p:nvSpPr>
        <p:spPr>
          <a:xfrm>
            <a:off x="4575578" y="281431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45" name="TextBox 244"/>
          <p:cNvSpPr txBox="1"/>
          <p:nvPr/>
        </p:nvSpPr>
        <p:spPr>
          <a:xfrm>
            <a:off x="4790868" y="280797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46" name="오른쪽 화살표 245"/>
          <p:cNvSpPr/>
          <p:nvPr/>
        </p:nvSpPr>
        <p:spPr>
          <a:xfrm rot="18856230">
            <a:off x="5028215" y="288908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1953891" y="363865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양쪽 모서리가 둥근 사각형 247"/>
          <p:cNvSpPr/>
          <p:nvPr/>
        </p:nvSpPr>
        <p:spPr>
          <a:xfrm rot="16200000">
            <a:off x="1992540" y="3600128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9" name="양쪽 모서리가 둥근 사각형 248"/>
          <p:cNvSpPr/>
          <p:nvPr/>
        </p:nvSpPr>
        <p:spPr>
          <a:xfrm rot="5400000">
            <a:off x="2323217" y="363985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TextBox 249"/>
          <p:cNvSpPr txBox="1"/>
          <p:nvPr/>
        </p:nvSpPr>
        <p:spPr>
          <a:xfrm>
            <a:off x="1891543" y="3591289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51" name="TextBox 250"/>
          <p:cNvSpPr txBox="1"/>
          <p:nvPr/>
        </p:nvSpPr>
        <p:spPr>
          <a:xfrm>
            <a:off x="2100482" y="3591290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252" name="오른쪽 화살표 251"/>
          <p:cNvSpPr/>
          <p:nvPr/>
        </p:nvSpPr>
        <p:spPr>
          <a:xfrm rot="2524570">
            <a:off x="2338811" y="3673393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5568954" y="364626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양쪽 모서리가 둥근 사각형 253"/>
          <p:cNvSpPr/>
          <p:nvPr/>
        </p:nvSpPr>
        <p:spPr>
          <a:xfrm rot="16200000">
            <a:off x="5607603" y="3607745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5" name="양쪽 모서리가 둥근 사각형 254"/>
          <p:cNvSpPr/>
          <p:nvPr/>
        </p:nvSpPr>
        <p:spPr>
          <a:xfrm rot="5400000">
            <a:off x="5938280" y="364747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TextBox 255"/>
          <p:cNvSpPr txBox="1"/>
          <p:nvPr/>
        </p:nvSpPr>
        <p:spPr>
          <a:xfrm>
            <a:off x="5500256" y="3598906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257" name="TextBox 256"/>
          <p:cNvSpPr txBox="1"/>
          <p:nvPr/>
        </p:nvSpPr>
        <p:spPr>
          <a:xfrm>
            <a:off x="5715546" y="359890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258" name="오른쪽 화살표 257"/>
          <p:cNvSpPr/>
          <p:nvPr/>
        </p:nvSpPr>
        <p:spPr>
          <a:xfrm rot="2524570">
            <a:off x="5953874" y="368101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2594587" y="28170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3788387" y="28170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1960396" y="3591370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6981044" y="2824442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5596736" y="2824442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5583624" y="2869683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양쪽 모서리가 둥근 사각형 278"/>
          <p:cNvSpPr/>
          <p:nvPr/>
        </p:nvSpPr>
        <p:spPr>
          <a:xfrm rot="16200000">
            <a:off x="5622273" y="2831159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0" name="양쪽 모서리가 둥근 사각형 279"/>
          <p:cNvSpPr/>
          <p:nvPr/>
        </p:nvSpPr>
        <p:spPr>
          <a:xfrm rot="5400000">
            <a:off x="5952950" y="2870888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TextBox 280"/>
          <p:cNvSpPr txBox="1"/>
          <p:nvPr/>
        </p:nvSpPr>
        <p:spPr>
          <a:xfrm>
            <a:off x="5514926" y="282867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sp>
        <p:nvSpPr>
          <p:cNvPr id="282" name="TextBox 281"/>
          <p:cNvSpPr txBox="1"/>
          <p:nvPr/>
        </p:nvSpPr>
        <p:spPr>
          <a:xfrm>
            <a:off x="5730216" y="282232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283" name="오른쪽 화살표 282"/>
          <p:cNvSpPr/>
          <p:nvPr/>
        </p:nvSpPr>
        <p:spPr>
          <a:xfrm rot="2524570">
            <a:off x="5968544" y="2904424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모서리가 둥근 직사각형 283"/>
          <p:cNvSpPr/>
          <p:nvPr/>
        </p:nvSpPr>
        <p:spPr>
          <a:xfrm>
            <a:off x="7845406" y="287954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양쪽 모서리가 둥근 사각형 284"/>
          <p:cNvSpPr/>
          <p:nvPr/>
        </p:nvSpPr>
        <p:spPr>
          <a:xfrm rot="16200000">
            <a:off x="7884055" y="284101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6" name="양쪽 모서리가 둥근 사각형 285"/>
          <p:cNvSpPr/>
          <p:nvPr/>
        </p:nvSpPr>
        <p:spPr>
          <a:xfrm rot="5400000">
            <a:off x="8214732" y="288074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TextBox 286"/>
          <p:cNvSpPr txBox="1"/>
          <p:nvPr/>
        </p:nvSpPr>
        <p:spPr>
          <a:xfrm>
            <a:off x="7776708" y="283852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sp>
        <p:nvSpPr>
          <p:cNvPr id="288" name="TextBox 287"/>
          <p:cNvSpPr txBox="1"/>
          <p:nvPr/>
        </p:nvSpPr>
        <p:spPr>
          <a:xfrm>
            <a:off x="7991998" y="283218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89" name="오른쪽 화살표 288"/>
          <p:cNvSpPr/>
          <p:nvPr/>
        </p:nvSpPr>
        <p:spPr>
          <a:xfrm rot="18856230">
            <a:off x="8229345" y="291329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5572986" y="3598863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9" name="표 298"/>
          <p:cNvGraphicFramePr>
            <a:graphicFrameLocks noGrp="1"/>
          </p:cNvGraphicFramePr>
          <p:nvPr>
            <p:extLst/>
          </p:nvPr>
        </p:nvGraphicFramePr>
        <p:xfrm>
          <a:off x="7125334" y="1243348"/>
          <a:ext cx="186714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82"/>
                <a:gridCol w="622382"/>
                <a:gridCol w="62238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Reefer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Bundle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0" name="직선 연결선 299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4" name="TextBox 303"/>
          <p:cNvSpPr txBox="1"/>
          <p:nvPr/>
        </p:nvSpPr>
        <p:spPr>
          <a:xfrm>
            <a:off x="5403279" y="23702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pSp>
        <p:nvGrpSpPr>
          <p:cNvPr id="306" name="그룹 305"/>
          <p:cNvGrpSpPr/>
          <p:nvPr/>
        </p:nvGrpSpPr>
        <p:grpSpPr>
          <a:xfrm>
            <a:off x="7679084" y="4176534"/>
            <a:ext cx="1314589" cy="570211"/>
            <a:chOff x="5204460" y="4596878"/>
            <a:chExt cx="4063919" cy="1720098"/>
          </a:xfrm>
        </p:grpSpPr>
        <p:pic>
          <p:nvPicPr>
            <p:cNvPr id="307" name="그림 30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308" name="그룹 307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309" name="직사각형 308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0" name="직사각형 309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1" name="직사각형 310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2" name="직사각형 311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3" name="직사각형 312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4" name="직사각형 313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321" name="모서리가 둥근 직사각형 320"/>
          <p:cNvSpPr/>
          <p:nvPr/>
        </p:nvSpPr>
        <p:spPr>
          <a:xfrm>
            <a:off x="4053002" y="4192044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4499430" y="4499788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5190726" y="4525150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5892379" y="4513829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/>
          <p:cNvSpPr/>
          <p:nvPr/>
        </p:nvSpPr>
        <p:spPr>
          <a:xfrm>
            <a:off x="4058448" y="4441091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326" name="모서리가 둥근 직사각형 325"/>
          <p:cNvSpPr/>
          <p:nvPr/>
        </p:nvSpPr>
        <p:spPr>
          <a:xfrm>
            <a:off x="6528432" y="451855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모서리가 둥근 직사각형 326"/>
          <p:cNvSpPr/>
          <p:nvPr/>
        </p:nvSpPr>
        <p:spPr>
          <a:xfrm>
            <a:off x="7205036" y="4522367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직사각형 327"/>
          <p:cNvSpPr/>
          <p:nvPr/>
        </p:nvSpPr>
        <p:spPr>
          <a:xfrm>
            <a:off x="4034314" y="4168835"/>
            <a:ext cx="2582303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YC </a:t>
            </a:r>
            <a:r>
              <a:rPr lang="ko-KR" altLang="en-US" sz="1050" b="1" smtClean="0"/>
              <a:t>생산성 단계</a:t>
            </a:r>
            <a:endParaRPr lang="ko-KR" altLang="en-US" sz="1050" b="1" dirty="0"/>
          </a:p>
        </p:txBody>
      </p:sp>
      <p:sp>
        <p:nvSpPr>
          <p:cNvPr id="329" name="타원 328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1" name="타원 330"/>
          <p:cNvSpPr/>
          <p:nvPr/>
        </p:nvSpPr>
        <p:spPr>
          <a:xfrm>
            <a:off x="5337355" y="2289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50" name="표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95984"/>
              </p:ext>
            </p:extLst>
          </p:nvPr>
        </p:nvGraphicFramePr>
        <p:xfrm>
          <a:off x="407895" y="5204668"/>
          <a:ext cx="865831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5"/>
                <a:gridCol w="619501"/>
                <a:gridCol w="573442"/>
                <a:gridCol w="3478434"/>
                <a:gridCol w="3571870"/>
              </a:tblGrid>
              <a:tr h="12932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Import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Export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932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1" name="차트 150"/>
          <p:cNvGraphicFramePr/>
          <p:nvPr>
            <p:extLst>
              <p:ext uri="{D42A27DB-BD31-4B8C-83A1-F6EECF244321}">
                <p14:modId xmlns:p14="http://schemas.microsoft.com/office/powerpoint/2010/main" val="3094867367"/>
              </p:ext>
            </p:extLst>
          </p:nvPr>
        </p:nvGraphicFramePr>
        <p:xfrm>
          <a:off x="2037523" y="5435641"/>
          <a:ext cx="3425204" cy="6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2" name="차트 151"/>
          <p:cNvGraphicFramePr/>
          <p:nvPr>
            <p:extLst>
              <p:ext uri="{D42A27DB-BD31-4B8C-83A1-F6EECF244321}">
                <p14:modId xmlns:p14="http://schemas.microsoft.com/office/powerpoint/2010/main" val="122610388"/>
              </p:ext>
            </p:extLst>
          </p:nvPr>
        </p:nvGraphicFramePr>
        <p:xfrm>
          <a:off x="5520029" y="5435641"/>
          <a:ext cx="3444156" cy="59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3" name="타원 152"/>
          <p:cNvSpPr/>
          <p:nvPr/>
        </p:nvSpPr>
        <p:spPr>
          <a:xfrm>
            <a:off x="383026" y="540893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167374" y="4422752"/>
            <a:ext cx="1333863" cy="4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Data View </a:t>
            </a:r>
            <a:r>
              <a:rPr lang="ko-KR" altLang="en-US" sz="1050" smtClean="0"/>
              <a:t>그래프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03447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19151"/>
              </p:ext>
            </p:extLst>
          </p:nvPr>
        </p:nvGraphicFramePr>
        <p:xfrm>
          <a:off x="9488422" y="859353"/>
          <a:ext cx="2637675" cy="36093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 - </a:t>
                      </a:r>
                      <a:r>
                        <a:rPr lang="ko-KR" altLang="en-US" sz="800" baseline="0" smtClean="0">
                          <a:effectLst/>
                        </a:rPr>
                        <a:t>반입</a:t>
                      </a:r>
                      <a:r>
                        <a:rPr lang="en-US" altLang="ko-KR" sz="800" baseline="0" dirty="0" smtClean="0">
                          <a:effectLst/>
                        </a:rPr>
                        <a:t>/</a:t>
                      </a:r>
                      <a:r>
                        <a:rPr lang="ko-KR" altLang="en-US" sz="800" baseline="0" smtClean="0">
                          <a:effectLst/>
                        </a:rPr>
                        <a:t>반출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반입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반출 동일 포멧 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409636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9" name="직사각형 168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>
                <a:solidFill>
                  <a:schemeClr val="tx1"/>
                </a:solidFill>
              </a:rPr>
              <a:t>반입</a:t>
            </a:r>
            <a:r>
              <a:rPr lang="en-US" altLang="ko-KR" sz="600" dirty="0">
                <a:solidFill>
                  <a:schemeClr val="tx1"/>
                </a:solidFill>
              </a:rPr>
              <a:t>/</a:t>
            </a:r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5400000">
            <a:off x="4274750" y="972166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86" name="직사각형 185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tx1"/>
                </a:solidFill>
              </a:rPr>
              <a:t>All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5814922" y="976382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grpSp>
        <p:nvGrpSpPr>
          <p:cNvPr id="130" name="그룹 12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Property</a:t>
            </a:r>
            <a:endParaRPr lang="ko-KR" altLang="en-US" sz="700" b="1"/>
          </a:p>
        </p:txBody>
      </p:sp>
      <p:sp>
        <p:nvSpPr>
          <p:cNvPr id="134" name="TextBox 13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Type</a:t>
            </a:r>
            <a:endParaRPr lang="ko-KR" altLang="en-US" sz="700" b="1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00166" y="2420497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599334" y="2567106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1957798" y="3208978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1967698" y="3209968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79" name="TextBox 178"/>
          <p:cNvSpPr txBox="1"/>
          <p:nvPr/>
        </p:nvSpPr>
        <p:spPr>
          <a:xfrm>
            <a:off x="1906580" y="3168594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957801" y="3371605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5590666" y="2433974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5589768" y="2609612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2616306" y="243473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0" name="TextBox 189"/>
          <p:cNvSpPr txBox="1"/>
          <p:nvPr/>
        </p:nvSpPr>
        <p:spPr>
          <a:xfrm>
            <a:off x="2555188" y="2393365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5604886" y="2446803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4" name="TextBox 193"/>
          <p:cNvSpPr txBox="1"/>
          <p:nvPr/>
        </p:nvSpPr>
        <p:spPr>
          <a:xfrm>
            <a:off x="5543768" y="2405429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5574929" y="3197560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581279" y="3198577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7" name="TextBox 196"/>
          <p:cNvSpPr txBox="1"/>
          <p:nvPr/>
        </p:nvSpPr>
        <p:spPr>
          <a:xfrm>
            <a:off x="5525558" y="314340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5568328" y="3364598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2505307" y="2425984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직사각형 200"/>
          <p:cNvSpPr/>
          <p:nvPr/>
        </p:nvSpPr>
        <p:spPr>
          <a:xfrm>
            <a:off x="1869983" y="3219306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직사각형 202"/>
          <p:cNvSpPr/>
          <p:nvPr/>
        </p:nvSpPr>
        <p:spPr>
          <a:xfrm>
            <a:off x="5486784" y="244419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직사각형 203"/>
          <p:cNvSpPr/>
          <p:nvPr/>
        </p:nvSpPr>
        <p:spPr>
          <a:xfrm>
            <a:off x="5486784" y="320619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9" name="그룹 208"/>
          <p:cNvGrpSpPr/>
          <p:nvPr/>
        </p:nvGrpSpPr>
        <p:grpSpPr>
          <a:xfrm>
            <a:off x="3216283" y="2386492"/>
            <a:ext cx="1881614" cy="482630"/>
            <a:chOff x="3216283" y="3210279"/>
            <a:chExt cx="1881614" cy="482630"/>
          </a:xfrm>
        </p:grpSpPr>
        <p:sp>
          <p:nvSpPr>
            <p:cNvPr id="210" name="TextBox 209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3" name="그룹 212"/>
          <p:cNvGrpSpPr/>
          <p:nvPr/>
        </p:nvGrpSpPr>
        <p:grpSpPr>
          <a:xfrm>
            <a:off x="3190664" y="3160542"/>
            <a:ext cx="1904056" cy="493108"/>
            <a:chOff x="3216283" y="3210279"/>
            <a:chExt cx="1904056" cy="493108"/>
          </a:xfrm>
        </p:grpSpPr>
        <p:sp>
          <p:nvSpPr>
            <p:cNvPr id="214" name="TextBox 213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1" name="그룹 220"/>
          <p:cNvGrpSpPr/>
          <p:nvPr/>
        </p:nvGrpSpPr>
        <p:grpSpPr>
          <a:xfrm>
            <a:off x="6385323" y="2399933"/>
            <a:ext cx="1904056" cy="488345"/>
            <a:chOff x="3216283" y="3210279"/>
            <a:chExt cx="1904056" cy="488345"/>
          </a:xfrm>
        </p:grpSpPr>
        <p:sp>
          <p:nvSpPr>
            <p:cNvPr id="222" name="TextBox 221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6365578" y="3161240"/>
            <a:ext cx="1904056" cy="493108"/>
            <a:chOff x="3216283" y="3210279"/>
            <a:chExt cx="1904056" cy="493108"/>
          </a:xfrm>
        </p:grpSpPr>
        <p:sp>
          <p:nvSpPr>
            <p:cNvPr id="227" name="TextBox 226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31" name="모서리가 둥근 직사각형 230"/>
          <p:cNvSpPr/>
          <p:nvPr/>
        </p:nvSpPr>
        <p:spPr>
          <a:xfrm>
            <a:off x="4391359" y="2566846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4400496" y="3372448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7606542" y="3365602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7585693" y="2609612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593314" y="2873413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양쪽 모서리가 둥근 사각형 235"/>
          <p:cNvSpPr/>
          <p:nvPr/>
        </p:nvSpPr>
        <p:spPr>
          <a:xfrm rot="16200000">
            <a:off x="2631963" y="2834889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7" name="양쪽 모서리가 둥근 사각형 236"/>
          <p:cNvSpPr/>
          <p:nvPr/>
        </p:nvSpPr>
        <p:spPr>
          <a:xfrm rot="5400000">
            <a:off x="2962640" y="2874618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TextBox 237"/>
          <p:cNvSpPr txBox="1"/>
          <p:nvPr/>
        </p:nvSpPr>
        <p:spPr>
          <a:xfrm>
            <a:off x="2524616" y="282605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239" name="TextBox 238"/>
          <p:cNvSpPr txBox="1"/>
          <p:nvPr/>
        </p:nvSpPr>
        <p:spPr>
          <a:xfrm>
            <a:off x="2739906" y="282605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240" name="오른쪽 화살표 239"/>
          <p:cNvSpPr/>
          <p:nvPr/>
        </p:nvSpPr>
        <p:spPr>
          <a:xfrm rot="2524570">
            <a:off x="2978234" y="2908154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644276" y="285533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양쪽 모서리가 둥근 사각형 241"/>
          <p:cNvSpPr/>
          <p:nvPr/>
        </p:nvSpPr>
        <p:spPr>
          <a:xfrm rot="16200000">
            <a:off x="4682925" y="281680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3" name="양쪽 모서리가 둥근 사각형 242"/>
          <p:cNvSpPr/>
          <p:nvPr/>
        </p:nvSpPr>
        <p:spPr>
          <a:xfrm rot="5400000">
            <a:off x="5013602" y="285653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TextBox 243"/>
          <p:cNvSpPr txBox="1"/>
          <p:nvPr/>
        </p:nvSpPr>
        <p:spPr>
          <a:xfrm>
            <a:off x="4575578" y="281431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45" name="TextBox 244"/>
          <p:cNvSpPr txBox="1"/>
          <p:nvPr/>
        </p:nvSpPr>
        <p:spPr>
          <a:xfrm>
            <a:off x="4790868" y="280797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46" name="오른쪽 화살표 245"/>
          <p:cNvSpPr/>
          <p:nvPr/>
        </p:nvSpPr>
        <p:spPr>
          <a:xfrm rot="18856230">
            <a:off x="5028215" y="288908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1953891" y="363865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양쪽 모서리가 둥근 사각형 247"/>
          <p:cNvSpPr/>
          <p:nvPr/>
        </p:nvSpPr>
        <p:spPr>
          <a:xfrm rot="16200000">
            <a:off x="1992540" y="3600128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9" name="양쪽 모서리가 둥근 사각형 248"/>
          <p:cNvSpPr/>
          <p:nvPr/>
        </p:nvSpPr>
        <p:spPr>
          <a:xfrm rot="5400000">
            <a:off x="2323217" y="363985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TextBox 249"/>
          <p:cNvSpPr txBox="1"/>
          <p:nvPr/>
        </p:nvSpPr>
        <p:spPr>
          <a:xfrm>
            <a:off x="1891543" y="3591289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51" name="TextBox 250"/>
          <p:cNvSpPr txBox="1"/>
          <p:nvPr/>
        </p:nvSpPr>
        <p:spPr>
          <a:xfrm>
            <a:off x="2100482" y="3591290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252" name="오른쪽 화살표 251"/>
          <p:cNvSpPr/>
          <p:nvPr/>
        </p:nvSpPr>
        <p:spPr>
          <a:xfrm rot="2524570">
            <a:off x="2338811" y="3673393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5568954" y="364626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양쪽 모서리가 둥근 사각형 253"/>
          <p:cNvSpPr/>
          <p:nvPr/>
        </p:nvSpPr>
        <p:spPr>
          <a:xfrm rot="16200000">
            <a:off x="5607603" y="3607745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5" name="양쪽 모서리가 둥근 사각형 254"/>
          <p:cNvSpPr/>
          <p:nvPr/>
        </p:nvSpPr>
        <p:spPr>
          <a:xfrm rot="5400000">
            <a:off x="5938280" y="364747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TextBox 255"/>
          <p:cNvSpPr txBox="1"/>
          <p:nvPr/>
        </p:nvSpPr>
        <p:spPr>
          <a:xfrm>
            <a:off x="5500256" y="3598906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257" name="TextBox 256"/>
          <p:cNvSpPr txBox="1"/>
          <p:nvPr/>
        </p:nvSpPr>
        <p:spPr>
          <a:xfrm>
            <a:off x="5715546" y="359890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258" name="오른쪽 화살표 257"/>
          <p:cNvSpPr/>
          <p:nvPr/>
        </p:nvSpPr>
        <p:spPr>
          <a:xfrm rot="2524570">
            <a:off x="5953874" y="368101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2594587" y="28170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3788387" y="28170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1960396" y="3591370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6981044" y="2824442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5596736" y="2824442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5583624" y="2869683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양쪽 모서리가 둥근 사각형 278"/>
          <p:cNvSpPr/>
          <p:nvPr/>
        </p:nvSpPr>
        <p:spPr>
          <a:xfrm rot="16200000">
            <a:off x="5622273" y="2831159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0" name="양쪽 모서리가 둥근 사각형 279"/>
          <p:cNvSpPr/>
          <p:nvPr/>
        </p:nvSpPr>
        <p:spPr>
          <a:xfrm rot="5400000">
            <a:off x="5952950" y="2870888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TextBox 280"/>
          <p:cNvSpPr txBox="1"/>
          <p:nvPr/>
        </p:nvSpPr>
        <p:spPr>
          <a:xfrm>
            <a:off x="5514926" y="282867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sp>
        <p:nvSpPr>
          <p:cNvPr id="282" name="TextBox 281"/>
          <p:cNvSpPr txBox="1"/>
          <p:nvPr/>
        </p:nvSpPr>
        <p:spPr>
          <a:xfrm>
            <a:off x="5730216" y="282232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283" name="오른쪽 화살표 282"/>
          <p:cNvSpPr/>
          <p:nvPr/>
        </p:nvSpPr>
        <p:spPr>
          <a:xfrm rot="2524570">
            <a:off x="5968544" y="2904424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모서리가 둥근 직사각형 283"/>
          <p:cNvSpPr/>
          <p:nvPr/>
        </p:nvSpPr>
        <p:spPr>
          <a:xfrm>
            <a:off x="7845406" y="287954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양쪽 모서리가 둥근 사각형 284"/>
          <p:cNvSpPr/>
          <p:nvPr/>
        </p:nvSpPr>
        <p:spPr>
          <a:xfrm rot="16200000">
            <a:off x="7884055" y="284101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6" name="양쪽 모서리가 둥근 사각형 285"/>
          <p:cNvSpPr/>
          <p:nvPr/>
        </p:nvSpPr>
        <p:spPr>
          <a:xfrm rot="5400000">
            <a:off x="8214732" y="288074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TextBox 286"/>
          <p:cNvSpPr txBox="1"/>
          <p:nvPr/>
        </p:nvSpPr>
        <p:spPr>
          <a:xfrm>
            <a:off x="7776708" y="283852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sp>
        <p:nvSpPr>
          <p:cNvPr id="288" name="TextBox 287"/>
          <p:cNvSpPr txBox="1"/>
          <p:nvPr/>
        </p:nvSpPr>
        <p:spPr>
          <a:xfrm>
            <a:off x="7991998" y="283218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89" name="오른쪽 화살표 288"/>
          <p:cNvSpPr/>
          <p:nvPr/>
        </p:nvSpPr>
        <p:spPr>
          <a:xfrm rot="18856230">
            <a:off x="8229345" y="291329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5572986" y="3598863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9" name="표 298"/>
          <p:cNvGraphicFramePr>
            <a:graphicFrameLocks noGrp="1"/>
          </p:cNvGraphicFramePr>
          <p:nvPr>
            <p:extLst/>
          </p:nvPr>
        </p:nvGraphicFramePr>
        <p:xfrm>
          <a:off x="7125334" y="1243348"/>
          <a:ext cx="186714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82"/>
                <a:gridCol w="622382"/>
                <a:gridCol w="62238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Reefer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Bundle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0" name="직선 연결선 299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303" name="표 3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05342"/>
              </p:ext>
            </p:extLst>
          </p:nvPr>
        </p:nvGraphicFramePr>
        <p:xfrm>
          <a:off x="625764" y="5026562"/>
          <a:ext cx="8287577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84"/>
                <a:gridCol w="902113"/>
                <a:gridCol w="722081"/>
                <a:gridCol w="704052"/>
                <a:gridCol w="655722"/>
                <a:gridCol w="607153"/>
                <a:gridCol w="658053"/>
                <a:gridCol w="782815"/>
                <a:gridCol w="577703"/>
                <a:gridCol w="577703"/>
                <a:gridCol w="528824"/>
                <a:gridCol w="487350"/>
                <a:gridCol w="544424"/>
              </a:tblGrid>
              <a:tr h="16657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반입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반출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4" name="TextBox 303"/>
          <p:cNvSpPr txBox="1"/>
          <p:nvPr/>
        </p:nvSpPr>
        <p:spPr>
          <a:xfrm>
            <a:off x="5403279" y="23702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pSp>
        <p:nvGrpSpPr>
          <p:cNvPr id="306" name="그룹 305"/>
          <p:cNvGrpSpPr/>
          <p:nvPr/>
        </p:nvGrpSpPr>
        <p:grpSpPr>
          <a:xfrm>
            <a:off x="7679084" y="4176534"/>
            <a:ext cx="1314589" cy="570211"/>
            <a:chOff x="5204460" y="4596878"/>
            <a:chExt cx="4063919" cy="1720098"/>
          </a:xfrm>
        </p:grpSpPr>
        <p:pic>
          <p:nvPicPr>
            <p:cNvPr id="307" name="그림 3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308" name="그룹 307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309" name="직사각형 308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0" name="직사각형 309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1" name="직사각형 310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2" name="직사각형 311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3" name="직사각형 312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4" name="직사각형 313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321" name="모서리가 둥근 직사각형 320"/>
          <p:cNvSpPr/>
          <p:nvPr/>
        </p:nvSpPr>
        <p:spPr>
          <a:xfrm>
            <a:off x="4053002" y="4192044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4499430" y="4499788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5190726" y="4525150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5892379" y="4513829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/>
          <p:cNvSpPr/>
          <p:nvPr/>
        </p:nvSpPr>
        <p:spPr>
          <a:xfrm>
            <a:off x="4058448" y="4441091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326" name="모서리가 둥근 직사각형 325"/>
          <p:cNvSpPr/>
          <p:nvPr/>
        </p:nvSpPr>
        <p:spPr>
          <a:xfrm>
            <a:off x="6528432" y="451855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모서리가 둥근 직사각형 326"/>
          <p:cNvSpPr/>
          <p:nvPr/>
        </p:nvSpPr>
        <p:spPr>
          <a:xfrm>
            <a:off x="7205036" y="4522367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직사각형 327"/>
          <p:cNvSpPr/>
          <p:nvPr/>
        </p:nvSpPr>
        <p:spPr>
          <a:xfrm>
            <a:off x="4034314" y="4168835"/>
            <a:ext cx="2582303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YC </a:t>
            </a:r>
            <a:r>
              <a:rPr lang="ko-KR" altLang="en-US" sz="1050" b="1" smtClean="0"/>
              <a:t>생산성 단계</a:t>
            </a:r>
            <a:endParaRPr lang="ko-KR" altLang="en-US" sz="1050" b="1" dirty="0"/>
          </a:p>
        </p:txBody>
      </p:sp>
      <p:sp>
        <p:nvSpPr>
          <p:cNvPr id="329" name="타원 328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0" name="타원 329"/>
          <p:cNvSpPr/>
          <p:nvPr/>
        </p:nvSpPr>
        <p:spPr>
          <a:xfrm>
            <a:off x="485372" y="490644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1" name="타원 330"/>
          <p:cNvSpPr/>
          <p:nvPr/>
        </p:nvSpPr>
        <p:spPr>
          <a:xfrm>
            <a:off x="5337355" y="2289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2" name="직사각형 331"/>
          <p:cNvSpPr/>
          <p:nvPr/>
        </p:nvSpPr>
        <p:spPr>
          <a:xfrm>
            <a:off x="167374" y="4422752"/>
            <a:ext cx="1333863" cy="4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Data View </a:t>
            </a:r>
            <a:r>
              <a:rPr lang="ko-KR" altLang="en-US" sz="1050" smtClean="0"/>
              <a:t>표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091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/>
          </p:nvPr>
        </p:nvGraphicFramePr>
        <p:xfrm>
          <a:off x="9488422" y="859353"/>
          <a:ext cx="2637675" cy="36093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 - </a:t>
                      </a:r>
                      <a:r>
                        <a:rPr lang="ko-KR" altLang="en-US" sz="800" baseline="0" smtClean="0">
                          <a:effectLst/>
                        </a:rPr>
                        <a:t>반입</a:t>
                      </a:r>
                      <a:r>
                        <a:rPr lang="en-US" altLang="ko-KR" sz="800" baseline="0" dirty="0" smtClean="0">
                          <a:effectLst/>
                        </a:rPr>
                        <a:t>/</a:t>
                      </a:r>
                      <a:r>
                        <a:rPr lang="ko-KR" altLang="en-US" sz="800" baseline="0" smtClean="0">
                          <a:effectLst/>
                        </a:rPr>
                        <a:t>반출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반입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반출 동일 포멧 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409636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9" name="직사각형 168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>
                <a:solidFill>
                  <a:schemeClr val="tx1"/>
                </a:solidFill>
              </a:rPr>
              <a:t>반입</a:t>
            </a:r>
            <a:r>
              <a:rPr lang="en-US" altLang="ko-KR" sz="600" dirty="0">
                <a:solidFill>
                  <a:schemeClr val="tx1"/>
                </a:solidFill>
              </a:rPr>
              <a:t>/</a:t>
            </a:r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5400000">
            <a:off x="4274750" y="972166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86" name="직사각형 185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tx1"/>
                </a:solidFill>
              </a:rPr>
              <a:t>All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5814922" y="976382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grpSp>
        <p:nvGrpSpPr>
          <p:cNvPr id="130" name="그룹 12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Property</a:t>
            </a:r>
            <a:endParaRPr lang="ko-KR" altLang="en-US" sz="700" b="1"/>
          </a:p>
        </p:txBody>
      </p:sp>
      <p:sp>
        <p:nvSpPr>
          <p:cNvPr id="134" name="TextBox 13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Type</a:t>
            </a:r>
            <a:endParaRPr lang="ko-KR" altLang="en-US" sz="700" b="1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00166" y="2420497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599334" y="2567106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1957798" y="3208978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1967698" y="3209968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79" name="TextBox 178"/>
          <p:cNvSpPr txBox="1"/>
          <p:nvPr/>
        </p:nvSpPr>
        <p:spPr>
          <a:xfrm>
            <a:off x="1906580" y="3168594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957801" y="3371605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5590666" y="2433974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5589768" y="2609612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2616306" y="243473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0" name="TextBox 189"/>
          <p:cNvSpPr txBox="1"/>
          <p:nvPr/>
        </p:nvSpPr>
        <p:spPr>
          <a:xfrm>
            <a:off x="2555188" y="2393365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5604886" y="2446803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4" name="TextBox 193"/>
          <p:cNvSpPr txBox="1"/>
          <p:nvPr/>
        </p:nvSpPr>
        <p:spPr>
          <a:xfrm>
            <a:off x="5543768" y="2405429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5574929" y="3197560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581279" y="3198577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7" name="TextBox 196"/>
          <p:cNvSpPr txBox="1"/>
          <p:nvPr/>
        </p:nvSpPr>
        <p:spPr>
          <a:xfrm>
            <a:off x="5525558" y="314340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5568328" y="3364598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2505307" y="2425984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직사각형 200"/>
          <p:cNvSpPr/>
          <p:nvPr/>
        </p:nvSpPr>
        <p:spPr>
          <a:xfrm>
            <a:off x="1869983" y="3219306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직사각형 202"/>
          <p:cNvSpPr/>
          <p:nvPr/>
        </p:nvSpPr>
        <p:spPr>
          <a:xfrm>
            <a:off x="5486784" y="244419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직사각형 203"/>
          <p:cNvSpPr/>
          <p:nvPr/>
        </p:nvSpPr>
        <p:spPr>
          <a:xfrm>
            <a:off x="5486784" y="320619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9" name="그룹 208"/>
          <p:cNvGrpSpPr/>
          <p:nvPr/>
        </p:nvGrpSpPr>
        <p:grpSpPr>
          <a:xfrm>
            <a:off x="3216283" y="2386492"/>
            <a:ext cx="1881614" cy="482630"/>
            <a:chOff x="3216283" y="3210279"/>
            <a:chExt cx="1881614" cy="482630"/>
          </a:xfrm>
        </p:grpSpPr>
        <p:sp>
          <p:nvSpPr>
            <p:cNvPr id="210" name="TextBox 209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3" name="그룹 212"/>
          <p:cNvGrpSpPr/>
          <p:nvPr/>
        </p:nvGrpSpPr>
        <p:grpSpPr>
          <a:xfrm>
            <a:off x="3190664" y="3160542"/>
            <a:ext cx="1904056" cy="493108"/>
            <a:chOff x="3216283" y="3210279"/>
            <a:chExt cx="1904056" cy="493108"/>
          </a:xfrm>
        </p:grpSpPr>
        <p:sp>
          <p:nvSpPr>
            <p:cNvPr id="214" name="TextBox 213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1" name="그룹 220"/>
          <p:cNvGrpSpPr/>
          <p:nvPr/>
        </p:nvGrpSpPr>
        <p:grpSpPr>
          <a:xfrm>
            <a:off x="6385323" y="2399933"/>
            <a:ext cx="1904056" cy="488345"/>
            <a:chOff x="3216283" y="3210279"/>
            <a:chExt cx="1904056" cy="488345"/>
          </a:xfrm>
        </p:grpSpPr>
        <p:sp>
          <p:nvSpPr>
            <p:cNvPr id="222" name="TextBox 221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6365578" y="3161240"/>
            <a:ext cx="1904056" cy="493108"/>
            <a:chOff x="3216283" y="3210279"/>
            <a:chExt cx="1904056" cy="493108"/>
          </a:xfrm>
        </p:grpSpPr>
        <p:sp>
          <p:nvSpPr>
            <p:cNvPr id="227" name="TextBox 226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31" name="모서리가 둥근 직사각형 230"/>
          <p:cNvSpPr/>
          <p:nvPr/>
        </p:nvSpPr>
        <p:spPr>
          <a:xfrm>
            <a:off x="4391359" y="2566846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4400496" y="3372448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7606542" y="3365602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7585693" y="2609612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593314" y="2873413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양쪽 모서리가 둥근 사각형 235"/>
          <p:cNvSpPr/>
          <p:nvPr/>
        </p:nvSpPr>
        <p:spPr>
          <a:xfrm rot="16200000">
            <a:off x="2631963" y="2834889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7" name="양쪽 모서리가 둥근 사각형 236"/>
          <p:cNvSpPr/>
          <p:nvPr/>
        </p:nvSpPr>
        <p:spPr>
          <a:xfrm rot="5400000">
            <a:off x="2962640" y="2874618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TextBox 237"/>
          <p:cNvSpPr txBox="1"/>
          <p:nvPr/>
        </p:nvSpPr>
        <p:spPr>
          <a:xfrm>
            <a:off x="2524616" y="282605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239" name="TextBox 238"/>
          <p:cNvSpPr txBox="1"/>
          <p:nvPr/>
        </p:nvSpPr>
        <p:spPr>
          <a:xfrm>
            <a:off x="2739906" y="282605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240" name="오른쪽 화살표 239"/>
          <p:cNvSpPr/>
          <p:nvPr/>
        </p:nvSpPr>
        <p:spPr>
          <a:xfrm rot="2524570">
            <a:off x="2978234" y="2908154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644276" y="285533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양쪽 모서리가 둥근 사각형 241"/>
          <p:cNvSpPr/>
          <p:nvPr/>
        </p:nvSpPr>
        <p:spPr>
          <a:xfrm rot="16200000">
            <a:off x="4682925" y="281680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3" name="양쪽 모서리가 둥근 사각형 242"/>
          <p:cNvSpPr/>
          <p:nvPr/>
        </p:nvSpPr>
        <p:spPr>
          <a:xfrm rot="5400000">
            <a:off x="5013602" y="285653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TextBox 243"/>
          <p:cNvSpPr txBox="1"/>
          <p:nvPr/>
        </p:nvSpPr>
        <p:spPr>
          <a:xfrm>
            <a:off x="4575578" y="281431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45" name="TextBox 244"/>
          <p:cNvSpPr txBox="1"/>
          <p:nvPr/>
        </p:nvSpPr>
        <p:spPr>
          <a:xfrm>
            <a:off x="4790868" y="280797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46" name="오른쪽 화살표 245"/>
          <p:cNvSpPr/>
          <p:nvPr/>
        </p:nvSpPr>
        <p:spPr>
          <a:xfrm rot="18856230">
            <a:off x="5028215" y="288908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1953891" y="363865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양쪽 모서리가 둥근 사각형 247"/>
          <p:cNvSpPr/>
          <p:nvPr/>
        </p:nvSpPr>
        <p:spPr>
          <a:xfrm rot="16200000">
            <a:off x="1992540" y="3600128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9" name="양쪽 모서리가 둥근 사각형 248"/>
          <p:cNvSpPr/>
          <p:nvPr/>
        </p:nvSpPr>
        <p:spPr>
          <a:xfrm rot="5400000">
            <a:off x="2323217" y="363985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TextBox 249"/>
          <p:cNvSpPr txBox="1"/>
          <p:nvPr/>
        </p:nvSpPr>
        <p:spPr>
          <a:xfrm>
            <a:off x="1891543" y="3591289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51" name="TextBox 250"/>
          <p:cNvSpPr txBox="1"/>
          <p:nvPr/>
        </p:nvSpPr>
        <p:spPr>
          <a:xfrm>
            <a:off x="2100482" y="3591290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252" name="오른쪽 화살표 251"/>
          <p:cNvSpPr/>
          <p:nvPr/>
        </p:nvSpPr>
        <p:spPr>
          <a:xfrm rot="2524570">
            <a:off x="2338811" y="3673393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5568954" y="364626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양쪽 모서리가 둥근 사각형 253"/>
          <p:cNvSpPr/>
          <p:nvPr/>
        </p:nvSpPr>
        <p:spPr>
          <a:xfrm rot="16200000">
            <a:off x="5607603" y="3607745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5" name="양쪽 모서리가 둥근 사각형 254"/>
          <p:cNvSpPr/>
          <p:nvPr/>
        </p:nvSpPr>
        <p:spPr>
          <a:xfrm rot="5400000">
            <a:off x="5938280" y="364747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TextBox 255"/>
          <p:cNvSpPr txBox="1"/>
          <p:nvPr/>
        </p:nvSpPr>
        <p:spPr>
          <a:xfrm>
            <a:off x="5500256" y="3598906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257" name="TextBox 256"/>
          <p:cNvSpPr txBox="1"/>
          <p:nvPr/>
        </p:nvSpPr>
        <p:spPr>
          <a:xfrm>
            <a:off x="5715546" y="359890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258" name="오른쪽 화살표 257"/>
          <p:cNvSpPr/>
          <p:nvPr/>
        </p:nvSpPr>
        <p:spPr>
          <a:xfrm rot="2524570">
            <a:off x="5953874" y="368101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2594587" y="28170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3788387" y="28170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1960396" y="3591370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6981044" y="2824442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5596736" y="2824442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5583624" y="2869683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양쪽 모서리가 둥근 사각형 278"/>
          <p:cNvSpPr/>
          <p:nvPr/>
        </p:nvSpPr>
        <p:spPr>
          <a:xfrm rot="16200000">
            <a:off x="5622273" y="2831159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0" name="양쪽 모서리가 둥근 사각형 279"/>
          <p:cNvSpPr/>
          <p:nvPr/>
        </p:nvSpPr>
        <p:spPr>
          <a:xfrm rot="5400000">
            <a:off x="5952950" y="2870888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TextBox 280"/>
          <p:cNvSpPr txBox="1"/>
          <p:nvPr/>
        </p:nvSpPr>
        <p:spPr>
          <a:xfrm>
            <a:off x="5514926" y="282867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sp>
        <p:nvSpPr>
          <p:cNvPr id="282" name="TextBox 281"/>
          <p:cNvSpPr txBox="1"/>
          <p:nvPr/>
        </p:nvSpPr>
        <p:spPr>
          <a:xfrm>
            <a:off x="5730216" y="282232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283" name="오른쪽 화살표 282"/>
          <p:cNvSpPr/>
          <p:nvPr/>
        </p:nvSpPr>
        <p:spPr>
          <a:xfrm rot="2524570">
            <a:off x="5968544" y="2904424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모서리가 둥근 직사각형 283"/>
          <p:cNvSpPr/>
          <p:nvPr/>
        </p:nvSpPr>
        <p:spPr>
          <a:xfrm>
            <a:off x="7845406" y="287954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양쪽 모서리가 둥근 사각형 284"/>
          <p:cNvSpPr/>
          <p:nvPr/>
        </p:nvSpPr>
        <p:spPr>
          <a:xfrm rot="16200000">
            <a:off x="7884055" y="284101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6" name="양쪽 모서리가 둥근 사각형 285"/>
          <p:cNvSpPr/>
          <p:nvPr/>
        </p:nvSpPr>
        <p:spPr>
          <a:xfrm rot="5400000">
            <a:off x="8214732" y="288074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TextBox 286"/>
          <p:cNvSpPr txBox="1"/>
          <p:nvPr/>
        </p:nvSpPr>
        <p:spPr>
          <a:xfrm>
            <a:off x="7776708" y="283852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sp>
        <p:nvSpPr>
          <p:cNvPr id="288" name="TextBox 287"/>
          <p:cNvSpPr txBox="1"/>
          <p:nvPr/>
        </p:nvSpPr>
        <p:spPr>
          <a:xfrm>
            <a:off x="7991998" y="283218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89" name="오른쪽 화살표 288"/>
          <p:cNvSpPr/>
          <p:nvPr/>
        </p:nvSpPr>
        <p:spPr>
          <a:xfrm rot="18856230">
            <a:off x="8229345" y="291329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5572986" y="3598863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9" name="표 298"/>
          <p:cNvGraphicFramePr>
            <a:graphicFrameLocks noGrp="1"/>
          </p:cNvGraphicFramePr>
          <p:nvPr>
            <p:extLst/>
          </p:nvPr>
        </p:nvGraphicFramePr>
        <p:xfrm>
          <a:off x="7125334" y="1243348"/>
          <a:ext cx="186714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82"/>
                <a:gridCol w="622382"/>
                <a:gridCol w="62238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Reefer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Bundle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0" name="직선 연결선 299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303" name="표 3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96721"/>
              </p:ext>
            </p:extLst>
          </p:nvPr>
        </p:nvGraphicFramePr>
        <p:xfrm>
          <a:off x="625763" y="5026562"/>
          <a:ext cx="834973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009"/>
                <a:gridCol w="755012"/>
                <a:gridCol w="692496"/>
                <a:gridCol w="565732"/>
                <a:gridCol w="774158"/>
                <a:gridCol w="704684"/>
                <a:gridCol w="744384"/>
                <a:gridCol w="615357"/>
                <a:gridCol w="645132"/>
                <a:gridCol w="615357"/>
                <a:gridCol w="684833"/>
                <a:gridCol w="585581"/>
              </a:tblGrid>
              <a:tr h="166576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반입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반출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 /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4" name="TextBox 303"/>
          <p:cNvSpPr txBox="1"/>
          <p:nvPr/>
        </p:nvSpPr>
        <p:spPr>
          <a:xfrm>
            <a:off x="5403279" y="23702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pSp>
        <p:nvGrpSpPr>
          <p:cNvPr id="306" name="그룹 305"/>
          <p:cNvGrpSpPr/>
          <p:nvPr/>
        </p:nvGrpSpPr>
        <p:grpSpPr>
          <a:xfrm>
            <a:off x="7679084" y="4176534"/>
            <a:ext cx="1314589" cy="570211"/>
            <a:chOff x="5204460" y="4596878"/>
            <a:chExt cx="4063919" cy="1720098"/>
          </a:xfrm>
        </p:grpSpPr>
        <p:pic>
          <p:nvPicPr>
            <p:cNvPr id="307" name="그림 3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308" name="그룹 307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309" name="직사각형 308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0" name="직사각형 309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1" name="직사각형 310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2" name="직사각형 311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3" name="직사각형 312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4" name="직사각형 313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321" name="모서리가 둥근 직사각형 320"/>
          <p:cNvSpPr/>
          <p:nvPr/>
        </p:nvSpPr>
        <p:spPr>
          <a:xfrm>
            <a:off x="4053002" y="4192044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4499430" y="4499788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5190726" y="4525150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모서리가 둥근 직사각형 323"/>
          <p:cNvSpPr/>
          <p:nvPr/>
        </p:nvSpPr>
        <p:spPr>
          <a:xfrm>
            <a:off x="5892379" y="4513829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/>
          <p:cNvSpPr/>
          <p:nvPr/>
        </p:nvSpPr>
        <p:spPr>
          <a:xfrm>
            <a:off x="4058448" y="4441091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326" name="모서리가 둥근 직사각형 325"/>
          <p:cNvSpPr/>
          <p:nvPr/>
        </p:nvSpPr>
        <p:spPr>
          <a:xfrm>
            <a:off x="6528432" y="451855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모서리가 둥근 직사각형 326"/>
          <p:cNvSpPr/>
          <p:nvPr/>
        </p:nvSpPr>
        <p:spPr>
          <a:xfrm>
            <a:off x="7205036" y="4522367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직사각형 327"/>
          <p:cNvSpPr/>
          <p:nvPr/>
        </p:nvSpPr>
        <p:spPr>
          <a:xfrm>
            <a:off x="4034314" y="4168835"/>
            <a:ext cx="2582303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YC </a:t>
            </a:r>
            <a:r>
              <a:rPr lang="ko-KR" altLang="en-US" sz="1050" b="1" smtClean="0"/>
              <a:t>생산성 단계</a:t>
            </a:r>
            <a:endParaRPr lang="ko-KR" altLang="en-US" sz="1050" b="1" dirty="0"/>
          </a:p>
        </p:txBody>
      </p:sp>
      <p:sp>
        <p:nvSpPr>
          <p:cNvPr id="329" name="타원 328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0" name="타원 329"/>
          <p:cNvSpPr/>
          <p:nvPr/>
        </p:nvSpPr>
        <p:spPr>
          <a:xfrm>
            <a:off x="485372" y="490644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1" name="타원 330"/>
          <p:cNvSpPr/>
          <p:nvPr/>
        </p:nvSpPr>
        <p:spPr>
          <a:xfrm>
            <a:off x="5337355" y="22898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492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435"/>
              </p:ext>
            </p:extLst>
          </p:nvPr>
        </p:nvGraphicFramePr>
        <p:xfrm>
          <a:off x="9488422" y="859353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평균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409636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9" name="직사각형 168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5400000">
            <a:off x="4274750" y="972166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86" name="직사각형 185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tx1"/>
                </a:solidFill>
              </a:rPr>
              <a:t>All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5814922" y="976382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grpSp>
        <p:nvGrpSpPr>
          <p:cNvPr id="130" name="그룹 12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Property</a:t>
            </a:r>
            <a:endParaRPr lang="ko-KR" altLang="en-US" sz="700" b="1"/>
          </a:p>
        </p:txBody>
      </p:sp>
      <p:sp>
        <p:nvSpPr>
          <p:cNvPr id="134" name="TextBox 13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Type</a:t>
            </a:r>
            <a:endParaRPr lang="ko-KR" altLang="en-US" sz="700" b="1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00166" y="2420497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599334" y="2567106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1957798" y="3208978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1967698" y="3209968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79" name="TextBox 178"/>
          <p:cNvSpPr txBox="1"/>
          <p:nvPr/>
        </p:nvSpPr>
        <p:spPr>
          <a:xfrm>
            <a:off x="1906580" y="3168594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957801" y="3371605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5590666" y="2433974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5589768" y="2609612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2616306" y="243473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0" name="TextBox 189"/>
          <p:cNvSpPr txBox="1"/>
          <p:nvPr/>
        </p:nvSpPr>
        <p:spPr>
          <a:xfrm>
            <a:off x="2555188" y="2393365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5604886" y="2446803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4" name="TextBox 193"/>
          <p:cNvSpPr txBox="1"/>
          <p:nvPr/>
        </p:nvSpPr>
        <p:spPr>
          <a:xfrm>
            <a:off x="5543768" y="2405429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5574929" y="3197560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581279" y="3198577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7" name="TextBox 196"/>
          <p:cNvSpPr txBox="1"/>
          <p:nvPr/>
        </p:nvSpPr>
        <p:spPr>
          <a:xfrm>
            <a:off x="5525558" y="314340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5568328" y="3364598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2505307" y="2425984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직사각형 200"/>
          <p:cNvSpPr/>
          <p:nvPr/>
        </p:nvSpPr>
        <p:spPr>
          <a:xfrm>
            <a:off x="1869983" y="3219306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직사각형 202"/>
          <p:cNvSpPr/>
          <p:nvPr/>
        </p:nvSpPr>
        <p:spPr>
          <a:xfrm>
            <a:off x="5486784" y="244419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직사각형 203"/>
          <p:cNvSpPr/>
          <p:nvPr/>
        </p:nvSpPr>
        <p:spPr>
          <a:xfrm>
            <a:off x="5486784" y="320619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9" name="그룹 208"/>
          <p:cNvGrpSpPr/>
          <p:nvPr/>
        </p:nvGrpSpPr>
        <p:grpSpPr>
          <a:xfrm>
            <a:off x="3216283" y="2386492"/>
            <a:ext cx="1881614" cy="482630"/>
            <a:chOff x="3216283" y="3210279"/>
            <a:chExt cx="1881614" cy="482630"/>
          </a:xfrm>
        </p:grpSpPr>
        <p:sp>
          <p:nvSpPr>
            <p:cNvPr id="210" name="TextBox 209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3" name="그룹 212"/>
          <p:cNvGrpSpPr/>
          <p:nvPr/>
        </p:nvGrpSpPr>
        <p:grpSpPr>
          <a:xfrm>
            <a:off x="3190664" y="3160542"/>
            <a:ext cx="1904056" cy="493108"/>
            <a:chOff x="3216283" y="3210279"/>
            <a:chExt cx="1904056" cy="493108"/>
          </a:xfrm>
        </p:grpSpPr>
        <p:sp>
          <p:nvSpPr>
            <p:cNvPr id="214" name="TextBox 213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1" name="그룹 220"/>
          <p:cNvGrpSpPr/>
          <p:nvPr/>
        </p:nvGrpSpPr>
        <p:grpSpPr>
          <a:xfrm>
            <a:off x="6385323" y="2399933"/>
            <a:ext cx="1904056" cy="488345"/>
            <a:chOff x="3216283" y="3210279"/>
            <a:chExt cx="1904056" cy="488345"/>
          </a:xfrm>
        </p:grpSpPr>
        <p:sp>
          <p:nvSpPr>
            <p:cNvPr id="222" name="TextBox 221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6365578" y="3161240"/>
            <a:ext cx="1904056" cy="493108"/>
            <a:chOff x="3216283" y="3210279"/>
            <a:chExt cx="1904056" cy="493108"/>
          </a:xfrm>
        </p:grpSpPr>
        <p:sp>
          <p:nvSpPr>
            <p:cNvPr id="227" name="TextBox 226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31" name="모서리가 둥근 직사각형 230"/>
          <p:cNvSpPr/>
          <p:nvPr/>
        </p:nvSpPr>
        <p:spPr>
          <a:xfrm>
            <a:off x="4391359" y="2566846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4400496" y="3372448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7606542" y="3365602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7585693" y="2609612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593314" y="2873413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양쪽 모서리가 둥근 사각형 235"/>
          <p:cNvSpPr/>
          <p:nvPr/>
        </p:nvSpPr>
        <p:spPr>
          <a:xfrm rot="16200000">
            <a:off x="2631963" y="2834889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7" name="양쪽 모서리가 둥근 사각형 236"/>
          <p:cNvSpPr/>
          <p:nvPr/>
        </p:nvSpPr>
        <p:spPr>
          <a:xfrm rot="5400000">
            <a:off x="2962640" y="2874618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TextBox 237"/>
          <p:cNvSpPr txBox="1"/>
          <p:nvPr/>
        </p:nvSpPr>
        <p:spPr>
          <a:xfrm>
            <a:off x="2524616" y="282605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239" name="TextBox 238"/>
          <p:cNvSpPr txBox="1"/>
          <p:nvPr/>
        </p:nvSpPr>
        <p:spPr>
          <a:xfrm>
            <a:off x="2739906" y="282605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240" name="오른쪽 화살표 239"/>
          <p:cNvSpPr/>
          <p:nvPr/>
        </p:nvSpPr>
        <p:spPr>
          <a:xfrm rot="2524570">
            <a:off x="2978234" y="2908154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644276" y="285533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양쪽 모서리가 둥근 사각형 241"/>
          <p:cNvSpPr/>
          <p:nvPr/>
        </p:nvSpPr>
        <p:spPr>
          <a:xfrm rot="16200000">
            <a:off x="4682925" y="281680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3" name="양쪽 모서리가 둥근 사각형 242"/>
          <p:cNvSpPr/>
          <p:nvPr/>
        </p:nvSpPr>
        <p:spPr>
          <a:xfrm rot="5400000">
            <a:off x="5013602" y="285653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TextBox 243"/>
          <p:cNvSpPr txBox="1"/>
          <p:nvPr/>
        </p:nvSpPr>
        <p:spPr>
          <a:xfrm>
            <a:off x="4575578" y="281431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45" name="TextBox 244"/>
          <p:cNvSpPr txBox="1"/>
          <p:nvPr/>
        </p:nvSpPr>
        <p:spPr>
          <a:xfrm>
            <a:off x="4790868" y="280797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46" name="오른쪽 화살표 245"/>
          <p:cNvSpPr/>
          <p:nvPr/>
        </p:nvSpPr>
        <p:spPr>
          <a:xfrm rot="18856230">
            <a:off x="5028215" y="288908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1953891" y="363865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양쪽 모서리가 둥근 사각형 247"/>
          <p:cNvSpPr/>
          <p:nvPr/>
        </p:nvSpPr>
        <p:spPr>
          <a:xfrm rot="16200000">
            <a:off x="1992540" y="3600128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9" name="양쪽 모서리가 둥근 사각형 248"/>
          <p:cNvSpPr/>
          <p:nvPr/>
        </p:nvSpPr>
        <p:spPr>
          <a:xfrm rot="5400000">
            <a:off x="2323217" y="363985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TextBox 249"/>
          <p:cNvSpPr txBox="1"/>
          <p:nvPr/>
        </p:nvSpPr>
        <p:spPr>
          <a:xfrm>
            <a:off x="1891543" y="3591289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51" name="TextBox 250"/>
          <p:cNvSpPr txBox="1"/>
          <p:nvPr/>
        </p:nvSpPr>
        <p:spPr>
          <a:xfrm>
            <a:off x="2100482" y="3591290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252" name="오른쪽 화살표 251"/>
          <p:cNvSpPr/>
          <p:nvPr/>
        </p:nvSpPr>
        <p:spPr>
          <a:xfrm rot="2524570">
            <a:off x="2338811" y="3673393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5568954" y="364626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양쪽 모서리가 둥근 사각형 253"/>
          <p:cNvSpPr/>
          <p:nvPr/>
        </p:nvSpPr>
        <p:spPr>
          <a:xfrm rot="16200000">
            <a:off x="5607603" y="3607745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5" name="양쪽 모서리가 둥근 사각형 254"/>
          <p:cNvSpPr/>
          <p:nvPr/>
        </p:nvSpPr>
        <p:spPr>
          <a:xfrm rot="5400000">
            <a:off x="5938280" y="364747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TextBox 255"/>
          <p:cNvSpPr txBox="1"/>
          <p:nvPr/>
        </p:nvSpPr>
        <p:spPr>
          <a:xfrm>
            <a:off x="5500256" y="3598906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257" name="TextBox 256"/>
          <p:cNvSpPr txBox="1"/>
          <p:nvPr/>
        </p:nvSpPr>
        <p:spPr>
          <a:xfrm>
            <a:off x="5715546" y="359890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258" name="오른쪽 화살표 257"/>
          <p:cNvSpPr/>
          <p:nvPr/>
        </p:nvSpPr>
        <p:spPr>
          <a:xfrm rot="2524570">
            <a:off x="5953874" y="368101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2594587" y="28170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3788387" y="28170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1960396" y="3591370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6981044" y="2824442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5596736" y="2824442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5583624" y="2869683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양쪽 모서리가 둥근 사각형 278"/>
          <p:cNvSpPr/>
          <p:nvPr/>
        </p:nvSpPr>
        <p:spPr>
          <a:xfrm rot="16200000">
            <a:off x="5622273" y="2831159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0" name="양쪽 모서리가 둥근 사각형 279"/>
          <p:cNvSpPr/>
          <p:nvPr/>
        </p:nvSpPr>
        <p:spPr>
          <a:xfrm rot="5400000">
            <a:off x="5952950" y="2870888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TextBox 280"/>
          <p:cNvSpPr txBox="1"/>
          <p:nvPr/>
        </p:nvSpPr>
        <p:spPr>
          <a:xfrm>
            <a:off x="5514926" y="2828670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sp>
        <p:nvSpPr>
          <p:cNvPr id="282" name="TextBox 281"/>
          <p:cNvSpPr txBox="1"/>
          <p:nvPr/>
        </p:nvSpPr>
        <p:spPr>
          <a:xfrm>
            <a:off x="5730216" y="282232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283" name="오른쪽 화살표 282"/>
          <p:cNvSpPr/>
          <p:nvPr/>
        </p:nvSpPr>
        <p:spPr>
          <a:xfrm rot="2524570">
            <a:off x="5968544" y="2904424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모서리가 둥근 직사각형 283"/>
          <p:cNvSpPr/>
          <p:nvPr/>
        </p:nvSpPr>
        <p:spPr>
          <a:xfrm>
            <a:off x="7845406" y="287954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양쪽 모서리가 둥근 사각형 284"/>
          <p:cNvSpPr/>
          <p:nvPr/>
        </p:nvSpPr>
        <p:spPr>
          <a:xfrm rot="16200000">
            <a:off x="7884055" y="284101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6" name="양쪽 모서리가 둥근 사각형 285"/>
          <p:cNvSpPr/>
          <p:nvPr/>
        </p:nvSpPr>
        <p:spPr>
          <a:xfrm rot="5400000">
            <a:off x="8214732" y="288074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TextBox 286"/>
          <p:cNvSpPr txBox="1"/>
          <p:nvPr/>
        </p:nvSpPr>
        <p:spPr>
          <a:xfrm>
            <a:off x="7776708" y="283852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sp>
        <p:nvSpPr>
          <p:cNvPr id="288" name="TextBox 287"/>
          <p:cNvSpPr txBox="1"/>
          <p:nvPr/>
        </p:nvSpPr>
        <p:spPr>
          <a:xfrm>
            <a:off x="7991998" y="283218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89" name="오른쪽 화살표 288"/>
          <p:cNvSpPr/>
          <p:nvPr/>
        </p:nvSpPr>
        <p:spPr>
          <a:xfrm rot="18856230">
            <a:off x="8229345" y="291329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5572986" y="3598863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9" name="표 298"/>
          <p:cNvGraphicFramePr>
            <a:graphicFrameLocks noGrp="1"/>
          </p:cNvGraphicFramePr>
          <p:nvPr>
            <p:extLst/>
          </p:nvPr>
        </p:nvGraphicFramePr>
        <p:xfrm>
          <a:off x="7125334" y="1243348"/>
          <a:ext cx="186714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82"/>
                <a:gridCol w="622382"/>
                <a:gridCol w="62238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Reefer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Bundle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0" name="직선 연결선 299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303" name="표 302"/>
          <p:cNvGraphicFramePr>
            <a:graphicFrameLocks noGrp="1"/>
          </p:cNvGraphicFramePr>
          <p:nvPr>
            <p:extLst/>
          </p:nvPr>
        </p:nvGraphicFramePr>
        <p:xfrm>
          <a:off x="625764" y="3897975"/>
          <a:ext cx="828757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84"/>
                <a:gridCol w="902113"/>
                <a:gridCol w="722081"/>
                <a:gridCol w="704052"/>
                <a:gridCol w="655722"/>
                <a:gridCol w="607153"/>
                <a:gridCol w="658053"/>
                <a:gridCol w="782815"/>
                <a:gridCol w="577703"/>
                <a:gridCol w="577703"/>
                <a:gridCol w="528824"/>
                <a:gridCol w="487350"/>
                <a:gridCol w="544424"/>
              </a:tblGrid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</a:tr>
              <a:tr h="16657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반입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반출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6D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반입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반출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4" name="TextBox 303"/>
          <p:cNvSpPr txBox="1"/>
          <p:nvPr/>
        </p:nvSpPr>
        <p:spPr>
          <a:xfrm>
            <a:off x="5403279" y="23702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305" name="TextBox 304"/>
          <p:cNvSpPr txBox="1"/>
          <p:nvPr/>
        </p:nvSpPr>
        <p:spPr>
          <a:xfrm>
            <a:off x="5399157" y="312399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128" name="타원 127"/>
          <p:cNvSpPr/>
          <p:nvPr/>
        </p:nvSpPr>
        <p:spPr>
          <a:xfrm>
            <a:off x="7119353" y="211065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9" name="타원 128"/>
          <p:cNvSpPr/>
          <p:nvPr/>
        </p:nvSpPr>
        <p:spPr>
          <a:xfrm>
            <a:off x="531308" y="403403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7" name="타원 136"/>
          <p:cNvSpPr/>
          <p:nvPr/>
        </p:nvSpPr>
        <p:spPr>
          <a:xfrm>
            <a:off x="523688" y="484175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8" name="타원 137"/>
          <p:cNvSpPr/>
          <p:nvPr/>
        </p:nvSpPr>
        <p:spPr>
          <a:xfrm>
            <a:off x="531308" y="56570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9" name="타원 138"/>
          <p:cNvSpPr/>
          <p:nvPr/>
        </p:nvSpPr>
        <p:spPr>
          <a:xfrm>
            <a:off x="5321453" y="2256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0" name="타원 139"/>
          <p:cNvSpPr/>
          <p:nvPr/>
        </p:nvSpPr>
        <p:spPr>
          <a:xfrm>
            <a:off x="5312728" y="301097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517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32342"/>
              </p:ext>
            </p:extLst>
          </p:nvPr>
        </p:nvGraphicFramePr>
        <p:xfrm>
          <a:off x="1311274" y="695847"/>
          <a:ext cx="9525984" cy="3133168"/>
        </p:xfrm>
        <a:graphic>
          <a:graphicData uri="http://schemas.openxmlformats.org/drawingml/2006/table">
            <a:tbl>
              <a:tblPr/>
              <a:tblGrid>
                <a:gridCol w="470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2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7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1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48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버전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변경일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0.1</a:t>
                      </a: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2021.04.30</a:t>
                      </a: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QC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 패턴 분석 초안 작성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이낙훈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0.2</a:t>
                      </a: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2021.05.12</a:t>
                      </a: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협의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후 기능 재정의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이낙훈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0.3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2021.05.18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협의 후 기능 재정의 및 메뉴별 화면 구성 추가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이낙훈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2021.05.21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일부 화면 그래프 내용 수정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이낙훈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2021.05.28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데이터 항목 및 그래프 내용 수정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이낙훈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0.6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2021.06.08</a:t>
                      </a:r>
                      <a:endParaRPr lang="ko-KR" altLang="en-US" sz="800" b="0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06/03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회의 이후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CLT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 반영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CHE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패턴분석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 CHE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패턴분석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수정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이낙훈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9369" y="72828"/>
            <a:ext cx="389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n-ea"/>
              </a:rPr>
              <a:t>Version History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9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48984"/>
              </p:ext>
            </p:extLst>
          </p:nvPr>
        </p:nvGraphicFramePr>
        <p:xfrm>
          <a:off x="9488422" y="859353"/>
          <a:ext cx="2637675" cy="36093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아무런 선택 없이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버튼 클릭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 블록의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창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에 대한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 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정보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 </a:t>
                      </a:r>
                      <a:r>
                        <a:rPr lang="en-US" altLang="ko-KR" sz="800" baseline="0" dirty="0" smtClean="0">
                          <a:effectLst/>
                        </a:rPr>
                        <a:t>Block</a:t>
                      </a:r>
                      <a:r>
                        <a:rPr lang="ko-KR" altLang="en-US" sz="800" baseline="0" smtClean="0">
                          <a:effectLst/>
                        </a:rPr>
                        <a:t>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409636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9" name="직사각형 168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5400000">
            <a:off x="4274750" y="972166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86" name="직사각형 185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tx1"/>
                </a:solidFill>
              </a:rPr>
              <a:t>All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5814922" y="976382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grpSp>
        <p:nvGrpSpPr>
          <p:cNvPr id="130" name="그룹 12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Property</a:t>
            </a:r>
            <a:endParaRPr lang="ko-KR" altLang="en-US" sz="700" b="1"/>
          </a:p>
        </p:txBody>
      </p:sp>
      <p:sp>
        <p:nvSpPr>
          <p:cNvPr id="134" name="TextBox 13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Type</a:t>
            </a:r>
            <a:endParaRPr lang="ko-KR" altLang="en-US" sz="700" b="1"/>
          </a:p>
        </p:txBody>
      </p:sp>
      <p:graphicFrame>
        <p:nvGraphicFramePr>
          <p:cNvPr id="299" name="표 298"/>
          <p:cNvGraphicFramePr>
            <a:graphicFrameLocks noGrp="1"/>
          </p:cNvGraphicFramePr>
          <p:nvPr>
            <p:extLst/>
          </p:nvPr>
        </p:nvGraphicFramePr>
        <p:xfrm>
          <a:off x="7125334" y="1243348"/>
          <a:ext cx="186714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82"/>
                <a:gridCol w="622382"/>
                <a:gridCol w="62238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Reefer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Bundle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0" name="직선 연결선 299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303" name="표 3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92337"/>
              </p:ext>
            </p:extLst>
          </p:nvPr>
        </p:nvGraphicFramePr>
        <p:xfrm>
          <a:off x="625764" y="2390451"/>
          <a:ext cx="828757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84"/>
                <a:gridCol w="902113"/>
                <a:gridCol w="722081"/>
                <a:gridCol w="704052"/>
                <a:gridCol w="655722"/>
                <a:gridCol w="607153"/>
                <a:gridCol w="658053"/>
                <a:gridCol w="782815"/>
                <a:gridCol w="577703"/>
                <a:gridCol w="577703"/>
                <a:gridCol w="528824"/>
                <a:gridCol w="487350"/>
                <a:gridCol w="544424"/>
              </a:tblGrid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</a:tr>
              <a:tr h="16657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5B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반입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반출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5D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반입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반출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반입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반출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6D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반입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bg1"/>
                          </a:solidFill>
                        </a:rPr>
                        <a:t>반출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69%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48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b="1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 </a:t>
                      </a:r>
                      <a:r>
                        <a:rPr lang="en-US" altLang="ko-KR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8" name="타원 127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9" name="타원 128"/>
          <p:cNvSpPr/>
          <p:nvPr/>
        </p:nvSpPr>
        <p:spPr>
          <a:xfrm>
            <a:off x="529344" y="232392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7" name="타원 136"/>
          <p:cNvSpPr/>
          <p:nvPr/>
        </p:nvSpPr>
        <p:spPr>
          <a:xfrm>
            <a:off x="497895" y="345896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8" name="타원 137"/>
          <p:cNvSpPr/>
          <p:nvPr/>
        </p:nvSpPr>
        <p:spPr>
          <a:xfrm>
            <a:off x="502011" y="450105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9" name="타원 138"/>
          <p:cNvSpPr/>
          <p:nvPr/>
        </p:nvSpPr>
        <p:spPr>
          <a:xfrm>
            <a:off x="506127" y="530424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0" name="타원 139"/>
          <p:cNvSpPr/>
          <p:nvPr/>
        </p:nvSpPr>
        <p:spPr>
          <a:xfrm>
            <a:off x="485372" y="601743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854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16812"/>
              </p:ext>
            </p:extLst>
          </p:nvPr>
        </p:nvGraphicFramePr>
        <p:xfrm>
          <a:off x="9488422" y="859353"/>
          <a:ext cx="2637675" cy="4090948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- Type </a:t>
                      </a:r>
                      <a:r>
                        <a:rPr lang="ko-KR" altLang="en-US" sz="800" baseline="0" smtClean="0">
                          <a:effectLst/>
                        </a:rPr>
                        <a:t>선택</a:t>
                      </a:r>
                      <a:r>
                        <a:rPr lang="en-US" altLang="ko-KR" sz="800" baseline="0" dirty="0" smtClean="0">
                          <a:effectLst/>
                        </a:rPr>
                        <a:t>: All, General, Danger, Reefer, Bundle      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                        </a:t>
                      </a:r>
                      <a:r>
                        <a:rPr lang="ko-KR" altLang="en-US" sz="800" baseline="0" smtClean="0">
                          <a:effectLst/>
                        </a:rPr>
                        <a:t>선택 박스 비 활성화 </a:t>
                      </a:r>
                      <a:endParaRPr lang="en-US" altLang="ko-KR" sz="800" baseline="0" dirty="0" smtClean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                      : All, Full, Empty </a:t>
                      </a:r>
                      <a:r>
                        <a:rPr lang="ko-KR" altLang="en-US" sz="800" baseline="0" smtClean="0">
                          <a:effectLst/>
                        </a:rPr>
                        <a:t>선택 박스 활성화 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시간동안 게이트 출입 데이터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Full / Empty 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수치 및 예측 데이터 표현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965" name="그룹 964"/>
          <p:cNvGrpSpPr/>
          <p:nvPr/>
        </p:nvGrpSpPr>
        <p:grpSpPr>
          <a:xfrm>
            <a:off x="7679084" y="5791152"/>
            <a:ext cx="1314589" cy="570211"/>
            <a:chOff x="5204460" y="4596878"/>
            <a:chExt cx="4063919" cy="1720098"/>
          </a:xfrm>
        </p:grpSpPr>
        <p:pic>
          <p:nvPicPr>
            <p:cNvPr id="966" name="그림 9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967" name="그룹 966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968" name="직사각형 967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69" name="직사각형 968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0" name="직사각형 969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1" name="직사각형 970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2" name="직사각형 971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3" name="직사각형 972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4" name="TextBox 973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975" name="TextBox 974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976" name="TextBox 975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977" name="TextBox 976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978" name="TextBox 977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979" name="TextBox 978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pic>
        <p:nvPicPr>
          <p:cNvPr id="1015" name="그림 1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94" y="2195324"/>
            <a:ext cx="8348846" cy="3547745"/>
          </a:xfrm>
          <a:prstGeom prst="rect">
            <a:avLst/>
          </a:prstGeom>
        </p:spPr>
      </p:pic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>
              <p:ext uri="{D42A27DB-BD31-4B8C-83A1-F6EECF244321}">
                <p14:modId xmlns:p14="http://schemas.microsoft.com/office/powerpoint/2010/main" val="2882224298"/>
              </p:ext>
            </p:extLst>
          </p:nvPr>
        </p:nvGraphicFramePr>
        <p:xfrm>
          <a:off x="415513" y="1299094"/>
          <a:ext cx="6725062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9" name="직사각형 168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All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5400000">
            <a:off x="4274750" y="972166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86" name="직사각형 185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tx1"/>
                </a:solidFill>
              </a:rPr>
              <a:t>All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5400000">
            <a:off x="5814922" y="976382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193" name="타원 192"/>
          <p:cNvSpPr/>
          <p:nvPr/>
        </p:nvSpPr>
        <p:spPr>
          <a:xfrm>
            <a:off x="4831958" y="84645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130" name="그룹 12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10274983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Property</a:t>
            </a:r>
            <a:endParaRPr lang="ko-KR" altLang="en-US" sz="700" b="1"/>
          </a:p>
        </p:txBody>
      </p:sp>
      <p:sp>
        <p:nvSpPr>
          <p:cNvPr id="134" name="TextBox 13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Type</a:t>
            </a:r>
            <a:endParaRPr lang="ko-KR" altLang="en-US" sz="700" b="1"/>
          </a:p>
        </p:txBody>
      </p:sp>
      <p:sp>
        <p:nvSpPr>
          <p:cNvPr id="136" name="타원 135"/>
          <p:cNvSpPr/>
          <p:nvPr/>
        </p:nvSpPr>
        <p:spPr>
          <a:xfrm>
            <a:off x="339871" y="125654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3101068" y="2503931"/>
            <a:ext cx="2030337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3107418" y="2504948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72" name="TextBox 171"/>
          <p:cNvSpPr txBox="1"/>
          <p:nvPr/>
        </p:nvSpPr>
        <p:spPr>
          <a:xfrm>
            <a:off x="3051697" y="2449771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2600166" y="3244284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2599334" y="3390893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1957798" y="4032765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1967698" y="403375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2" name="TextBox 191"/>
          <p:cNvSpPr txBox="1"/>
          <p:nvPr/>
        </p:nvSpPr>
        <p:spPr>
          <a:xfrm>
            <a:off x="1906580" y="399238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4" name="모서리가 둥근 직사각형 193"/>
          <p:cNvSpPr/>
          <p:nvPr/>
        </p:nvSpPr>
        <p:spPr>
          <a:xfrm>
            <a:off x="1957801" y="4195392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582767" y="2500634"/>
            <a:ext cx="2753680" cy="429685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5589117" y="250165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9" name="TextBox 198"/>
          <p:cNvSpPr txBox="1"/>
          <p:nvPr/>
        </p:nvSpPr>
        <p:spPr>
          <a:xfrm>
            <a:off x="5533396" y="2451238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6</a:t>
            </a:r>
            <a:r>
              <a:rPr lang="en-US" altLang="ko-KR" sz="900" dirty="0" smtClean="0">
                <a:solidFill>
                  <a:schemeClr val="bg1"/>
                </a:solidFill>
              </a:rPr>
              <a:t>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5590666" y="3257761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5589768" y="3433399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2616306" y="325852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3" name="TextBox 202"/>
          <p:cNvSpPr txBox="1"/>
          <p:nvPr/>
        </p:nvSpPr>
        <p:spPr>
          <a:xfrm>
            <a:off x="2555188" y="321715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5604886" y="327059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5" name="TextBox 204"/>
          <p:cNvSpPr txBox="1"/>
          <p:nvPr/>
        </p:nvSpPr>
        <p:spPr>
          <a:xfrm>
            <a:off x="5543768" y="322921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5574929" y="4021347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5581279" y="402236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14" name="TextBox 213"/>
          <p:cNvSpPr txBox="1"/>
          <p:nvPr/>
        </p:nvSpPr>
        <p:spPr>
          <a:xfrm>
            <a:off x="5525558" y="396718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5568328" y="4188385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6" name="직사각형 215"/>
          <p:cNvSpPr/>
          <p:nvPr/>
        </p:nvSpPr>
        <p:spPr>
          <a:xfrm>
            <a:off x="3005810" y="2501364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7" name="직사각형 216"/>
          <p:cNvSpPr/>
          <p:nvPr/>
        </p:nvSpPr>
        <p:spPr>
          <a:xfrm>
            <a:off x="2505307" y="3249771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직사각형 217"/>
          <p:cNvSpPr/>
          <p:nvPr/>
        </p:nvSpPr>
        <p:spPr>
          <a:xfrm>
            <a:off x="1869983" y="4043093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5" name="직사각형 224"/>
          <p:cNvSpPr/>
          <p:nvPr/>
        </p:nvSpPr>
        <p:spPr>
          <a:xfrm>
            <a:off x="5483899" y="250424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직사각형 225"/>
          <p:cNvSpPr/>
          <p:nvPr/>
        </p:nvSpPr>
        <p:spPr>
          <a:xfrm>
            <a:off x="5486784" y="3267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" name="직사각형 226"/>
          <p:cNvSpPr/>
          <p:nvPr/>
        </p:nvSpPr>
        <p:spPr>
          <a:xfrm>
            <a:off x="5486784" y="4029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TextBox 227"/>
          <p:cNvSpPr txBox="1"/>
          <p:nvPr/>
        </p:nvSpPr>
        <p:spPr>
          <a:xfrm>
            <a:off x="3467322" y="2460783"/>
            <a:ext cx="1659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Import</a:t>
            </a:r>
            <a:r>
              <a:rPr lang="en-US" altLang="ko-KR" sz="800" dirty="0" smtClean="0"/>
              <a:t>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dirty="0" smtClean="0"/>
              <a:t> 13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 </a:t>
            </a:r>
            <a:r>
              <a:rPr lang="en-US" altLang="ko-KR" sz="800" dirty="0" smtClean="0"/>
              <a:t>| 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 Export</a:t>
            </a:r>
            <a:r>
              <a:rPr lang="en-US" altLang="ko-KR" sz="800" dirty="0" smtClean="0"/>
              <a:t> :</a:t>
            </a:r>
            <a:r>
              <a:rPr lang="en-US" altLang="ko-KR" sz="800" b="1" dirty="0">
                <a:solidFill>
                  <a:srgbClr val="FF0000"/>
                </a:solidFill>
              </a:rPr>
              <a:t> ↗</a:t>
            </a:r>
            <a:r>
              <a:rPr lang="en-US" altLang="ko-KR" sz="800" dirty="0" smtClean="0"/>
              <a:t> 12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29" name="모서리가 둥근 직사각형 228"/>
          <p:cNvSpPr/>
          <p:nvPr/>
        </p:nvSpPr>
        <p:spPr>
          <a:xfrm>
            <a:off x="3101066" y="2502977"/>
            <a:ext cx="2027617" cy="14544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TextBox 229"/>
          <p:cNvSpPr txBox="1"/>
          <p:nvPr/>
        </p:nvSpPr>
        <p:spPr>
          <a:xfrm>
            <a:off x="3165911" y="2603165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err="1" smtClean="0"/>
              <a:t>Gnr</a:t>
            </a:r>
            <a:r>
              <a:rPr lang="en-US" altLang="ko-KR" sz="800" b="1" dirty="0" smtClean="0"/>
              <a:t> : 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08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06</a:t>
            </a:r>
            <a:r>
              <a:rPr lang="en-US" altLang="ko-KR" sz="800" b="1" dirty="0" smtClean="0"/>
              <a:t>     Dgr: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02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02</a:t>
            </a:r>
            <a:r>
              <a:rPr lang="en-US" altLang="ko-KR" sz="800" b="1" dirty="0" smtClean="0"/>
              <a:t>  </a:t>
            </a:r>
          </a:p>
          <a:p>
            <a:r>
              <a:rPr lang="en-US" altLang="ko-KR" sz="800" b="1" dirty="0" smtClean="0"/>
              <a:t> </a:t>
            </a:r>
            <a:r>
              <a:rPr lang="en-US" altLang="ko-KR" sz="800" b="1" dirty="0" err="1" smtClean="0"/>
              <a:t>Rfr</a:t>
            </a:r>
            <a:r>
              <a:rPr lang="en-US" altLang="ko-KR" sz="800" b="1" dirty="0" smtClean="0"/>
              <a:t> : 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02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03</a:t>
            </a:r>
            <a:r>
              <a:rPr lang="en-US" altLang="ko-KR" sz="800" b="1" dirty="0" smtClean="0"/>
              <a:t>     Bde:</a:t>
            </a:r>
            <a:r>
              <a:rPr lang="en-US" altLang="ko-KR" sz="800" b="1" dirty="0" smtClean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en-US" altLang="ko-KR" sz="800" b="1" dirty="0" smtClean="0"/>
              <a:t>|</a:t>
            </a:r>
            <a:r>
              <a:rPr lang="en-US" altLang="ko-KR" sz="800" b="1" dirty="0" smtClean="0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lang="ko-KR" altLang="en-US" sz="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421491" y="2591088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Full :  18</a:t>
            </a:r>
          </a:p>
          <a:p>
            <a:r>
              <a:rPr lang="en-US" altLang="ko-KR" sz="800" b="1" dirty="0" err="1" smtClean="0"/>
              <a:t>Ept</a:t>
            </a:r>
            <a:r>
              <a:rPr lang="en-US" altLang="ko-KR" sz="800" b="1" dirty="0" smtClean="0"/>
              <a:t> :   07</a:t>
            </a:r>
          </a:p>
        </p:txBody>
      </p:sp>
      <p:grpSp>
        <p:nvGrpSpPr>
          <p:cNvPr id="235" name="그룹 234"/>
          <p:cNvGrpSpPr/>
          <p:nvPr/>
        </p:nvGrpSpPr>
        <p:grpSpPr>
          <a:xfrm>
            <a:off x="3216283" y="3210279"/>
            <a:ext cx="1881614" cy="482630"/>
            <a:chOff x="3216283" y="3210279"/>
            <a:chExt cx="1881614" cy="482630"/>
          </a:xfrm>
        </p:grpSpPr>
        <p:sp>
          <p:nvSpPr>
            <p:cNvPr id="236" name="TextBox 235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39" name="그룹 238"/>
          <p:cNvGrpSpPr/>
          <p:nvPr/>
        </p:nvGrpSpPr>
        <p:grpSpPr>
          <a:xfrm>
            <a:off x="3190664" y="3984329"/>
            <a:ext cx="1904056" cy="493108"/>
            <a:chOff x="3216283" y="3210279"/>
            <a:chExt cx="1904056" cy="493108"/>
          </a:xfrm>
        </p:grpSpPr>
        <p:sp>
          <p:nvSpPr>
            <p:cNvPr id="240" name="TextBox 239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43" name="그룹 242"/>
          <p:cNvGrpSpPr/>
          <p:nvPr/>
        </p:nvGrpSpPr>
        <p:grpSpPr>
          <a:xfrm>
            <a:off x="6398242" y="2467133"/>
            <a:ext cx="1904056" cy="481031"/>
            <a:chOff x="3216283" y="3210279"/>
            <a:chExt cx="1904056" cy="481031"/>
          </a:xfrm>
        </p:grpSpPr>
        <p:sp>
          <p:nvSpPr>
            <p:cNvPr id="244" name="TextBox 243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3216283" y="3350544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48" name="그룹 247"/>
          <p:cNvGrpSpPr/>
          <p:nvPr/>
        </p:nvGrpSpPr>
        <p:grpSpPr>
          <a:xfrm>
            <a:off x="6385323" y="3223720"/>
            <a:ext cx="1904056" cy="488345"/>
            <a:chOff x="3216283" y="3210279"/>
            <a:chExt cx="1904056" cy="488345"/>
          </a:xfrm>
        </p:grpSpPr>
        <p:sp>
          <p:nvSpPr>
            <p:cNvPr id="249" name="TextBox 248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52" name="모서리가 둥근 직사각형 251"/>
          <p:cNvSpPr/>
          <p:nvPr/>
        </p:nvSpPr>
        <p:spPr>
          <a:xfrm>
            <a:off x="5580495" y="2501003"/>
            <a:ext cx="2755952" cy="14544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3" name="그룹 252"/>
          <p:cNvGrpSpPr/>
          <p:nvPr/>
        </p:nvGrpSpPr>
        <p:grpSpPr>
          <a:xfrm>
            <a:off x="6365578" y="3985027"/>
            <a:ext cx="1904056" cy="493108"/>
            <a:chOff x="3216283" y="3210279"/>
            <a:chExt cx="1904056" cy="493108"/>
          </a:xfrm>
        </p:grpSpPr>
        <p:sp>
          <p:nvSpPr>
            <p:cNvPr id="313" name="TextBox 312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316" name="모서리가 둥근 직사각형 315"/>
          <p:cNvSpPr/>
          <p:nvPr/>
        </p:nvSpPr>
        <p:spPr>
          <a:xfrm>
            <a:off x="4403928" y="2647478"/>
            <a:ext cx="724010" cy="27523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" name="모서리가 둥근 직사각형 316"/>
          <p:cNvSpPr/>
          <p:nvPr/>
        </p:nvSpPr>
        <p:spPr>
          <a:xfrm>
            <a:off x="4391359" y="3390633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8" name="모서리가 둥근 직사각형 317"/>
          <p:cNvSpPr/>
          <p:nvPr/>
        </p:nvSpPr>
        <p:spPr>
          <a:xfrm>
            <a:off x="4400496" y="4196235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모서리가 둥근 직사각형 318"/>
          <p:cNvSpPr/>
          <p:nvPr/>
        </p:nvSpPr>
        <p:spPr>
          <a:xfrm>
            <a:off x="7606542" y="4189389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모서리가 둥근 직사각형 319"/>
          <p:cNvSpPr/>
          <p:nvPr/>
        </p:nvSpPr>
        <p:spPr>
          <a:xfrm>
            <a:off x="7585693" y="3433399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모서리가 둥근 직사각형 320"/>
          <p:cNvSpPr/>
          <p:nvPr/>
        </p:nvSpPr>
        <p:spPr>
          <a:xfrm>
            <a:off x="2593314" y="3697200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양쪽 모서리가 둥근 사각형 321"/>
          <p:cNvSpPr/>
          <p:nvPr/>
        </p:nvSpPr>
        <p:spPr>
          <a:xfrm rot="16200000">
            <a:off x="2631963" y="3658676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3" name="양쪽 모서리가 둥근 사각형 322"/>
          <p:cNvSpPr/>
          <p:nvPr/>
        </p:nvSpPr>
        <p:spPr>
          <a:xfrm rot="5400000">
            <a:off x="2962640" y="3698405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TextBox 323"/>
          <p:cNvSpPr txBox="1"/>
          <p:nvPr/>
        </p:nvSpPr>
        <p:spPr>
          <a:xfrm>
            <a:off x="2524616" y="3649837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325" name="TextBox 324"/>
          <p:cNvSpPr txBox="1"/>
          <p:nvPr/>
        </p:nvSpPr>
        <p:spPr>
          <a:xfrm>
            <a:off x="2739906" y="3649838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326" name="오른쪽 화살표 325"/>
          <p:cNvSpPr/>
          <p:nvPr/>
        </p:nvSpPr>
        <p:spPr>
          <a:xfrm rot="2524570">
            <a:off x="2978234" y="3731941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모서리가 둥근 직사각형 326"/>
          <p:cNvSpPr/>
          <p:nvPr/>
        </p:nvSpPr>
        <p:spPr>
          <a:xfrm>
            <a:off x="4644276" y="367911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양쪽 모서리가 둥근 사각형 327"/>
          <p:cNvSpPr/>
          <p:nvPr/>
        </p:nvSpPr>
        <p:spPr>
          <a:xfrm rot="16200000">
            <a:off x="4682925" y="3640595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9" name="양쪽 모서리가 둥근 사각형 328"/>
          <p:cNvSpPr/>
          <p:nvPr/>
        </p:nvSpPr>
        <p:spPr>
          <a:xfrm rot="5400000">
            <a:off x="5013602" y="368032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TextBox 329"/>
          <p:cNvSpPr txBox="1"/>
          <p:nvPr/>
        </p:nvSpPr>
        <p:spPr>
          <a:xfrm>
            <a:off x="4575578" y="363810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331" name="TextBox 330"/>
          <p:cNvSpPr txBox="1"/>
          <p:nvPr/>
        </p:nvSpPr>
        <p:spPr>
          <a:xfrm>
            <a:off x="4790868" y="3631757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332" name="오른쪽 화살표 331"/>
          <p:cNvSpPr/>
          <p:nvPr/>
        </p:nvSpPr>
        <p:spPr>
          <a:xfrm rot="18856230">
            <a:off x="5028215" y="371287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3" name="모서리가 둥근 직사각형 332"/>
          <p:cNvSpPr/>
          <p:nvPr/>
        </p:nvSpPr>
        <p:spPr>
          <a:xfrm>
            <a:off x="1953891" y="446243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4" name="양쪽 모서리가 둥근 사각형 333"/>
          <p:cNvSpPr/>
          <p:nvPr/>
        </p:nvSpPr>
        <p:spPr>
          <a:xfrm rot="16200000">
            <a:off x="1992540" y="4423915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5" name="양쪽 모서리가 둥근 사각형 334"/>
          <p:cNvSpPr/>
          <p:nvPr/>
        </p:nvSpPr>
        <p:spPr>
          <a:xfrm rot="5400000">
            <a:off x="2323217" y="446364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6" name="TextBox 335"/>
          <p:cNvSpPr txBox="1"/>
          <p:nvPr/>
        </p:nvSpPr>
        <p:spPr>
          <a:xfrm>
            <a:off x="1891543" y="4415076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337" name="TextBox 336"/>
          <p:cNvSpPr txBox="1"/>
          <p:nvPr/>
        </p:nvSpPr>
        <p:spPr>
          <a:xfrm>
            <a:off x="2100482" y="441507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338" name="오른쪽 화살표 337"/>
          <p:cNvSpPr/>
          <p:nvPr/>
        </p:nvSpPr>
        <p:spPr>
          <a:xfrm rot="2524570">
            <a:off x="2338811" y="449718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9" name="모서리가 둥근 직사각형 338"/>
          <p:cNvSpPr/>
          <p:nvPr/>
        </p:nvSpPr>
        <p:spPr>
          <a:xfrm>
            <a:off x="5568954" y="4470056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0" name="양쪽 모서리가 둥근 사각형 339"/>
          <p:cNvSpPr/>
          <p:nvPr/>
        </p:nvSpPr>
        <p:spPr>
          <a:xfrm rot="16200000">
            <a:off x="5607603" y="4431532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1" name="양쪽 모서리가 둥근 사각형 340"/>
          <p:cNvSpPr/>
          <p:nvPr/>
        </p:nvSpPr>
        <p:spPr>
          <a:xfrm rot="5400000">
            <a:off x="5938280" y="4471261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2" name="TextBox 341"/>
          <p:cNvSpPr txBox="1"/>
          <p:nvPr/>
        </p:nvSpPr>
        <p:spPr>
          <a:xfrm>
            <a:off x="5500256" y="4422693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343" name="TextBox 342"/>
          <p:cNvSpPr txBox="1"/>
          <p:nvPr/>
        </p:nvSpPr>
        <p:spPr>
          <a:xfrm>
            <a:off x="5715546" y="4422694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344" name="오른쪽 화살표 343"/>
          <p:cNvSpPr/>
          <p:nvPr/>
        </p:nvSpPr>
        <p:spPr>
          <a:xfrm rot="2524570">
            <a:off x="5953874" y="4504797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5" name="모서리가 둥근 직사각형 344"/>
          <p:cNvSpPr/>
          <p:nvPr/>
        </p:nvSpPr>
        <p:spPr>
          <a:xfrm>
            <a:off x="3103212" y="2882623"/>
            <a:ext cx="202761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6" name="모서리가 둥근 직사각형 345"/>
          <p:cNvSpPr/>
          <p:nvPr/>
        </p:nvSpPr>
        <p:spPr>
          <a:xfrm>
            <a:off x="3095344" y="2931115"/>
            <a:ext cx="470904" cy="104998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7" name="양쪽 모서리가 둥근 사각형 346"/>
          <p:cNvSpPr/>
          <p:nvPr/>
        </p:nvSpPr>
        <p:spPr>
          <a:xfrm rot="16200000">
            <a:off x="3133993" y="2892591"/>
            <a:ext cx="104719" cy="182321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8" name="양쪽 모서리가 둥근 사각형 347"/>
          <p:cNvSpPr/>
          <p:nvPr/>
        </p:nvSpPr>
        <p:spPr>
          <a:xfrm rot="5400000">
            <a:off x="3464670" y="2932320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9" name="TextBox 348"/>
          <p:cNvSpPr txBox="1"/>
          <p:nvPr/>
        </p:nvSpPr>
        <p:spPr>
          <a:xfrm>
            <a:off x="3026646" y="2886133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A01</a:t>
            </a:r>
            <a:endParaRPr lang="ko-KR" altLang="en-US" sz="700" b="1"/>
          </a:p>
        </p:txBody>
      </p:sp>
      <p:sp>
        <p:nvSpPr>
          <p:cNvPr id="350" name="TextBox 349"/>
          <p:cNvSpPr txBox="1"/>
          <p:nvPr/>
        </p:nvSpPr>
        <p:spPr>
          <a:xfrm>
            <a:off x="3241937" y="2883751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86</a:t>
            </a:r>
            <a:endParaRPr lang="ko-KR" altLang="en-US" sz="700" b="1"/>
          </a:p>
        </p:txBody>
      </p:sp>
      <p:sp>
        <p:nvSpPr>
          <p:cNvPr id="351" name="오른쪽 화살표 350"/>
          <p:cNvSpPr/>
          <p:nvPr/>
        </p:nvSpPr>
        <p:spPr>
          <a:xfrm rot="18856230">
            <a:off x="3480264" y="296347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2" name="모서리가 둥근 직사각형 351"/>
          <p:cNvSpPr/>
          <p:nvPr/>
        </p:nvSpPr>
        <p:spPr>
          <a:xfrm>
            <a:off x="5582950" y="2894965"/>
            <a:ext cx="275400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3" name="모서리가 둥근 직사각형 352"/>
          <p:cNvSpPr/>
          <p:nvPr/>
        </p:nvSpPr>
        <p:spPr>
          <a:xfrm>
            <a:off x="5583291" y="2945738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4" name="양쪽 모서리가 둥근 사각형 353"/>
          <p:cNvSpPr/>
          <p:nvPr/>
        </p:nvSpPr>
        <p:spPr>
          <a:xfrm rot="16200000">
            <a:off x="5621940" y="2907214"/>
            <a:ext cx="104719" cy="182321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5" name="양쪽 모서리가 둥근 사각형 354"/>
          <p:cNvSpPr/>
          <p:nvPr/>
        </p:nvSpPr>
        <p:spPr>
          <a:xfrm rot="5400000">
            <a:off x="5952617" y="2946943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6" name="TextBox 355"/>
          <p:cNvSpPr txBox="1"/>
          <p:nvPr/>
        </p:nvSpPr>
        <p:spPr>
          <a:xfrm>
            <a:off x="5514593" y="2898375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A02</a:t>
            </a:r>
            <a:endParaRPr lang="ko-KR" altLang="en-US" sz="700" b="1"/>
          </a:p>
        </p:txBody>
      </p:sp>
      <p:sp>
        <p:nvSpPr>
          <p:cNvPr id="357" name="TextBox 356"/>
          <p:cNvSpPr txBox="1"/>
          <p:nvPr/>
        </p:nvSpPr>
        <p:spPr>
          <a:xfrm>
            <a:off x="5729883" y="2898376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81</a:t>
            </a:r>
            <a:endParaRPr lang="ko-KR" altLang="en-US" sz="700" b="1"/>
          </a:p>
        </p:txBody>
      </p:sp>
      <p:sp>
        <p:nvSpPr>
          <p:cNvPr id="358" name="오른쪽 화살표 357"/>
          <p:cNvSpPr/>
          <p:nvPr/>
        </p:nvSpPr>
        <p:spPr>
          <a:xfrm rot="2524570">
            <a:off x="5968211" y="2980479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9" name="모서리가 둥근 직사각형 358"/>
          <p:cNvSpPr/>
          <p:nvPr/>
        </p:nvSpPr>
        <p:spPr>
          <a:xfrm>
            <a:off x="2594587" y="3640796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0" name="모서리가 둥근 직사각형 359"/>
          <p:cNvSpPr/>
          <p:nvPr/>
        </p:nvSpPr>
        <p:spPr>
          <a:xfrm>
            <a:off x="3788387" y="3640796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1" name="모서리가 둥근 직사각형 360"/>
          <p:cNvSpPr/>
          <p:nvPr/>
        </p:nvSpPr>
        <p:spPr>
          <a:xfrm>
            <a:off x="1960396" y="4415157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2" name="모서리가 둥근 직사각형 361"/>
          <p:cNvSpPr/>
          <p:nvPr/>
        </p:nvSpPr>
        <p:spPr>
          <a:xfrm>
            <a:off x="6981044" y="364822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3" name="모서리가 둥근 직사각형 362"/>
          <p:cNvSpPr/>
          <p:nvPr/>
        </p:nvSpPr>
        <p:spPr>
          <a:xfrm>
            <a:off x="5596736" y="3648229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4" name="모서리가 둥근 직사각형 363"/>
          <p:cNvSpPr/>
          <p:nvPr/>
        </p:nvSpPr>
        <p:spPr>
          <a:xfrm>
            <a:off x="5583624" y="3693470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5" name="양쪽 모서리가 둥근 사각형 364"/>
          <p:cNvSpPr/>
          <p:nvPr/>
        </p:nvSpPr>
        <p:spPr>
          <a:xfrm rot="16200000">
            <a:off x="5622273" y="3654946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6" name="양쪽 모서리가 둥근 사각형 365"/>
          <p:cNvSpPr/>
          <p:nvPr/>
        </p:nvSpPr>
        <p:spPr>
          <a:xfrm rot="5400000">
            <a:off x="5952950" y="3694675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7" name="TextBox 366"/>
          <p:cNvSpPr txBox="1"/>
          <p:nvPr/>
        </p:nvSpPr>
        <p:spPr>
          <a:xfrm>
            <a:off x="5514926" y="3652457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sp>
        <p:nvSpPr>
          <p:cNvPr id="368" name="TextBox 367"/>
          <p:cNvSpPr txBox="1"/>
          <p:nvPr/>
        </p:nvSpPr>
        <p:spPr>
          <a:xfrm>
            <a:off x="5730216" y="3646108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369" name="오른쪽 화살표 368"/>
          <p:cNvSpPr/>
          <p:nvPr/>
        </p:nvSpPr>
        <p:spPr>
          <a:xfrm rot="2524570">
            <a:off x="5968544" y="3728211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0" name="모서리가 둥근 직사각형 369"/>
          <p:cNvSpPr/>
          <p:nvPr/>
        </p:nvSpPr>
        <p:spPr>
          <a:xfrm>
            <a:off x="7845406" y="370332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1" name="양쪽 모서리가 둥근 사각형 370"/>
          <p:cNvSpPr/>
          <p:nvPr/>
        </p:nvSpPr>
        <p:spPr>
          <a:xfrm rot="16200000">
            <a:off x="7884055" y="3664805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2" name="양쪽 모서리가 둥근 사각형 371"/>
          <p:cNvSpPr/>
          <p:nvPr/>
        </p:nvSpPr>
        <p:spPr>
          <a:xfrm rot="5400000">
            <a:off x="8214732" y="370453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3" name="TextBox 372"/>
          <p:cNvSpPr txBox="1"/>
          <p:nvPr/>
        </p:nvSpPr>
        <p:spPr>
          <a:xfrm>
            <a:off x="7776708" y="366231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sp>
        <p:nvSpPr>
          <p:cNvPr id="374" name="TextBox 373"/>
          <p:cNvSpPr txBox="1"/>
          <p:nvPr/>
        </p:nvSpPr>
        <p:spPr>
          <a:xfrm>
            <a:off x="7991998" y="3655967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375" name="오른쪽 화살표 374"/>
          <p:cNvSpPr/>
          <p:nvPr/>
        </p:nvSpPr>
        <p:spPr>
          <a:xfrm rot="18856230">
            <a:off x="8229345" y="3737085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6" name="모서리가 둥근 직사각형 375"/>
          <p:cNvSpPr/>
          <p:nvPr/>
        </p:nvSpPr>
        <p:spPr>
          <a:xfrm>
            <a:off x="5572986" y="4422650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7" name="모서리가 둥근 직사각형 376"/>
          <p:cNvSpPr/>
          <p:nvPr/>
        </p:nvSpPr>
        <p:spPr>
          <a:xfrm>
            <a:off x="4053002" y="5806662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8" name="모서리가 둥근 직사각형 377"/>
          <p:cNvSpPr/>
          <p:nvPr/>
        </p:nvSpPr>
        <p:spPr>
          <a:xfrm>
            <a:off x="4499430" y="6114406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9" name="모서리가 둥근 직사각형 378"/>
          <p:cNvSpPr/>
          <p:nvPr/>
        </p:nvSpPr>
        <p:spPr>
          <a:xfrm>
            <a:off x="5190726" y="6139768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0" name="모서리가 둥근 직사각형 379"/>
          <p:cNvSpPr/>
          <p:nvPr/>
        </p:nvSpPr>
        <p:spPr>
          <a:xfrm>
            <a:off x="5892379" y="6128447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1" name="직사각형 380"/>
          <p:cNvSpPr/>
          <p:nvPr/>
        </p:nvSpPr>
        <p:spPr>
          <a:xfrm>
            <a:off x="4058448" y="6055709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382" name="모서리가 둥근 직사각형 381"/>
          <p:cNvSpPr/>
          <p:nvPr/>
        </p:nvSpPr>
        <p:spPr>
          <a:xfrm>
            <a:off x="6528432" y="6133173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모서리가 둥근 직사각형 382"/>
          <p:cNvSpPr/>
          <p:nvPr/>
        </p:nvSpPr>
        <p:spPr>
          <a:xfrm>
            <a:off x="7205036" y="613698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4" name="직사각형 383"/>
          <p:cNvSpPr/>
          <p:nvPr/>
        </p:nvSpPr>
        <p:spPr>
          <a:xfrm>
            <a:off x="4034314" y="5783453"/>
            <a:ext cx="2582303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YC </a:t>
            </a:r>
            <a:r>
              <a:rPr lang="ko-KR" altLang="en-US" sz="1050" b="1" smtClean="0"/>
              <a:t>생산성 단계</a:t>
            </a:r>
            <a:endParaRPr lang="ko-KR" altLang="en-US" sz="1050" b="1" dirty="0"/>
          </a:p>
        </p:txBody>
      </p:sp>
      <p:graphicFrame>
        <p:nvGraphicFramePr>
          <p:cNvPr id="385" name="표 3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73853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86" name="직선 연결선 385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4487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86960"/>
              </p:ext>
            </p:extLst>
          </p:nvPr>
        </p:nvGraphicFramePr>
        <p:xfrm>
          <a:off x="9488422" y="859353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68446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>
              <p:ext uri="{D42A27DB-BD31-4B8C-83A1-F6EECF244321}">
                <p14:modId xmlns:p14="http://schemas.microsoft.com/office/powerpoint/2010/main" val="2529272967"/>
              </p:ext>
            </p:extLst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6" name="타원 255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32" name="표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80448"/>
              </p:ext>
            </p:extLst>
          </p:nvPr>
        </p:nvGraphicFramePr>
        <p:xfrm>
          <a:off x="407895" y="4619780"/>
          <a:ext cx="865831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5"/>
                <a:gridCol w="619501"/>
                <a:gridCol w="573442"/>
                <a:gridCol w="3478434"/>
                <a:gridCol w="3571870"/>
              </a:tblGrid>
              <a:tr h="12932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Import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Export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224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3" name="차트 132"/>
          <p:cNvGraphicFramePr/>
          <p:nvPr>
            <p:extLst>
              <p:ext uri="{D42A27DB-BD31-4B8C-83A1-F6EECF244321}">
                <p14:modId xmlns:p14="http://schemas.microsoft.com/office/powerpoint/2010/main" val="1550851859"/>
              </p:ext>
            </p:extLst>
          </p:nvPr>
        </p:nvGraphicFramePr>
        <p:xfrm>
          <a:off x="2037523" y="4850753"/>
          <a:ext cx="3425204" cy="6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4" name="차트 133"/>
          <p:cNvGraphicFramePr/>
          <p:nvPr>
            <p:extLst>
              <p:ext uri="{D42A27DB-BD31-4B8C-83A1-F6EECF244321}">
                <p14:modId xmlns:p14="http://schemas.microsoft.com/office/powerpoint/2010/main" val="2018823222"/>
              </p:ext>
            </p:extLst>
          </p:nvPr>
        </p:nvGraphicFramePr>
        <p:xfrm>
          <a:off x="5520029" y="4850753"/>
          <a:ext cx="3444156" cy="59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7" name="직사각형 136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 smtClean="0">
                <a:solidFill>
                  <a:schemeClr val="tx1"/>
                </a:solidFill>
              </a:rPr>
              <a:t>반입</a:t>
            </a:r>
            <a:r>
              <a:rPr lang="en-US" altLang="ko-KR" sz="600" dirty="0" smtClean="0">
                <a:solidFill>
                  <a:schemeClr val="tx1"/>
                </a:solidFill>
              </a:rPr>
              <a:t>/</a:t>
            </a:r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bg1">
                    <a:lumMod val="65000"/>
                  </a:schemeClr>
                </a:solidFill>
              </a:rPr>
              <a:t>All</a:t>
            </a:r>
            <a:endParaRPr lang="ko-KR" altLang="en-US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 rot="5400000">
            <a:off x="5830952" y="980229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endParaRPr lang="ko-KR" altLang="en-US" sz="1050" b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0" name="그룹 13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41" name="모서리가 둥근 직사각형 14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타원 14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>
                    <a:lumMod val="65000"/>
                  </a:schemeClr>
                </a:solidFill>
              </a:rPr>
              <a:t>Property</a:t>
            </a:r>
            <a:endParaRPr lang="ko-KR" altLang="en-US" sz="7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>
                    <a:lumMod val="65000"/>
                  </a:schemeClr>
                </a:solidFill>
              </a:rPr>
              <a:t>Type</a:t>
            </a:r>
            <a:endParaRPr lang="ko-KR" altLang="en-US" sz="7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8" name="타원 97"/>
          <p:cNvSpPr/>
          <p:nvPr/>
        </p:nvSpPr>
        <p:spPr>
          <a:xfrm>
            <a:off x="383026" y="482404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31" name="타원 230"/>
          <p:cNvSpPr/>
          <p:nvPr/>
        </p:nvSpPr>
        <p:spPr>
          <a:xfrm>
            <a:off x="5321453" y="222375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2600166" y="2354593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2599334" y="2501202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1957798" y="3143074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1967698" y="3144064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53" name="TextBox 152"/>
          <p:cNvSpPr txBox="1"/>
          <p:nvPr/>
        </p:nvSpPr>
        <p:spPr>
          <a:xfrm>
            <a:off x="1906580" y="3102690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1957801" y="3305701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5590666" y="2368070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5589768" y="2543708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2616306" y="236883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89" name="TextBox 188"/>
          <p:cNvSpPr txBox="1"/>
          <p:nvPr/>
        </p:nvSpPr>
        <p:spPr>
          <a:xfrm>
            <a:off x="2555188" y="232746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5604886" y="238089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1" name="TextBox 190"/>
          <p:cNvSpPr txBox="1"/>
          <p:nvPr/>
        </p:nvSpPr>
        <p:spPr>
          <a:xfrm>
            <a:off x="5543768" y="2339525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5574929" y="3131656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5581279" y="3132673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2" name="TextBox 201"/>
          <p:cNvSpPr txBox="1"/>
          <p:nvPr/>
        </p:nvSpPr>
        <p:spPr>
          <a:xfrm>
            <a:off x="5525558" y="307749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5568328" y="3298694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직사각형 203"/>
          <p:cNvSpPr/>
          <p:nvPr/>
        </p:nvSpPr>
        <p:spPr>
          <a:xfrm>
            <a:off x="2505307" y="2360080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직사각형 204"/>
          <p:cNvSpPr/>
          <p:nvPr/>
        </p:nvSpPr>
        <p:spPr>
          <a:xfrm>
            <a:off x="1869983" y="315340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직사각형 205"/>
          <p:cNvSpPr/>
          <p:nvPr/>
        </p:nvSpPr>
        <p:spPr>
          <a:xfrm>
            <a:off x="5486784" y="2378288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직사각형 206"/>
          <p:cNvSpPr/>
          <p:nvPr/>
        </p:nvSpPr>
        <p:spPr>
          <a:xfrm>
            <a:off x="5486784" y="3140288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4" name="그룹 213"/>
          <p:cNvGrpSpPr/>
          <p:nvPr/>
        </p:nvGrpSpPr>
        <p:grpSpPr>
          <a:xfrm>
            <a:off x="3216283" y="2320588"/>
            <a:ext cx="1881614" cy="482630"/>
            <a:chOff x="3216283" y="3210279"/>
            <a:chExt cx="1881614" cy="482630"/>
          </a:xfrm>
        </p:grpSpPr>
        <p:sp>
          <p:nvSpPr>
            <p:cNvPr id="215" name="TextBox 214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8" name="그룹 217"/>
          <p:cNvGrpSpPr/>
          <p:nvPr/>
        </p:nvGrpSpPr>
        <p:grpSpPr>
          <a:xfrm>
            <a:off x="3190664" y="3094638"/>
            <a:ext cx="1904056" cy="493108"/>
            <a:chOff x="3216283" y="3210279"/>
            <a:chExt cx="1904056" cy="493108"/>
          </a:xfrm>
        </p:grpSpPr>
        <p:sp>
          <p:nvSpPr>
            <p:cNvPr id="226" name="TextBox 225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30" name="그룹 229"/>
          <p:cNvGrpSpPr/>
          <p:nvPr/>
        </p:nvGrpSpPr>
        <p:grpSpPr>
          <a:xfrm>
            <a:off x="6385323" y="2334029"/>
            <a:ext cx="1904056" cy="488345"/>
            <a:chOff x="3216283" y="3210279"/>
            <a:chExt cx="1904056" cy="488345"/>
          </a:xfrm>
        </p:grpSpPr>
        <p:sp>
          <p:nvSpPr>
            <p:cNvPr id="233" name="TextBox 232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36" name="그룹 235"/>
          <p:cNvGrpSpPr/>
          <p:nvPr/>
        </p:nvGrpSpPr>
        <p:grpSpPr>
          <a:xfrm>
            <a:off x="6365578" y="3095336"/>
            <a:ext cx="1904056" cy="493108"/>
            <a:chOff x="3216283" y="3210279"/>
            <a:chExt cx="1904056" cy="493108"/>
          </a:xfrm>
        </p:grpSpPr>
        <p:sp>
          <p:nvSpPr>
            <p:cNvPr id="237" name="TextBox 236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40" name="모서리가 둥근 직사각형 239"/>
          <p:cNvSpPr/>
          <p:nvPr/>
        </p:nvSpPr>
        <p:spPr>
          <a:xfrm>
            <a:off x="4391359" y="2500942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400496" y="3306544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7606542" y="3299698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모서리가 둥근 직사각형 242"/>
          <p:cNvSpPr/>
          <p:nvPr/>
        </p:nvSpPr>
        <p:spPr>
          <a:xfrm>
            <a:off x="7585693" y="2543708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2593314" y="280750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양쪽 모서리가 둥근 사각형 244"/>
          <p:cNvSpPr/>
          <p:nvPr/>
        </p:nvSpPr>
        <p:spPr>
          <a:xfrm rot="16200000">
            <a:off x="2631963" y="2768985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6" name="양쪽 모서리가 둥근 사각형 245"/>
          <p:cNvSpPr/>
          <p:nvPr/>
        </p:nvSpPr>
        <p:spPr>
          <a:xfrm rot="5400000">
            <a:off x="2962640" y="280871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TextBox 246"/>
          <p:cNvSpPr txBox="1"/>
          <p:nvPr/>
        </p:nvSpPr>
        <p:spPr>
          <a:xfrm>
            <a:off x="2524616" y="276014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248" name="TextBox 247"/>
          <p:cNvSpPr txBox="1"/>
          <p:nvPr/>
        </p:nvSpPr>
        <p:spPr>
          <a:xfrm>
            <a:off x="2739906" y="276014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249" name="오른쪽 화살표 248"/>
          <p:cNvSpPr/>
          <p:nvPr/>
        </p:nvSpPr>
        <p:spPr>
          <a:xfrm rot="2524570">
            <a:off x="2978234" y="284225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모서리가 둥근 직사각형 249"/>
          <p:cNvSpPr/>
          <p:nvPr/>
        </p:nvSpPr>
        <p:spPr>
          <a:xfrm>
            <a:off x="4644276" y="2789428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1" name="양쪽 모서리가 둥근 사각형 250"/>
          <p:cNvSpPr/>
          <p:nvPr/>
        </p:nvSpPr>
        <p:spPr>
          <a:xfrm rot="16200000">
            <a:off x="4682925" y="2750904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2" name="양쪽 모서리가 둥근 사각형 251"/>
          <p:cNvSpPr/>
          <p:nvPr/>
        </p:nvSpPr>
        <p:spPr>
          <a:xfrm rot="5400000">
            <a:off x="5013602" y="2790633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TextBox 252"/>
          <p:cNvSpPr txBox="1"/>
          <p:nvPr/>
        </p:nvSpPr>
        <p:spPr>
          <a:xfrm>
            <a:off x="4575578" y="2748415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54" name="TextBox 253"/>
          <p:cNvSpPr txBox="1"/>
          <p:nvPr/>
        </p:nvSpPr>
        <p:spPr>
          <a:xfrm>
            <a:off x="4790868" y="2742066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55" name="오른쪽 화살표 254"/>
          <p:cNvSpPr/>
          <p:nvPr/>
        </p:nvSpPr>
        <p:spPr>
          <a:xfrm rot="18856230">
            <a:off x="5028215" y="2823184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모서리가 둥근 직사각형 256"/>
          <p:cNvSpPr/>
          <p:nvPr/>
        </p:nvSpPr>
        <p:spPr>
          <a:xfrm>
            <a:off x="1953891" y="3572748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8" name="양쪽 모서리가 둥근 사각형 257"/>
          <p:cNvSpPr/>
          <p:nvPr/>
        </p:nvSpPr>
        <p:spPr>
          <a:xfrm rot="16200000">
            <a:off x="1992540" y="3534224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9" name="양쪽 모서리가 둥근 사각형 258"/>
          <p:cNvSpPr/>
          <p:nvPr/>
        </p:nvSpPr>
        <p:spPr>
          <a:xfrm rot="5400000">
            <a:off x="2323217" y="3573953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TextBox 259"/>
          <p:cNvSpPr txBox="1"/>
          <p:nvPr/>
        </p:nvSpPr>
        <p:spPr>
          <a:xfrm>
            <a:off x="1891543" y="3525385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61" name="TextBox 260"/>
          <p:cNvSpPr txBox="1"/>
          <p:nvPr/>
        </p:nvSpPr>
        <p:spPr>
          <a:xfrm>
            <a:off x="2100482" y="3525386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262" name="오른쪽 화살표 261"/>
          <p:cNvSpPr/>
          <p:nvPr/>
        </p:nvSpPr>
        <p:spPr>
          <a:xfrm rot="2524570">
            <a:off x="2338811" y="3607489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5568954" y="3580365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양쪽 모서리가 둥근 사각형 263"/>
          <p:cNvSpPr/>
          <p:nvPr/>
        </p:nvSpPr>
        <p:spPr>
          <a:xfrm rot="16200000">
            <a:off x="5607603" y="3541841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5" name="양쪽 모서리가 둥근 사각형 264"/>
          <p:cNvSpPr/>
          <p:nvPr/>
        </p:nvSpPr>
        <p:spPr>
          <a:xfrm rot="5400000">
            <a:off x="5938280" y="3581570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" name="TextBox 265"/>
          <p:cNvSpPr txBox="1"/>
          <p:nvPr/>
        </p:nvSpPr>
        <p:spPr>
          <a:xfrm>
            <a:off x="5500256" y="3533002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267" name="TextBox 266"/>
          <p:cNvSpPr txBox="1"/>
          <p:nvPr/>
        </p:nvSpPr>
        <p:spPr>
          <a:xfrm>
            <a:off x="5715546" y="3533003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268" name="오른쪽 화살표 267"/>
          <p:cNvSpPr/>
          <p:nvPr/>
        </p:nvSpPr>
        <p:spPr>
          <a:xfrm rot="2524570">
            <a:off x="5953874" y="3615106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2594587" y="275110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3788387" y="275110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1960396" y="3525466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2" name="모서리가 둥근 직사각형 271"/>
          <p:cNvSpPr/>
          <p:nvPr/>
        </p:nvSpPr>
        <p:spPr>
          <a:xfrm>
            <a:off x="6981044" y="2758538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5596736" y="2758538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5583624" y="280377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양쪽 모서리가 둥근 사각형 274"/>
          <p:cNvSpPr/>
          <p:nvPr/>
        </p:nvSpPr>
        <p:spPr>
          <a:xfrm rot="16200000">
            <a:off x="5622273" y="2765255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6" name="양쪽 모서리가 둥근 사각형 275"/>
          <p:cNvSpPr/>
          <p:nvPr/>
        </p:nvSpPr>
        <p:spPr>
          <a:xfrm rot="5400000">
            <a:off x="5952950" y="280498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TextBox 276"/>
          <p:cNvSpPr txBox="1"/>
          <p:nvPr/>
        </p:nvSpPr>
        <p:spPr>
          <a:xfrm>
            <a:off x="5514926" y="276276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sp>
        <p:nvSpPr>
          <p:cNvPr id="278" name="TextBox 277"/>
          <p:cNvSpPr txBox="1"/>
          <p:nvPr/>
        </p:nvSpPr>
        <p:spPr>
          <a:xfrm>
            <a:off x="5730216" y="275641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279" name="오른쪽 화살표 278"/>
          <p:cNvSpPr/>
          <p:nvPr/>
        </p:nvSpPr>
        <p:spPr>
          <a:xfrm rot="2524570">
            <a:off x="5968544" y="283852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모서리가 둥근 직사각형 279"/>
          <p:cNvSpPr/>
          <p:nvPr/>
        </p:nvSpPr>
        <p:spPr>
          <a:xfrm>
            <a:off x="7845406" y="279716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양쪽 모서리가 둥근 사각형 280"/>
          <p:cNvSpPr/>
          <p:nvPr/>
        </p:nvSpPr>
        <p:spPr>
          <a:xfrm rot="16200000">
            <a:off x="7884055" y="275863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2" name="양쪽 모서리가 둥근 사각형 281"/>
          <p:cNvSpPr/>
          <p:nvPr/>
        </p:nvSpPr>
        <p:spPr>
          <a:xfrm rot="5400000">
            <a:off x="8214732" y="279836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TextBox 282"/>
          <p:cNvSpPr txBox="1"/>
          <p:nvPr/>
        </p:nvSpPr>
        <p:spPr>
          <a:xfrm>
            <a:off x="7776708" y="275614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sp>
        <p:nvSpPr>
          <p:cNvPr id="284" name="TextBox 283"/>
          <p:cNvSpPr txBox="1"/>
          <p:nvPr/>
        </p:nvSpPr>
        <p:spPr>
          <a:xfrm>
            <a:off x="7991998" y="274980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85" name="오른쪽 화살표 284"/>
          <p:cNvSpPr/>
          <p:nvPr/>
        </p:nvSpPr>
        <p:spPr>
          <a:xfrm rot="18856230">
            <a:off x="8229345" y="283091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5572986" y="3532959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TextBox 287"/>
          <p:cNvSpPr txBox="1"/>
          <p:nvPr/>
        </p:nvSpPr>
        <p:spPr>
          <a:xfrm>
            <a:off x="5403279" y="230433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pSp>
        <p:nvGrpSpPr>
          <p:cNvPr id="289" name="그룹 288"/>
          <p:cNvGrpSpPr/>
          <p:nvPr/>
        </p:nvGrpSpPr>
        <p:grpSpPr>
          <a:xfrm>
            <a:off x="7679084" y="3779472"/>
            <a:ext cx="1314589" cy="570211"/>
            <a:chOff x="5204460" y="4596878"/>
            <a:chExt cx="4063919" cy="1720098"/>
          </a:xfrm>
        </p:grpSpPr>
        <p:pic>
          <p:nvPicPr>
            <p:cNvPr id="290" name="그림 2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291" name="그룹 290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292" name="직사각형 291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93" name="직사각형 292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94" name="직사각형 293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95" name="직사각형 294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96" name="직사각형 295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97" name="직사각형 296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304" name="모서리가 둥근 직사각형 303"/>
          <p:cNvSpPr/>
          <p:nvPr/>
        </p:nvSpPr>
        <p:spPr>
          <a:xfrm>
            <a:off x="4053002" y="3813102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5" name="모서리가 둥근 직사각형 304"/>
          <p:cNvSpPr/>
          <p:nvPr/>
        </p:nvSpPr>
        <p:spPr>
          <a:xfrm>
            <a:off x="4499430" y="4120846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6" name="모서리가 둥근 직사각형 305"/>
          <p:cNvSpPr/>
          <p:nvPr/>
        </p:nvSpPr>
        <p:spPr>
          <a:xfrm>
            <a:off x="5190726" y="4146208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모서리가 둥근 직사각형 306"/>
          <p:cNvSpPr/>
          <p:nvPr/>
        </p:nvSpPr>
        <p:spPr>
          <a:xfrm>
            <a:off x="5892379" y="4134887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8" name="직사각형 307"/>
          <p:cNvSpPr/>
          <p:nvPr/>
        </p:nvSpPr>
        <p:spPr>
          <a:xfrm>
            <a:off x="4058448" y="4062149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309" name="모서리가 둥근 직사각형 308"/>
          <p:cNvSpPr/>
          <p:nvPr/>
        </p:nvSpPr>
        <p:spPr>
          <a:xfrm>
            <a:off x="6528432" y="4139613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0" name="모서리가 둥근 직사각형 309"/>
          <p:cNvSpPr/>
          <p:nvPr/>
        </p:nvSpPr>
        <p:spPr>
          <a:xfrm>
            <a:off x="7205036" y="414342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1" name="직사각형 310"/>
          <p:cNvSpPr/>
          <p:nvPr/>
        </p:nvSpPr>
        <p:spPr>
          <a:xfrm>
            <a:off x="4034314" y="3789893"/>
            <a:ext cx="2582303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YC </a:t>
            </a:r>
            <a:r>
              <a:rPr lang="ko-KR" altLang="en-US" sz="1050" b="1" smtClean="0"/>
              <a:t>생산성 단계</a:t>
            </a:r>
            <a:endParaRPr lang="ko-KR" altLang="en-US" sz="1050" b="1" dirty="0"/>
          </a:p>
        </p:txBody>
      </p:sp>
      <p:graphicFrame>
        <p:nvGraphicFramePr>
          <p:cNvPr id="312" name="표 3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65485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반입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13" name="직선 연결선 312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62664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/>
          </p:nvPr>
        </p:nvGraphicFramePr>
        <p:xfrm>
          <a:off x="9488422" y="859353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평균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85128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6" name="타원 255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32" name="표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12816"/>
              </p:ext>
            </p:extLst>
          </p:nvPr>
        </p:nvGraphicFramePr>
        <p:xfrm>
          <a:off x="407895" y="3796820"/>
          <a:ext cx="865831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5"/>
                <a:gridCol w="619501"/>
                <a:gridCol w="573442"/>
                <a:gridCol w="3478434"/>
                <a:gridCol w="3571870"/>
              </a:tblGrid>
              <a:tr h="12932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Import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Export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Job type</a:t>
                      </a:r>
                      <a:r>
                        <a:rPr lang="en-US" altLang="ko-KR" sz="800" baseline="0" dirty="0" smtClean="0"/>
                        <a:t>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Container Type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2932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932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12932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Import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2932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932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6D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Import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Job type 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3" name="차트 132"/>
          <p:cNvGraphicFramePr/>
          <p:nvPr>
            <p:extLst/>
          </p:nvPr>
        </p:nvGraphicFramePr>
        <p:xfrm>
          <a:off x="2037523" y="4027793"/>
          <a:ext cx="3425204" cy="6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4" name="차트 133"/>
          <p:cNvGraphicFramePr/>
          <p:nvPr>
            <p:extLst/>
          </p:nvPr>
        </p:nvGraphicFramePr>
        <p:xfrm>
          <a:off x="5520029" y="4027793"/>
          <a:ext cx="3444156" cy="59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5" name="차트 134"/>
          <p:cNvGraphicFramePr/>
          <p:nvPr>
            <p:extLst/>
          </p:nvPr>
        </p:nvGraphicFramePr>
        <p:xfrm>
          <a:off x="2037523" y="4856848"/>
          <a:ext cx="3425204" cy="62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6" name="차트 135"/>
          <p:cNvGraphicFramePr/>
          <p:nvPr>
            <p:extLst/>
          </p:nvPr>
        </p:nvGraphicFramePr>
        <p:xfrm>
          <a:off x="5519652" y="4858210"/>
          <a:ext cx="3444156" cy="62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7" name="직사각형 136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 smtClean="0">
                <a:solidFill>
                  <a:schemeClr val="tx1"/>
                </a:solidFill>
              </a:rPr>
              <a:t>반입</a:t>
            </a:r>
            <a:r>
              <a:rPr lang="en-US" altLang="ko-KR" sz="600" dirty="0" smtClean="0">
                <a:solidFill>
                  <a:schemeClr val="tx1"/>
                </a:solidFill>
              </a:rPr>
              <a:t>/</a:t>
            </a:r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bg1">
                    <a:lumMod val="65000"/>
                  </a:schemeClr>
                </a:solidFill>
              </a:rPr>
              <a:t>All</a:t>
            </a:r>
            <a:endParaRPr lang="ko-KR" altLang="en-US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 rot="5400000">
            <a:off x="5830952" y="980229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endParaRPr lang="ko-KR" altLang="en-US" sz="1050" b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0" name="그룹 13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41" name="모서리가 둥근 직사각형 14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타원 14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>
                    <a:lumMod val="65000"/>
                  </a:schemeClr>
                </a:solidFill>
              </a:rPr>
              <a:t>Property</a:t>
            </a:r>
            <a:endParaRPr lang="ko-KR" altLang="en-US" sz="7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>
                    <a:lumMod val="65000"/>
                  </a:schemeClr>
                </a:solidFill>
              </a:rPr>
              <a:t>Type</a:t>
            </a:r>
            <a:endParaRPr lang="ko-KR" altLang="en-US" sz="700" b="1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93" name="차트 92"/>
          <p:cNvGraphicFramePr/>
          <p:nvPr>
            <p:extLst/>
          </p:nvPr>
        </p:nvGraphicFramePr>
        <p:xfrm>
          <a:off x="2042712" y="5739585"/>
          <a:ext cx="3425204" cy="62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4" name="차트 93"/>
          <p:cNvGraphicFramePr/>
          <p:nvPr>
            <p:extLst/>
          </p:nvPr>
        </p:nvGraphicFramePr>
        <p:xfrm>
          <a:off x="5524841" y="5740947"/>
          <a:ext cx="3444156" cy="62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타원 97"/>
          <p:cNvSpPr/>
          <p:nvPr/>
        </p:nvSpPr>
        <p:spPr>
          <a:xfrm>
            <a:off x="383026" y="40010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99" name="타원 98"/>
          <p:cNvSpPr/>
          <p:nvPr/>
        </p:nvSpPr>
        <p:spPr>
          <a:xfrm>
            <a:off x="375406" y="480880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0" name="타원 99"/>
          <p:cNvSpPr/>
          <p:nvPr/>
        </p:nvSpPr>
        <p:spPr>
          <a:xfrm>
            <a:off x="383026" y="562414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31" name="타원 230"/>
          <p:cNvSpPr/>
          <p:nvPr/>
        </p:nvSpPr>
        <p:spPr>
          <a:xfrm>
            <a:off x="5321453" y="222375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32" name="타원 231"/>
          <p:cNvSpPr/>
          <p:nvPr/>
        </p:nvSpPr>
        <p:spPr>
          <a:xfrm>
            <a:off x="5312728" y="297802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2600166" y="2354593"/>
            <a:ext cx="2513892" cy="43457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2599334" y="2501202"/>
            <a:ext cx="2513892" cy="28796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1957798" y="3143074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1967698" y="3144064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53" name="TextBox 152"/>
          <p:cNvSpPr txBox="1"/>
          <p:nvPr/>
        </p:nvSpPr>
        <p:spPr>
          <a:xfrm>
            <a:off x="1906580" y="3102690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1957801" y="3305701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5590666" y="2368070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5589768" y="2543708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2616306" y="236883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89" name="TextBox 188"/>
          <p:cNvSpPr txBox="1"/>
          <p:nvPr/>
        </p:nvSpPr>
        <p:spPr>
          <a:xfrm>
            <a:off x="2555188" y="232746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5604886" y="238089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1" name="TextBox 190"/>
          <p:cNvSpPr txBox="1"/>
          <p:nvPr/>
        </p:nvSpPr>
        <p:spPr>
          <a:xfrm>
            <a:off x="5543768" y="2339525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5574929" y="3131656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5581279" y="3132673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2" name="TextBox 201"/>
          <p:cNvSpPr txBox="1"/>
          <p:nvPr/>
        </p:nvSpPr>
        <p:spPr>
          <a:xfrm>
            <a:off x="5525558" y="307749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5568328" y="3298694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직사각형 203"/>
          <p:cNvSpPr/>
          <p:nvPr/>
        </p:nvSpPr>
        <p:spPr>
          <a:xfrm>
            <a:off x="2505307" y="2360080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직사각형 204"/>
          <p:cNvSpPr/>
          <p:nvPr/>
        </p:nvSpPr>
        <p:spPr>
          <a:xfrm>
            <a:off x="1869983" y="3153402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직사각형 205"/>
          <p:cNvSpPr/>
          <p:nvPr/>
        </p:nvSpPr>
        <p:spPr>
          <a:xfrm>
            <a:off x="5486784" y="2378288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직사각형 206"/>
          <p:cNvSpPr/>
          <p:nvPr/>
        </p:nvSpPr>
        <p:spPr>
          <a:xfrm>
            <a:off x="5486784" y="3140288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4" name="그룹 213"/>
          <p:cNvGrpSpPr/>
          <p:nvPr/>
        </p:nvGrpSpPr>
        <p:grpSpPr>
          <a:xfrm>
            <a:off x="3216283" y="2320588"/>
            <a:ext cx="1881614" cy="482630"/>
            <a:chOff x="3216283" y="3210279"/>
            <a:chExt cx="1881614" cy="482630"/>
          </a:xfrm>
        </p:grpSpPr>
        <p:sp>
          <p:nvSpPr>
            <p:cNvPr id="215" name="TextBox 214"/>
            <p:cNvSpPr txBox="1"/>
            <p:nvPr/>
          </p:nvSpPr>
          <p:spPr>
            <a:xfrm>
              <a:off x="3467322" y="3210279"/>
              <a:ext cx="16305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16283" y="3354355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18" name="그룹 217"/>
          <p:cNvGrpSpPr/>
          <p:nvPr/>
        </p:nvGrpSpPr>
        <p:grpSpPr>
          <a:xfrm>
            <a:off x="3190664" y="3094638"/>
            <a:ext cx="1904056" cy="493108"/>
            <a:chOff x="3216283" y="3210279"/>
            <a:chExt cx="1904056" cy="493108"/>
          </a:xfrm>
        </p:grpSpPr>
        <p:sp>
          <p:nvSpPr>
            <p:cNvPr id="226" name="TextBox 225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471863" y="3362280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30" name="그룹 229"/>
          <p:cNvGrpSpPr/>
          <p:nvPr/>
        </p:nvGrpSpPr>
        <p:grpSpPr>
          <a:xfrm>
            <a:off x="6385323" y="2334029"/>
            <a:ext cx="1904056" cy="488345"/>
            <a:chOff x="3216283" y="3210279"/>
            <a:chExt cx="1904056" cy="488345"/>
          </a:xfrm>
        </p:grpSpPr>
        <p:sp>
          <p:nvSpPr>
            <p:cNvPr id="233" name="TextBox 232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216283" y="3360070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grpSp>
        <p:nvGrpSpPr>
          <p:cNvPr id="236" name="그룹 235"/>
          <p:cNvGrpSpPr/>
          <p:nvPr/>
        </p:nvGrpSpPr>
        <p:grpSpPr>
          <a:xfrm>
            <a:off x="6365578" y="3095336"/>
            <a:ext cx="1904056" cy="493108"/>
            <a:chOff x="3216283" y="3210279"/>
            <a:chExt cx="1904056" cy="493108"/>
          </a:xfrm>
        </p:grpSpPr>
        <p:sp>
          <p:nvSpPr>
            <p:cNvPr id="237" name="TextBox 236"/>
            <p:cNvSpPr txBox="1"/>
            <p:nvPr/>
          </p:nvSpPr>
          <p:spPr>
            <a:xfrm>
              <a:off x="3467322" y="3210279"/>
              <a:ext cx="1653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Import</a:t>
              </a:r>
              <a:r>
                <a:rPr lang="en-US" altLang="ko-KR" sz="800" dirty="0" smtClean="0"/>
                <a:t>: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r>
                <a:rPr lang="en-US" altLang="ko-KR" sz="800" dirty="0" smtClean="0"/>
                <a:t> 13 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↗  </a:t>
              </a:r>
              <a:r>
                <a:rPr lang="en-US" altLang="ko-KR" sz="800" dirty="0" smtClean="0"/>
                <a:t>| 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 Export</a:t>
              </a:r>
              <a:r>
                <a:rPr lang="en-US" altLang="ko-KR" sz="800" dirty="0" smtClean="0"/>
                <a:t> :</a:t>
              </a:r>
              <a:r>
                <a:rPr lang="en-US" altLang="ko-KR" sz="800" b="1" dirty="0">
                  <a:solidFill>
                    <a:srgbClr val="FF0000"/>
                  </a:solidFill>
                </a:rPr>
                <a:t> ↗</a:t>
              </a:r>
              <a:r>
                <a:rPr lang="en-US" altLang="ko-KR" sz="800" dirty="0" smtClean="0"/>
                <a:t> 12 </a:t>
              </a:r>
              <a:r>
                <a:rPr lang="en-US" altLang="ko-KR" sz="800" b="1" dirty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 b="1">
                <a:solidFill>
                  <a:srgbClr val="FF000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216283" y="3364833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 smtClean="0"/>
                <a:t>Gnr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08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06</a:t>
              </a:r>
              <a:r>
                <a:rPr lang="en-US" altLang="ko-KR" sz="800" b="1" dirty="0" smtClean="0"/>
                <a:t>     Dgr: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  </a:t>
              </a:r>
            </a:p>
            <a:p>
              <a:r>
                <a:rPr lang="en-US" altLang="ko-KR" sz="800" b="1" dirty="0" smtClean="0"/>
                <a:t> </a:t>
              </a:r>
              <a:r>
                <a:rPr lang="en-US" altLang="ko-KR" sz="800" b="1" dirty="0" err="1" smtClean="0"/>
                <a:t>Rfr</a:t>
              </a:r>
              <a:r>
                <a:rPr lang="en-US" altLang="ko-KR" sz="800" b="1" dirty="0" smtClean="0"/>
                <a:t> : 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02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03</a:t>
              </a:r>
              <a:r>
                <a:rPr lang="en-US" altLang="ko-KR" sz="800" b="1" dirty="0" smtClean="0"/>
                <a:t>     Bde:</a:t>
              </a:r>
              <a:r>
                <a:rPr lang="en-US" altLang="ko-KR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01</a:t>
              </a:r>
              <a:r>
                <a:rPr lang="en-US" altLang="ko-KR" sz="800" b="1" dirty="0" smtClean="0"/>
                <a:t>|</a:t>
              </a:r>
              <a:r>
                <a:rPr lang="en-US" altLang="ko-KR" sz="800" b="1" dirty="0" smtClean="0">
                  <a:solidFill>
                    <a:schemeClr val="accent2">
                      <a:lumMod val="75000"/>
                    </a:schemeClr>
                  </a:solidFill>
                </a:rPr>
                <a:t>01</a:t>
              </a:r>
              <a:endParaRPr lang="ko-KR" altLang="en-US" sz="8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4471863" y="3352756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/>
                <a:t>Full :  18</a:t>
              </a:r>
            </a:p>
            <a:p>
              <a:r>
                <a:rPr lang="en-US" altLang="ko-KR" sz="800" b="1" dirty="0" err="1" smtClean="0"/>
                <a:t>Ept</a:t>
              </a:r>
              <a:r>
                <a:rPr lang="en-US" altLang="ko-KR" sz="800" b="1" dirty="0" smtClean="0"/>
                <a:t> :   07</a:t>
              </a:r>
            </a:p>
          </p:txBody>
        </p:sp>
      </p:grpSp>
      <p:sp>
        <p:nvSpPr>
          <p:cNvPr id="240" name="모서리가 둥근 직사각형 239"/>
          <p:cNvSpPr/>
          <p:nvPr/>
        </p:nvSpPr>
        <p:spPr>
          <a:xfrm>
            <a:off x="4391359" y="2500942"/>
            <a:ext cx="724010" cy="25825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400496" y="3306544"/>
            <a:ext cx="724010" cy="23719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7606542" y="3299698"/>
            <a:ext cx="724010" cy="25049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모서리가 둥근 직사각형 242"/>
          <p:cNvSpPr/>
          <p:nvPr/>
        </p:nvSpPr>
        <p:spPr>
          <a:xfrm>
            <a:off x="7585693" y="2543708"/>
            <a:ext cx="724010" cy="22743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2593314" y="280750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양쪽 모서리가 둥근 사각형 244"/>
          <p:cNvSpPr/>
          <p:nvPr/>
        </p:nvSpPr>
        <p:spPr>
          <a:xfrm rot="16200000">
            <a:off x="2631963" y="2768985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6" name="양쪽 모서리가 둥근 사각형 245"/>
          <p:cNvSpPr/>
          <p:nvPr/>
        </p:nvSpPr>
        <p:spPr>
          <a:xfrm rot="5400000">
            <a:off x="2962640" y="280871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TextBox 246"/>
          <p:cNvSpPr txBox="1"/>
          <p:nvPr/>
        </p:nvSpPr>
        <p:spPr>
          <a:xfrm>
            <a:off x="2524616" y="276014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sp>
        <p:nvSpPr>
          <p:cNvPr id="248" name="TextBox 247"/>
          <p:cNvSpPr txBox="1"/>
          <p:nvPr/>
        </p:nvSpPr>
        <p:spPr>
          <a:xfrm>
            <a:off x="2739906" y="276014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64</a:t>
            </a:r>
            <a:endParaRPr lang="ko-KR" altLang="en-US" sz="700" b="1"/>
          </a:p>
        </p:txBody>
      </p:sp>
      <p:sp>
        <p:nvSpPr>
          <p:cNvPr id="249" name="오른쪽 화살표 248"/>
          <p:cNvSpPr/>
          <p:nvPr/>
        </p:nvSpPr>
        <p:spPr>
          <a:xfrm rot="2524570">
            <a:off x="2978234" y="284225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모서리가 둥근 직사각형 249"/>
          <p:cNvSpPr/>
          <p:nvPr/>
        </p:nvSpPr>
        <p:spPr>
          <a:xfrm>
            <a:off x="4644276" y="2789428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1" name="양쪽 모서리가 둥근 사각형 250"/>
          <p:cNvSpPr/>
          <p:nvPr/>
        </p:nvSpPr>
        <p:spPr>
          <a:xfrm rot="16200000">
            <a:off x="4682925" y="2750904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2" name="양쪽 모서리가 둥근 사각형 251"/>
          <p:cNvSpPr/>
          <p:nvPr/>
        </p:nvSpPr>
        <p:spPr>
          <a:xfrm rot="5400000">
            <a:off x="5013602" y="2790633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3" name="TextBox 252"/>
          <p:cNvSpPr txBox="1"/>
          <p:nvPr/>
        </p:nvSpPr>
        <p:spPr>
          <a:xfrm>
            <a:off x="4575578" y="2748415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254" name="TextBox 253"/>
          <p:cNvSpPr txBox="1"/>
          <p:nvPr/>
        </p:nvSpPr>
        <p:spPr>
          <a:xfrm>
            <a:off x="4790868" y="2742066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55" name="오른쪽 화살표 254"/>
          <p:cNvSpPr/>
          <p:nvPr/>
        </p:nvSpPr>
        <p:spPr>
          <a:xfrm rot="18856230">
            <a:off x="5028215" y="2823184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모서리가 둥근 직사각형 256"/>
          <p:cNvSpPr/>
          <p:nvPr/>
        </p:nvSpPr>
        <p:spPr>
          <a:xfrm>
            <a:off x="1953891" y="3572748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8" name="양쪽 모서리가 둥근 사각형 257"/>
          <p:cNvSpPr/>
          <p:nvPr/>
        </p:nvSpPr>
        <p:spPr>
          <a:xfrm rot="16200000">
            <a:off x="1992540" y="3534224"/>
            <a:ext cx="104719" cy="18232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9" name="양쪽 모서리가 둥근 사각형 258"/>
          <p:cNvSpPr/>
          <p:nvPr/>
        </p:nvSpPr>
        <p:spPr>
          <a:xfrm rot="5400000">
            <a:off x="2323217" y="3573953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TextBox 259"/>
          <p:cNvSpPr txBox="1"/>
          <p:nvPr/>
        </p:nvSpPr>
        <p:spPr>
          <a:xfrm>
            <a:off x="1891543" y="3525385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/>
              <a:t>D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61" name="TextBox 260"/>
          <p:cNvSpPr txBox="1"/>
          <p:nvPr/>
        </p:nvSpPr>
        <p:spPr>
          <a:xfrm>
            <a:off x="2100482" y="3525386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76</a:t>
            </a:r>
            <a:endParaRPr lang="ko-KR" altLang="en-US" sz="700" b="1"/>
          </a:p>
        </p:txBody>
      </p:sp>
      <p:sp>
        <p:nvSpPr>
          <p:cNvPr id="262" name="오른쪽 화살표 261"/>
          <p:cNvSpPr/>
          <p:nvPr/>
        </p:nvSpPr>
        <p:spPr>
          <a:xfrm rot="2524570">
            <a:off x="2338811" y="3607489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5568954" y="3580365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양쪽 모서리가 둥근 사각형 263"/>
          <p:cNvSpPr/>
          <p:nvPr/>
        </p:nvSpPr>
        <p:spPr>
          <a:xfrm rot="16200000">
            <a:off x="5607603" y="3541841"/>
            <a:ext cx="104719" cy="182321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5" name="양쪽 모서리가 둥근 사각형 264"/>
          <p:cNvSpPr/>
          <p:nvPr/>
        </p:nvSpPr>
        <p:spPr>
          <a:xfrm rot="5400000">
            <a:off x="5938280" y="3581570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" name="TextBox 265"/>
          <p:cNvSpPr txBox="1"/>
          <p:nvPr/>
        </p:nvSpPr>
        <p:spPr>
          <a:xfrm>
            <a:off x="5500256" y="3533002"/>
            <a:ext cx="330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sp>
        <p:nvSpPr>
          <p:cNvPr id="267" name="TextBox 266"/>
          <p:cNvSpPr txBox="1"/>
          <p:nvPr/>
        </p:nvSpPr>
        <p:spPr>
          <a:xfrm>
            <a:off x="5715546" y="3533003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67</a:t>
            </a:r>
            <a:endParaRPr lang="ko-KR" altLang="en-US" sz="700" b="1"/>
          </a:p>
        </p:txBody>
      </p:sp>
      <p:sp>
        <p:nvSpPr>
          <p:cNvPr id="268" name="오른쪽 화살표 267"/>
          <p:cNvSpPr/>
          <p:nvPr/>
        </p:nvSpPr>
        <p:spPr>
          <a:xfrm rot="2524570">
            <a:off x="5953874" y="3615106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2594587" y="275110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3788387" y="275110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1960396" y="3525466"/>
            <a:ext cx="315283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2" name="모서리가 둥근 직사각형 271"/>
          <p:cNvSpPr/>
          <p:nvPr/>
        </p:nvSpPr>
        <p:spPr>
          <a:xfrm>
            <a:off x="6981044" y="2758538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5596736" y="2758538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5583624" y="2803779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양쪽 모서리가 둥근 사각형 274"/>
          <p:cNvSpPr/>
          <p:nvPr/>
        </p:nvSpPr>
        <p:spPr>
          <a:xfrm rot="16200000">
            <a:off x="5622273" y="2765255"/>
            <a:ext cx="104719" cy="182321"/>
          </a:xfrm>
          <a:prstGeom prst="round2Same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6" name="양쪽 모서리가 둥근 사각형 275"/>
          <p:cNvSpPr/>
          <p:nvPr/>
        </p:nvSpPr>
        <p:spPr>
          <a:xfrm rot="5400000">
            <a:off x="5952950" y="2804984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TextBox 276"/>
          <p:cNvSpPr txBox="1"/>
          <p:nvPr/>
        </p:nvSpPr>
        <p:spPr>
          <a:xfrm>
            <a:off x="5514926" y="2762766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sp>
        <p:nvSpPr>
          <p:cNvPr id="278" name="TextBox 277"/>
          <p:cNvSpPr txBox="1"/>
          <p:nvPr/>
        </p:nvSpPr>
        <p:spPr>
          <a:xfrm>
            <a:off x="5730216" y="2756417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36</a:t>
            </a:r>
            <a:endParaRPr lang="ko-KR" altLang="en-US" sz="700" b="1"/>
          </a:p>
        </p:txBody>
      </p:sp>
      <p:sp>
        <p:nvSpPr>
          <p:cNvPr id="279" name="오른쪽 화살표 278"/>
          <p:cNvSpPr/>
          <p:nvPr/>
        </p:nvSpPr>
        <p:spPr>
          <a:xfrm rot="2524570">
            <a:off x="5968544" y="2838520"/>
            <a:ext cx="75490" cy="36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모서리가 둥근 직사각형 279"/>
          <p:cNvSpPr/>
          <p:nvPr/>
        </p:nvSpPr>
        <p:spPr>
          <a:xfrm>
            <a:off x="7845406" y="2797162"/>
            <a:ext cx="470904" cy="10499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양쪽 모서리가 둥근 사각형 280"/>
          <p:cNvSpPr/>
          <p:nvPr/>
        </p:nvSpPr>
        <p:spPr>
          <a:xfrm rot="16200000">
            <a:off x="7884055" y="2758638"/>
            <a:ext cx="104719" cy="18232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2" name="양쪽 모서리가 둥근 사각형 281"/>
          <p:cNvSpPr/>
          <p:nvPr/>
        </p:nvSpPr>
        <p:spPr>
          <a:xfrm rot="5400000">
            <a:off x="8214732" y="2798367"/>
            <a:ext cx="104719" cy="102861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TextBox 282"/>
          <p:cNvSpPr txBox="1"/>
          <p:nvPr/>
        </p:nvSpPr>
        <p:spPr>
          <a:xfrm>
            <a:off x="7776708" y="2756149"/>
            <a:ext cx="324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sp>
        <p:nvSpPr>
          <p:cNvPr id="284" name="TextBox 283"/>
          <p:cNvSpPr txBox="1"/>
          <p:nvPr/>
        </p:nvSpPr>
        <p:spPr>
          <a:xfrm>
            <a:off x="7991998" y="2749800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" b="1" dirty="0" smtClean="0"/>
              <a:t>58</a:t>
            </a:r>
            <a:endParaRPr lang="ko-KR" altLang="en-US" sz="700" b="1"/>
          </a:p>
        </p:txBody>
      </p:sp>
      <p:sp>
        <p:nvSpPr>
          <p:cNvPr id="285" name="오른쪽 화살표 284"/>
          <p:cNvSpPr/>
          <p:nvPr/>
        </p:nvSpPr>
        <p:spPr>
          <a:xfrm rot="18856230">
            <a:off x="8229345" y="2830918"/>
            <a:ext cx="75490" cy="3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5572986" y="3532959"/>
            <a:ext cx="275496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TextBox 286"/>
          <p:cNvSpPr txBox="1"/>
          <p:nvPr/>
        </p:nvSpPr>
        <p:spPr>
          <a:xfrm>
            <a:off x="5399162" y="30581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288" name="TextBox 287"/>
          <p:cNvSpPr txBox="1"/>
          <p:nvPr/>
        </p:nvSpPr>
        <p:spPr>
          <a:xfrm>
            <a:off x="5403279" y="230433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aphicFrame>
        <p:nvGraphicFramePr>
          <p:cNvPr id="148" name="표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65485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반입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9" name="직선 연결선 148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23625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19656"/>
              </p:ext>
            </p:extLst>
          </p:nvPr>
        </p:nvGraphicFramePr>
        <p:xfrm>
          <a:off x="9488422" y="859353"/>
          <a:ext cx="2637675" cy="36093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아무런 선택 없이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버튼 클릭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 블록의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창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에 대한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 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정보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 </a:t>
                      </a:r>
                      <a:r>
                        <a:rPr lang="en-US" altLang="ko-KR" sz="800" baseline="0" dirty="0" smtClean="0">
                          <a:effectLst/>
                        </a:rPr>
                        <a:t>Block</a:t>
                      </a:r>
                      <a:r>
                        <a:rPr lang="ko-KR" altLang="en-US" sz="800" baseline="0" smtClean="0">
                          <a:effectLst/>
                        </a:rPr>
                        <a:t>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게이트</a:t>
            </a:r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 출입분석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Date View</a:t>
            </a:r>
            <a:endParaRPr lang="ko-KR" altLang="en-US" sz="700" b="1"/>
          </a:p>
        </p:txBody>
      </p:sp>
      <p:sp>
        <p:nvSpPr>
          <p:cNvPr id="256" name="타원 255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32" name="표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64054"/>
              </p:ext>
            </p:extLst>
          </p:nvPr>
        </p:nvGraphicFramePr>
        <p:xfrm>
          <a:off x="429871" y="2393369"/>
          <a:ext cx="8658312" cy="412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464"/>
                <a:gridCol w="484102"/>
                <a:gridCol w="497713"/>
                <a:gridCol w="3554163"/>
                <a:gridCol w="3571870"/>
              </a:tblGrid>
              <a:tr h="25766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Import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Export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Job type</a:t>
                      </a:r>
                      <a:r>
                        <a:rPr lang="en-US" altLang="ko-KR" sz="800" baseline="0" dirty="0" smtClean="0"/>
                        <a:t>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Container Type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766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Import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Job type 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766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Import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766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Import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Job type </a:t>
                      </a:r>
                      <a:endParaRPr lang="ko-KR" altLang="en-US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25766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3" name="차트 132"/>
          <p:cNvGraphicFramePr/>
          <p:nvPr>
            <p:extLst>
              <p:ext uri="{D42A27DB-BD31-4B8C-83A1-F6EECF244321}">
                <p14:modId xmlns:p14="http://schemas.microsoft.com/office/powerpoint/2010/main" val="2857204920"/>
              </p:ext>
            </p:extLst>
          </p:nvPr>
        </p:nvGraphicFramePr>
        <p:xfrm>
          <a:off x="2009092" y="2694391"/>
          <a:ext cx="3425204" cy="69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4" name="차트 133"/>
          <p:cNvGraphicFramePr/>
          <p:nvPr>
            <p:extLst>
              <p:ext uri="{D42A27DB-BD31-4B8C-83A1-F6EECF244321}">
                <p14:modId xmlns:p14="http://schemas.microsoft.com/office/powerpoint/2010/main" val="1695222349"/>
              </p:ext>
            </p:extLst>
          </p:nvPr>
        </p:nvGraphicFramePr>
        <p:xfrm>
          <a:off x="5549517" y="2708274"/>
          <a:ext cx="3444156" cy="67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5" name="차트 134"/>
          <p:cNvGraphicFramePr/>
          <p:nvPr>
            <p:extLst>
              <p:ext uri="{D42A27DB-BD31-4B8C-83A1-F6EECF244321}">
                <p14:modId xmlns:p14="http://schemas.microsoft.com/office/powerpoint/2010/main" val="3334169511"/>
              </p:ext>
            </p:extLst>
          </p:nvPr>
        </p:nvGraphicFramePr>
        <p:xfrm>
          <a:off x="2009092" y="3693510"/>
          <a:ext cx="3425204" cy="71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6" name="차트 135"/>
          <p:cNvGraphicFramePr/>
          <p:nvPr>
            <p:extLst>
              <p:ext uri="{D42A27DB-BD31-4B8C-83A1-F6EECF244321}">
                <p14:modId xmlns:p14="http://schemas.microsoft.com/office/powerpoint/2010/main" val="2237397693"/>
              </p:ext>
            </p:extLst>
          </p:nvPr>
        </p:nvGraphicFramePr>
        <p:xfrm>
          <a:off x="5539161" y="3702200"/>
          <a:ext cx="3444156" cy="72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7" name="직사각형 136"/>
          <p:cNvSpPr/>
          <p:nvPr/>
        </p:nvSpPr>
        <p:spPr>
          <a:xfrm>
            <a:off x="3889860" y="1004877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 smtClean="0">
                <a:solidFill>
                  <a:schemeClr val="tx1"/>
                </a:solidFill>
              </a:rPr>
              <a:t>반입</a:t>
            </a:r>
            <a:r>
              <a:rPr lang="en-US" altLang="ko-KR" sz="600" dirty="0" smtClean="0">
                <a:solidFill>
                  <a:schemeClr val="tx1"/>
                </a:solidFill>
              </a:rPr>
              <a:t>/</a:t>
            </a:r>
            <a:r>
              <a:rPr lang="ko-KR" altLang="en-US" sz="600" smtClean="0">
                <a:solidFill>
                  <a:schemeClr val="tx1"/>
                </a:solidFill>
              </a:rPr>
              <a:t>반출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5483372" y="1009093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bg1">
                    <a:lumMod val="65000"/>
                  </a:schemeClr>
                </a:solidFill>
              </a:rPr>
              <a:t>All</a:t>
            </a:r>
            <a:endParaRPr lang="ko-KR" altLang="en-US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 rot="5400000">
            <a:off x="5830952" y="980229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endParaRPr lang="ko-KR" altLang="en-US" sz="1050" b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0" name="그룹 139"/>
          <p:cNvGrpSpPr/>
          <p:nvPr/>
        </p:nvGrpSpPr>
        <p:grpSpPr>
          <a:xfrm rot="10800000">
            <a:off x="4916748" y="1035381"/>
            <a:ext cx="176236" cy="109230"/>
            <a:chOff x="10267821" y="1988701"/>
            <a:chExt cx="616666" cy="328629"/>
          </a:xfrm>
        </p:grpSpPr>
        <p:sp>
          <p:nvSpPr>
            <p:cNvPr id="141" name="모서리가 둥근 직사각형 140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타원 141"/>
            <p:cNvSpPr/>
            <p:nvPr/>
          </p:nvSpPr>
          <p:spPr>
            <a:xfrm>
              <a:off x="10524959" y="2016540"/>
              <a:ext cx="342484" cy="2824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4471863" y="972651"/>
            <a:ext cx="511679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>
                    <a:lumMod val="65000"/>
                  </a:schemeClr>
                </a:solidFill>
              </a:rPr>
              <a:t>Property</a:t>
            </a:r>
            <a:endParaRPr lang="ko-KR" altLang="en-US" sz="7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068490" y="985305"/>
            <a:ext cx="365806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>
                    <a:lumMod val="65000"/>
                  </a:schemeClr>
                </a:solidFill>
              </a:rPr>
              <a:t>Type</a:t>
            </a:r>
            <a:endParaRPr lang="ko-KR" altLang="en-US" sz="700" b="1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94" name="차트 93"/>
          <p:cNvGraphicFramePr/>
          <p:nvPr>
            <p:extLst>
              <p:ext uri="{D42A27DB-BD31-4B8C-83A1-F6EECF244321}">
                <p14:modId xmlns:p14="http://schemas.microsoft.com/office/powerpoint/2010/main" val="7517805"/>
              </p:ext>
            </p:extLst>
          </p:nvPr>
        </p:nvGraphicFramePr>
        <p:xfrm>
          <a:off x="1995845" y="4744817"/>
          <a:ext cx="3425204" cy="69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5" name="차트 94"/>
          <p:cNvGraphicFramePr/>
          <p:nvPr>
            <p:extLst>
              <p:ext uri="{D42A27DB-BD31-4B8C-83A1-F6EECF244321}">
                <p14:modId xmlns:p14="http://schemas.microsoft.com/office/powerpoint/2010/main" val="4277291040"/>
              </p:ext>
            </p:extLst>
          </p:nvPr>
        </p:nvGraphicFramePr>
        <p:xfrm>
          <a:off x="5536270" y="4758700"/>
          <a:ext cx="3444156" cy="67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6" name="차트 95"/>
          <p:cNvGraphicFramePr/>
          <p:nvPr>
            <p:extLst>
              <p:ext uri="{D42A27DB-BD31-4B8C-83A1-F6EECF244321}">
                <p14:modId xmlns:p14="http://schemas.microsoft.com/office/powerpoint/2010/main" val="3471746063"/>
              </p:ext>
            </p:extLst>
          </p:nvPr>
        </p:nvGraphicFramePr>
        <p:xfrm>
          <a:off x="1995845" y="5743936"/>
          <a:ext cx="3425204" cy="71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7" name="차트 96"/>
          <p:cNvGraphicFramePr/>
          <p:nvPr>
            <p:extLst>
              <p:ext uri="{D42A27DB-BD31-4B8C-83A1-F6EECF244321}">
                <p14:modId xmlns:p14="http://schemas.microsoft.com/office/powerpoint/2010/main" val="2324841985"/>
              </p:ext>
            </p:extLst>
          </p:nvPr>
        </p:nvGraphicFramePr>
        <p:xfrm>
          <a:off x="5525914" y="5752626"/>
          <a:ext cx="3444156" cy="72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6" name="타원 45"/>
          <p:cNvSpPr/>
          <p:nvPr/>
        </p:nvSpPr>
        <p:spPr>
          <a:xfrm>
            <a:off x="339871" y="232392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308422" y="371434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312538" y="475643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16654" y="572438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1" name="차트 50"/>
          <p:cNvGraphicFramePr/>
          <p:nvPr>
            <p:extLst/>
          </p:nvPr>
        </p:nvGraphicFramePr>
        <p:xfrm>
          <a:off x="415512" y="1299094"/>
          <a:ext cx="6725063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25342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반입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반출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3" name="직선 연결선 52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19890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96574"/>
              </p:ext>
            </p:extLst>
          </p:nvPr>
        </p:nvGraphicFramePr>
        <p:xfrm>
          <a:off x="9488422" y="859353"/>
          <a:ext cx="2637675" cy="5670108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검색기산 설정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Default Value :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기준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분 단위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데이터 조회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30</a:t>
                      </a:r>
                      <a:r>
                        <a:rPr lang="ko-KR" altLang="en-US" sz="800" baseline="0" smtClean="0">
                          <a:effectLst/>
                        </a:rPr>
                        <a:t>분 단위로 이전 조회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이후 조회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시간동안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pre-move distance value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단계별 현재 데이터 수치 및 예측 데이터 표현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JMD (Job-move distance)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PMD (Pre-move distance)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분동안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Pre-move distance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에서 선택된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선택된 위치 표현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생산성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평균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Coverage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표시 </a:t>
                      </a:r>
                      <a:r>
                        <a:rPr lang="en-US" altLang="ko-KR" sz="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Job-move distance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수치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향후 추이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: coverage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비을 및 단계별 생상표시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Pre-move distance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수치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향후 추이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coverage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비을 및 단계별 생상표시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select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체크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박스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블록의 요약정보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Job : Job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Count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향후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Container : Container Count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향후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단계 비고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Job/Pre-move distance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 비고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영역이      번 영역에 표현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Data View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 블록의 체크 박스가 있을 경우는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블럭들의 데이터 뷰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 블록이 없은 경우 전체 데이터 뷰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Yard Crane </a:t>
            </a: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676" name="타원 2675"/>
          <p:cNvSpPr/>
          <p:nvPr/>
        </p:nvSpPr>
        <p:spPr>
          <a:xfrm>
            <a:off x="227896" y="8902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965" name="그룹 964"/>
          <p:cNvGrpSpPr/>
          <p:nvPr/>
        </p:nvGrpSpPr>
        <p:grpSpPr>
          <a:xfrm>
            <a:off x="7679084" y="5791152"/>
            <a:ext cx="1314589" cy="570211"/>
            <a:chOff x="5204460" y="4596878"/>
            <a:chExt cx="4063919" cy="1720098"/>
          </a:xfrm>
        </p:grpSpPr>
        <p:pic>
          <p:nvPicPr>
            <p:cNvPr id="966" name="그림 9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967" name="그룹 966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968" name="직사각형 967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69" name="직사각형 968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0" name="직사각형 969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1" name="직사각형 970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2" name="직사각형 971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3" name="직사각형 972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4" name="TextBox 973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975" name="TextBox 974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976" name="TextBox 975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977" name="TextBox 976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978" name="TextBox 977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979" name="TextBox 978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980" name="모서리가 둥근 직사각형 979"/>
          <p:cNvSpPr/>
          <p:nvPr/>
        </p:nvSpPr>
        <p:spPr>
          <a:xfrm>
            <a:off x="4627530" y="6135949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1" name="모서리가 둥근 직사각형 980"/>
          <p:cNvSpPr/>
          <p:nvPr/>
        </p:nvSpPr>
        <p:spPr>
          <a:xfrm>
            <a:off x="5318826" y="6161311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2" name="모서리가 둥근 직사각형 981"/>
          <p:cNvSpPr/>
          <p:nvPr/>
        </p:nvSpPr>
        <p:spPr>
          <a:xfrm>
            <a:off x="6020479" y="6149990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3" name="직사각형 982"/>
          <p:cNvSpPr/>
          <p:nvPr/>
        </p:nvSpPr>
        <p:spPr>
          <a:xfrm>
            <a:off x="4186548" y="6077252"/>
            <a:ext cx="3243196" cy="241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984" name="모서리가 둥근 직사각형 983"/>
          <p:cNvSpPr/>
          <p:nvPr/>
        </p:nvSpPr>
        <p:spPr>
          <a:xfrm>
            <a:off x="6656532" y="6154716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5" name="모서리가 둥근 직사각형 984"/>
          <p:cNvSpPr/>
          <p:nvPr/>
        </p:nvSpPr>
        <p:spPr>
          <a:xfrm>
            <a:off x="7333136" y="6158528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6" name="직사각형 985"/>
          <p:cNvSpPr/>
          <p:nvPr/>
        </p:nvSpPr>
        <p:spPr>
          <a:xfrm>
            <a:off x="4190836" y="5804996"/>
            <a:ext cx="3862661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Job / Pre-move distance</a:t>
            </a:r>
            <a:r>
              <a:rPr lang="ko-KR" altLang="en-US" sz="1050" b="1" smtClean="0"/>
              <a:t>단계</a:t>
            </a:r>
            <a:endParaRPr lang="ko-KR" altLang="en-US" sz="1050" b="1" dirty="0"/>
          </a:p>
        </p:txBody>
      </p:sp>
      <p:sp>
        <p:nvSpPr>
          <p:cNvPr id="987" name="모서리가 둥근 직사각형 986"/>
          <p:cNvSpPr/>
          <p:nvPr/>
        </p:nvSpPr>
        <p:spPr>
          <a:xfrm>
            <a:off x="4134970" y="5806662"/>
            <a:ext cx="3468254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15" name="그림 1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94" y="2195324"/>
            <a:ext cx="8348846" cy="3547745"/>
          </a:xfrm>
          <a:prstGeom prst="rect">
            <a:avLst/>
          </a:prstGeom>
        </p:spPr>
      </p:pic>
      <p:sp>
        <p:nvSpPr>
          <p:cNvPr id="993" name="모서리가 둥근 직사각형 992"/>
          <p:cNvSpPr/>
          <p:nvPr/>
        </p:nvSpPr>
        <p:spPr>
          <a:xfrm>
            <a:off x="4134970" y="2672436"/>
            <a:ext cx="992545" cy="245961"/>
          </a:xfrm>
          <a:prstGeom prst="roundRect">
            <a:avLst>
              <a:gd name="adj" fmla="val 7631"/>
            </a:avLst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6" name="타원 1015"/>
          <p:cNvSpPr/>
          <p:nvPr/>
        </p:nvSpPr>
        <p:spPr>
          <a:xfrm>
            <a:off x="2047993" y="8740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7" name="타원 1016"/>
          <p:cNvSpPr/>
          <p:nvPr/>
        </p:nvSpPr>
        <p:spPr>
          <a:xfrm>
            <a:off x="3319680" y="84509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8" name="타원 1017"/>
          <p:cNvSpPr/>
          <p:nvPr/>
        </p:nvSpPr>
        <p:spPr>
          <a:xfrm>
            <a:off x="212653" y="120370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2" name="타원 1021"/>
          <p:cNvSpPr/>
          <p:nvPr/>
        </p:nvSpPr>
        <p:spPr>
          <a:xfrm>
            <a:off x="543694" y="223838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69294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YC Date View</a:t>
            </a:r>
            <a:endParaRPr lang="ko-KR" altLang="en-US" sz="700" b="1"/>
          </a:p>
        </p:txBody>
      </p:sp>
      <p:sp>
        <p:nvSpPr>
          <p:cNvPr id="1030" name="타원 1029"/>
          <p:cNvSpPr/>
          <p:nvPr/>
        </p:nvSpPr>
        <p:spPr>
          <a:xfrm>
            <a:off x="2833009" y="237020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31" name="타원 1030"/>
          <p:cNvSpPr/>
          <p:nvPr/>
        </p:nvSpPr>
        <p:spPr>
          <a:xfrm>
            <a:off x="3979180" y="571087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10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32" name="타원 1031"/>
          <p:cNvSpPr/>
          <p:nvPr/>
        </p:nvSpPr>
        <p:spPr>
          <a:xfrm>
            <a:off x="7563214" y="568847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33" name="타원 1032"/>
          <p:cNvSpPr/>
          <p:nvPr/>
        </p:nvSpPr>
        <p:spPr>
          <a:xfrm>
            <a:off x="7148268" y="206815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34" name="타원 1033"/>
          <p:cNvSpPr/>
          <p:nvPr/>
        </p:nvSpPr>
        <p:spPr>
          <a:xfrm>
            <a:off x="9865207" y="246212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35" name="타원 1034"/>
          <p:cNvSpPr/>
          <p:nvPr/>
        </p:nvSpPr>
        <p:spPr>
          <a:xfrm>
            <a:off x="10548355" y="507358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94" name="차트 93"/>
          <p:cNvGraphicFramePr/>
          <p:nvPr>
            <p:extLst>
              <p:ext uri="{D42A27DB-BD31-4B8C-83A1-F6EECF244321}">
                <p14:modId xmlns:p14="http://schemas.microsoft.com/office/powerpoint/2010/main" val="4172054978"/>
              </p:ext>
            </p:extLst>
          </p:nvPr>
        </p:nvGraphicFramePr>
        <p:xfrm>
          <a:off x="401073" y="1285692"/>
          <a:ext cx="6611316" cy="71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9" name="모서리가 둥근 직사각형 98"/>
          <p:cNvSpPr/>
          <p:nvPr/>
        </p:nvSpPr>
        <p:spPr>
          <a:xfrm>
            <a:off x="3101068" y="2503931"/>
            <a:ext cx="2030337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3107418" y="2504948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51697" y="2449771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3101070" y="2670969"/>
            <a:ext cx="2030337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2600166" y="3244284"/>
            <a:ext cx="2513892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2599334" y="3419922"/>
            <a:ext cx="2513892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3496071" y="3423707"/>
            <a:ext cx="314450" cy="220148"/>
          </a:xfrm>
          <a:prstGeom prst="roundRect">
            <a:avLst>
              <a:gd name="adj" fmla="val 8379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4087019" y="3419013"/>
            <a:ext cx="1018672" cy="229021"/>
          </a:xfrm>
          <a:prstGeom prst="roundRect">
            <a:avLst>
              <a:gd name="adj" fmla="val 0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505680" y="2475558"/>
            <a:ext cx="16433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4454524" y="4194907"/>
            <a:ext cx="662695" cy="24137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1957798" y="4032765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1967698" y="403375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47" name="TextBox 146"/>
          <p:cNvSpPr txBox="1"/>
          <p:nvPr/>
        </p:nvSpPr>
        <p:spPr>
          <a:xfrm>
            <a:off x="1906580" y="399238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1957801" y="4195392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5582767" y="2505398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5589117" y="2506415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61" name="TextBox 160"/>
          <p:cNvSpPr txBox="1"/>
          <p:nvPr/>
        </p:nvSpPr>
        <p:spPr>
          <a:xfrm>
            <a:off x="5533396" y="2451238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6</a:t>
            </a:r>
            <a:r>
              <a:rPr lang="en-US" altLang="ko-KR" sz="900" dirty="0" smtClean="0">
                <a:solidFill>
                  <a:schemeClr val="bg1"/>
                </a:solidFill>
              </a:rPr>
              <a:t>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5575872" y="2797314"/>
            <a:ext cx="2755285" cy="122550"/>
          </a:xfrm>
          <a:prstGeom prst="roundRect">
            <a:avLst>
              <a:gd name="adj" fmla="val 12472"/>
            </a:avLst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5576166" y="2672436"/>
            <a:ext cx="2760282" cy="24504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5590666" y="3257761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5589768" y="3433399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6469181" y="3433284"/>
            <a:ext cx="425484" cy="227223"/>
          </a:xfrm>
          <a:prstGeom prst="roundRect">
            <a:avLst>
              <a:gd name="adj" fmla="val 3796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7853023" y="3436631"/>
            <a:ext cx="446495" cy="220423"/>
          </a:xfrm>
          <a:prstGeom prst="roundRect">
            <a:avLst>
              <a:gd name="adj" fmla="val 3829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2616306" y="325852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89" name="TextBox 188"/>
          <p:cNvSpPr txBox="1"/>
          <p:nvPr/>
        </p:nvSpPr>
        <p:spPr>
          <a:xfrm>
            <a:off x="2555188" y="321715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5604886" y="327059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1" name="TextBox 190"/>
          <p:cNvSpPr txBox="1"/>
          <p:nvPr/>
        </p:nvSpPr>
        <p:spPr>
          <a:xfrm>
            <a:off x="5543768" y="322921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5574929" y="4021347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5581279" y="402236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6" name="TextBox 205"/>
          <p:cNvSpPr txBox="1"/>
          <p:nvPr/>
        </p:nvSpPr>
        <p:spPr>
          <a:xfrm>
            <a:off x="5525558" y="396718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6330960" y="4192777"/>
            <a:ext cx="1995864" cy="244868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005810" y="2501364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직사각형 225"/>
          <p:cNvSpPr/>
          <p:nvPr/>
        </p:nvSpPr>
        <p:spPr>
          <a:xfrm>
            <a:off x="2505307" y="3249771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" name="직사각형 226"/>
          <p:cNvSpPr/>
          <p:nvPr/>
        </p:nvSpPr>
        <p:spPr>
          <a:xfrm>
            <a:off x="1869983" y="4043093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직사각형 227"/>
          <p:cNvSpPr/>
          <p:nvPr/>
        </p:nvSpPr>
        <p:spPr>
          <a:xfrm>
            <a:off x="5483899" y="250424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직사각형 228"/>
          <p:cNvSpPr/>
          <p:nvPr/>
        </p:nvSpPr>
        <p:spPr>
          <a:xfrm>
            <a:off x="5486784" y="3267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직사각형 229"/>
          <p:cNvSpPr/>
          <p:nvPr/>
        </p:nvSpPr>
        <p:spPr>
          <a:xfrm>
            <a:off x="5486784" y="402997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타원 232"/>
          <p:cNvSpPr/>
          <p:nvPr/>
        </p:nvSpPr>
        <p:spPr>
          <a:xfrm>
            <a:off x="3481902" y="235137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3098852" y="2673293"/>
            <a:ext cx="1038499" cy="245818"/>
          </a:xfrm>
          <a:prstGeom prst="roundRect">
            <a:avLst>
              <a:gd name="adj" fmla="val 4722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타원 268"/>
          <p:cNvSpPr/>
          <p:nvPr/>
        </p:nvSpPr>
        <p:spPr>
          <a:xfrm>
            <a:off x="2955315" y="263537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2599605" y="3419013"/>
            <a:ext cx="896466" cy="228682"/>
          </a:xfrm>
          <a:prstGeom prst="roundRect">
            <a:avLst>
              <a:gd name="adj" fmla="val 0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3811446" y="3418736"/>
            <a:ext cx="275573" cy="228959"/>
          </a:xfrm>
          <a:prstGeom prst="roundRect">
            <a:avLst>
              <a:gd name="adj" fmla="val 4033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2" name="모서리가 둥근 직사각형 271"/>
          <p:cNvSpPr/>
          <p:nvPr/>
        </p:nvSpPr>
        <p:spPr>
          <a:xfrm>
            <a:off x="1960201" y="4194906"/>
            <a:ext cx="2497499" cy="239673"/>
          </a:xfrm>
          <a:prstGeom prst="roundRect">
            <a:avLst>
              <a:gd name="adj" fmla="val 1828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5575872" y="2683441"/>
            <a:ext cx="2755285" cy="122550"/>
          </a:xfrm>
          <a:prstGeom prst="roundRect">
            <a:avLst>
              <a:gd name="adj" fmla="val 12472"/>
            </a:avLst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5594874" y="3433505"/>
            <a:ext cx="878951" cy="23052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6896942" y="3433228"/>
            <a:ext cx="955978" cy="23016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5575576" y="4192777"/>
            <a:ext cx="751958" cy="24119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타원 276"/>
          <p:cNvSpPr/>
          <p:nvPr/>
        </p:nvSpPr>
        <p:spPr>
          <a:xfrm>
            <a:off x="2948577" y="297893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684854" y="2627684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dirty="0" smtClean="0"/>
              <a:t>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3054714" y="2642022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26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3497868" y="3222965"/>
            <a:ext cx="1649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3409484" y="338911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2568574" y="3390095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662410" y="338257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dirty="0" smtClean="0"/>
              <a:t>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748420" y="338245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25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505679" y="4015129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655373" y="414827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/>
              <a:t>PMD :</a:t>
            </a:r>
          </a:p>
          <a:p>
            <a:pPr algn="r"/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1930882" y="4158718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36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690837" y="2485886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6683025" y="3216817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6690836" y="4008981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5555563" y="2750196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PMD: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5567948" y="2631114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JMD: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dirty="0" smtClean="0"/>
              <a:t>18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7903576" y="339952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6855557" y="339637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 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7884339" y="414619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/>
              <a:t>PMD :</a:t>
            </a:r>
          </a:p>
          <a:p>
            <a:pPr algn="r"/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5521013" y="415444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JMD :</a:t>
            </a:r>
          </a:p>
          <a:p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dirty="0" smtClean="0"/>
              <a:t>18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7582400" y="2749434"/>
            <a:ext cx="7713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PMD: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7594785" y="2630352"/>
            <a:ext cx="7505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JMD: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dirty="0" smtClean="0"/>
              <a:t>18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6486290" y="339197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5543254" y="339693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  <a:endParaRPr lang="en-US" altLang="ko-KR" sz="700" b="1" dirty="0">
              <a:solidFill>
                <a:srgbClr val="FF0000"/>
              </a:solidFill>
            </a:endParaRP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grpSp>
        <p:nvGrpSpPr>
          <p:cNvPr id="309" name="그룹 308"/>
          <p:cNvGrpSpPr/>
          <p:nvPr/>
        </p:nvGrpSpPr>
        <p:grpSpPr>
          <a:xfrm>
            <a:off x="4583816" y="3604082"/>
            <a:ext cx="541814" cy="206404"/>
            <a:chOff x="4592054" y="3639995"/>
            <a:chExt cx="541814" cy="206404"/>
          </a:xfrm>
        </p:grpSpPr>
        <p:sp>
          <p:nvSpPr>
            <p:cNvPr id="310" name="모서리가 둥근 직사각형 309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1" name="양쪽 모서리가 둥근 사각형 310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2" name="양쪽 모서리가 둥근 사각형 311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315" name="오른쪽 화살표 314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1" name="그룹 330"/>
          <p:cNvGrpSpPr/>
          <p:nvPr/>
        </p:nvGrpSpPr>
        <p:grpSpPr>
          <a:xfrm>
            <a:off x="3010170" y="2878603"/>
            <a:ext cx="541814" cy="202437"/>
            <a:chOff x="3018408" y="2900227"/>
            <a:chExt cx="541814" cy="202437"/>
          </a:xfrm>
        </p:grpSpPr>
        <p:sp>
          <p:nvSpPr>
            <p:cNvPr id="332" name="모서리가 둥근 직사각형 331"/>
            <p:cNvSpPr/>
            <p:nvPr/>
          </p:nvSpPr>
          <p:spPr>
            <a:xfrm>
              <a:off x="3087106" y="2947591"/>
              <a:ext cx="470904" cy="10499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3" name="양쪽 모서리가 둥근 사각형 332"/>
            <p:cNvSpPr/>
            <p:nvPr/>
          </p:nvSpPr>
          <p:spPr>
            <a:xfrm rot="16200000">
              <a:off x="3125755" y="2909067"/>
              <a:ext cx="104719" cy="182321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4" name="양쪽 모서리가 둥근 사각형 333"/>
            <p:cNvSpPr/>
            <p:nvPr/>
          </p:nvSpPr>
          <p:spPr>
            <a:xfrm rot="5400000">
              <a:off x="3456432" y="2948796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3018408" y="2902609"/>
              <a:ext cx="3289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A01</a:t>
              </a:r>
              <a:endParaRPr lang="ko-KR" altLang="en-US" sz="700" b="1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3233699" y="2900227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86</a:t>
              </a:r>
              <a:endParaRPr lang="ko-KR" altLang="en-US" sz="700" b="1"/>
            </a:p>
          </p:txBody>
        </p:sp>
        <p:sp>
          <p:nvSpPr>
            <p:cNvPr id="337" name="오른쪽 화살표 336"/>
            <p:cNvSpPr/>
            <p:nvPr/>
          </p:nvSpPr>
          <p:spPr>
            <a:xfrm rot="18856230">
              <a:off x="3472026" y="297995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8" name="모서리가 둥근 직사각형 337"/>
          <p:cNvSpPr/>
          <p:nvPr/>
        </p:nvSpPr>
        <p:spPr>
          <a:xfrm>
            <a:off x="5573902" y="2918393"/>
            <a:ext cx="2746571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9" name="그룹 338"/>
          <p:cNvGrpSpPr/>
          <p:nvPr/>
        </p:nvGrpSpPr>
        <p:grpSpPr>
          <a:xfrm>
            <a:off x="5498117" y="2919422"/>
            <a:ext cx="541814" cy="200056"/>
            <a:chOff x="5506355" y="2914851"/>
            <a:chExt cx="541814" cy="200056"/>
          </a:xfrm>
        </p:grpSpPr>
        <p:sp>
          <p:nvSpPr>
            <p:cNvPr id="340" name="모서리가 둥근 직사각형 339"/>
            <p:cNvSpPr/>
            <p:nvPr/>
          </p:nvSpPr>
          <p:spPr>
            <a:xfrm>
              <a:off x="5575053" y="2962214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양쪽 모서리가 둥근 사각형 340"/>
            <p:cNvSpPr/>
            <p:nvPr/>
          </p:nvSpPr>
          <p:spPr>
            <a:xfrm rot="16200000">
              <a:off x="5613702" y="2923690"/>
              <a:ext cx="104719" cy="182321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2" name="양쪽 모서리가 둥근 사각형 341"/>
            <p:cNvSpPr/>
            <p:nvPr/>
          </p:nvSpPr>
          <p:spPr>
            <a:xfrm rot="5400000">
              <a:off x="5944379" y="2963419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5506355" y="2914851"/>
              <a:ext cx="3289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A02</a:t>
              </a:r>
              <a:endParaRPr lang="ko-KR" altLang="en-US" sz="700" b="1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5721645" y="2914852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81</a:t>
              </a:r>
              <a:endParaRPr lang="ko-KR" altLang="en-US" sz="700" b="1"/>
            </a:p>
          </p:txBody>
        </p:sp>
        <p:sp>
          <p:nvSpPr>
            <p:cNvPr id="345" name="오른쪽 화살표 344"/>
            <p:cNvSpPr/>
            <p:nvPr/>
          </p:nvSpPr>
          <p:spPr>
            <a:xfrm rot="2524570">
              <a:off x="5959973" y="2996955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1" name="그룹 350"/>
          <p:cNvGrpSpPr/>
          <p:nvPr/>
        </p:nvGrpSpPr>
        <p:grpSpPr>
          <a:xfrm>
            <a:off x="5515117" y="3623500"/>
            <a:ext cx="541814" cy="206404"/>
            <a:chOff x="5506688" y="3662584"/>
            <a:chExt cx="541814" cy="206404"/>
          </a:xfrm>
        </p:grpSpPr>
        <p:sp>
          <p:nvSpPr>
            <p:cNvPr id="352" name="모서리가 둥근 직사각형 351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양쪽 모서리가 둥근 사각형 352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4" name="양쪽 모서리가 둥근 사각형 353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357" name="오른쪽 화살표 356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6" name="그룹 365"/>
          <p:cNvGrpSpPr/>
          <p:nvPr/>
        </p:nvGrpSpPr>
        <p:grpSpPr>
          <a:xfrm>
            <a:off x="2532854" y="3603112"/>
            <a:ext cx="541814" cy="200056"/>
            <a:chOff x="2541092" y="3651725"/>
            <a:chExt cx="541814" cy="200056"/>
          </a:xfrm>
        </p:grpSpPr>
        <p:sp>
          <p:nvSpPr>
            <p:cNvPr id="367" name="모서리가 둥근 직사각형 366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8" name="양쪽 모서리가 둥근 사각형 367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9" name="양쪽 모서리가 둥근 사각형 368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372" name="오른쪽 화살표 371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3" name="그룹 372"/>
          <p:cNvGrpSpPr/>
          <p:nvPr/>
        </p:nvGrpSpPr>
        <p:grpSpPr>
          <a:xfrm>
            <a:off x="1891543" y="4390878"/>
            <a:ext cx="535464" cy="200056"/>
            <a:chOff x="1899781" y="4431552"/>
            <a:chExt cx="535464" cy="200056"/>
          </a:xfrm>
        </p:grpSpPr>
        <p:sp>
          <p:nvSpPr>
            <p:cNvPr id="374" name="모서리가 둥근 직사각형 373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5" name="양쪽 모서리가 둥근 사각형 374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6" name="양쪽 모서리가 둥근 사각형 375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379" name="오른쪽 화살표 378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0" name="그룹 379"/>
          <p:cNvGrpSpPr/>
          <p:nvPr/>
        </p:nvGrpSpPr>
        <p:grpSpPr>
          <a:xfrm>
            <a:off x="5502830" y="4395320"/>
            <a:ext cx="541814" cy="200056"/>
            <a:chOff x="5492018" y="4439169"/>
            <a:chExt cx="541814" cy="200056"/>
          </a:xfrm>
        </p:grpSpPr>
        <p:sp>
          <p:nvSpPr>
            <p:cNvPr id="381" name="모서리가 둥근 직사각형 380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2" name="양쪽 모서리가 둥근 사각형 381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3" name="양쪽 모서리가 둥근 사각형 382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386" name="오른쪽 화살표 385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7" name="그룹 386"/>
          <p:cNvGrpSpPr/>
          <p:nvPr/>
        </p:nvGrpSpPr>
        <p:grpSpPr>
          <a:xfrm>
            <a:off x="7760232" y="3620339"/>
            <a:ext cx="541814" cy="206404"/>
            <a:chOff x="7768470" y="3666093"/>
            <a:chExt cx="541814" cy="206404"/>
          </a:xfrm>
        </p:grpSpPr>
        <p:sp>
          <p:nvSpPr>
            <p:cNvPr id="388" name="모서리가 둥근 직사각형 387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9" name="양쪽 모서리가 둥근 사각형 388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0" name="양쪽 모서리가 둥근 사각형 389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393" name="오른쪽 화살표 392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4" name="모서리가 둥근 직사각형 393"/>
          <p:cNvSpPr/>
          <p:nvPr/>
        </p:nvSpPr>
        <p:spPr>
          <a:xfrm>
            <a:off x="477794" y="5806662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5" name="모서리가 둥근 직사각형 394"/>
          <p:cNvSpPr/>
          <p:nvPr/>
        </p:nvSpPr>
        <p:spPr>
          <a:xfrm>
            <a:off x="924222" y="6114406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6" name="모서리가 둥근 직사각형 395"/>
          <p:cNvSpPr/>
          <p:nvPr/>
        </p:nvSpPr>
        <p:spPr>
          <a:xfrm>
            <a:off x="1615518" y="6139768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7" name="모서리가 둥근 직사각형 396"/>
          <p:cNvSpPr/>
          <p:nvPr/>
        </p:nvSpPr>
        <p:spPr>
          <a:xfrm>
            <a:off x="2317171" y="6128447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8" name="직사각형 397"/>
          <p:cNvSpPr/>
          <p:nvPr/>
        </p:nvSpPr>
        <p:spPr>
          <a:xfrm>
            <a:off x="483240" y="6055709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399" name="모서리가 둥근 직사각형 398"/>
          <p:cNvSpPr/>
          <p:nvPr/>
        </p:nvSpPr>
        <p:spPr>
          <a:xfrm>
            <a:off x="2953224" y="6133173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0" name="모서리가 둥근 직사각형 399"/>
          <p:cNvSpPr/>
          <p:nvPr/>
        </p:nvSpPr>
        <p:spPr>
          <a:xfrm>
            <a:off x="3629828" y="613698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1" name="직사각형 400"/>
          <p:cNvSpPr/>
          <p:nvPr/>
        </p:nvSpPr>
        <p:spPr>
          <a:xfrm>
            <a:off x="459106" y="5783453"/>
            <a:ext cx="2582303" cy="25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/>
              <a:t>YC </a:t>
            </a:r>
            <a:r>
              <a:rPr lang="ko-KR" altLang="en-US" sz="1050" b="1" smtClean="0"/>
              <a:t>생산성 단계</a:t>
            </a:r>
            <a:endParaRPr lang="ko-KR" altLang="en-US" sz="1050" b="1" dirty="0"/>
          </a:p>
        </p:txBody>
      </p:sp>
      <p:graphicFrame>
        <p:nvGraphicFramePr>
          <p:cNvPr id="225" name="표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26011"/>
              </p:ext>
            </p:extLst>
          </p:nvPr>
        </p:nvGraphicFramePr>
        <p:xfrm>
          <a:off x="7012388" y="1331802"/>
          <a:ext cx="1843288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01"/>
                <a:gridCol w="428368"/>
                <a:gridCol w="461319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Job-move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Pre-move</a:t>
                      </a:r>
                      <a:r>
                        <a:rPr lang="en-US" altLang="ko-KR" sz="600" b="1" baseline="0" dirty="0" smtClean="0">
                          <a:solidFill>
                            <a:schemeClr val="tx1"/>
                          </a:solidFill>
                        </a:rPr>
                        <a:t>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146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Crane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04543"/>
              </p:ext>
            </p:extLst>
          </p:nvPr>
        </p:nvGraphicFramePr>
        <p:xfrm>
          <a:off x="9488422" y="859353"/>
          <a:ext cx="2637675" cy="32225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YC 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aseline="0" dirty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Yard Crane 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Yard Crane </a:t>
            </a: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728526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YC Date View</a:t>
            </a:r>
            <a:endParaRPr lang="ko-KR" altLang="en-US" sz="700" b="1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22985"/>
              </p:ext>
            </p:extLst>
          </p:nvPr>
        </p:nvGraphicFramePr>
        <p:xfrm>
          <a:off x="625767" y="3861160"/>
          <a:ext cx="8216122" cy="290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23"/>
                <a:gridCol w="1194486"/>
                <a:gridCol w="411892"/>
                <a:gridCol w="1112108"/>
                <a:gridCol w="337752"/>
                <a:gridCol w="2611394"/>
                <a:gridCol w="1955367"/>
              </a:tblGrid>
              <a:tr h="24238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aseline="0" dirty="0" smtClean="0"/>
                        <a:t>Job Move Distance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253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Pre</a:t>
                      </a:r>
                      <a:r>
                        <a:rPr lang="en-US" altLang="ko-KR" sz="800" baseline="0" dirty="0" smtClean="0"/>
                        <a:t> Move Distance</a:t>
                      </a:r>
                      <a:endParaRPr lang="ko-KR" altLang="en-US" sz="800" smtClean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Job Type</a:t>
                      </a:r>
                      <a:r>
                        <a:rPr lang="ko-KR" altLang="en-US" sz="800" smtClean="0"/>
                        <a:t>별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 </a:t>
                      </a:r>
                      <a:r>
                        <a:rPr lang="ko-KR" altLang="en-US" sz="800" smtClean="0"/>
                        <a:t>별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solidFill>
                            <a:schemeClr val="bg1"/>
                          </a:solidFill>
                        </a:rPr>
                        <a:t>B03</a:t>
                      </a:r>
                      <a:endParaRPr lang="ko-KR" altLang="en-US" sz="105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Job Move Distance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253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solidFill>
                            <a:schemeClr val="bg1"/>
                          </a:solidFill>
                        </a:rPr>
                        <a:t>B04</a:t>
                      </a:r>
                      <a:endParaRPr lang="ko-KR" altLang="en-US" sz="105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Job Move Distance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253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" name="타원 337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9" name="타원 338"/>
          <p:cNvSpPr/>
          <p:nvPr/>
        </p:nvSpPr>
        <p:spPr>
          <a:xfrm>
            <a:off x="489706" y="382963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4" name="타원 343"/>
          <p:cNvSpPr/>
          <p:nvPr/>
        </p:nvSpPr>
        <p:spPr>
          <a:xfrm>
            <a:off x="5306211" y="230828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5" name="모서리가 둥근 직사각형 344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5" name="차트 144"/>
          <p:cNvGraphicFramePr/>
          <p:nvPr>
            <p:extLst/>
          </p:nvPr>
        </p:nvGraphicFramePr>
        <p:xfrm>
          <a:off x="401073" y="1285692"/>
          <a:ext cx="6611316" cy="71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6" name="표 145"/>
          <p:cNvGraphicFramePr>
            <a:graphicFrameLocks noGrp="1"/>
          </p:cNvGraphicFramePr>
          <p:nvPr>
            <p:extLst/>
          </p:nvPr>
        </p:nvGraphicFramePr>
        <p:xfrm>
          <a:off x="7012388" y="1331802"/>
          <a:ext cx="1843288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01"/>
                <a:gridCol w="428368"/>
                <a:gridCol w="461319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Job-move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Pre-move</a:t>
                      </a:r>
                      <a:r>
                        <a:rPr lang="en-US" altLang="ko-KR" sz="600" b="1" baseline="0" dirty="0" smtClean="0">
                          <a:solidFill>
                            <a:schemeClr val="tx1"/>
                          </a:solidFill>
                        </a:rPr>
                        <a:t>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" name="직사각형 129"/>
          <p:cNvSpPr/>
          <p:nvPr/>
        </p:nvSpPr>
        <p:spPr>
          <a:xfrm>
            <a:off x="151027" y="6769744"/>
            <a:ext cx="1333863" cy="4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Data View </a:t>
            </a:r>
            <a:r>
              <a:rPr lang="ko-KR" altLang="en-US" sz="1050" smtClean="0"/>
              <a:t>그래프</a:t>
            </a:r>
            <a:endParaRPr lang="ko-KR" altLang="en-US" sz="1050" dirty="0"/>
          </a:p>
        </p:txBody>
      </p:sp>
      <p:graphicFrame>
        <p:nvGraphicFramePr>
          <p:cNvPr id="164" name="차트 1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926808"/>
              </p:ext>
            </p:extLst>
          </p:nvPr>
        </p:nvGraphicFramePr>
        <p:xfrm>
          <a:off x="4314637" y="4135464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5" name="차트 1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62436"/>
              </p:ext>
            </p:extLst>
          </p:nvPr>
        </p:nvGraphicFramePr>
        <p:xfrm>
          <a:off x="6908597" y="4135465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3" name="모서리가 둥근 직사각형 252"/>
          <p:cNvSpPr/>
          <p:nvPr/>
        </p:nvSpPr>
        <p:spPr>
          <a:xfrm>
            <a:off x="2600166" y="2398464"/>
            <a:ext cx="2513892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모서리가 둥근 직사각형 253"/>
          <p:cNvSpPr/>
          <p:nvPr/>
        </p:nvSpPr>
        <p:spPr>
          <a:xfrm>
            <a:off x="2599334" y="2574102"/>
            <a:ext cx="2513892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5" name="모서리가 둥근 직사각형 254"/>
          <p:cNvSpPr/>
          <p:nvPr/>
        </p:nvSpPr>
        <p:spPr>
          <a:xfrm>
            <a:off x="3496071" y="2577887"/>
            <a:ext cx="314450" cy="220148"/>
          </a:xfrm>
          <a:prstGeom prst="roundRect">
            <a:avLst>
              <a:gd name="adj" fmla="val 8379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모서리가 둥근 직사각형 255"/>
          <p:cNvSpPr/>
          <p:nvPr/>
        </p:nvSpPr>
        <p:spPr>
          <a:xfrm>
            <a:off x="4087019" y="2573193"/>
            <a:ext cx="1018672" cy="229021"/>
          </a:xfrm>
          <a:prstGeom prst="roundRect">
            <a:avLst>
              <a:gd name="adj" fmla="val 0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모서리가 둥근 직사각형 256"/>
          <p:cNvSpPr/>
          <p:nvPr/>
        </p:nvSpPr>
        <p:spPr>
          <a:xfrm>
            <a:off x="4454524" y="3349087"/>
            <a:ext cx="662695" cy="24137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8" name="모서리가 둥근 직사각형 257"/>
          <p:cNvSpPr/>
          <p:nvPr/>
        </p:nvSpPr>
        <p:spPr>
          <a:xfrm>
            <a:off x="1957798" y="3186945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1967698" y="318793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60" name="TextBox 259"/>
          <p:cNvSpPr txBox="1"/>
          <p:nvPr/>
        </p:nvSpPr>
        <p:spPr>
          <a:xfrm>
            <a:off x="1906580" y="314656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1957801" y="3349572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2" name="모서리가 둥근 직사각형 261"/>
          <p:cNvSpPr/>
          <p:nvPr/>
        </p:nvSpPr>
        <p:spPr>
          <a:xfrm>
            <a:off x="5590666" y="2411941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5589768" y="2587579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6469181" y="2587464"/>
            <a:ext cx="425484" cy="227223"/>
          </a:xfrm>
          <a:prstGeom prst="roundRect">
            <a:avLst>
              <a:gd name="adj" fmla="val 3796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7853023" y="2590811"/>
            <a:ext cx="446495" cy="220423"/>
          </a:xfrm>
          <a:prstGeom prst="roundRect">
            <a:avLst>
              <a:gd name="adj" fmla="val 3829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2616306" y="241270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67" name="TextBox 266"/>
          <p:cNvSpPr txBox="1"/>
          <p:nvPr/>
        </p:nvSpPr>
        <p:spPr>
          <a:xfrm>
            <a:off x="2555188" y="237133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5604886" y="242477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69" name="TextBox 268"/>
          <p:cNvSpPr txBox="1"/>
          <p:nvPr/>
        </p:nvSpPr>
        <p:spPr>
          <a:xfrm>
            <a:off x="5543768" y="238339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5574929" y="3175527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5581279" y="317654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72" name="TextBox 271"/>
          <p:cNvSpPr txBox="1"/>
          <p:nvPr/>
        </p:nvSpPr>
        <p:spPr>
          <a:xfrm>
            <a:off x="5525558" y="312136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6330960" y="3346957"/>
            <a:ext cx="1995864" cy="244868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직사각형 273"/>
          <p:cNvSpPr/>
          <p:nvPr/>
        </p:nvSpPr>
        <p:spPr>
          <a:xfrm>
            <a:off x="2505307" y="2403951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직사각형 274"/>
          <p:cNvSpPr/>
          <p:nvPr/>
        </p:nvSpPr>
        <p:spPr>
          <a:xfrm>
            <a:off x="1869983" y="3197273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직사각형 275"/>
          <p:cNvSpPr/>
          <p:nvPr/>
        </p:nvSpPr>
        <p:spPr>
          <a:xfrm>
            <a:off x="5486784" y="242215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직사각형 276"/>
          <p:cNvSpPr/>
          <p:nvPr/>
        </p:nvSpPr>
        <p:spPr>
          <a:xfrm>
            <a:off x="5486784" y="318415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2599605" y="2573193"/>
            <a:ext cx="896466" cy="228682"/>
          </a:xfrm>
          <a:prstGeom prst="roundRect">
            <a:avLst>
              <a:gd name="adj" fmla="val 0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모서리가 둥근 직사각형 278"/>
          <p:cNvSpPr/>
          <p:nvPr/>
        </p:nvSpPr>
        <p:spPr>
          <a:xfrm>
            <a:off x="3811446" y="2572916"/>
            <a:ext cx="275573" cy="228959"/>
          </a:xfrm>
          <a:prstGeom prst="roundRect">
            <a:avLst>
              <a:gd name="adj" fmla="val 4033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모서리가 둥근 직사각형 279"/>
          <p:cNvSpPr/>
          <p:nvPr/>
        </p:nvSpPr>
        <p:spPr>
          <a:xfrm>
            <a:off x="1960201" y="3349086"/>
            <a:ext cx="2497499" cy="239673"/>
          </a:xfrm>
          <a:prstGeom prst="roundRect">
            <a:avLst>
              <a:gd name="adj" fmla="val 1828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모서리가 둥근 직사각형 280"/>
          <p:cNvSpPr/>
          <p:nvPr/>
        </p:nvSpPr>
        <p:spPr>
          <a:xfrm>
            <a:off x="5594874" y="2587685"/>
            <a:ext cx="878951" cy="23052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2" name="모서리가 둥근 직사각형 281"/>
          <p:cNvSpPr/>
          <p:nvPr/>
        </p:nvSpPr>
        <p:spPr>
          <a:xfrm>
            <a:off x="6896942" y="2587408"/>
            <a:ext cx="955978" cy="23016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모서리가 둥근 직사각형 282"/>
          <p:cNvSpPr/>
          <p:nvPr/>
        </p:nvSpPr>
        <p:spPr>
          <a:xfrm>
            <a:off x="5575576" y="3346957"/>
            <a:ext cx="751958" cy="24119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TextBox 283"/>
          <p:cNvSpPr txBox="1"/>
          <p:nvPr/>
        </p:nvSpPr>
        <p:spPr>
          <a:xfrm>
            <a:off x="3497868" y="2377145"/>
            <a:ext cx="1649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409484" y="254329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568574" y="2544275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662410" y="253675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dirty="0" smtClean="0"/>
              <a:t>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3748420" y="253663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25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3505679" y="3169309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4655373" y="330245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/>
              <a:t>PMD :</a:t>
            </a:r>
          </a:p>
          <a:p>
            <a:pPr algn="r"/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930882" y="3312898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36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6683025" y="2370997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6690836" y="3163161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7903576" y="255370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6855557" y="255055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 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7884339" y="33003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/>
              <a:t>PMD :</a:t>
            </a:r>
          </a:p>
          <a:p>
            <a:pPr algn="r"/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5521013" y="330862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JMD :</a:t>
            </a:r>
          </a:p>
          <a:p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dirty="0" smtClean="0"/>
              <a:t>18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6486290" y="25461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5543254" y="255111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  <a:endParaRPr lang="en-US" altLang="ko-KR" sz="700" b="1" dirty="0">
              <a:solidFill>
                <a:srgbClr val="FF0000"/>
              </a:solidFill>
            </a:endParaRP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grpSp>
        <p:nvGrpSpPr>
          <p:cNvPr id="300" name="그룹 299"/>
          <p:cNvGrpSpPr/>
          <p:nvPr/>
        </p:nvGrpSpPr>
        <p:grpSpPr>
          <a:xfrm>
            <a:off x="4583816" y="2758262"/>
            <a:ext cx="541814" cy="206404"/>
            <a:chOff x="4592054" y="3639995"/>
            <a:chExt cx="541814" cy="206404"/>
          </a:xfrm>
        </p:grpSpPr>
        <p:sp>
          <p:nvSpPr>
            <p:cNvPr id="301" name="모서리가 둥근 직사각형 300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양쪽 모서리가 둥근 사각형 301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3" name="양쪽 모서리가 둥근 사각형 302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306" name="오른쪽 화살표 305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7" name="그룹 306"/>
          <p:cNvGrpSpPr/>
          <p:nvPr/>
        </p:nvGrpSpPr>
        <p:grpSpPr>
          <a:xfrm>
            <a:off x="5515117" y="2777680"/>
            <a:ext cx="541814" cy="206404"/>
            <a:chOff x="5506688" y="3662584"/>
            <a:chExt cx="541814" cy="206404"/>
          </a:xfrm>
        </p:grpSpPr>
        <p:sp>
          <p:nvSpPr>
            <p:cNvPr id="308" name="모서리가 둥근 직사각형 307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9" name="양쪽 모서리가 둥근 사각형 308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양쪽 모서리가 둥근 사각형 309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313" name="오른쪽 화살표 312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4" name="그룹 313"/>
          <p:cNvGrpSpPr/>
          <p:nvPr/>
        </p:nvGrpSpPr>
        <p:grpSpPr>
          <a:xfrm>
            <a:off x="2532854" y="2757292"/>
            <a:ext cx="541814" cy="200056"/>
            <a:chOff x="2541092" y="3651725"/>
            <a:chExt cx="541814" cy="200056"/>
          </a:xfrm>
        </p:grpSpPr>
        <p:sp>
          <p:nvSpPr>
            <p:cNvPr id="315" name="모서리가 둥근 직사각형 314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6" name="양쪽 모서리가 둥근 사각형 315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7" name="양쪽 모서리가 둥근 사각형 316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320" name="오른쪽 화살표 319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1" name="그룹 320"/>
          <p:cNvGrpSpPr/>
          <p:nvPr/>
        </p:nvGrpSpPr>
        <p:grpSpPr>
          <a:xfrm>
            <a:off x="1891543" y="3545058"/>
            <a:ext cx="535464" cy="200056"/>
            <a:chOff x="1899781" y="4431552"/>
            <a:chExt cx="535464" cy="200056"/>
          </a:xfrm>
        </p:grpSpPr>
        <p:sp>
          <p:nvSpPr>
            <p:cNvPr id="322" name="모서리가 둥근 직사각형 321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3" name="양쪽 모서리가 둥근 사각형 322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4" name="양쪽 모서리가 둥근 사각형 323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327" name="오른쪽 화살표 326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8" name="그룹 327"/>
          <p:cNvGrpSpPr/>
          <p:nvPr/>
        </p:nvGrpSpPr>
        <p:grpSpPr>
          <a:xfrm>
            <a:off x="5502830" y="3549500"/>
            <a:ext cx="541814" cy="200056"/>
            <a:chOff x="5492018" y="4439169"/>
            <a:chExt cx="541814" cy="200056"/>
          </a:xfrm>
        </p:grpSpPr>
        <p:sp>
          <p:nvSpPr>
            <p:cNvPr id="329" name="모서리가 둥근 직사각형 328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0" name="양쪽 모서리가 둥근 사각형 329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1" name="양쪽 모서리가 둥근 사각형 330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334" name="오른쪽 화살표 333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5" name="그룹 334"/>
          <p:cNvGrpSpPr/>
          <p:nvPr/>
        </p:nvGrpSpPr>
        <p:grpSpPr>
          <a:xfrm>
            <a:off x="7760232" y="2774519"/>
            <a:ext cx="541814" cy="206404"/>
            <a:chOff x="7768470" y="3666093"/>
            <a:chExt cx="541814" cy="206404"/>
          </a:xfrm>
        </p:grpSpPr>
        <p:sp>
          <p:nvSpPr>
            <p:cNvPr id="336" name="모서리가 둥근 직사각형 335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7" name="양쪽 모서리가 둥근 사각형 336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0" name="양쪽 모서리가 둥근 사각형 339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343" name="오른쪽 화살표 342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6" name="TextBox 345"/>
          <p:cNvSpPr txBox="1"/>
          <p:nvPr/>
        </p:nvSpPr>
        <p:spPr>
          <a:xfrm>
            <a:off x="5399162" y="234469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aphicFrame>
        <p:nvGraphicFramePr>
          <p:cNvPr id="166" name="차트 1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724108"/>
              </p:ext>
            </p:extLst>
          </p:nvPr>
        </p:nvGraphicFramePr>
        <p:xfrm>
          <a:off x="4319194" y="5092375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7" name="차트 1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179419"/>
              </p:ext>
            </p:extLst>
          </p:nvPr>
        </p:nvGraphicFramePr>
        <p:xfrm>
          <a:off x="6913154" y="5092376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8" name="차트 1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158831"/>
              </p:ext>
            </p:extLst>
          </p:nvPr>
        </p:nvGraphicFramePr>
        <p:xfrm>
          <a:off x="4312748" y="6063690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9" name="차트 1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017017"/>
              </p:ext>
            </p:extLst>
          </p:nvPr>
        </p:nvGraphicFramePr>
        <p:xfrm>
          <a:off x="6906708" y="6063691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482628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Crane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97439"/>
              </p:ext>
            </p:extLst>
          </p:nvPr>
        </p:nvGraphicFramePr>
        <p:xfrm>
          <a:off x="9488422" y="859353"/>
          <a:ext cx="2637675" cy="32225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YC 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aseline="0" dirty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Yard Crane 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Yard Crane </a:t>
            </a: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5" name="모서리가 둥근 직사각형 344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5" name="차트 144"/>
          <p:cNvGraphicFramePr/>
          <p:nvPr>
            <p:extLst/>
          </p:nvPr>
        </p:nvGraphicFramePr>
        <p:xfrm>
          <a:off x="401073" y="1285692"/>
          <a:ext cx="6611316" cy="71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6" name="표 145"/>
          <p:cNvGraphicFramePr>
            <a:graphicFrameLocks noGrp="1"/>
          </p:cNvGraphicFramePr>
          <p:nvPr>
            <p:extLst/>
          </p:nvPr>
        </p:nvGraphicFramePr>
        <p:xfrm>
          <a:off x="7012388" y="1331802"/>
          <a:ext cx="1843288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01"/>
                <a:gridCol w="428368"/>
                <a:gridCol w="461319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Job-move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Pre-move</a:t>
                      </a:r>
                      <a:r>
                        <a:rPr lang="en-US" altLang="ko-KR" sz="600" b="1" baseline="0" dirty="0" smtClean="0">
                          <a:solidFill>
                            <a:schemeClr val="tx1"/>
                          </a:solidFill>
                        </a:rPr>
                        <a:t>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" name="직사각형 129"/>
          <p:cNvSpPr/>
          <p:nvPr/>
        </p:nvSpPr>
        <p:spPr>
          <a:xfrm>
            <a:off x="0" y="6597442"/>
            <a:ext cx="1333863" cy="4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Data View </a:t>
            </a:r>
            <a:r>
              <a:rPr lang="ko-KR" altLang="en-US" sz="1050" smtClean="0"/>
              <a:t>표</a:t>
            </a:r>
            <a:endParaRPr lang="ko-KR" altLang="en-US" sz="1050" dirty="0"/>
          </a:p>
        </p:txBody>
      </p:sp>
      <p:graphicFrame>
        <p:nvGraphicFramePr>
          <p:cNvPr id="163" name="표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56223"/>
              </p:ext>
            </p:extLst>
          </p:nvPr>
        </p:nvGraphicFramePr>
        <p:xfrm>
          <a:off x="429872" y="3813535"/>
          <a:ext cx="867724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28"/>
                <a:gridCol w="1162050"/>
                <a:gridCol w="381000"/>
                <a:gridCol w="1095375"/>
                <a:gridCol w="443073"/>
                <a:gridCol w="413759"/>
                <a:gridCol w="381931"/>
                <a:gridCol w="318276"/>
                <a:gridCol w="381931"/>
                <a:gridCol w="358060"/>
                <a:gridCol w="318275"/>
                <a:gridCol w="350103"/>
                <a:gridCol w="350103"/>
                <a:gridCol w="402539"/>
                <a:gridCol w="497807"/>
                <a:gridCol w="440368"/>
                <a:gridCol w="425717"/>
                <a:gridCol w="472354"/>
              </a:tblGrid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Job </a:t>
                      </a:r>
                      <a:r>
                        <a:rPr lang="en-US" altLang="ko-KR" sz="800" baseline="0" dirty="0" smtClean="0"/>
                        <a:t>Move Distance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280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Pre</a:t>
                      </a:r>
                      <a:r>
                        <a:rPr lang="en-US" altLang="ko-KR" sz="800" baseline="0" dirty="0" smtClean="0"/>
                        <a:t> Move Distance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20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Job Type</a:t>
                      </a:r>
                      <a:r>
                        <a:rPr lang="ko-KR" altLang="en-US" sz="800" smtClean="0"/>
                        <a:t>별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Container Type </a:t>
                      </a:r>
                      <a:r>
                        <a:rPr lang="ko-KR" altLang="en-US" sz="800" smtClean="0"/>
                        <a:t>별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DS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LD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MI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MO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GI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GO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RH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45FT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40FT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20FT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HC</a:t>
                      </a:r>
                      <a:endParaRPr lang="ko-KR" altLang="en-US" sz="80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할당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</a:tr>
              <a:tr h="16657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B03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Job </a:t>
                      </a: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</a:rPr>
                        <a:t>Move Distance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280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DS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LD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MI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MO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GI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GOI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RH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45FT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40FT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20FT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HC</a:t>
                      </a:r>
                      <a:endParaRPr lang="ko-KR" altLang="en-US" sz="80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</a:t>
                      </a:r>
                      <a:r>
                        <a:rPr lang="ko-KR" altLang="en-US" sz="800" smtClean="0"/>
                        <a:t>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할당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B04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Job </a:t>
                      </a: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</a:rPr>
                        <a:t>Move Distance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280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DS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LD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MI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MO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GI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GOI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RH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45FT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40FT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20FT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HC</a:t>
                      </a:r>
                      <a:endParaRPr lang="ko-KR" altLang="en-US" sz="80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</a:t>
                      </a:r>
                      <a:r>
                        <a:rPr lang="ko-KR" altLang="en-US" sz="800" smtClean="0"/>
                        <a:t>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할당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" name="타원 194"/>
          <p:cNvSpPr/>
          <p:nvPr/>
        </p:nvSpPr>
        <p:spPr>
          <a:xfrm>
            <a:off x="337306" y="36962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7282573" y="2172312"/>
            <a:ext cx="728526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YC Date View</a:t>
            </a:r>
            <a:endParaRPr lang="ko-KR" altLang="en-US" sz="700" b="1"/>
          </a:p>
        </p:txBody>
      </p:sp>
      <p:sp>
        <p:nvSpPr>
          <p:cNvPr id="197" name="타원 196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8" name="타원 197"/>
          <p:cNvSpPr/>
          <p:nvPr/>
        </p:nvSpPr>
        <p:spPr>
          <a:xfrm>
            <a:off x="5306211" y="230828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9" name="모서리가 둥근 직사각형 198"/>
          <p:cNvSpPr/>
          <p:nvPr/>
        </p:nvSpPr>
        <p:spPr>
          <a:xfrm>
            <a:off x="2600166" y="2398464"/>
            <a:ext cx="2513892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2599334" y="2574102"/>
            <a:ext cx="2513892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3496071" y="2577887"/>
            <a:ext cx="314450" cy="220148"/>
          </a:xfrm>
          <a:prstGeom prst="roundRect">
            <a:avLst>
              <a:gd name="adj" fmla="val 8379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4087019" y="2573193"/>
            <a:ext cx="1018672" cy="229021"/>
          </a:xfrm>
          <a:prstGeom prst="roundRect">
            <a:avLst>
              <a:gd name="adj" fmla="val 0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4454524" y="3349087"/>
            <a:ext cx="662695" cy="24137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1957798" y="3186945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1967698" y="318793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6" name="TextBox 205"/>
          <p:cNvSpPr txBox="1"/>
          <p:nvPr/>
        </p:nvSpPr>
        <p:spPr>
          <a:xfrm>
            <a:off x="1906580" y="314656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1957801" y="3349572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5590666" y="2411941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5589768" y="2587579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6469181" y="2587464"/>
            <a:ext cx="425484" cy="227223"/>
          </a:xfrm>
          <a:prstGeom prst="roundRect">
            <a:avLst>
              <a:gd name="adj" fmla="val 3796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7853023" y="2590811"/>
            <a:ext cx="446495" cy="220423"/>
          </a:xfrm>
          <a:prstGeom prst="roundRect">
            <a:avLst>
              <a:gd name="adj" fmla="val 3829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2616306" y="241270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13" name="TextBox 212"/>
          <p:cNvSpPr txBox="1"/>
          <p:nvPr/>
        </p:nvSpPr>
        <p:spPr>
          <a:xfrm>
            <a:off x="2555188" y="237133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5604886" y="242477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15" name="TextBox 214"/>
          <p:cNvSpPr txBox="1"/>
          <p:nvPr/>
        </p:nvSpPr>
        <p:spPr>
          <a:xfrm>
            <a:off x="5543768" y="238339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16" name="모서리가 둥근 직사각형 215"/>
          <p:cNvSpPr/>
          <p:nvPr/>
        </p:nvSpPr>
        <p:spPr>
          <a:xfrm>
            <a:off x="5574929" y="3175527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5581279" y="317654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18" name="TextBox 217"/>
          <p:cNvSpPr txBox="1"/>
          <p:nvPr/>
        </p:nvSpPr>
        <p:spPr>
          <a:xfrm>
            <a:off x="5525558" y="312136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19" name="모서리가 둥근 직사각형 218"/>
          <p:cNvSpPr/>
          <p:nvPr/>
        </p:nvSpPr>
        <p:spPr>
          <a:xfrm>
            <a:off x="6330960" y="3346957"/>
            <a:ext cx="1995864" cy="244868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직사각형 219"/>
          <p:cNvSpPr/>
          <p:nvPr/>
        </p:nvSpPr>
        <p:spPr>
          <a:xfrm>
            <a:off x="2505307" y="2403951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" name="직사각형 220"/>
          <p:cNvSpPr/>
          <p:nvPr/>
        </p:nvSpPr>
        <p:spPr>
          <a:xfrm>
            <a:off x="1869983" y="3197273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5486784" y="242215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" name="직사각형 222"/>
          <p:cNvSpPr/>
          <p:nvPr/>
        </p:nvSpPr>
        <p:spPr>
          <a:xfrm>
            <a:off x="5486784" y="318415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" name="모서리가 둥근 직사각형 223"/>
          <p:cNvSpPr/>
          <p:nvPr/>
        </p:nvSpPr>
        <p:spPr>
          <a:xfrm>
            <a:off x="2599605" y="2573193"/>
            <a:ext cx="896466" cy="228682"/>
          </a:xfrm>
          <a:prstGeom prst="roundRect">
            <a:avLst>
              <a:gd name="adj" fmla="val 0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5" name="모서리가 둥근 직사각형 224"/>
          <p:cNvSpPr/>
          <p:nvPr/>
        </p:nvSpPr>
        <p:spPr>
          <a:xfrm>
            <a:off x="3811446" y="2572916"/>
            <a:ext cx="275573" cy="228959"/>
          </a:xfrm>
          <a:prstGeom prst="roundRect">
            <a:avLst>
              <a:gd name="adj" fmla="val 4033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모서리가 둥근 직사각형 225"/>
          <p:cNvSpPr/>
          <p:nvPr/>
        </p:nvSpPr>
        <p:spPr>
          <a:xfrm>
            <a:off x="1960201" y="3349086"/>
            <a:ext cx="2497499" cy="239673"/>
          </a:xfrm>
          <a:prstGeom prst="roundRect">
            <a:avLst>
              <a:gd name="adj" fmla="val 1828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" name="모서리가 둥근 직사각형 226"/>
          <p:cNvSpPr/>
          <p:nvPr/>
        </p:nvSpPr>
        <p:spPr>
          <a:xfrm>
            <a:off x="5594874" y="2587685"/>
            <a:ext cx="878951" cy="23052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모서리가 둥근 직사각형 227"/>
          <p:cNvSpPr/>
          <p:nvPr/>
        </p:nvSpPr>
        <p:spPr>
          <a:xfrm>
            <a:off x="6896942" y="2587408"/>
            <a:ext cx="955978" cy="23016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모서리가 둥근 직사각형 228"/>
          <p:cNvSpPr/>
          <p:nvPr/>
        </p:nvSpPr>
        <p:spPr>
          <a:xfrm>
            <a:off x="5575576" y="3346957"/>
            <a:ext cx="751958" cy="24119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TextBox 229"/>
          <p:cNvSpPr txBox="1"/>
          <p:nvPr/>
        </p:nvSpPr>
        <p:spPr>
          <a:xfrm>
            <a:off x="3497868" y="2377145"/>
            <a:ext cx="1649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409484" y="254329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568574" y="2544275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4662410" y="253675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dirty="0" smtClean="0"/>
              <a:t>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748420" y="253663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25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505679" y="3169309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655373" y="330245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/>
              <a:t>PMD :</a:t>
            </a:r>
          </a:p>
          <a:p>
            <a:pPr algn="r"/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930882" y="3312898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36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6683025" y="2370997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690836" y="3163161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903576" y="255370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855557" y="255055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 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884339" y="33003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/>
              <a:t>PMD :</a:t>
            </a:r>
          </a:p>
          <a:p>
            <a:pPr algn="r"/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521013" y="330862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JMD :</a:t>
            </a:r>
          </a:p>
          <a:p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dirty="0" smtClean="0"/>
              <a:t>18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486290" y="25461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543254" y="255111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  <a:endParaRPr lang="en-US" altLang="ko-KR" sz="700" b="1" dirty="0">
              <a:solidFill>
                <a:srgbClr val="FF0000"/>
              </a:solidFill>
            </a:endParaRP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grpSp>
        <p:nvGrpSpPr>
          <p:cNvPr id="246" name="그룹 245"/>
          <p:cNvGrpSpPr/>
          <p:nvPr/>
        </p:nvGrpSpPr>
        <p:grpSpPr>
          <a:xfrm>
            <a:off x="4583816" y="2758262"/>
            <a:ext cx="541814" cy="206404"/>
            <a:chOff x="4592054" y="3639995"/>
            <a:chExt cx="541814" cy="206404"/>
          </a:xfrm>
        </p:grpSpPr>
        <p:sp>
          <p:nvSpPr>
            <p:cNvPr id="247" name="모서리가 둥근 직사각형 246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양쪽 모서리가 둥근 사각형 247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9" name="양쪽 모서리가 둥근 사각형 248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52" name="오른쪽 화살표 251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3" name="그룹 252"/>
          <p:cNvGrpSpPr/>
          <p:nvPr/>
        </p:nvGrpSpPr>
        <p:grpSpPr>
          <a:xfrm>
            <a:off x="5515117" y="2777680"/>
            <a:ext cx="541814" cy="206404"/>
            <a:chOff x="5506688" y="3662584"/>
            <a:chExt cx="541814" cy="206404"/>
          </a:xfrm>
        </p:grpSpPr>
        <p:sp>
          <p:nvSpPr>
            <p:cNvPr id="254" name="모서리가 둥근 직사각형 253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양쪽 모서리가 둥근 사각형 254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6" name="양쪽 모서리가 둥근 사각형 255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59" name="오른쪽 화살표 258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0" name="그룹 259"/>
          <p:cNvGrpSpPr/>
          <p:nvPr/>
        </p:nvGrpSpPr>
        <p:grpSpPr>
          <a:xfrm>
            <a:off x="2532854" y="2757292"/>
            <a:ext cx="541814" cy="200056"/>
            <a:chOff x="2541092" y="3651725"/>
            <a:chExt cx="541814" cy="200056"/>
          </a:xfrm>
        </p:grpSpPr>
        <p:sp>
          <p:nvSpPr>
            <p:cNvPr id="261" name="모서리가 둥근 직사각형 260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양쪽 모서리가 둥근 사각형 261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3" name="양쪽 모서리가 둥근 사각형 262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66" name="오른쪽 화살표 265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7" name="그룹 266"/>
          <p:cNvGrpSpPr/>
          <p:nvPr/>
        </p:nvGrpSpPr>
        <p:grpSpPr>
          <a:xfrm>
            <a:off x="1891543" y="3545058"/>
            <a:ext cx="535464" cy="200056"/>
            <a:chOff x="1899781" y="4431552"/>
            <a:chExt cx="535464" cy="200056"/>
          </a:xfrm>
        </p:grpSpPr>
        <p:sp>
          <p:nvSpPr>
            <p:cNvPr id="268" name="모서리가 둥근 직사각형 267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양쪽 모서리가 둥근 사각형 268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0" name="양쪽 모서리가 둥근 사각형 269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73" name="오른쪽 화살표 272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4" name="그룹 273"/>
          <p:cNvGrpSpPr/>
          <p:nvPr/>
        </p:nvGrpSpPr>
        <p:grpSpPr>
          <a:xfrm>
            <a:off x="5502830" y="3549500"/>
            <a:ext cx="541814" cy="200056"/>
            <a:chOff x="5492018" y="4439169"/>
            <a:chExt cx="541814" cy="200056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양쪽 모서리가 둥근 사각형 275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7" name="양쪽 모서리가 둥근 사각형 276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80" name="오른쪽 화살표 279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1" name="그룹 280"/>
          <p:cNvGrpSpPr/>
          <p:nvPr/>
        </p:nvGrpSpPr>
        <p:grpSpPr>
          <a:xfrm>
            <a:off x="7760232" y="2774519"/>
            <a:ext cx="541814" cy="206404"/>
            <a:chOff x="7768470" y="3666093"/>
            <a:chExt cx="541814" cy="206404"/>
          </a:xfrm>
        </p:grpSpPr>
        <p:sp>
          <p:nvSpPr>
            <p:cNvPr id="282" name="모서리가 둥근 직사각형 281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양쪽 모서리가 둥근 사각형 282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4" name="양쪽 모서리가 둥근 사각형 283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87" name="오른쪽 화살표 286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5399162" y="234469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338332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Crane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73249"/>
              </p:ext>
            </p:extLst>
          </p:nvPr>
        </p:nvGraphicFramePr>
        <p:xfrm>
          <a:off x="9488422" y="859353"/>
          <a:ext cx="2637675" cy="32225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YC 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블록의</a:t>
                      </a:r>
                      <a:r>
                        <a:rPr lang="en-US" altLang="ko-KR" sz="800" baseline="0" dirty="0" smtClean="0">
                          <a:effectLst/>
                        </a:rPr>
                        <a:t> YC</a:t>
                      </a:r>
                      <a:r>
                        <a:rPr lang="ko-KR" altLang="en-US" sz="800" baseline="0" smtClean="0">
                          <a:effectLst/>
                        </a:rPr>
                        <a:t>에 대한 평균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YC 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aseline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Yard Crane 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Yard Crane </a:t>
            </a: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" name="타원 337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9" name="타원 338"/>
          <p:cNvSpPr/>
          <p:nvPr/>
        </p:nvSpPr>
        <p:spPr>
          <a:xfrm>
            <a:off x="470655" y="4077287"/>
            <a:ext cx="188249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0" name="타원 339"/>
          <p:cNvSpPr/>
          <p:nvPr/>
        </p:nvSpPr>
        <p:spPr>
          <a:xfrm>
            <a:off x="463035" y="5046932"/>
            <a:ext cx="188249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1" name="타원 340"/>
          <p:cNvSpPr/>
          <p:nvPr/>
        </p:nvSpPr>
        <p:spPr>
          <a:xfrm>
            <a:off x="470655" y="5928947"/>
            <a:ext cx="188249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9" name="차트 148"/>
          <p:cNvGraphicFramePr/>
          <p:nvPr>
            <p:extLst>
              <p:ext uri="{D42A27DB-BD31-4B8C-83A1-F6EECF244321}">
                <p14:modId xmlns:p14="http://schemas.microsoft.com/office/powerpoint/2010/main" val="1185651936"/>
              </p:ext>
            </p:extLst>
          </p:nvPr>
        </p:nvGraphicFramePr>
        <p:xfrm>
          <a:off x="401073" y="1285692"/>
          <a:ext cx="6611316" cy="71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0" name="표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5128"/>
              </p:ext>
            </p:extLst>
          </p:nvPr>
        </p:nvGraphicFramePr>
        <p:xfrm>
          <a:off x="7012388" y="1331802"/>
          <a:ext cx="1843288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01"/>
                <a:gridCol w="428368"/>
                <a:gridCol w="461319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Job-move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Pre-move</a:t>
                      </a:r>
                      <a:r>
                        <a:rPr lang="en-US" altLang="ko-KR" sz="600" b="1" baseline="0" dirty="0" smtClean="0">
                          <a:solidFill>
                            <a:schemeClr val="tx1"/>
                          </a:solidFill>
                        </a:rPr>
                        <a:t>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" name="모서리가 둥근 직사각형 133"/>
          <p:cNvSpPr/>
          <p:nvPr/>
        </p:nvSpPr>
        <p:spPr>
          <a:xfrm>
            <a:off x="7282573" y="2172312"/>
            <a:ext cx="69294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YC Date View</a:t>
            </a:r>
            <a:endParaRPr lang="ko-KR" altLang="en-US" sz="700" b="1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2600166" y="2398464"/>
            <a:ext cx="2513892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2599334" y="2574102"/>
            <a:ext cx="2513892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3496071" y="2577887"/>
            <a:ext cx="314450" cy="220148"/>
          </a:xfrm>
          <a:prstGeom prst="roundRect">
            <a:avLst>
              <a:gd name="adj" fmla="val 8379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4087019" y="2573193"/>
            <a:ext cx="1018672" cy="229021"/>
          </a:xfrm>
          <a:prstGeom prst="roundRect">
            <a:avLst>
              <a:gd name="adj" fmla="val 0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4454524" y="3349087"/>
            <a:ext cx="662695" cy="24137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1957798" y="3186945"/>
            <a:ext cx="3165487" cy="407483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모서리가 둥근 직사각형 140"/>
          <p:cNvSpPr/>
          <p:nvPr/>
        </p:nvSpPr>
        <p:spPr>
          <a:xfrm>
            <a:off x="1967698" y="3187935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42" name="TextBox 141"/>
          <p:cNvSpPr txBox="1"/>
          <p:nvPr/>
        </p:nvSpPr>
        <p:spPr>
          <a:xfrm>
            <a:off x="1906580" y="3146561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1957801" y="3349572"/>
            <a:ext cx="3165487" cy="23857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5590666" y="2411941"/>
            <a:ext cx="2715509" cy="40460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5589768" y="2587579"/>
            <a:ext cx="2715509" cy="228968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6469181" y="2587464"/>
            <a:ext cx="425484" cy="227223"/>
          </a:xfrm>
          <a:prstGeom prst="roundRect">
            <a:avLst>
              <a:gd name="adj" fmla="val 3796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7853023" y="2590811"/>
            <a:ext cx="446495" cy="220423"/>
          </a:xfrm>
          <a:prstGeom prst="roundRect">
            <a:avLst>
              <a:gd name="adj" fmla="val 3829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2616306" y="241270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51" name="TextBox 150"/>
          <p:cNvSpPr txBox="1"/>
          <p:nvPr/>
        </p:nvSpPr>
        <p:spPr>
          <a:xfrm>
            <a:off x="2555188" y="237133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5604886" y="242477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53" name="TextBox 152"/>
          <p:cNvSpPr txBox="1"/>
          <p:nvPr/>
        </p:nvSpPr>
        <p:spPr>
          <a:xfrm>
            <a:off x="5543768" y="238339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5574929" y="3175527"/>
            <a:ext cx="2753680" cy="418536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5581279" y="317654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56" name="TextBox 155"/>
          <p:cNvSpPr txBox="1"/>
          <p:nvPr/>
        </p:nvSpPr>
        <p:spPr>
          <a:xfrm>
            <a:off x="5525558" y="312136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6330960" y="3346957"/>
            <a:ext cx="1995864" cy="244868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>
            <a:off x="2505307" y="2403951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>
            <a:off x="1869983" y="3197273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>
            <a:off x="5486784" y="242215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/>
          <p:cNvSpPr/>
          <p:nvPr/>
        </p:nvSpPr>
        <p:spPr>
          <a:xfrm>
            <a:off x="5486784" y="3184159"/>
            <a:ext cx="68580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2599605" y="2573193"/>
            <a:ext cx="896466" cy="228682"/>
          </a:xfrm>
          <a:prstGeom prst="roundRect">
            <a:avLst>
              <a:gd name="adj" fmla="val 0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3811446" y="2572916"/>
            <a:ext cx="275573" cy="228959"/>
          </a:xfrm>
          <a:prstGeom prst="roundRect">
            <a:avLst>
              <a:gd name="adj" fmla="val 4033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1960201" y="3349086"/>
            <a:ext cx="2497499" cy="239673"/>
          </a:xfrm>
          <a:prstGeom prst="roundRect">
            <a:avLst>
              <a:gd name="adj" fmla="val 1828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5594874" y="2587685"/>
            <a:ext cx="878951" cy="23052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6896942" y="2587408"/>
            <a:ext cx="955978" cy="23016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5575576" y="3346957"/>
            <a:ext cx="751958" cy="24119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TextBox 167"/>
          <p:cNvSpPr txBox="1"/>
          <p:nvPr/>
        </p:nvSpPr>
        <p:spPr>
          <a:xfrm>
            <a:off x="3497868" y="2377145"/>
            <a:ext cx="1649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409484" y="254329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568574" y="2544275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662410" y="253675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dirty="0" smtClean="0"/>
              <a:t>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748420" y="253663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25 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505679" y="3169309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655373" y="330245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/>
              <a:t>PMD :</a:t>
            </a:r>
          </a:p>
          <a:p>
            <a:pPr algn="r"/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930882" y="3312898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36 </a:t>
            </a:r>
            <a:r>
              <a:rPr lang="en-US" altLang="ko-KR" sz="700" b="1" dirty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683025" y="2370997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690836" y="3163161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Job 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22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dirty="0" smtClean="0"/>
              <a:t>  |  Container: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dirty="0" smtClean="0"/>
              <a:t> 24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903576" y="255370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855557" y="255055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 </a:t>
            </a: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884339" y="3300371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/>
              <a:t>PMD :</a:t>
            </a:r>
          </a:p>
          <a:p>
            <a:pPr algn="r"/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dirty="0" smtClean="0"/>
              <a:t>16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521013" y="3308627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JMD :</a:t>
            </a:r>
          </a:p>
          <a:p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dirty="0" smtClean="0"/>
              <a:t>18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486290" y="25461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700" dirty="0" smtClean="0"/>
              <a:t>PMD :</a:t>
            </a:r>
          </a:p>
          <a:p>
            <a:pPr algn="r"/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700" dirty="0" smtClean="0"/>
              <a:t>16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543254" y="255111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JMD :</a:t>
            </a:r>
            <a:endParaRPr lang="en-US" altLang="ko-KR" sz="700" b="1" dirty="0">
              <a:solidFill>
                <a:srgbClr val="FF0000"/>
              </a:solidFill>
            </a:endParaRPr>
          </a:p>
          <a:p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700" dirty="0" smtClean="0"/>
              <a:t>18 </a:t>
            </a:r>
            <a:r>
              <a:rPr lang="en-US" altLang="ko-KR" sz="700" b="1" dirty="0" smtClean="0">
                <a:solidFill>
                  <a:srgbClr val="FF0000"/>
                </a:solidFill>
              </a:rPr>
              <a:t>↗</a:t>
            </a:r>
            <a:endParaRPr lang="ko-KR" altLang="en-US" sz="700" b="1">
              <a:solidFill>
                <a:srgbClr val="FF0000"/>
              </a:solidFill>
            </a:endParaRPr>
          </a:p>
        </p:txBody>
      </p:sp>
      <p:grpSp>
        <p:nvGrpSpPr>
          <p:cNvPr id="184" name="그룹 183"/>
          <p:cNvGrpSpPr/>
          <p:nvPr/>
        </p:nvGrpSpPr>
        <p:grpSpPr>
          <a:xfrm>
            <a:off x="4583816" y="2758262"/>
            <a:ext cx="541814" cy="206404"/>
            <a:chOff x="4592054" y="3639995"/>
            <a:chExt cx="541814" cy="206404"/>
          </a:xfrm>
        </p:grpSpPr>
        <p:sp>
          <p:nvSpPr>
            <p:cNvPr id="185" name="모서리가 둥근 직사각형 184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양쪽 모서리가 둥근 사각형 185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7" name="양쪽 모서리가 둥근 사각형 186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190" name="오른쪽 화살표 189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1" name="그룹 190"/>
          <p:cNvGrpSpPr/>
          <p:nvPr/>
        </p:nvGrpSpPr>
        <p:grpSpPr>
          <a:xfrm>
            <a:off x="5515117" y="2777680"/>
            <a:ext cx="541814" cy="206404"/>
            <a:chOff x="5506688" y="3662584"/>
            <a:chExt cx="541814" cy="206404"/>
          </a:xfrm>
        </p:grpSpPr>
        <p:sp>
          <p:nvSpPr>
            <p:cNvPr id="192" name="모서리가 둥근 직사각형 191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양쪽 모서리가 둥근 사각형 192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4" name="양쪽 모서리가 둥근 사각형 193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197" name="오른쪽 화살표 196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8" name="그룹 197"/>
          <p:cNvGrpSpPr/>
          <p:nvPr/>
        </p:nvGrpSpPr>
        <p:grpSpPr>
          <a:xfrm>
            <a:off x="2532854" y="2757292"/>
            <a:ext cx="541814" cy="200056"/>
            <a:chOff x="2541092" y="3651725"/>
            <a:chExt cx="541814" cy="200056"/>
          </a:xfrm>
        </p:grpSpPr>
        <p:sp>
          <p:nvSpPr>
            <p:cNvPr id="199" name="모서리가 둥근 직사각형 198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양쪽 모서리가 둥근 사각형 199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1" name="양쪽 모서리가 둥근 사각형 200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04" name="오른쪽 화살표 203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5" name="그룹 204"/>
          <p:cNvGrpSpPr/>
          <p:nvPr/>
        </p:nvGrpSpPr>
        <p:grpSpPr>
          <a:xfrm>
            <a:off x="1891543" y="3545058"/>
            <a:ext cx="535464" cy="200056"/>
            <a:chOff x="1899781" y="4431552"/>
            <a:chExt cx="535464" cy="200056"/>
          </a:xfrm>
        </p:grpSpPr>
        <p:sp>
          <p:nvSpPr>
            <p:cNvPr id="206" name="모서리가 둥근 직사각형 205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양쪽 모서리가 둥근 사각형 206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8" name="양쪽 모서리가 둥근 사각형 207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11" name="오른쪽 화살표 210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2" name="그룹 211"/>
          <p:cNvGrpSpPr/>
          <p:nvPr/>
        </p:nvGrpSpPr>
        <p:grpSpPr>
          <a:xfrm>
            <a:off x="5502830" y="3549500"/>
            <a:ext cx="541814" cy="200056"/>
            <a:chOff x="5492018" y="4439169"/>
            <a:chExt cx="541814" cy="200056"/>
          </a:xfrm>
        </p:grpSpPr>
        <p:sp>
          <p:nvSpPr>
            <p:cNvPr id="213" name="모서리가 둥근 직사각형 212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양쪽 모서리가 둥근 사각형 213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5" name="양쪽 모서리가 둥근 사각형 214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19" name="오른쪽 화살표 218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0" name="그룹 219"/>
          <p:cNvGrpSpPr/>
          <p:nvPr/>
        </p:nvGrpSpPr>
        <p:grpSpPr>
          <a:xfrm>
            <a:off x="7760232" y="2774519"/>
            <a:ext cx="541814" cy="206404"/>
            <a:chOff x="7768470" y="3666093"/>
            <a:chExt cx="541814" cy="206404"/>
          </a:xfrm>
        </p:grpSpPr>
        <p:sp>
          <p:nvSpPr>
            <p:cNvPr id="221" name="모서리가 둥근 직사각형 220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양쪽 모서리가 둥근 사각형 221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3" name="양쪽 모서리가 둥근 사각형 222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27" name="오른쪽 화살표 226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8" name="타원 227"/>
          <p:cNvSpPr/>
          <p:nvPr/>
        </p:nvSpPr>
        <p:spPr>
          <a:xfrm>
            <a:off x="1696236" y="308933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789187" y="312574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230" name="타원 229"/>
          <p:cNvSpPr/>
          <p:nvPr/>
        </p:nvSpPr>
        <p:spPr>
          <a:xfrm>
            <a:off x="5306211" y="30798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5399162" y="311622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aphicFrame>
        <p:nvGraphicFramePr>
          <p:cNvPr id="327" name="표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53915"/>
              </p:ext>
            </p:extLst>
          </p:nvPr>
        </p:nvGraphicFramePr>
        <p:xfrm>
          <a:off x="625767" y="3861160"/>
          <a:ext cx="8216122" cy="290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23"/>
                <a:gridCol w="1194486"/>
                <a:gridCol w="411892"/>
                <a:gridCol w="1112108"/>
                <a:gridCol w="337752"/>
                <a:gridCol w="2611394"/>
                <a:gridCol w="1955367"/>
              </a:tblGrid>
              <a:tr h="24238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aseline="0" dirty="0" smtClean="0"/>
                        <a:t>Job Move Distance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253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Pre</a:t>
                      </a:r>
                      <a:r>
                        <a:rPr lang="en-US" altLang="ko-KR" sz="800" baseline="0" dirty="0" smtClean="0"/>
                        <a:t> Move Distance</a:t>
                      </a:r>
                      <a:endParaRPr lang="ko-KR" altLang="en-US" sz="800" smtClean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Job Type</a:t>
                      </a:r>
                      <a:r>
                        <a:rPr lang="ko-KR" altLang="en-US" sz="800" smtClean="0"/>
                        <a:t>별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 </a:t>
                      </a:r>
                      <a:r>
                        <a:rPr lang="ko-KR" altLang="en-US" sz="800" smtClean="0"/>
                        <a:t>별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bg1"/>
                          </a:solidFill>
                        </a:rPr>
                        <a:t>D01</a:t>
                      </a:r>
                      <a:endParaRPr lang="ko-KR" altLang="en-US" sz="9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Job Move Distance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253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bg1"/>
                          </a:solidFill>
                        </a:rPr>
                        <a:t>D02</a:t>
                      </a:r>
                      <a:endParaRPr lang="ko-KR" altLang="en-US" sz="9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Job Move Distance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253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9" name="차트 3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037921"/>
              </p:ext>
            </p:extLst>
          </p:nvPr>
        </p:nvGraphicFramePr>
        <p:xfrm>
          <a:off x="4314637" y="4135464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0" name="차트 3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14478"/>
              </p:ext>
            </p:extLst>
          </p:nvPr>
        </p:nvGraphicFramePr>
        <p:xfrm>
          <a:off x="6908597" y="4135465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1" name="차트 3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755421"/>
              </p:ext>
            </p:extLst>
          </p:nvPr>
        </p:nvGraphicFramePr>
        <p:xfrm>
          <a:off x="4319194" y="5092375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2" name="차트 3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00867"/>
              </p:ext>
            </p:extLst>
          </p:nvPr>
        </p:nvGraphicFramePr>
        <p:xfrm>
          <a:off x="6913154" y="5092376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33" name="차트 3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479283"/>
              </p:ext>
            </p:extLst>
          </p:nvPr>
        </p:nvGraphicFramePr>
        <p:xfrm>
          <a:off x="4312748" y="6063690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34" name="차트 3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424366"/>
              </p:ext>
            </p:extLst>
          </p:nvPr>
        </p:nvGraphicFramePr>
        <p:xfrm>
          <a:off x="6906708" y="6063691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744029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Crane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Yard Crane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4116"/>
              </p:ext>
            </p:extLst>
          </p:nvPr>
        </p:nvGraphicFramePr>
        <p:xfrm>
          <a:off x="9488422" y="859353"/>
          <a:ext cx="2637675" cy="36093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아무런 선택 없이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YC 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버튼 클릭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 블록의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창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YC 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블록의</a:t>
                      </a:r>
                      <a:r>
                        <a:rPr lang="en-US" altLang="ko-KR" sz="800" baseline="0" dirty="0" smtClean="0">
                          <a:effectLst/>
                        </a:rPr>
                        <a:t> YC</a:t>
                      </a:r>
                      <a:r>
                        <a:rPr lang="ko-KR" altLang="en-US" sz="800" baseline="0" smtClean="0">
                          <a:effectLst/>
                        </a:rPr>
                        <a:t>에 대한 평균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타원 36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2" name="차트 61"/>
          <p:cNvGraphicFramePr/>
          <p:nvPr>
            <p:extLst>
              <p:ext uri="{D42A27DB-BD31-4B8C-83A1-F6EECF244321}">
                <p14:modId xmlns:p14="http://schemas.microsoft.com/office/powerpoint/2010/main" val="1780012676"/>
              </p:ext>
            </p:extLst>
          </p:nvPr>
        </p:nvGraphicFramePr>
        <p:xfrm>
          <a:off x="401073" y="1285692"/>
          <a:ext cx="6611316" cy="71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81520"/>
              </p:ext>
            </p:extLst>
          </p:nvPr>
        </p:nvGraphicFramePr>
        <p:xfrm>
          <a:off x="7012388" y="1331802"/>
          <a:ext cx="1843288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01"/>
                <a:gridCol w="428368"/>
                <a:gridCol w="461319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Job-move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Pre-move</a:t>
                      </a:r>
                      <a:r>
                        <a:rPr lang="en-US" altLang="ko-KR" sz="600" b="1" baseline="0" dirty="0" smtClean="0">
                          <a:solidFill>
                            <a:schemeClr val="tx1"/>
                          </a:solidFill>
                        </a:rPr>
                        <a:t> distance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모서리가 둥근 직사각형 42"/>
          <p:cNvSpPr/>
          <p:nvPr/>
        </p:nvSpPr>
        <p:spPr>
          <a:xfrm>
            <a:off x="7282573" y="2172312"/>
            <a:ext cx="69294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YC Date View</a:t>
            </a:r>
            <a:endParaRPr lang="ko-KR" altLang="en-US" sz="700" b="1"/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53089"/>
              </p:ext>
            </p:extLst>
          </p:nvPr>
        </p:nvGraphicFramePr>
        <p:xfrm>
          <a:off x="625767" y="2365735"/>
          <a:ext cx="8216122" cy="48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23"/>
                <a:gridCol w="1194486"/>
                <a:gridCol w="411892"/>
                <a:gridCol w="1112108"/>
                <a:gridCol w="337752"/>
                <a:gridCol w="2611394"/>
                <a:gridCol w="1955367"/>
              </a:tblGrid>
              <a:tr h="24238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aseline="0" dirty="0" smtClean="0"/>
                        <a:t>Job Move Distance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253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Pre</a:t>
                      </a:r>
                      <a:r>
                        <a:rPr lang="en-US" altLang="ko-KR" sz="800" baseline="0" dirty="0" smtClean="0"/>
                        <a:t> Move Distance</a:t>
                      </a:r>
                      <a:endParaRPr lang="ko-KR" altLang="en-US" sz="800" smtClean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Job Type</a:t>
                      </a:r>
                      <a:r>
                        <a:rPr lang="ko-KR" altLang="en-US" sz="800" smtClean="0"/>
                        <a:t>별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 </a:t>
                      </a:r>
                      <a:r>
                        <a:rPr lang="ko-KR" altLang="en-US" sz="800" smtClean="0"/>
                        <a:t>별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bg1"/>
                          </a:solidFill>
                        </a:rPr>
                        <a:t>A01</a:t>
                      </a:r>
                      <a:endParaRPr lang="ko-KR" altLang="en-US" sz="9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Job Move Distance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253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bg1"/>
                          </a:solidFill>
                        </a:rPr>
                        <a:t>A02</a:t>
                      </a:r>
                      <a:endParaRPr lang="ko-KR" altLang="en-US" sz="9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Job Move Distance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253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bg1"/>
                          </a:solidFill>
                        </a:rPr>
                        <a:t>B01</a:t>
                      </a:r>
                      <a:endParaRPr lang="ko-KR" altLang="en-US" sz="9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Job Move Distance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253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bg1"/>
                          </a:solidFill>
                        </a:rPr>
                        <a:t>B02</a:t>
                      </a:r>
                      <a:endParaRPr lang="ko-KR" altLang="en-US" sz="900" b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Job Move Distance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253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Pre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Move Distance</a:t>
                      </a:r>
                      <a:endParaRPr lang="ko-KR" altLang="en-US" sz="8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r>
                        <a:rPr lang="ko-KR" altLang="en-US" sz="800" b="1" smtClean="0">
                          <a:solidFill>
                            <a:schemeClr val="bg1"/>
                          </a:solidFill>
                        </a:rPr>
                        <a:t>별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취급 횟수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300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Re-handling </a:t>
                      </a:r>
                      <a:r>
                        <a:rPr lang="ko-KR" altLang="en-US" sz="800" smtClean="0"/>
                        <a:t>개수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50</a:t>
                      </a:r>
                      <a:endParaRPr lang="ko-KR" altLang="en-US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총 할당 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250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238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완료된 작업 </a:t>
                      </a:r>
                      <a:r>
                        <a:rPr lang="en-US" altLang="ko-KR" sz="800" dirty="0" smtClean="0"/>
                        <a:t>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미 완료된 작업 개수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110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차트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931232"/>
              </p:ext>
            </p:extLst>
          </p:nvPr>
        </p:nvGraphicFramePr>
        <p:xfrm>
          <a:off x="4314637" y="2640039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" name="차트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348426"/>
              </p:ext>
            </p:extLst>
          </p:nvPr>
        </p:nvGraphicFramePr>
        <p:xfrm>
          <a:off x="6908597" y="2640040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차트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008050"/>
              </p:ext>
            </p:extLst>
          </p:nvPr>
        </p:nvGraphicFramePr>
        <p:xfrm>
          <a:off x="4319194" y="3596950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9" name="차트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407053"/>
              </p:ext>
            </p:extLst>
          </p:nvPr>
        </p:nvGraphicFramePr>
        <p:xfrm>
          <a:off x="6913154" y="3596951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0" name="차트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875325"/>
              </p:ext>
            </p:extLst>
          </p:nvPr>
        </p:nvGraphicFramePr>
        <p:xfrm>
          <a:off x="4312748" y="4568265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1" name="차트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131462"/>
              </p:ext>
            </p:extLst>
          </p:nvPr>
        </p:nvGraphicFramePr>
        <p:xfrm>
          <a:off x="6906708" y="4568266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2" name="타원 51"/>
          <p:cNvSpPr/>
          <p:nvPr/>
        </p:nvSpPr>
        <p:spPr>
          <a:xfrm>
            <a:off x="562295" y="247632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547936" y="351686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547936" y="453688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552052" y="558276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52052" y="642181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57" name="차트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363373"/>
              </p:ext>
            </p:extLst>
          </p:nvPr>
        </p:nvGraphicFramePr>
        <p:xfrm>
          <a:off x="4319194" y="5539580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8" name="차트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188867"/>
              </p:ext>
            </p:extLst>
          </p:nvPr>
        </p:nvGraphicFramePr>
        <p:xfrm>
          <a:off x="6913154" y="5539581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9" name="차트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055529"/>
              </p:ext>
            </p:extLst>
          </p:nvPr>
        </p:nvGraphicFramePr>
        <p:xfrm>
          <a:off x="4312748" y="6510895"/>
          <a:ext cx="2533284" cy="6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0" name="차트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196138"/>
              </p:ext>
            </p:extLst>
          </p:nvPr>
        </p:nvGraphicFramePr>
        <p:xfrm>
          <a:off x="6906708" y="6510896"/>
          <a:ext cx="1871998" cy="6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13613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11276" y="89012"/>
            <a:ext cx="543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Menu Tree Structure </a:t>
            </a:r>
          </a:p>
        </p:txBody>
      </p:sp>
      <p:sp>
        <p:nvSpPr>
          <p:cNvPr id="42" name="직사각형 41"/>
          <p:cNvSpPr/>
          <p:nvPr/>
        </p:nvSpPr>
        <p:spPr bwMode="auto">
          <a:xfrm>
            <a:off x="1631950" y="1298614"/>
            <a:ext cx="678160" cy="22051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" b="1" i="1" kern="0" dirty="0">
                <a:solidFill>
                  <a:srgbClr val="0000FF"/>
                </a:solidFill>
                <a:latin typeface="+mn-ea"/>
              </a:rPr>
              <a:t>Menu</a:t>
            </a:r>
            <a:endParaRPr kumimoji="1" lang="ko-KR" altLang="en-US" sz="800" b="1" i="1" kern="0" dirty="0">
              <a:solidFill>
                <a:srgbClr val="0000FF"/>
              </a:solidFill>
              <a:latin typeface="+mn-ea"/>
            </a:endParaRPr>
          </a:p>
        </p:txBody>
      </p:sp>
      <p:cxnSp>
        <p:nvCxnSpPr>
          <p:cNvPr id="43" name="직선 연결선 42"/>
          <p:cNvCxnSpPr>
            <a:stCxn id="42" idx="3"/>
          </p:cNvCxnSpPr>
          <p:nvPr/>
        </p:nvCxnSpPr>
        <p:spPr>
          <a:xfrm flipV="1">
            <a:off x="2310110" y="1408873"/>
            <a:ext cx="733062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 bwMode="auto">
          <a:xfrm>
            <a:off x="2547723" y="1298613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" b="1" kern="0" dirty="0">
                <a:solidFill>
                  <a:srgbClr val="FFFFFF"/>
                </a:solidFill>
                <a:latin typeface="+mn-ea"/>
              </a:rPr>
              <a:t>Dashboard</a:t>
            </a:r>
            <a:endParaRPr kumimoji="1" lang="ko-KR" altLang="en-US" sz="800" b="1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3889412" y="1298613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" b="1" kern="0" dirty="0">
                <a:solidFill>
                  <a:srgbClr val="FFFFFF"/>
                </a:solidFill>
                <a:latin typeface="+mn-ea"/>
              </a:rPr>
              <a:t>Yard</a:t>
            </a:r>
            <a:r>
              <a:rPr kumimoji="1" lang="ko-KR" altLang="en-US" sz="800" b="1" kern="0">
                <a:solidFill>
                  <a:srgbClr val="FFFFFF"/>
                </a:solidFill>
                <a:latin typeface="+mn-ea"/>
              </a:rPr>
              <a:t> 혼잡도</a:t>
            </a:r>
            <a:endParaRPr kumimoji="1" lang="ko-KR" altLang="en-US" sz="800" b="1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5255923" y="1298613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800" b="1" kern="0" dirty="0" err="1">
                <a:solidFill>
                  <a:srgbClr val="FFFFFF"/>
                </a:solidFill>
                <a:latin typeface="+mn-ea"/>
              </a:rPr>
              <a:t>게이트</a:t>
            </a:r>
            <a:r>
              <a:rPr kumimoji="1" lang="ko-KR" altLang="en-US" sz="800" b="1" kern="0" dirty="0">
                <a:solidFill>
                  <a:srgbClr val="FFFFFF"/>
                </a:solidFill>
                <a:latin typeface="+mn-ea"/>
              </a:rPr>
              <a:t> 출입분석</a:t>
            </a:r>
          </a:p>
        </p:txBody>
      </p:sp>
      <p:sp>
        <p:nvSpPr>
          <p:cNvPr id="47" name="직사각형 46"/>
          <p:cNvSpPr/>
          <p:nvPr/>
        </p:nvSpPr>
        <p:spPr bwMode="auto">
          <a:xfrm>
            <a:off x="6614052" y="1298613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" b="1" kern="0" dirty="0">
                <a:solidFill>
                  <a:srgbClr val="FFFFFF"/>
                </a:solidFill>
                <a:latin typeface="+mn-ea"/>
              </a:rPr>
              <a:t>CHE </a:t>
            </a:r>
            <a:r>
              <a:rPr kumimoji="1" lang="ko-KR" altLang="en-US" sz="800" b="1" kern="0">
                <a:solidFill>
                  <a:srgbClr val="FFFFFF"/>
                </a:solidFill>
                <a:latin typeface="+mn-ea"/>
              </a:rPr>
              <a:t>패턴 분석</a:t>
            </a:r>
            <a:r>
              <a:rPr kumimoji="1" lang="en-US" altLang="ko-KR" sz="800" b="1" kern="0" dirty="0">
                <a:solidFill>
                  <a:srgbClr val="FFFFFF"/>
                </a:solidFill>
                <a:latin typeface="+mn-ea"/>
              </a:rPr>
              <a:t>1</a:t>
            </a:r>
            <a:endParaRPr kumimoji="1" lang="ko-KR" altLang="en-US" sz="800" b="1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7990577" y="1298613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800" b="1" kern="0" dirty="0">
                <a:solidFill>
                  <a:srgbClr val="FFFFFF"/>
                </a:solidFill>
                <a:latin typeface="+mn-ea"/>
              </a:rPr>
              <a:t>야드 생산성 예측</a:t>
            </a:r>
          </a:p>
        </p:txBody>
      </p:sp>
      <p:sp>
        <p:nvSpPr>
          <p:cNvPr id="49" name="직사각형 48"/>
          <p:cNvSpPr/>
          <p:nvPr/>
        </p:nvSpPr>
        <p:spPr bwMode="auto">
          <a:xfrm>
            <a:off x="9348379" y="1298613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" b="1" kern="0" dirty="0">
                <a:solidFill>
                  <a:srgbClr val="FFFFFF"/>
                </a:solidFill>
                <a:latin typeface="+mn-ea"/>
              </a:rPr>
              <a:t>CHE </a:t>
            </a:r>
            <a:r>
              <a:rPr kumimoji="1" lang="ko-KR" altLang="en-US" sz="800" b="1" kern="0">
                <a:solidFill>
                  <a:srgbClr val="FFFFFF"/>
                </a:solidFill>
                <a:latin typeface="+mn-ea"/>
              </a:rPr>
              <a:t>패턴 분석 </a:t>
            </a:r>
            <a:r>
              <a:rPr kumimoji="1" lang="en-US" altLang="ko-KR" sz="800" b="1" kern="0" dirty="0">
                <a:solidFill>
                  <a:srgbClr val="FFFFFF"/>
                </a:solidFill>
                <a:latin typeface="+mn-ea"/>
              </a:rPr>
              <a:t>2</a:t>
            </a:r>
            <a:endParaRPr kumimoji="1" lang="ko-KR" altLang="en-US" sz="800" b="1" kern="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51" name="직선 연결선 50"/>
          <p:cNvCxnSpPr>
            <a:stCxn id="44" idx="2"/>
            <a:endCxn id="72" idx="2"/>
          </p:cNvCxnSpPr>
          <p:nvPr/>
        </p:nvCxnSpPr>
        <p:spPr>
          <a:xfrm>
            <a:off x="3129409" y="1519132"/>
            <a:ext cx="0" cy="3320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45" idx="2"/>
            <a:endCxn id="76" idx="2"/>
          </p:cNvCxnSpPr>
          <p:nvPr/>
        </p:nvCxnSpPr>
        <p:spPr>
          <a:xfrm>
            <a:off x="4471098" y="1519130"/>
            <a:ext cx="5842" cy="158903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46" idx="2"/>
            <a:endCxn id="80" idx="2"/>
          </p:cNvCxnSpPr>
          <p:nvPr/>
        </p:nvCxnSpPr>
        <p:spPr>
          <a:xfrm>
            <a:off x="5837609" y="1519132"/>
            <a:ext cx="3312" cy="11493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47" idx="2"/>
            <a:endCxn id="96" idx="2"/>
          </p:cNvCxnSpPr>
          <p:nvPr/>
        </p:nvCxnSpPr>
        <p:spPr>
          <a:xfrm>
            <a:off x="7195740" y="1519132"/>
            <a:ext cx="16783" cy="14357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>
            <a:stCxn id="48" idx="2"/>
            <a:endCxn id="99" idx="2"/>
          </p:cNvCxnSpPr>
          <p:nvPr/>
        </p:nvCxnSpPr>
        <p:spPr>
          <a:xfrm flipH="1">
            <a:off x="8568231" y="1519132"/>
            <a:ext cx="4032" cy="10916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stCxn id="49" idx="2"/>
            <a:endCxn id="103" idx="2"/>
          </p:cNvCxnSpPr>
          <p:nvPr/>
        </p:nvCxnSpPr>
        <p:spPr>
          <a:xfrm>
            <a:off x="9930067" y="1519132"/>
            <a:ext cx="10609" cy="214677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모서리가 둥근 직사각형 71"/>
          <p:cNvSpPr/>
          <p:nvPr/>
        </p:nvSpPr>
        <p:spPr>
          <a:xfrm>
            <a:off x="2547723" y="1631571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73" name="모서리가 둥근 직사각형 72"/>
          <p:cNvSpPr/>
          <p:nvPr/>
        </p:nvSpPr>
        <p:spPr>
          <a:xfrm>
            <a:off x="3897795" y="1623352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74" name="모서리가 둥근 직사각형 73"/>
          <p:cNvSpPr/>
          <p:nvPr/>
        </p:nvSpPr>
        <p:spPr>
          <a:xfrm>
            <a:off x="3897795" y="1892525"/>
            <a:ext cx="1163375" cy="688340"/>
          </a:xfrm>
          <a:prstGeom prst="roundRect">
            <a:avLst>
              <a:gd name="adj" fmla="val 1587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필터 기능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Total average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Key Node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Block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Berth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3895255" y="2624731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>
                <a:latin typeface="+mn-ea"/>
              </a:rPr>
              <a:t>상세정보 화면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3895254" y="2888568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VSL</a:t>
            </a:r>
            <a:r>
              <a:rPr kumimoji="1" lang="ko-KR" altLang="en-US" sz="800" kern="0">
                <a:latin typeface="+mn-ea"/>
              </a:rPr>
              <a:t>별 현황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예측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5261775" y="1630972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79" name="모서리가 둥근 직사각형 78"/>
          <p:cNvSpPr/>
          <p:nvPr/>
        </p:nvSpPr>
        <p:spPr>
          <a:xfrm>
            <a:off x="5261775" y="1898909"/>
            <a:ext cx="1163375" cy="497840"/>
          </a:xfrm>
          <a:prstGeom prst="roundRect">
            <a:avLst>
              <a:gd name="adj" fmla="val 2160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필터 기능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ko-KR" altLang="en-US" sz="800" kern="0">
                <a:latin typeface="+mn-ea"/>
              </a:rPr>
              <a:t>반입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반출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ko-KR" altLang="en-US" sz="800" kern="0">
                <a:latin typeface="+mn-ea"/>
              </a:rPr>
              <a:t>컨테이너 유형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5259235" y="2448853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>
                <a:latin typeface="+mn-ea"/>
              </a:rPr>
              <a:t>상세정보 화면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6625755" y="1638592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91" name="모서리가 둥근 직사각형 90"/>
          <p:cNvSpPr/>
          <p:nvPr/>
        </p:nvSpPr>
        <p:spPr>
          <a:xfrm>
            <a:off x="6623215" y="1902067"/>
            <a:ext cx="1163375" cy="373380"/>
          </a:xfrm>
          <a:prstGeom prst="roundRect">
            <a:avLst>
              <a:gd name="adj" fmla="val 3078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상세정보 화면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Yard Block</a:t>
            </a:r>
            <a:r>
              <a:rPr kumimoji="1" lang="ko-KR" altLang="en-US" sz="800" kern="0">
                <a:latin typeface="+mn-ea"/>
              </a:rPr>
              <a:t>별</a:t>
            </a:r>
            <a:endParaRPr kumimoji="1" lang="en-US" altLang="ko-KR" sz="800" kern="0" dirty="0">
              <a:latin typeface="+mn-ea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6630835" y="2326315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Mini Map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6630835" y="2598163"/>
            <a:ext cx="1163375" cy="356760"/>
          </a:xfrm>
          <a:prstGeom prst="roundRect">
            <a:avLst>
              <a:gd name="adj" fmla="val 2836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Yard Block Map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Pre move distance 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7981465" y="1584720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98" name="모서리가 둥근 직사각형 97"/>
          <p:cNvSpPr/>
          <p:nvPr/>
        </p:nvSpPr>
        <p:spPr>
          <a:xfrm>
            <a:off x="7986545" y="1844487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Mini Map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7986545" y="2116335"/>
            <a:ext cx="1163375" cy="494452"/>
          </a:xfrm>
          <a:prstGeom prst="roundRect">
            <a:avLst>
              <a:gd name="adj" fmla="val 2657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Yard Block Map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YC Coverage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YC </a:t>
            </a:r>
            <a:r>
              <a:rPr kumimoji="1" lang="ko-KR" altLang="en-US" sz="800" kern="0">
                <a:latin typeface="+mn-ea"/>
              </a:rPr>
              <a:t>생산성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9353908" y="1584262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9351368" y="1855975"/>
            <a:ext cx="1163375" cy="511530"/>
          </a:xfrm>
          <a:prstGeom prst="roundRect">
            <a:avLst>
              <a:gd name="adj" fmla="val 2797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상세정보 화면</a:t>
            </a:r>
            <a:r>
              <a:rPr kumimoji="1" lang="en-US" altLang="ko-KR" sz="800" kern="0" dirty="0">
                <a:latin typeface="+mn-ea"/>
              </a:rPr>
              <a:t>:bloc</a:t>
            </a:r>
            <a:r>
              <a:rPr kumimoji="1" lang="ko-KR" altLang="en-US" sz="800" kern="0">
                <a:latin typeface="+mn-ea"/>
              </a:rPr>
              <a:t>별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</a:t>
            </a:r>
            <a:r>
              <a:rPr kumimoji="1" lang="ko-KR" altLang="en-US" sz="800" kern="0">
                <a:latin typeface="+mn-ea"/>
              </a:rPr>
              <a:t> </a:t>
            </a:r>
            <a:r>
              <a:rPr kumimoji="1" lang="en-US" altLang="ko-KR" sz="800" kern="0" dirty="0" err="1">
                <a:latin typeface="+mn-ea"/>
              </a:rPr>
              <a:t>rehandling</a:t>
            </a:r>
            <a:r>
              <a:rPr kumimoji="1" lang="en-US" altLang="ko-KR" sz="800" kern="0" dirty="0">
                <a:latin typeface="+mn-ea"/>
              </a:rPr>
              <a:t> / Job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Job Type</a:t>
            </a:r>
            <a:r>
              <a:rPr kumimoji="1" lang="ko-KR" altLang="en-US" sz="800" kern="0">
                <a:latin typeface="+mn-ea"/>
              </a:rPr>
              <a:t>별</a:t>
            </a:r>
            <a:endParaRPr kumimoji="1" lang="en-US" altLang="ko-KR" sz="800" kern="0" dirty="0">
              <a:latin typeface="+mn-ea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9358988" y="2834011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Mini Map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9358988" y="3105860"/>
            <a:ext cx="1163375" cy="560051"/>
          </a:xfrm>
          <a:prstGeom prst="roundRect">
            <a:avLst>
              <a:gd name="adj" fmla="val 2194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Yard Block Map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en-US" altLang="ko-KR" sz="800" kern="0" dirty="0" err="1">
                <a:latin typeface="+mn-ea"/>
              </a:rPr>
              <a:t>Rehandling</a:t>
            </a:r>
            <a:r>
              <a:rPr kumimoji="1" lang="en-US" altLang="ko-KR" sz="800" kern="0" dirty="0">
                <a:latin typeface="+mn-ea"/>
              </a:rPr>
              <a:t>/Job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Job Type</a:t>
            </a:r>
            <a:r>
              <a:rPr kumimoji="1" lang="ko-KR" altLang="en-US" sz="800" kern="0">
                <a:latin typeface="+mn-ea"/>
              </a:rPr>
              <a:t>별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9351368" y="2409763"/>
            <a:ext cx="1163375" cy="37338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수출입</a:t>
            </a:r>
            <a:r>
              <a:rPr kumimoji="1" lang="en-US" altLang="ko-KR" sz="800" kern="0" dirty="0">
                <a:latin typeface="+mn-ea"/>
              </a:rPr>
              <a:t>, </a:t>
            </a:r>
            <a:r>
              <a:rPr kumimoji="1" lang="ko-KR" altLang="en-US" sz="800" kern="0">
                <a:latin typeface="+mn-ea"/>
              </a:rPr>
              <a:t>환적분석 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Yard Block</a:t>
            </a:r>
            <a:r>
              <a:rPr kumimoji="1" lang="ko-KR" altLang="en-US" sz="800" kern="0">
                <a:latin typeface="+mn-ea"/>
              </a:rPr>
              <a:t>별</a:t>
            </a:r>
            <a:endParaRPr kumimoji="1" lang="en-US" altLang="ko-KR" sz="800" kern="0" dirty="0">
              <a:latin typeface="+mn-ea"/>
            </a:endParaRPr>
          </a:p>
        </p:txBody>
      </p:sp>
      <p:cxnSp>
        <p:nvCxnSpPr>
          <p:cNvPr id="105" name="직선 연결선 104"/>
          <p:cNvCxnSpPr>
            <a:stCxn id="106" idx="1"/>
          </p:cNvCxnSpPr>
          <p:nvPr/>
        </p:nvCxnSpPr>
        <p:spPr>
          <a:xfrm>
            <a:off x="2547723" y="3888734"/>
            <a:ext cx="7093009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직사각형 105"/>
          <p:cNvSpPr/>
          <p:nvPr/>
        </p:nvSpPr>
        <p:spPr bwMode="auto">
          <a:xfrm>
            <a:off x="2547723" y="3778474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800" b="1" kern="0" dirty="0">
                <a:solidFill>
                  <a:srgbClr val="FFFFFF"/>
                </a:solidFill>
                <a:latin typeface="+mn-ea"/>
              </a:rPr>
              <a:t>미래 </a:t>
            </a:r>
            <a:r>
              <a:rPr kumimoji="1" lang="ko-KR" altLang="en-US" sz="800" b="1" kern="0" dirty="0" err="1">
                <a:solidFill>
                  <a:srgbClr val="FFFFFF"/>
                </a:solidFill>
                <a:latin typeface="+mn-ea"/>
              </a:rPr>
              <a:t>장치장</a:t>
            </a:r>
            <a:r>
              <a:rPr kumimoji="1" lang="ko-KR" altLang="en-US" sz="800" b="1" kern="0" dirty="0">
                <a:solidFill>
                  <a:srgbClr val="FFFFFF"/>
                </a:solidFill>
                <a:latin typeface="+mn-ea"/>
              </a:rPr>
              <a:t> 예측</a:t>
            </a:r>
          </a:p>
        </p:txBody>
      </p:sp>
      <p:sp>
        <p:nvSpPr>
          <p:cNvPr id="107" name="직사각형 106"/>
          <p:cNvSpPr/>
          <p:nvPr/>
        </p:nvSpPr>
        <p:spPr bwMode="auto">
          <a:xfrm>
            <a:off x="3889412" y="3778474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" b="1" kern="0" dirty="0">
                <a:solidFill>
                  <a:srgbClr val="FFFFFF"/>
                </a:solidFill>
                <a:latin typeface="+mn-ea"/>
              </a:rPr>
              <a:t>QC </a:t>
            </a:r>
            <a:r>
              <a:rPr kumimoji="1" lang="ko-KR" altLang="en-US" sz="800" b="1" kern="0">
                <a:solidFill>
                  <a:srgbClr val="FFFFFF"/>
                </a:solidFill>
                <a:latin typeface="+mn-ea"/>
              </a:rPr>
              <a:t>작업 패턴 분석</a:t>
            </a:r>
            <a:endParaRPr kumimoji="1" lang="ko-KR" altLang="en-US" sz="800" b="1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8" name="직사각형 107"/>
          <p:cNvSpPr/>
          <p:nvPr/>
        </p:nvSpPr>
        <p:spPr bwMode="auto">
          <a:xfrm>
            <a:off x="5255923" y="3778474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800" b="1" kern="0" dirty="0">
                <a:solidFill>
                  <a:srgbClr val="FFFFFF"/>
                </a:solidFill>
                <a:latin typeface="+mn-ea"/>
              </a:rPr>
              <a:t>장비상관관계</a:t>
            </a:r>
          </a:p>
        </p:txBody>
      </p:sp>
      <p:sp>
        <p:nvSpPr>
          <p:cNvPr id="109" name="직사각형 108"/>
          <p:cNvSpPr/>
          <p:nvPr/>
        </p:nvSpPr>
        <p:spPr bwMode="auto">
          <a:xfrm>
            <a:off x="6614052" y="3778474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800" b="1" kern="0" dirty="0">
                <a:solidFill>
                  <a:srgbClr val="FFFFFF"/>
                </a:solidFill>
                <a:latin typeface="+mn-ea"/>
              </a:rPr>
              <a:t>최적 장비투입 </a:t>
            </a:r>
            <a:r>
              <a:rPr kumimoji="1" lang="ko-KR" altLang="en-US" sz="800" b="1" kern="0" dirty="0" err="1">
                <a:solidFill>
                  <a:srgbClr val="FFFFFF"/>
                </a:solidFill>
                <a:latin typeface="+mn-ea"/>
              </a:rPr>
              <a:t>댓수</a:t>
            </a:r>
            <a:endParaRPr kumimoji="1" lang="ko-KR" altLang="en-US" sz="800" b="1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0" name="직사각형 109"/>
          <p:cNvSpPr/>
          <p:nvPr/>
        </p:nvSpPr>
        <p:spPr bwMode="auto">
          <a:xfrm>
            <a:off x="7990577" y="3778474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800" b="1" kern="0" dirty="0">
                <a:solidFill>
                  <a:srgbClr val="FFFFFF"/>
                </a:solidFill>
                <a:latin typeface="+mn-ea"/>
              </a:rPr>
              <a:t>프로세스 흐름분석</a:t>
            </a:r>
          </a:p>
        </p:txBody>
      </p:sp>
      <p:sp>
        <p:nvSpPr>
          <p:cNvPr id="111" name="직사각형 110"/>
          <p:cNvSpPr/>
          <p:nvPr/>
        </p:nvSpPr>
        <p:spPr bwMode="auto">
          <a:xfrm>
            <a:off x="9348379" y="3778474"/>
            <a:ext cx="1163375" cy="2205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5708" tIns="47854" rIns="95708" bIns="47854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" b="1" kern="0" dirty="0">
                <a:solidFill>
                  <a:srgbClr val="FFFFFF"/>
                </a:solidFill>
                <a:latin typeface="+mn-ea"/>
              </a:rPr>
              <a:t>Admin </a:t>
            </a:r>
            <a:endParaRPr kumimoji="1" lang="ko-KR" altLang="en-US" sz="800" b="1" kern="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112" name="꺾인 연결선 111"/>
          <p:cNvCxnSpPr>
            <a:stCxn id="42" idx="2"/>
            <a:endCxn id="106" idx="1"/>
          </p:cNvCxnSpPr>
          <p:nvPr/>
        </p:nvCxnSpPr>
        <p:spPr>
          <a:xfrm rot="16200000" flipH="1">
            <a:off x="1074576" y="2415587"/>
            <a:ext cx="2369601" cy="576691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>
            <a:stCxn id="106" idx="2"/>
          </p:cNvCxnSpPr>
          <p:nvPr/>
        </p:nvCxnSpPr>
        <p:spPr>
          <a:xfrm>
            <a:off x="3129411" y="3998991"/>
            <a:ext cx="16839" cy="159507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모서리가 둥근 직사각형 113"/>
          <p:cNvSpPr/>
          <p:nvPr/>
        </p:nvSpPr>
        <p:spPr>
          <a:xfrm>
            <a:off x="2567103" y="4109251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2564563" y="4380863"/>
            <a:ext cx="1163375" cy="409008"/>
          </a:xfrm>
          <a:prstGeom prst="roundRect">
            <a:avLst>
              <a:gd name="adj" fmla="val 2861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상세정보 화면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Cycle Time </a:t>
            </a:r>
            <a:r>
              <a:rPr kumimoji="1" lang="ko-KR" altLang="en-US" sz="800" kern="0">
                <a:latin typeface="+mn-ea"/>
              </a:rPr>
              <a:t>분석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2564562" y="4841883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Mini Map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2564562" y="5113731"/>
            <a:ext cx="1163375" cy="494452"/>
          </a:xfrm>
          <a:prstGeom prst="roundRect">
            <a:avLst>
              <a:gd name="adj" fmla="val 2657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Yard Block Map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ko-KR" altLang="en-US" sz="800" kern="0">
                <a:latin typeface="+mn-ea"/>
              </a:rPr>
              <a:t>수입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수출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환적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ko-KR" altLang="en-US" sz="800" kern="0">
                <a:latin typeface="+mn-ea"/>
              </a:rPr>
              <a:t>예상 점유율</a:t>
            </a:r>
            <a:endParaRPr kumimoji="1" lang="en-US" altLang="ko-KR" sz="800" kern="0" dirty="0">
              <a:latin typeface="+mn-ea"/>
            </a:endParaRPr>
          </a:p>
        </p:txBody>
      </p:sp>
      <p:cxnSp>
        <p:nvCxnSpPr>
          <p:cNvPr id="118" name="직선 연결선 117"/>
          <p:cNvCxnSpPr>
            <a:stCxn id="107" idx="2"/>
          </p:cNvCxnSpPr>
          <p:nvPr/>
        </p:nvCxnSpPr>
        <p:spPr>
          <a:xfrm>
            <a:off x="4471100" y="3998991"/>
            <a:ext cx="5841" cy="158517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모서리가 둥근 직사각형 118"/>
          <p:cNvSpPr/>
          <p:nvPr/>
        </p:nvSpPr>
        <p:spPr>
          <a:xfrm>
            <a:off x="3897794" y="4099345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3895253" y="4955545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>
                <a:latin typeface="+mn-ea"/>
              </a:rPr>
              <a:t>생산성</a:t>
            </a:r>
            <a:r>
              <a:rPr kumimoji="1" lang="en-US" altLang="ko-KR" sz="800" kern="0" dirty="0">
                <a:latin typeface="+mn-ea"/>
              </a:rPr>
              <a:t> </a:t>
            </a:r>
            <a:r>
              <a:rPr kumimoji="1" lang="ko-KR" altLang="en-US" sz="800" kern="0">
                <a:latin typeface="+mn-ea"/>
              </a:rPr>
              <a:t>판단 지표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3895253" y="5243874"/>
            <a:ext cx="1163375" cy="494452"/>
          </a:xfrm>
          <a:prstGeom prst="roundRect">
            <a:avLst>
              <a:gd name="adj" fmla="val 2657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Crane Working plan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QC Plan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Time</a:t>
            </a:r>
            <a:r>
              <a:rPr kumimoji="1" lang="ko-KR" altLang="en-US" sz="800" kern="0">
                <a:latin typeface="+mn-ea"/>
              </a:rPr>
              <a:t>별 </a:t>
            </a:r>
            <a:r>
              <a:rPr kumimoji="1" lang="en-US" altLang="ko-KR" sz="800" kern="0" dirty="0">
                <a:latin typeface="+mn-ea"/>
              </a:rPr>
              <a:t>Job </a:t>
            </a:r>
            <a:r>
              <a:rPr kumimoji="1" lang="ko-KR" altLang="en-US" sz="800" kern="0">
                <a:latin typeface="+mn-ea"/>
              </a:rPr>
              <a:t>리스트</a:t>
            </a:r>
            <a:endParaRPr kumimoji="1" lang="en-US" altLang="ko-KR" sz="800" kern="0" dirty="0">
              <a:latin typeface="+mn-ea"/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3897793" y="4380863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CWP </a:t>
            </a:r>
            <a:r>
              <a:rPr kumimoji="1" lang="ko-KR" altLang="en-US" sz="800" kern="0">
                <a:latin typeface="+mn-ea"/>
              </a:rPr>
              <a:t>비교 </a:t>
            </a: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3901909" y="4665071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Yard Crash</a:t>
            </a:r>
            <a:endParaRPr kumimoji="1" lang="ko-KR" altLang="en-US" sz="800" kern="0">
              <a:latin typeface="+mn-ea"/>
            </a:endParaRPr>
          </a:p>
        </p:txBody>
      </p:sp>
      <p:cxnSp>
        <p:nvCxnSpPr>
          <p:cNvPr id="124" name="직선 연결선 123"/>
          <p:cNvCxnSpPr>
            <a:stCxn id="108" idx="2"/>
          </p:cNvCxnSpPr>
          <p:nvPr/>
        </p:nvCxnSpPr>
        <p:spPr>
          <a:xfrm flipH="1">
            <a:off x="5834238" y="3998991"/>
            <a:ext cx="3373" cy="158517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모서리가 둥근 직사각형 124"/>
          <p:cNvSpPr/>
          <p:nvPr/>
        </p:nvSpPr>
        <p:spPr>
          <a:xfrm>
            <a:off x="5255091" y="4099345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252550" y="4955545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YT</a:t>
            </a:r>
            <a:r>
              <a:rPr kumimoji="1" lang="ko-KR" altLang="en-US" sz="800" kern="0">
                <a:latin typeface="+mn-ea"/>
              </a:rPr>
              <a:t> 투입</a:t>
            </a:r>
            <a:r>
              <a:rPr kumimoji="1" lang="en-US" altLang="ko-KR" sz="800" kern="0" dirty="0">
                <a:latin typeface="+mn-ea"/>
              </a:rPr>
              <a:t> </a:t>
            </a:r>
            <a:r>
              <a:rPr kumimoji="1" lang="ko-KR" altLang="en-US" sz="800" kern="0">
                <a:latin typeface="+mn-ea"/>
              </a:rPr>
              <a:t>생산성</a:t>
            </a:r>
            <a:endParaRPr kumimoji="1" lang="ko-KR" altLang="en-US" sz="800" kern="0" dirty="0">
              <a:latin typeface="+mn-ea"/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252550" y="5243876"/>
            <a:ext cx="1163375" cy="350193"/>
          </a:xfrm>
          <a:prstGeom prst="roundRect">
            <a:avLst>
              <a:gd name="adj" fmla="val 2657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QC, YT, YC </a:t>
            </a:r>
            <a:r>
              <a:rPr kumimoji="1" lang="ko-KR" altLang="en-US" sz="800" kern="0">
                <a:latin typeface="+mn-ea"/>
              </a:rPr>
              <a:t>투입 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>
                <a:latin typeface="+mn-ea"/>
              </a:rPr>
              <a:t>생산성</a:t>
            </a:r>
            <a:endParaRPr kumimoji="1" lang="en-US" altLang="ko-KR" sz="800" kern="0" dirty="0">
              <a:latin typeface="+mn-ea"/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255090" y="4380863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QC </a:t>
            </a:r>
            <a:r>
              <a:rPr kumimoji="1" lang="ko-KR" altLang="en-US" sz="800" kern="0">
                <a:latin typeface="+mn-ea"/>
              </a:rPr>
              <a:t>투입 생산성</a:t>
            </a: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5259206" y="4665071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YC </a:t>
            </a:r>
            <a:r>
              <a:rPr kumimoji="1" lang="ko-KR" altLang="en-US" sz="800" kern="0">
                <a:latin typeface="+mn-ea"/>
              </a:rPr>
              <a:t>투입 생산성</a:t>
            </a:r>
          </a:p>
        </p:txBody>
      </p:sp>
      <p:cxnSp>
        <p:nvCxnSpPr>
          <p:cNvPr id="130" name="직선 연결선 129"/>
          <p:cNvCxnSpPr>
            <a:stCxn id="109" idx="2"/>
            <a:endCxn id="135" idx="2"/>
          </p:cNvCxnSpPr>
          <p:nvPr/>
        </p:nvCxnSpPr>
        <p:spPr>
          <a:xfrm>
            <a:off x="7195740" y="3998993"/>
            <a:ext cx="12271" cy="127794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모서리가 둥근 직사각형 130"/>
          <p:cNvSpPr/>
          <p:nvPr/>
        </p:nvSpPr>
        <p:spPr>
          <a:xfrm>
            <a:off x="6626720" y="4102268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날짜</a:t>
            </a:r>
            <a:r>
              <a:rPr kumimoji="1" lang="en-US" altLang="ko-KR" sz="800" kern="0" dirty="0">
                <a:latin typeface="+mn-ea"/>
              </a:rPr>
              <a:t>/</a:t>
            </a:r>
            <a:r>
              <a:rPr kumimoji="1" lang="ko-KR" altLang="en-US" sz="800" kern="0">
                <a:latin typeface="+mn-ea"/>
              </a:rPr>
              <a:t>시간 선택</a:t>
            </a: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6626719" y="4383786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Vessel</a:t>
            </a:r>
            <a:r>
              <a:rPr kumimoji="1" lang="ko-KR" altLang="en-US" sz="800" kern="0">
                <a:latin typeface="+mn-ea"/>
              </a:rPr>
              <a:t>별</a:t>
            </a:r>
            <a:r>
              <a:rPr kumimoji="1" lang="en-US" altLang="ko-KR" sz="800" kern="0" dirty="0">
                <a:latin typeface="+mn-ea"/>
              </a:rPr>
              <a:t> </a:t>
            </a:r>
            <a:r>
              <a:rPr kumimoji="1" lang="ko-KR" altLang="en-US" sz="800" kern="0">
                <a:latin typeface="+mn-ea"/>
              </a:rPr>
              <a:t>최적장비 </a:t>
            </a: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6626323" y="4669088"/>
            <a:ext cx="1163375" cy="607848"/>
          </a:xfrm>
          <a:prstGeom prst="roundRect">
            <a:avLst>
              <a:gd name="adj" fmla="val 1994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상세정보 화면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VSL </a:t>
            </a:r>
            <a:r>
              <a:rPr kumimoji="1" lang="ko-KR" altLang="en-US" sz="800" kern="0">
                <a:latin typeface="+mn-ea"/>
              </a:rPr>
              <a:t>상세보기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ko-KR" altLang="en-US" sz="800" kern="0">
                <a:latin typeface="+mn-ea"/>
              </a:rPr>
              <a:t>선택별 </a:t>
            </a:r>
            <a:r>
              <a:rPr kumimoji="1" lang="en-US" altLang="ko-KR" sz="800" kern="0" dirty="0">
                <a:latin typeface="+mn-ea"/>
              </a:rPr>
              <a:t>Vessel</a:t>
            </a:r>
            <a:r>
              <a:rPr kumimoji="1" lang="ko-KR" altLang="en-US" sz="800" kern="0">
                <a:latin typeface="+mn-ea"/>
              </a:rPr>
              <a:t>의 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  VSL </a:t>
            </a:r>
            <a:r>
              <a:rPr kumimoji="1" lang="ko-KR" altLang="en-US" sz="800" kern="0">
                <a:latin typeface="+mn-ea"/>
              </a:rPr>
              <a:t>정보</a:t>
            </a:r>
            <a:endParaRPr kumimoji="1" lang="en-US" altLang="ko-KR" sz="800" kern="0" dirty="0">
              <a:latin typeface="+mn-ea"/>
            </a:endParaRPr>
          </a:p>
        </p:txBody>
      </p:sp>
      <p:cxnSp>
        <p:nvCxnSpPr>
          <p:cNvPr id="140" name="직선 연결선 139"/>
          <p:cNvCxnSpPr>
            <a:stCxn id="110" idx="2"/>
            <a:endCxn id="143" idx="2"/>
          </p:cNvCxnSpPr>
          <p:nvPr/>
        </p:nvCxnSpPr>
        <p:spPr>
          <a:xfrm>
            <a:off x="8572265" y="3998993"/>
            <a:ext cx="7375" cy="116768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모서리가 둥근 직사각형 140"/>
          <p:cNvSpPr/>
          <p:nvPr/>
        </p:nvSpPr>
        <p:spPr>
          <a:xfrm>
            <a:off x="7998349" y="4097858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필터조건</a:t>
            </a:r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7998348" y="4379376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그룹조건</a:t>
            </a:r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7997952" y="4664678"/>
            <a:ext cx="1163375" cy="501998"/>
          </a:xfrm>
          <a:prstGeom prst="roundRect">
            <a:avLst>
              <a:gd name="adj" fmla="val 1994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프로세스 모델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ko-KR" altLang="en-US" sz="800" kern="0">
                <a:latin typeface="+mn-ea"/>
              </a:rPr>
              <a:t>요소들의 병목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ko-KR" altLang="en-US" sz="800" kern="0">
                <a:latin typeface="+mn-ea"/>
              </a:rPr>
              <a:t>요소들의 생산성</a:t>
            </a:r>
            <a:endParaRPr kumimoji="1" lang="en-US" altLang="ko-KR" sz="800" kern="0" dirty="0">
              <a:latin typeface="+mn-ea"/>
            </a:endParaRPr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7997952" y="5243984"/>
            <a:ext cx="1163375" cy="501998"/>
          </a:xfrm>
          <a:prstGeom prst="roundRect">
            <a:avLst>
              <a:gd name="adj" fmla="val 1994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프로세스 모델 비교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ko-KR" altLang="en-US" sz="800" kern="0">
                <a:latin typeface="+mn-ea"/>
              </a:rPr>
              <a:t>현재 </a:t>
            </a:r>
            <a:r>
              <a:rPr kumimoji="1" lang="en-US" altLang="ko-KR" sz="800" kern="0" dirty="0">
                <a:latin typeface="+mn-ea"/>
              </a:rPr>
              <a:t>vs </a:t>
            </a:r>
            <a:r>
              <a:rPr kumimoji="1" lang="ko-KR" altLang="en-US" sz="800" kern="0">
                <a:latin typeface="+mn-ea"/>
              </a:rPr>
              <a:t>과거</a:t>
            </a:r>
            <a:endParaRPr kumimoji="1" lang="en-US" altLang="ko-KR" sz="800" kern="0" dirty="0">
              <a:latin typeface="+mn-ea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kern="0" dirty="0">
                <a:latin typeface="+mn-ea"/>
              </a:rPr>
              <a:t> - </a:t>
            </a:r>
            <a:r>
              <a:rPr kumimoji="1" lang="ko-KR" altLang="en-US" sz="800" kern="0">
                <a:latin typeface="+mn-ea"/>
              </a:rPr>
              <a:t>현재 </a:t>
            </a:r>
            <a:r>
              <a:rPr kumimoji="1" lang="en-US" altLang="ko-KR" sz="800" kern="0" dirty="0">
                <a:latin typeface="+mn-ea"/>
              </a:rPr>
              <a:t>vs </a:t>
            </a:r>
            <a:r>
              <a:rPr kumimoji="1" lang="ko-KR" altLang="en-US" sz="800" kern="0">
                <a:latin typeface="+mn-ea"/>
              </a:rPr>
              <a:t>미래 </a:t>
            </a:r>
            <a:endParaRPr kumimoji="1" lang="en-US" altLang="ko-KR" sz="800" kern="0" dirty="0">
              <a:latin typeface="+mn-ea"/>
            </a:endParaRPr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9348378" y="4082350"/>
            <a:ext cx="1163375" cy="219600"/>
          </a:xfrm>
          <a:prstGeom prst="roundRect">
            <a:avLst>
              <a:gd name="adj" fmla="val 369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kern="0" dirty="0">
                <a:latin typeface="+mn-ea"/>
              </a:rPr>
              <a:t>권한 관리 </a:t>
            </a:r>
          </a:p>
        </p:txBody>
      </p:sp>
    </p:spTree>
    <p:extLst>
      <p:ext uri="{BB962C8B-B14F-4D97-AF65-F5344CB8AC3E}">
        <p14:creationId xmlns:p14="http://schemas.microsoft.com/office/powerpoint/2010/main" val="40346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graphicFrame>
        <p:nvGraphicFramePr>
          <p:cNvPr id="918" name="차트 917"/>
          <p:cNvGraphicFramePr/>
          <p:nvPr>
            <p:extLst>
              <p:ext uri="{D42A27DB-BD31-4B8C-83A1-F6EECF244321}">
                <p14:modId xmlns:p14="http://schemas.microsoft.com/office/powerpoint/2010/main" val="2115551824"/>
              </p:ext>
            </p:extLst>
          </p:nvPr>
        </p:nvGraphicFramePr>
        <p:xfrm>
          <a:off x="370670" y="1299094"/>
          <a:ext cx="6645474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78323"/>
              </p:ext>
            </p:extLst>
          </p:nvPr>
        </p:nvGraphicFramePr>
        <p:xfrm>
          <a:off x="9488422" y="859353"/>
          <a:ext cx="2637675" cy="4469344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검색기산 설정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Default Value :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기준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분 단위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데이터 조회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30</a:t>
                      </a:r>
                      <a:r>
                        <a:rPr lang="ko-KR" altLang="en-US" sz="800" baseline="0" smtClean="0">
                          <a:effectLst/>
                        </a:rPr>
                        <a:t>분 단위로 이전 조회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이후 조회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&amp; job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type Toggle Switch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4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시간동안 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Job / </a:t>
                      </a:r>
                      <a:r>
                        <a:rPr kumimoji="1" lang="en-US" altLang="ko-KR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Rehandling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작업 비율 그래프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Non, </a:t>
                      </a:r>
                      <a:r>
                        <a:rPr kumimoji="1" lang="en-US" altLang="ko-KR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Rehandling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Container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수 및 예측 데이터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최근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30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분 동안 각 블록의 </a:t>
                      </a:r>
                      <a:r>
                        <a:rPr kumimoji="1" lang="en-US" altLang="ko-KR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Rehandling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비율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그래프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에서 선택된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선택된 위치 표현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생산성 색상 및 수치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 추이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Coverage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및 생산성 색상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블록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Select Check Box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블록의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Non 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/Non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특성에 따른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구성 비율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: General/Danger/Reefer/ Bundle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Non : General/Danger/Reefer/ Bundle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/ Non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비고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영역이      번 영역에 표현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전체 블록의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Workload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보기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버튼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전체 블록의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환적분석 보기 버튼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676" name="타원 2675"/>
          <p:cNvSpPr/>
          <p:nvPr/>
        </p:nvSpPr>
        <p:spPr>
          <a:xfrm>
            <a:off x="227896" y="8902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965" name="그룹 964"/>
          <p:cNvGrpSpPr/>
          <p:nvPr/>
        </p:nvGrpSpPr>
        <p:grpSpPr>
          <a:xfrm>
            <a:off x="7679084" y="5791152"/>
            <a:ext cx="1314589" cy="570211"/>
            <a:chOff x="5204460" y="4596878"/>
            <a:chExt cx="4063919" cy="1720098"/>
          </a:xfrm>
        </p:grpSpPr>
        <p:pic>
          <p:nvPicPr>
            <p:cNvPr id="966" name="그림 9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967" name="그룹 966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968" name="직사각형 967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69" name="직사각형 968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0" name="직사각형 969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1" name="직사각형 970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2" name="직사각형 971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3" name="직사각형 972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4" name="TextBox 973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975" name="TextBox 974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976" name="TextBox 975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977" name="TextBox 976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978" name="TextBox 977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979" name="TextBox 978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980" name="모서리가 둥근 직사각형 979"/>
          <p:cNvSpPr/>
          <p:nvPr/>
        </p:nvSpPr>
        <p:spPr>
          <a:xfrm>
            <a:off x="1938608" y="604600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1" name="모서리가 둥근 직사각형 980"/>
          <p:cNvSpPr/>
          <p:nvPr/>
        </p:nvSpPr>
        <p:spPr>
          <a:xfrm>
            <a:off x="1938607" y="6189885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3" name="직사각형 982"/>
          <p:cNvSpPr/>
          <p:nvPr/>
        </p:nvSpPr>
        <p:spPr>
          <a:xfrm>
            <a:off x="1274459" y="5976287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err="1" smtClean="0"/>
              <a:t>Rehandling</a:t>
            </a:r>
            <a:r>
              <a:rPr lang="en-US" altLang="ko-KR" sz="800" b="1" dirty="0" smtClean="0"/>
              <a:t> :</a:t>
            </a:r>
            <a:r>
              <a:rPr lang="ko-KR" altLang="en-US" sz="800" b="1" smtClean="0"/>
              <a:t>               </a:t>
            </a:r>
            <a:endParaRPr lang="en-US" altLang="ko-KR" sz="800" b="1" dirty="0" smtClean="0"/>
          </a:p>
          <a:p>
            <a:r>
              <a:rPr lang="en-US" altLang="ko-KR" sz="800" b="1" dirty="0" smtClean="0"/>
              <a:t>Non : </a:t>
            </a:r>
          </a:p>
        </p:txBody>
      </p:sp>
      <p:sp>
        <p:nvSpPr>
          <p:cNvPr id="986" name="직사각형 985"/>
          <p:cNvSpPr/>
          <p:nvPr/>
        </p:nvSpPr>
        <p:spPr>
          <a:xfrm>
            <a:off x="1229268" y="5804996"/>
            <a:ext cx="5250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 smtClean="0"/>
              <a:t>비고 </a:t>
            </a:r>
            <a:endParaRPr lang="ko-KR" altLang="en-US" sz="900" b="1" dirty="0"/>
          </a:p>
        </p:txBody>
      </p:sp>
      <p:sp>
        <p:nvSpPr>
          <p:cNvPr id="987" name="모서리가 둥근 직사각형 986"/>
          <p:cNvSpPr/>
          <p:nvPr/>
        </p:nvSpPr>
        <p:spPr>
          <a:xfrm>
            <a:off x="1243595" y="5806662"/>
            <a:ext cx="2706304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15" name="그림 10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358" y="2195070"/>
            <a:ext cx="8348846" cy="3547745"/>
          </a:xfrm>
          <a:prstGeom prst="rect">
            <a:avLst/>
          </a:prstGeom>
        </p:spPr>
      </p:pic>
      <p:sp>
        <p:nvSpPr>
          <p:cNvPr id="1016" name="타원 1015"/>
          <p:cNvSpPr/>
          <p:nvPr/>
        </p:nvSpPr>
        <p:spPr>
          <a:xfrm>
            <a:off x="2047993" y="8740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7" name="타원 1016"/>
          <p:cNvSpPr/>
          <p:nvPr/>
        </p:nvSpPr>
        <p:spPr>
          <a:xfrm>
            <a:off x="3319680" y="84509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8" name="타원 1017"/>
          <p:cNvSpPr/>
          <p:nvPr/>
        </p:nvSpPr>
        <p:spPr>
          <a:xfrm>
            <a:off x="274085" y="124493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2" name="타원 1021"/>
          <p:cNvSpPr/>
          <p:nvPr/>
        </p:nvSpPr>
        <p:spPr>
          <a:xfrm>
            <a:off x="7869784" y="1003300"/>
            <a:ext cx="180000" cy="185792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29" name="타원 1028"/>
          <p:cNvSpPr/>
          <p:nvPr/>
        </p:nvSpPr>
        <p:spPr>
          <a:xfrm>
            <a:off x="540358" y="226866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31" name="타원 1030"/>
          <p:cNvSpPr/>
          <p:nvPr/>
        </p:nvSpPr>
        <p:spPr>
          <a:xfrm>
            <a:off x="1144062" y="571087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32" name="타원 1031"/>
          <p:cNvSpPr/>
          <p:nvPr/>
        </p:nvSpPr>
        <p:spPr>
          <a:xfrm>
            <a:off x="7563214" y="568847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105" name="그룹 104"/>
          <p:cNvGrpSpPr/>
          <p:nvPr/>
        </p:nvGrpSpPr>
        <p:grpSpPr>
          <a:xfrm rot="10800000">
            <a:off x="8510780" y="1128486"/>
            <a:ext cx="176236" cy="109230"/>
            <a:chOff x="10267821" y="1988701"/>
            <a:chExt cx="616666" cy="328629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0516071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109" name="TextBox 108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673396" y="2195070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/>
              <a:t>수출입</a:t>
            </a:r>
            <a:r>
              <a:rPr lang="en-US" altLang="ko-KR" sz="700" b="1" dirty="0" smtClean="0"/>
              <a:t>, </a:t>
            </a:r>
            <a:r>
              <a:rPr lang="ko-KR" altLang="en-US" sz="700" b="1" smtClean="0"/>
              <a:t>환적분석</a:t>
            </a:r>
            <a:endParaRPr lang="ko-KR" altLang="en-US" sz="700" b="1"/>
          </a:p>
        </p:txBody>
      </p:sp>
      <p:sp>
        <p:nvSpPr>
          <p:cNvPr id="143" name="타원 142"/>
          <p:cNvSpPr/>
          <p:nvPr/>
        </p:nvSpPr>
        <p:spPr>
          <a:xfrm>
            <a:off x="2841988" y="235718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6" name="타원 145"/>
          <p:cNvSpPr/>
          <p:nvPr/>
        </p:nvSpPr>
        <p:spPr>
          <a:xfrm>
            <a:off x="7598143" y="205296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7" name="타원 146"/>
          <p:cNvSpPr/>
          <p:nvPr/>
        </p:nvSpPr>
        <p:spPr>
          <a:xfrm>
            <a:off x="9769950" y="25395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8" name="타원 147"/>
          <p:cNvSpPr/>
          <p:nvPr/>
        </p:nvSpPr>
        <p:spPr>
          <a:xfrm>
            <a:off x="10565865" y="472333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3078486" y="2489894"/>
            <a:ext cx="2046223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055107" y="2599329"/>
            <a:ext cx="2070136" cy="288721"/>
            <a:chOff x="3306945" y="2424105"/>
            <a:chExt cx="468228" cy="463950"/>
          </a:xfrm>
        </p:grpSpPr>
        <p:sp>
          <p:nvSpPr>
            <p:cNvPr id="993" name="모서리가 둥근 직사각형 992"/>
            <p:cNvSpPr/>
            <p:nvPr/>
          </p:nvSpPr>
          <p:spPr>
            <a:xfrm>
              <a:off x="3313572" y="2489928"/>
              <a:ext cx="230631" cy="398127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모서리가 둥근 직사각형 109"/>
            <p:cNvSpPr/>
            <p:nvPr/>
          </p:nvSpPr>
          <p:spPr>
            <a:xfrm>
              <a:off x="3545192" y="2492171"/>
              <a:ext cx="229981" cy="395884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306945" y="2432308"/>
              <a:ext cx="120446" cy="32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accent1">
                      <a:lumMod val="75000"/>
                    </a:schemeClr>
                  </a:solidFill>
                </a:rPr>
                <a:t>↘ 52% </a:t>
              </a:r>
              <a:r>
                <a:rPr lang="en-US" altLang="ko-KR" sz="700" b="1" dirty="0" smtClean="0">
                  <a:solidFill>
                    <a:srgbClr val="FF0000"/>
                  </a:solidFill>
                </a:rPr>
                <a:t>↗</a:t>
              </a:r>
              <a:endParaRPr lang="ko-KR" altLang="en-US" sz="70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536230" y="2424105"/>
              <a:ext cx="120084" cy="32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rgbClr val="FF0000"/>
                  </a:solidFill>
                </a:rPr>
                <a:t>↗ 48</a:t>
              </a:r>
              <a:r>
                <a:rPr lang="en-US" altLang="ko-KR" sz="700" dirty="0" smtClean="0"/>
                <a:t>% </a:t>
              </a:r>
              <a:r>
                <a:rPr lang="en-US" altLang="ko-KR" sz="700" b="1" dirty="0" smtClean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700"/>
            </a:p>
          </p:txBody>
        </p:sp>
      </p:grpSp>
      <p:sp>
        <p:nvSpPr>
          <p:cNvPr id="181" name="모서리가 둥근 직사각형 180"/>
          <p:cNvSpPr/>
          <p:nvPr/>
        </p:nvSpPr>
        <p:spPr>
          <a:xfrm>
            <a:off x="2607323" y="3244588"/>
            <a:ext cx="251427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1974850" y="4042989"/>
            <a:ext cx="316162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7" name="모서리가 둥근 직사각형 196"/>
          <p:cNvSpPr/>
          <p:nvPr/>
        </p:nvSpPr>
        <p:spPr>
          <a:xfrm>
            <a:off x="5567363" y="2507963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2" name="모서리가 둥근 직사각형 221"/>
          <p:cNvSpPr/>
          <p:nvPr/>
        </p:nvSpPr>
        <p:spPr>
          <a:xfrm>
            <a:off x="5579700" y="4037672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3" name="직사각형 222"/>
          <p:cNvSpPr/>
          <p:nvPr/>
        </p:nvSpPr>
        <p:spPr>
          <a:xfrm>
            <a:off x="2983706" y="2491655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" name="직사각형 223"/>
          <p:cNvSpPr/>
          <p:nvPr/>
        </p:nvSpPr>
        <p:spPr>
          <a:xfrm>
            <a:off x="5468929" y="2491655"/>
            <a:ext cx="71935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5" name="직사각형 224"/>
          <p:cNvSpPr/>
          <p:nvPr/>
        </p:nvSpPr>
        <p:spPr>
          <a:xfrm>
            <a:off x="2508048" y="324277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직사각형 225"/>
          <p:cNvSpPr/>
          <p:nvPr/>
        </p:nvSpPr>
        <p:spPr>
          <a:xfrm>
            <a:off x="1866353" y="4044761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" name="직사각형 226"/>
          <p:cNvSpPr/>
          <p:nvPr/>
        </p:nvSpPr>
        <p:spPr>
          <a:xfrm>
            <a:off x="5466518" y="326140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직사각형 227"/>
          <p:cNvSpPr/>
          <p:nvPr/>
        </p:nvSpPr>
        <p:spPr>
          <a:xfrm>
            <a:off x="5475980" y="404476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7002836" y="2195070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Workload</a:t>
            </a:r>
            <a:endParaRPr lang="ko-KR" altLang="en-US" sz="700" b="1"/>
          </a:p>
        </p:txBody>
      </p:sp>
      <p:sp>
        <p:nvSpPr>
          <p:cNvPr id="237" name="타원 236"/>
          <p:cNvSpPr/>
          <p:nvPr/>
        </p:nvSpPr>
        <p:spPr>
          <a:xfrm>
            <a:off x="6836143" y="206058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38" name="모서리가 둥근 직사각형 237"/>
          <p:cNvSpPr/>
          <p:nvPr/>
        </p:nvSpPr>
        <p:spPr>
          <a:xfrm>
            <a:off x="5589117" y="2506415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39" name="TextBox 238"/>
          <p:cNvSpPr txBox="1"/>
          <p:nvPr/>
        </p:nvSpPr>
        <p:spPr>
          <a:xfrm>
            <a:off x="5533396" y="2451238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6</a:t>
            </a:r>
            <a:r>
              <a:rPr lang="en-US" altLang="ko-KR" sz="900" dirty="0" smtClean="0">
                <a:solidFill>
                  <a:schemeClr val="bg1"/>
                </a:solidFill>
              </a:rPr>
              <a:t>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5604886" y="327059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45" name="TextBox 244"/>
          <p:cNvSpPr txBox="1"/>
          <p:nvPr/>
        </p:nvSpPr>
        <p:spPr>
          <a:xfrm>
            <a:off x="5543768" y="322159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46" name="모서리가 둥근 직사각형 245"/>
          <p:cNvSpPr/>
          <p:nvPr/>
        </p:nvSpPr>
        <p:spPr>
          <a:xfrm>
            <a:off x="5581279" y="403760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47" name="TextBox 246"/>
          <p:cNvSpPr txBox="1"/>
          <p:nvPr/>
        </p:nvSpPr>
        <p:spPr>
          <a:xfrm>
            <a:off x="5525558" y="399766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48" name="모서리가 둥근 직사각형 247"/>
          <p:cNvSpPr/>
          <p:nvPr/>
        </p:nvSpPr>
        <p:spPr>
          <a:xfrm>
            <a:off x="3097372" y="2506415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49" name="TextBox 248"/>
          <p:cNvSpPr txBox="1"/>
          <p:nvPr/>
        </p:nvSpPr>
        <p:spPr>
          <a:xfrm>
            <a:off x="3041651" y="2451238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54" name="모서리가 둥근 직사각형 253"/>
          <p:cNvSpPr/>
          <p:nvPr/>
        </p:nvSpPr>
        <p:spPr>
          <a:xfrm>
            <a:off x="2625197" y="327059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55" name="TextBox 254"/>
          <p:cNvSpPr txBox="1"/>
          <p:nvPr/>
        </p:nvSpPr>
        <p:spPr>
          <a:xfrm>
            <a:off x="2564079" y="322159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56" name="모서리가 둥근 직사각형 255"/>
          <p:cNvSpPr/>
          <p:nvPr/>
        </p:nvSpPr>
        <p:spPr>
          <a:xfrm>
            <a:off x="1977662" y="4053727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57" name="TextBox 256"/>
          <p:cNvSpPr txBox="1"/>
          <p:nvPr/>
        </p:nvSpPr>
        <p:spPr>
          <a:xfrm>
            <a:off x="1921941" y="400617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75550" y="2468447"/>
            <a:ext cx="9877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125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821257" y="3221502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2183364" y="4024552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781158" y="2470113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5774808" y="3213063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774808" y="4006813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541092" y="3651725"/>
            <a:ext cx="541814" cy="200056"/>
            <a:chOff x="2541092" y="3651725"/>
            <a:chExt cx="541814" cy="200056"/>
          </a:xfrm>
        </p:grpSpPr>
        <p:sp>
          <p:nvSpPr>
            <p:cNvPr id="151" name="모서리가 둥근 직사각형 150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양쪽 모서리가 둥근 사각형 152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4" name="양쪽 모서리가 둥근 사각형 153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157" name="오른쪽 화살표 156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592054" y="3639995"/>
            <a:ext cx="541814" cy="206404"/>
            <a:chOff x="4592054" y="3639995"/>
            <a:chExt cx="541814" cy="206404"/>
          </a:xfrm>
        </p:grpSpPr>
        <p:sp>
          <p:nvSpPr>
            <p:cNvPr id="160" name="모서리가 둥근 직사각형 159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양쪽 모서리가 둥근 사각형 162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5" name="양쪽 모서리가 둥근 사각형 164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171" name="오른쪽 화살표 170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899781" y="4431552"/>
            <a:ext cx="535464" cy="200056"/>
            <a:chOff x="1899781" y="4431552"/>
            <a:chExt cx="535464" cy="200056"/>
          </a:xfrm>
        </p:grpSpPr>
        <p:sp>
          <p:nvSpPr>
            <p:cNvPr id="172" name="모서리가 둥근 직사각형 171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양쪽 모서리가 둥근 사각형 172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4" name="양쪽 모서리가 둥근 사각형 173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00" name="오른쪽 화살표 199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492018" y="4439169"/>
            <a:ext cx="541814" cy="200056"/>
            <a:chOff x="5492018" y="4439169"/>
            <a:chExt cx="541814" cy="200056"/>
          </a:xfrm>
        </p:grpSpPr>
        <p:sp>
          <p:nvSpPr>
            <p:cNvPr id="201" name="모서리가 둥근 직사각형 200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양쪽 모서리가 둥근 사각형 201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3" name="양쪽 모서리가 둥근 사각형 202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32" name="오른쪽 화살표 231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모서리가 둥근 직사각형 239"/>
          <p:cNvSpPr/>
          <p:nvPr/>
        </p:nvSpPr>
        <p:spPr>
          <a:xfrm>
            <a:off x="3078306" y="2884810"/>
            <a:ext cx="205200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018408" y="2893877"/>
            <a:ext cx="541814" cy="202437"/>
            <a:chOff x="3018408" y="2900227"/>
            <a:chExt cx="541814" cy="202437"/>
          </a:xfrm>
        </p:grpSpPr>
        <p:sp>
          <p:nvSpPr>
            <p:cNvPr id="241" name="모서리가 둥근 직사각형 240"/>
            <p:cNvSpPr/>
            <p:nvPr/>
          </p:nvSpPr>
          <p:spPr>
            <a:xfrm>
              <a:off x="3087106" y="2947591"/>
              <a:ext cx="470904" cy="10499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양쪽 모서리가 둥근 사각형 241"/>
            <p:cNvSpPr/>
            <p:nvPr/>
          </p:nvSpPr>
          <p:spPr>
            <a:xfrm rot="16200000">
              <a:off x="3125755" y="2909067"/>
              <a:ext cx="104719" cy="182321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3" name="양쪽 모서리가 둥근 사각형 242"/>
            <p:cNvSpPr/>
            <p:nvPr/>
          </p:nvSpPr>
          <p:spPr>
            <a:xfrm rot="5400000">
              <a:off x="3456432" y="2948796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18408" y="2902609"/>
              <a:ext cx="3289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A01</a:t>
              </a:r>
              <a:endParaRPr lang="ko-KR" altLang="en-US" sz="700" b="1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233699" y="2900227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86</a:t>
              </a:r>
              <a:endParaRPr lang="ko-KR" altLang="en-US" sz="700" b="1"/>
            </a:p>
          </p:txBody>
        </p:sp>
        <p:sp>
          <p:nvSpPr>
            <p:cNvPr id="252" name="오른쪽 화살표 251"/>
            <p:cNvSpPr/>
            <p:nvPr/>
          </p:nvSpPr>
          <p:spPr>
            <a:xfrm rot="18856230">
              <a:off x="3472026" y="297995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모서리가 둥근 직사각형 252"/>
          <p:cNvSpPr/>
          <p:nvPr/>
        </p:nvSpPr>
        <p:spPr>
          <a:xfrm>
            <a:off x="5574712" y="2911441"/>
            <a:ext cx="275400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5506355" y="2914851"/>
            <a:ext cx="541814" cy="200056"/>
            <a:chOff x="5506355" y="2914851"/>
            <a:chExt cx="541814" cy="200056"/>
          </a:xfrm>
        </p:grpSpPr>
        <p:sp>
          <p:nvSpPr>
            <p:cNvPr id="258" name="모서리가 둥근 직사각형 257"/>
            <p:cNvSpPr/>
            <p:nvPr/>
          </p:nvSpPr>
          <p:spPr>
            <a:xfrm>
              <a:off x="5575053" y="2962214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양쪽 모서리가 둥근 사각형 260"/>
            <p:cNvSpPr/>
            <p:nvPr/>
          </p:nvSpPr>
          <p:spPr>
            <a:xfrm rot="16200000">
              <a:off x="5613702" y="2923690"/>
              <a:ext cx="104719" cy="182321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2" name="양쪽 모서리가 둥근 사각형 261"/>
            <p:cNvSpPr/>
            <p:nvPr/>
          </p:nvSpPr>
          <p:spPr>
            <a:xfrm rot="5400000">
              <a:off x="5944379" y="2963419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5506355" y="2914851"/>
              <a:ext cx="3289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A02</a:t>
              </a:r>
              <a:endParaRPr lang="ko-KR" altLang="en-US" sz="700" b="1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721645" y="2914852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81</a:t>
              </a:r>
              <a:endParaRPr lang="ko-KR" altLang="en-US" sz="700" b="1"/>
            </a:p>
          </p:txBody>
        </p:sp>
        <p:sp>
          <p:nvSpPr>
            <p:cNvPr id="269" name="오른쪽 화살표 268"/>
            <p:cNvSpPr/>
            <p:nvPr/>
          </p:nvSpPr>
          <p:spPr>
            <a:xfrm rot="2524570">
              <a:off x="5959973" y="2996955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0" name="모서리가 둥근 직사각형 269"/>
          <p:cNvSpPr/>
          <p:nvPr/>
        </p:nvSpPr>
        <p:spPr>
          <a:xfrm>
            <a:off x="2611063" y="3649034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3804864" y="3649034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2" name="모서리가 둥근 직사각형 271"/>
          <p:cNvSpPr/>
          <p:nvPr/>
        </p:nvSpPr>
        <p:spPr>
          <a:xfrm>
            <a:off x="1968633" y="4431633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6972806" y="366470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5588498" y="3664705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506688" y="3662584"/>
            <a:ext cx="541814" cy="206404"/>
            <a:chOff x="5506688" y="3662584"/>
            <a:chExt cx="541814" cy="206404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양쪽 모서리가 둥근 사각형 275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7" name="양쪽 모서리가 둥근 사각형 276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80" name="오른쪽 화살표 279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7768470" y="3666093"/>
            <a:ext cx="541814" cy="206404"/>
            <a:chOff x="7768470" y="3666093"/>
            <a:chExt cx="541814" cy="206404"/>
          </a:xfrm>
        </p:grpSpPr>
        <p:sp>
          <p:nvSpPr>
            <p:cNvPr id="281" name="모서리가 둥근 직사각형 280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양쪽 모서리가 둥근 사각형 281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3" name="양쪽 모서리가 둥근 사각형 282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86" name="오른쪽 화살표 285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7" name="모서리가 둥근 직사각형 286"/>
          <p:cNvSpPr/>
          <p:nvPr/>
        </p:nvSpPr>
        <p:spPr>
          <a:xfrm>
            <a:off x="5588498" y="4439126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모서리가 둥근 직사각형 288"/>
          <p:cNvSpPr/>
          <p:nvPr/>
        </p:nvSpPr>
        <p:spPr>
          <a:xfrm>
            <a:off x="4085968" y="5806662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4532396" y="6114406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모서리가 둥근 직사각형 290"/>
          <p:cNvSpPr/>
          <p:nvPr/>
        </p:nvSpPr>
        <p:spPr>
          <a:xfrm>
            <a:off x="5223692" y="6139768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모서리가 둥근 직사각형 291"/>
          <p:cNvSpPr/>
          <p:nvPr/>
        </p:nvSpPr>
        <p:spPr>
          <a:xfrm>
            <a:off x="5925345" y="6128447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직사각형 292"/>
          <p:cNvSpPr/>
          <p:nvPr/>
        </p:nvSpPr>
        <p:spPr>
          <a:xfrm>
            <a:off x="4091414" y="6055709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294" name="모서리가 둥근 직사각형 293"/>
          <p:cNvSpPr/>
          <p:nvPr/>
        </p:nvSpPr>
        <p:spPr>
          <a:xfrm>
            <a:off x="6561398" y="6133173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모서리가 둥근 직사각형 294"/>
          <p:cNvSpPr/>
          <p:nvPr/>
        </p:nvSpPr>
        <p:spPr>
          <a:xfrm>
            <a:off x="7238002" y="6136985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6" name="직사각형 295"/>
          <p:cNvSpPr/>
          <p:nvPr/>
        </p:nvSpPr>
        <p:spPr>
          <a:xfrm>
            <a:off x="4067280" y="5783453"/>
            <a:ext cx="25823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 smtClean="0"/>
              <a:t>YC </a:t>
            </a:r>
            <a:r>
              <a:rPr lang="ko-KR" altLang="en-US" sz="900" b="1" smtClean="0"/>
              <a:t>생산성 단계</a:t>
            </a:r>
            <a:endParaRPr lang="ko-KR" altLang="en-US" sz="900" b="1" dirty="0"/>
          </a:p>
        </p:txBody>
      </p:sp>
      <p:graphicFrame>
        <p:nvGraphicFramePr>
          <p:cNvPr id="298" name="표 2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41543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 smtClean="0">
                          <a:solidFill>
                            <a:schemeClr val="tx1"/>
                          </a:solidFill>
                        </a:rPr>
                        <a:t>Rehandling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99" name="직선 연결선 298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직사각형 10"/>
          <p:cNvSpPr/>
          <p:nvPr/>
        </p:nvSpPr>
        <p:spPr>
          <a:xfrm>
            <a:off x="3083932" y="2749731"/>
            <a:ext cx="370255" cy="12584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1" name="직사각형 230"/>
          <p:cNvSpPr/>
          <p:nvPr/>
        </p:nvSpPr>
        <p:spPr>
          <a:xfrm>
            <a:off x="3453227" y="2749731"/>
            <a:ext cx="288000" cy="125848"/>
          </a:xfrm>
          <a:prstGeom prst="rect">
            <a:avLst/>
          </a:prstGeom>
          <a:solidFill>
            <a:srgbClr val="D8732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직사각형 232"/>
          <p:cNvSpPr/>
          <p:nvPr/>
        </p:nvSpPr>
        <p:spPr>
          <a:xfrm>
            <a:off x="3733146" y="2750870"/>
            <a:ext cx="192245" cy="1258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8" name="직사각형 287"/>
          <p:cNvSpPr/>
          <p:nvPr/>
        </p:nvSpPr>
        <p:spPr>
          <a:xfrm>
            <a:off x="3923815" y="2750533"/>
            <a:ext cx="180000" cy="125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0" name="직사각형 299"/>
          <p:cNvSpPr/>
          <p:nvPr/>
        </p:nvSpPr>
        <p:spPr>
          <a:xfrm>
            <a:off x="4108208" y="2749731"/>
            <a:ext cx="501710" cy="12584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직사각형 300"/>
          <p:cNvSpPr/>
          <p:nvPr/>
        </p:nvSpPr>
        <p:spPr>
          <a:xfrm>
            <a:off x="4609917" y="2749731"/>
            <a:ext cx="155585" cy="125848"/>
          </a:xfrm>
          <a:prstGeom prst="rect">
            <a:avLst/>
          </a:prstGeom>
          <a:solidFill>
            <a:srgbClr val="D8732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직사각형 301"/>
          <p:cNvSpPr/>
          <p:nvPr/>
        </p:nvSpPr>
        <p:spPr>
          <a:xfrm>
            <a:off x="4757422" y="2750870"/>
            <a:ext cx="192245" cy="1258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3" name="직사각형 302"/>
          <p:cNvSpPr/>
          <p:nvPr/>
        </p:nvSpPr>
        <p:spPr>
          <a:xfrm>
            <a:off x="4948091" y="2750533"/>
            <a:ext cx="180000" cy="125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8" name="직사각형 307"/>
          <p:cNvSpPr/>
          <p:nvPr/>
        </p:nvSpPr>
        <p:spPr>
          <a:xfrm>
            <a:off x="2998078" y="6032604"/>
            <a:ext cx="168224" cy="803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9" name="직사각형 308"/>
          <p:cNvSpPr/>
          <p:nvPr/>
        </p:nvSpPr>
        <p:spPr>
          <a:xfrm>
            <a:off x="3656912" y="6042420"/>
            <a:ext cx="172800" cy="79200"/>
          </a:xfrm>
          <a:prstGeom prst="rect">
            <a:avLst/>
          </a:prstGeom>
          <a:solidFill>
            <a:srgbClr val="D87328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0" name="직사각형 309"/>
          <p:cNvSpPr/>
          <p:nvPr/>
        </p:nvSpPr>
        <p:spPr>
          <a:xfrm>
            <a:off x="2989462" y="6173795"/>
            <a:ext cx="172800" cy="7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1" name="직사각형 310"/>
          <p:cNvSpPr/>
          <p:nvPr/>
        </p:nvSpPr>
        <p:spPr>
          <a:xfrm>
            <a:off x="3662326" y="6180001"/>
            <a:ext cx="172800" cy="7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483414" y="5812495"/>
            <a:ext cx="9172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/>
              <a:t>Container Type</a:t>
            </a:r>
            <a:endParaRPr lang="ko-KR" altLang="en-US" sz="900" b="1"/>
          </a:p>
        </p:txBody>
      </p:sp>
      <p:sp>
        <p:nvSpPr>
          <p:cNvPr id="312" name="직사각형 311"/>
          <p:cNvSpPr/>
          <p:nvPr/>
        </p:nvSpPr>
        <p:spPr>
          <a:xfrm>
            <a:off x="2499536" y="594760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/>
              <a:t>General             Danger</a:t>
            </a:r>
          </a:p>
          <a:p>
            <a:r>
              <a:rPr lang="en-US" altLang="ko-KR" sz="900" dirty="0" smtClean="0"/>
              <a:t>Reefer                Bundle </a:t>
            </a:r>
            <a:endParaRPr lang="ko-KR" altLang="en-US" sz="900" b="1"/>
          </a:p>
        </p:txBody>
      </p:sp>
      <p:sp>
        <p:nvSpPr>
          <p:cNvPr id="313" name="TextBox 312"/>
          <p:cNvSpPr txBox="1"/>
          <p:nvPr/>
        </p:nvSpPr>
        <p:spPr>
          <a:xfrm>
            <a:off x="3023666" y="2723392"/>
            <a:ext cx="317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32%</a:t>
            </a:r>
            <a:endParaRPr lang="ko-KR" altLang="en-US" sz="600"/>
          </a:p>
        </p:txBody>
      </p:sp>
      <p:sp>
        <p:nvSpPr>
          <p:cNvPr id="314" name="TextBox 313"/>
          <p:cNvSpPr txBox="1"/>
          <p:nvPr/>
        </p:nvSpPr>
        <p:spPr>
          <a:xfrm>
            <a:off x="3395141" y="2720217"/>
            <a:ext cx="317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30%</a:t>
            </a:r>
            <a:endParaRPr lang="ko-KR" altLang="en-US" sz="600"/>
          </a:p>
        </p:txBody>
      </p:sp>
      <p:sp>
        <p:nvSpPr>
          <p:cNvPr id="315" name="TextBox 314"/>
          <p:cNvSpPr txBox="1"/>
          <p:nvPr/>
        </p:nvSpPr>
        <p:spPr>
          <a:xfrm>
            <a:off x="3667235" y="2724337"/>
            <a:ext cx="317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smtClean="0"/>
              <a:t>20</a:t>
            </a:r>
            <a:r>
              <a:rPr lang="en-US" altLang="ko-KR" sz="600" b="1" dirty="0" smtClean="0"/>
              <a:t>%</a:t>
            </a:r>
            <a:endParaRPr lang="ko-KR" altLang="en-US" sz="600"/>
          </a:p>
        </p:txBody>
      </p:sp>
      <p:sp>
        <p:nvSpPr>
          <p:cNvPr id="316" name="TextBox 315"/>
          <p:cNvSpPr txBox="1"/>
          <p:nvPr/>
        </p:nvSpPr>
        <p:spPr>
          <a:xfrm>
            <a:off x="3857493" y="2724337"/>
            <a:ext cx="317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18%</a:t>
            </a:r>
            <a:endParaRPr lang="ko-KR" altLang="en-US" sz="600"/>
          </a:p>
        </p:txBody>
      </p:sp>
      <p:sp>
        <p:nvSpPr>
          <p:cNvPr id="317" name="TextBox 316"/>
          <p:cNvSpPr txBox="1"/>
          <p:nvPr/>
        </p:nvSpPr>
        <p:spPr>
          <a:xfrm>
            <a:off x="4055293" y="2723400"/>
            <a:ext cx="317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50%</a:t>
            </a:r>
            <a:endParaRPr lang="ko-KR" altLang="en-US" sz="600"/>
          </a:p>
        </p:txBody>
      </p:sp>
      <p:sp>
        <p:nvSpPr>
          <p:cNvPr id="318" name="TextBox 317"/>
          <p:cNvSpPr txBox="1"/>
          <p:nvPr/>
        </p:nvSpPr>
        <p:spPr>
          <a:xfrm>
            <a:off x="4534718" y="2720225"/>
            <a:ext cx="317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14%</a:t>
            </a:r>
            <a:endParaRPr lang="ko-KR" altLang="en-US" sz="600"/>
          </a:p>
        </p:txBody>
      </p:sp>
      <p:sp>
        <p:nvSpPr>
          <p:cNvPr id="319" name="TextBox 318"/>
          <p:cNvSpPr txBox="1"/>
          <p:nvPr/>
        </p:nvSpPr>
        <p:spPr>
          <a:xfrm>
            <a:off x="4698862" y="2724345"/>
            <a:ext cx="317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18%</a:t>
            </a:r>
            <a:endParaRPr lang="ko-KR" altLang="en-US" sz="600"/>
          </a:p>
        </p:txBody>
      </p:sp>
      <p:sp>
        <p:nvSpPr>
          <p:cNvPr id="320" name="TextBox 319"/>
          <p:cNvSpPr txBox="1"/>
          <p:nvPr/>
        </p:nvSpPr>
        <p:spPr>
          <a:xfrm>
            <a:off x="4889120" y="2724345"/>
            <a:ext cx="3177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18%</a:t>
            </a:r>
            <a:endParaRPr lang="ko-KR" altLang="en-US" sz="600"/>
          </a:p>
        </p:txBody>
      </p:sp>
      <p:grpSp>
        <p:nvGrpSpPr>
          <p:cNvPr id="15" name="그룹 14"/>
          <p:cNvGrpSpPr/>
          <p:nvPr/>
        </p:nvGrpSpPr>
        <p:grpSpPr>
          <a:xfrm>
            <a:off x="2583754" y="3363749"/>
            <a:ext cx="2647797" cy="309682"/>
            <a:chOff x="-884502" y="2967335"/>
            <a:chExt cx="2176400" cy="309682"/>
          </a:xfrm>
        </p:grpSpPr>
        <p:grpSp>
          <p:nvGrpSpPr>
            <p:cNvPr id="321" name="그룹 320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22" name="모서리가 둥근 직사각형 321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3" name="모서리가 둥근 직사각형 322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27" name="직사각형 326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8" name="직사각형 327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9" name="직사각형 328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0" name="직사각형 329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1" name="직사각형 330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2" name="직사각형 331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3" name="직사각형 332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4" name="직사각형 333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-513026" y="308822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619780" y="308823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343" name="모서리가 둥근 직사각형 342"/>
          <p:cNvSpPr/>
          <p:nvPr/>
        </p:nvSpPr>
        <p:spPr>
          <a:xfrm>
            <a:off x="5570094" y="3261343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44" name="그룹 343"/>
          <p:cNvGrpSpPr/>
          <p:nvPr/>
        </p:nvGrpSpPr>
        <p:grpSpPr>
          <a:xfrm>
            <a:off x="1927561" y="4149238"/>
            <a:ext cx="3364059" cy="313182"/>
            <a:chOff x="-884502" y="2967335"/>
            <a:chExt cx="2176400" cy="313182"/>
          </a:xfrm>
        </p:grpSpPr>
        <p:grpSp>
          <p:nvGrpSpPr>
            <p:cNvPr id="345" name="그룹 344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62" name="모서리가 둥근 직사각형 361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3" name="모서리가 둥근 직사각형 362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46" name="직사각형 345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직사각형 346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직사각형 347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9" name="직사각형 348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0" name="직사각형 349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직사각형 350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직사각형 351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3" name="직사각형 352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71" name="그룹 370"/>
          <p:cNvGrpSpPr/>
          <p:nvPr/>
        </p:nvGrpSpPr>
        <p:grpSpPr>
          <a:xfrm>
            <a:off x="5529783" y="2610300"/>
            <a:ext cx="2905641" cy="313182"/>
            <a:chOff x="-884502" y="2967335"/>
            <a:chExt cx="2176400" cy="313182"/>
          </a:xfrm>
        </p:grpSpPr>
        <p:grpSp>
          <p:nvGrpSpPr>
            <p:cNvPr id="372" name="그룹 371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89" name="모서리가 둥근 직사각형 388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0" name="모서리가 둥근 직사각형 389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1" name="TextBox 390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73" name="직사각형 372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4" name="직사각형 373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5" name="직사각형 374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6" name="직사각형 375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7" name="직사각형 376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8" name="직사각형 377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9" name="직사각형 378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0" name="직사각형 379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88" name="TextBox 387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93" name="그룹 392"/>
          <p:cNvGrpSpPr/>
          <p:nvPr/>
        </p:nvGrpSpPr>
        <p:grpSpPr>
          <a:xfrm>
            <a:off x="5529783" y="3372148"/>
            <a:ext cx="2905641" cy="313182"/>
            <a:chOff x="-884502" y="2967335"/>
            <a:chExt cx="2176400" cy="313182"/>
          </a:xfrm>
        </p:grpSpPr>
        <p:grpSp>
          <p:nvGrpSpPr>
            <p:cNvPr id="394" name="그룹 393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411" name="모서리가 둥근 직사각형 410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2" name="모서리가 둥근 직사각형 411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95" name="직사각형 394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6" name="직사각형 395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7" name="직사각형 396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8" name="직사각형 397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9" name="직사각형 398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0" name="직사각형 399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1" name="직사각형 400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2" name="직사각형 401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415" name="그룹 414"/>
          <p:cNvGrpSpPr/>
          <p:nvPr/>
        </p:nvGrpSpPr>
        <p:grpSpPr>
          <a:xfrm>
            <a:off x="5537043" y="4149493"/>
            <a:ext cx="2905641" cy="313182"/>
            <a:chOff x="-884502" y="2967335"/>
            <a:chExt cx="2176400" cy="313182"/>
          </a:xfrm>
        </p:grpSpPr>
        <p:grpSp>
          <p:nvGrpSpPr>
            <p:cNvPr id="416" name="그룹 415"/>
            <p:cNvGrpSpPr/>
            <p:nvPr/>
          </p:nvGrpSpPr>
          <p:grpSpPr>
            <a:xfrm>
              <a:off x="-880148" y="2967335"/>
              <a:ext cx="2075220" cy="288721"/>
              <a:chOff x="3306945" y="2424105"/>
              <a:chExt cx="469378" cy="463950"/>
            </a:xfrm>
          </p:grpSpPr>
          <p:sp>
            <p:nvSpPr>
              <p:cNvPr id="433" name="모서리가 둥근 직사각형 432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4" name="모서리가 둥근 직사각형 433"/>
              <p:cNvSpPr/>
              <p:nvPr/>
            </p:nvSpPr>
            <p:spPr>
              <a:xfrm>
                <a:off x="3545192" y="2492171"/>
                <a:ext cx="23113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436" name="TextBox 435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417" name="직사각형 416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8" name="직사각형 417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9" name="직사각형 418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0" name="직사각형 419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1" name="직사각형 420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2" name="직사각형 421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3" name="직사각형 422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4" name="직사각형 423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437" name="타원 436"/>
          <p:cNvSpPr/>
          <p:nvPr/>
        </p:nvSpPr>
        <p:spPr>
          <a:xfrm>
            <a:off x="2945104" y="265304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10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39" name="타원 438"/>
          <p:cNvSpPr/>
          <p:nvPr/>
        </p:nvSpPr>
        <p:spPr>
          <a:xfrm>
            <a:off x="2927488" y="284541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40" name="타원 439"/>
          <p:cNvSpPr/>
          <p:nvPr/>
        </p:nvSpPr>
        <p:spPr>
          <a:xfrm>
            <a:off x="3836351" y="253816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41" name="직사각형 440"/>
          <p:cNvSpPr/>
          <p:nvPr/>
        </p:nvSpPr>
        <p:spPr>
          <a:xfrm>
            <a:off x="2463520" y="87522"/>
            <a:ext cx="1333863" cy="4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smtClean="0"/>
              <a:t>방안 </a:t>
            </a:r>
            <a:r>
              <a:rPr lang="en-US" altLang="ko-KR" sz="1050" dirty="0" smtClean="0"/>
              <a:t>1</a:t>
            </a:r>
          </a:p>
          <a:p>
            <a:pPr algn="ctr"/>
            <a:r>
              <a:rPr lang="en-US" altLang="ko-KR" sz="1050" dirty="0" smtClean="0"/>
              <a:t>Container Type </a:t>
            </a:r>
            <a:r>
              <a:rPr lang="ko-KR" altLang="en-US" sz="1050" smtClean="0"/>
              <a:t>비율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378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41787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/>
          <p:cNvGrpSpPr/>
          <p:nvPr/>
        </p:nvGrpSpPr>
        <p:grpSpPr>
          <a:xfrm rot="10800000">
            <a:off x="8510780" y="1128486"/>
            <a:ext cx="176236" cy="109230"/>
            <a:chOff x="10267821" y="1988701"/>
            <a:chExt cx="616666" cy="328629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0516071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109" name="TextBox 108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673396" y="2195070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/>
              <a:t>수출입</a:t>
            </a:r>
            <a:r>
              <a:rPr lang="en-US" altLang="ko-KR" sz="700" b="1" dirty="0" smtClean="0"/>
              <a:t>, </a:t>
            </a:r>
            <a:r>
              <a:rPr lang="ko-KR" altLang="en-US" sz="700" b="1" smtClean="0"/>
              <a:t>환적분석</a:t>
            </a:r>
            <a:endParaRPr lang="ko-KR" altLang="en-US" sz="700" b="1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7002836" y="2195070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Workload</a:t>
            </a:r>
            <a:endParaRPr lang="ko-KR" altLang="en-US" sz="700" b="1"/>
          </a:p>
        </p:txBody>
      </p:sp>
      <p:graphicFrame>
        <p:nvGraphicFramePr>
          <p:cNvPr id="168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013729"/>
              </p:ext>
            </p:extLst>
          </p:nvPr>
        </p:nvGraphicFramePr>
        <p:xfrm>
          <a:off x="9488422" y="851115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" name="타원 174"/>
          <p:cNvSpPr/>
          <p:nvPr/>
        </p:nvSpPr>
        <p:spPr>
          <a:xfrm>
            <a:off x="6869201" y="208552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9" name="타원 178"/>
          <p:cNvSpPr/>
          <p:nvPr/>
        </p:nvSpPr>
        <p:spPr>
          <a:xfrm>
            <a:off x="5321453" y="234732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217" name="차트 216"/>
          <p:cNvGraphicFramePr/>
          <p:nvPr>
            <p:extLst>
              <p:ext uri="{D42A27DB-BD31-4B8C-83A1-F6EECF244321}">
                <p14:modId xmlns:p14="http://schemas.microsoft.com/office/powerpoint/2010/main" val="1961012928"/>
              </p:ext>
            </p:extLst>
          </p:nvPr>
        </p:nvGraphicFramePr>
        <p:xfrm>
          <a:off x="370670" y="1299094"/>
          <a:ext cx="6645474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8" name="모서리가 둥근 직사각형 217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19" name="표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79454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 smtClean="0">
                          <a:solidFill>
                            <a:schemeClr val="tx1"/>
                          </a:solidFill>
                        </a:rPr>
                        <a:t>Rehandling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20" name="직선 연결선 219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7" name="직사각형 166"/>
          <p:cNvSpPr/>
          <p:nvPr/>
        </p:nvSpPr>
        <p:spPr>
          <a:xfrm>
            <a:off x="-342556" y="4520776"/>
            <a:ext cx="1333863" cy="4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Data View </a:t>
            </a:r>
            <a:r>
              <a:rPr lang="ko-KR" altLang="en-US" sz="1050" smtClean="0"/>
              <a:t>그래프</a:t>
            </a:r>
            <a:endParaRPr lang="ko-KR" altLang="en-US" sz="1050" dirty="0"/>
          </a:p>
        </p:txBody>
      </p:sp>
      <p:graphicFrame>
        <p:nvGraphicFramePr>
          <p:cNvPr id="169" name="표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55460"/>
              </p:ext>
            </p:extLst>
          </p:nvPr>
        </p:nvGraphicFramePr>
        <p:xfrm>
          <a:off x="461006" y="5273693"/>
          <a:ext cx="8512153" cy="99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495"/>
                <a:gridCol w="932055"/>
                <a:gridCol w="746047"/>
                <a:gridCol w="3520906"/>
                <a:gridCol w="2755650"/>
              </a:tblGrid>
              <a:tr h="24827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827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4827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4827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7" name="타원 176"/>
          <p:cNvSpPr/>
          <p:nvPr/>
        </p:nvSpPr>
        <p:spPr>
          <a:xfrm>
            <a:off x="547786" y="536856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80" name="차트 1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141745"/>
              </p:ext>
            </p:extLst>
          </p:nvPr>
        </p:nvGraphicFramePr>
        <p:xfrm>
          <a:off x="6246952" y="5523976"/>
          <a:ext cx="2655829" cy="70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3" name="모서리가 둥근 직사각형 222"/>
          <p:cNvSpPr/>
          <p:nvPr/>
        </p:nvSpPr>
        <p:spPr>
          <a:xfrm>
            <a:off x="2607323" y="2494934"/>
            <a:ext cx="251427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4" name="모서리가 둥근 직사각형 223"/>
          <p:cNvSpPr/>
          <p:nvPr/>
        </p:nvSpPr>
        <p:spPr>
          <a:xfrm>
            <a:off x="1974850" y="3293335"/>
            <a:ext cx="316162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5" name="모서리가 둥근 직사각형 224"/>
          <p:cNvSpPr/>
          <p:nvPr/>
        </p:nvSpPr>
        <p:spPr>
          <a:xfrm>
            <a:off x="5579700" y="3288018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6" name="직사각형 225"/>
          <p:cNvSpPr/>
          <p:nvPr/>
        </p:nvSpPr>
        <p:spPr>
          <a:xfrm>
            <a:off x="2508048" y="2493118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" name="직사각형 226"/>
          <p:cNvSpPr/>
          <p:nvPr/>
        </p:nvSpPr>
        <p:spPr>
          <a:xfrm>
            <a:off x="1866353" y="3295107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직사각형 227"/>
          <p:cNvSpPr/>
          <p:nvPr/>
        </p:nvSpPr>
        <p:spPr>
          <a:xfrm>
            <a:off x="5466518" y="251174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직사각형 228"/>
          <p:cNvSpPr/>
          <p:nvPr/>
        </p:nvSpPr>
        <p:spPr>
          <a:xfrm>
            <a:off x="5475980" y="329510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모서리가 둥근 직사각형 229"/>
          <p:cNvSpPr/>
          <p:nvPr/>
        </p:nvSpPr>
        <p:spPr>
          <a:xfrm>
            <a:off x="5604886" y="252093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31" name="TextBox 230"/>
          <p:cNvSpPr txBox="1"/>
          <p:nvPr/>
        </p:nvSpPr>
        <p:spPr>
          <a:xfrm>
            <a:off x="5543768" y="247194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5581279" y="3287950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33" name="TextBox 232"/>
          <p:cNvSpPr txBox="1"/>
          <p:nvPr/>
        </p:nvSpPr>
        <p:spPr>
          <a:xfrm>
            <a:off x="5525558" y="324801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2625197" y="252093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35" name="TextBox 234"/>
          <p:cNvSpPr txBox="1"/>
          <p:nvPr/>
        </p:nvSpPr>
        <p:spPr>
          <a:xfrm>
            <a:off x="2564079" y="247194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1977662" y="3304073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60" name="TextBox 259"/>
          <p:cNvSpPr txBox="1"/>
          <p:nvPr/>
        </p:nvSpPr>
        <p:spPr>
          <a:xfrm>
            <a:off x="1921941" y="325651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821257" y="247184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183364" y="327489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5774808" y="2463409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774808" y="3257159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grpSp>
        <p:nvGrpSpPr>
          <p:cNvPr id="277" name="그룹 276"/>
          <p:cNvGrpSpPr/>
          <p:nvPr/>
        </p:nvGrpSpPr>
        <p:grpSpPr>
          <a:xfrm>
            <a:off x="2541092" y="2902071"/>
            <a:ext cx="541814" cy="200056"/>
            <a:chOff x="2541092" y="3651725"/>
            <a:chExt cx="541814" cy="200056"/>
          </a:xfrm>
        </p:grpSpPr>
        <p:sp>
          <p:nvSpPr>
            <p:cNvPr id="278" name="모서리가 둥근 직사각형 277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9" name="양쪽 모서리가 둥근 사각형 278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0" name="양쪽 모서리가 둥근 사각형 279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83" name="오른쪽 화살표 282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4" name="그룹 283"/>
          <p:cNvGrpSpPr/>
          <p:nvPr/>
        </p:nvGrpSpPr>
        <p:grpSpPr>
          <a:xfrm>
            <a:off x="4592054" y="2890341"/>
            <a:ext cx="541814" cy="206404"/>
            <a:chOff x="4592054" y="3639995"/>
            <a:chExt cx="541814" cy="206404"/>
          </a:xfrm>
        </p:grpSpPr>
        <p:sp>
          <p:nvSpPr>
            <p:cNvPr id="285" name="모서리가 둥근 직사각형 284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양쪽 모서리가 둥근 사각형 285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7" name="양쪽 모서리가 둥근 사각형 286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90" name="오른쪽 화살표 289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1" name="그룹 290"/>
          <p:cNvGrpSpPr/>
          <p:nvPr/>
        </p:nvGrpSpPr>
        <p:grpSpPr>
          <a:xfrm>
            <a:off x="1899781" y="3681898"/>
            <a:ext cx="535464" cy="200056"/>
            <a:chOff x="1899781" y="4431552"/>
            <a:chExt cx="535464" cy="200056"/>
          </a:xfrm>
        </p:grpSpPr>
        <p:sp>
          <p:nvSpPr>
            <p:cNvPr id="292" name="모서리가 둥근 직사각형 291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양쪽 모서리가 둥근 사각형 292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4" name="양쪽 모서리가 둥근 사각형 293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97" name="오른쪽 화살표 296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8" name="그룹 297"/>
          <p:cNvGrpSpPr/>
          <p:nvPr/>
        </p:nvGrpSpPr>
        <p:grpSpPr>
          <a:xfrm>
            <a:off x="5492018" y="3689515"/>
            <a:ext cx="541814" cy="200056"/>
            <a:chOff x="5492018" y="4439169"/>
            <a:chExt cx="541814" cy="200056"/>
          </a:xfrm>
        </p:grpSpPr>
        <p:sp>
          <p:nvSpPr>
            <p:cNvPr id="299" name="모서리가 둥근 직사각형 298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양쪽 모서리가 둥근 사각형 299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1" name="양쪽 모서리가 둥근 사각형 300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304" name="오른쪽 화살표 303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5" name="모서리가 둥근 직사각형 304"/>
          <p:cNvSpPr/>
          <p:nvPr/>
        </p:nvSpPr>
        <p:spPr>
          <a:xfrm>
            <a:off x="2611063" y="2899380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6" name="모서리가 둥근 직사각형 305"/>
          <p:cNvSpPr/>
          <p:nvPr/>
        </p:nvSpPr>
        <p:spPr>
          <a:xfrm>
            <a:off x="3804864" y="2899380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모서리가 둥근 직사각형 306"/>
          <p:cNvSpPr/>
          <p:nvPr/>
        </p:nvSpPr>
        <p:spPr>
          <a:xfrm>
            <a:off x="1968633" y="3681979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8" name="모서리가 둥근 직사각형 307"/>
          <p:cNvSpPr/>
          <p:nvPr/>
        </p:nvSpPr>
        <p:spPr>
          <a:xfrm>
            <a:off x="6972806" y="2915051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9" name="모서리가 둥근 직사각형 308"/>
          <p:cNvSpPr/>
          <p:nvPr/>
        </p:nvSpPr>
        <p:spPr>
          <a:xfrm>
            <a:off x="5588498" y="2915051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0" name="그룹 309"/>
          <p:cNvGrpSpPr/>
          <p:nvPr/>
        </p:nvGrpSpPr>
        <p:grpSpPr>
          <a:xfrm>
            <a:off x="5506688" y="2912930"/>
            <a:ext cx="541814" cy="206404"/>
            <a:chOff x="5506688" y="3662584"/>
            <a:chExt cx="541814" cy="206404"/>
          </a:xfrm>
        </p:grpSpPr>
        <p:sp>
          <p:nvSpPr>
            <p:cNvPr id="311" name="모서리가 둥근 직사각형 310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2" name="양쪽 모서리가 둥근 사각형 311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3" name="양쪽 모서리가 둥근 사각형 312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316" name="오른쪽 화살표 315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7" name="그룹 316"/>
          <p:cNvGrpSpPr/>
          <p:nvPr/>
        </p:nvGrpSpPr>
        <p:grpSpPr>
          <a:xfrm>
            <a:off x="7768470" y="2916439"/>
            <a:ext cx="541814" cy="206404"/>
            <a:chOff x="7768470" y="3666093"/>
            <a:chExt cx="541814" cy="206404"/>
          </a:xfrm>
        </p:grpSpPr>
        <p:sp>
          <p:nvSpPr>
            <p:cNvPr id="318" name="모서리가 둥근 직사각형 317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9" name="양쪽 모서리가 둥근 사각형 318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0" name="양쪽 모서리가 둥근 사각형 319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323" name="오른쪽 화살표 322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4" name="모서리가 둥근 직사각형 323"/>
          <p:cNvSpPr/>
          <p:nvPr/>
        </p:nvSpPr>
        <p:spPr>
          <a:xfrm>
            <a:off x="5588498" y="3689472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5" name="그룹 324"/>
          <p:cNvGrpSpPr/>
          <p:nvPr/>
        </p:nvGrpSpPr>
        <p:grpSpPr>
          <a:xfrm>
            <a:off x="2583754" y="2614095"/>
            <a:ext cx="2647797" cy="309682"/>
            <a:chOff x="-884502" y="2967335"/>
            <a:chExt cx="2176400" cy="309682"/>
          </a:xfrm>
        </p:grpSpPr>
        <p:grpSp>
          <p:nvGrpSpPr>
            <p:cNvPr id="326" name="그룹 325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43" name="모서리가 둥근 직사각형 342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4" name="모서리가 둥근 직사각형 343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5" name="TextBox 344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46" name="TextBox 345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27" name="직사각형 326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8" name="직사각형 327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9" name="직사각형 328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0" name="직사각형 329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1" name="직사각형 330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2" name="직사각형 331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3" name="직사각형 332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4" name="직사각형 333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-513026" y="308822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619780" y="308823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347" name="모서리가 둥근 직사각형 346"/>
          <p:cNvSpPr/>
          <p:nvPr/>
        </p:nvSpPr>
        <p:spPr>
          <a:xfrm>
            <a:off x="5570094" y="2511689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48" name="그룹 347"/>
          <p:cNvGrpSpPr/>
          <p:nvPr/>
        </p:nvGrpSpPr>
        <p:grpSpPr>
          <a:xfrm>
            <a:off x="1927561" y="3399584"/>
            <a:ext cx="3364059" cy="313182"/>
            <a:chOff x="-884502" y="2967335"/>
            <a:chExt cx="2176400" cy="313182"/>
          </a:xfrm>
        </p:grpSpPr>
        <p:grpSp>
          <p:nvGrpSpPr>
            <p:cNvPr id="349" name="그룹 348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66" name="모서리가 둥근 직사각형 365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7" name="모서리가 둥근 직사각형 366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50" name="직사각형 349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직사각형 350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직사각형 351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3" name="직사각형 352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4" name="직사각형 353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직사각형 354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6" name="직사각형 355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7" name="직사각형 356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70" name="그룹 369"/>
          <p:cNvGrpSpPr/>
          <p:nvPr/>
        </p:nvGrpSpPr>
        <p:grpSpPr>
          <a:xfrm>
            <a:off x="5529783" y="2622494"/>
            <a:ext cx="2905641" cy="313182"/>
            <a:chOff x="-884502" y="2967335"/>
            <a:chExt cx="2176400" cy="313182"/>
          </a:xfrm>
        </p:grpSpPr>
        <p:grpSp>
          <p:nvGrpSpPr>
            <p:cNvPr id="371" name="그룹 370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88" name="모서리가 둥근 직사각형 387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9" name="모서리가 둥근 직사각형 388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91" name="TextBox 390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72" name="직사각형 371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3" name="직사각형 372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4" name="직사각형 373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5" name="직사각형 374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6" name="직사각형 375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7" name="직사각형 376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8" name="직사각형 377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9" name="직사각형 378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92" name="그룹 391"/>
          <p:cNvGrpSpPr/>
          <p:nvPr/>
        </p:nvGrpSpPr>
        <p:grpSpPr>
          <a:xfrm>
            <a:off x="5537043" y="3399839"/>
            <a:ext cx="2905641" cy="313182"/>
            <a:chOff x="-884502" y="2967335"/>
            <a:chExt cx="2176400" cy="313182"/>
          </a:xfrm>
        </p:grpSpPr>
        <p:grpSp>
          <p:nvGrpSpPr>
            <p:cNvPr id="393" name="그룹 392"/>
            <p:cNvGrpSpPr/>
            <p:nvPr/>
          </p:nvGrpSpPr>
          <p:grpSpPr>
            <a:xfrm>
              <a:off x="-880148" y="2967335"/>
              <a:ext cx="2075220" cy="288721"/>
              <a:chOff x="3306945" y="2424105"/>
              <a:chExt cx="469378" cy="463950"/>
            </a:xfrm>
          </p:grpSpPr>
          <p:sp>
            <p:nvSpPr>
              <p:cNvPr id="410" name="모서리가 둥근 직사각형 409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1" name="모서리가 둥근 직사각형 410"/>
              <p:cNvSpPr/>
              <p:nvPr/>
            </p:nvSpPr>
            <p:spPr>
              <a:xfrm>
                <a:off x="3545192" y="2492171"/>
                <a:ext cx="23113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2" name="TextBox 411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94" name="직사각형 393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5" name="직사각형 394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6" name="직사각형 395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7" name="직사각형 396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8" name="직사각형 397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9" name="직사각형 398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0" name="직사각형 399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1" name="직사각형 400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417" name="TextBox 416"/>
          <p:cNvSpPr txBox="1"/>
          <p:nvPr/>
        </p:nvSpPr>
        <p:spPr>
          <a:xfrm>
            <a:off x="5383346" y="244780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aphicFrame>
        <p:nvGraphicFramePr>
          <p:cNvPr id="419" name="차트 418"/>
          <p:cNvGraphicFramePr/>
          <p:nvPr>
            <p:extLst>
              <p:ext uri="{D42A27DB-BD31-4B8C-83A1-F6EECF244321}">
                <p14:modId xmlns:p14="http://schemas.microsoft.com/office/powerpoint/2010/main" val="923986402"/>
              </p:ext>
            </p:extLst>
          </p:nvPr>
        </p:nvGraphicFramePr>
        <p:xfrm>
          <a:off x="2729807" y="5530096"/>
          <a:ext cx="3466850" cy="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20" name="그룹 419"/>
          <p:cNvGrpSpPr/>
          <p:nvPr/>
        </p:nvGrpSpPr>
        <p:grpSpPr>
          <a:xfrm>
            <a:off x="7679084" y="4158908"/>
            <a:ext cx="1314589" cy="570211"/>
            <a:chOff x="5204460" y="4596878"/>
            <a:chExt cx="4063919" cy="1720098"/>
          </a:xfrm>
        </p:grpSpPr>
        <p:pic>
          <p:nvPicPr>
            <p:cNvPr id="421" name="그림 4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422" name="그룹 421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423" name="직사각형 422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424" name="직사각형 423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425" name="직사각형 424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426" name="직사각형 425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427" name="직사각형 426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428" name="직사각형 427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429" name="TextBox 428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430" name="TextBox 429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435" name="모서리가 둥근 직사각형 434"/>
          <p:cNvSpPr/>
          <p:nvPr/>
        </p:nvSpPr>
        <p:spPr>
          <a:xfrm>
            <a:off x="1938608" y="4413761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6" name="모서리가 둥근 직사각형 435"/>
          <p:cNvSpPr/>
          <p:nvPr/>
        </p:nvSpPr>
        <p:spPr>
          <a:xfrm>
            <a:off x="1938607" y="4557641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7" name="직사각형 436"/>
          <p:cNvSpPr/>
          <p:nvPr/>
        </p:nvSpPr>
        <p:spPr>
          <a:xfrm>
            <a:off x="1274459" y="4344043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err="1" smtClean="0"/>
              <a:t>Rehandling</a:t>
            </a:r>
            <a:r>
              <a:rPr lang="en-US" altLang="ko-KR" sz="800" b="1" dirty="0" smtClean="0"/>
              <a:t> :</a:t>
            </a:r>
            <a:r>
              <a:rPr lang="ko-KR" altLang="en-US" sz="800" b="1" smtClean="0"/>
              <a:t>               </a:t>
            </a:r>
            <a:endParaRPr lang="en-US" altLang="ko-KR" sz="800" b="1" dirty="0" smtClean="0"/>
          </a:p>
          <a:p>
            <a:r>
              <a:rPr lang="en-US" altLang="ko-KR" sz="800" b="1" dirty="0" smtClean="0"/>
              <a:t>Non : </a:t>
            </a:r>
          </a:p>
        </p:txBody>
      </p:sp>
      <p:sp>
        <p:nvSpPr>
          <p:cNvPr id="438" name="직사각형 437"/>
          <p:cNvSpPr/>
          <p:nvPr/>
        </p:nvSpPr>
        <p:spPr>
          <a:xfrm>
            <a:off x="1229268" y="4172752"/>
            <a:ext cx="5250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 smtClean="0"/>
              <a:t>비고 </a:t>
            </a:r>
            <a:endParaRPr lang="ko-KR" altLang="en-US" sz="900" b="1" dirty="0"/>
          </a:p>
        </p:txBody>
      </p:sp>
      <p:sp>
        <p:nvSpPr>
          <p:cNvPr id="439" name="모서리가 둥근 직사각형 438"/>
          <p:cNvSpPr/>
          <p:nvPr/>
        </p:nvSpPr>
        <p:spPr>
          <a:xfrm>
            <a:off x="1243595" y="4174418"/>
            <a:ext cx="2706304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0" name="타원 439"/>
          <p:cNvSpPr/>
          <p:nvPr/>
        </p:nvSpPr>
        <p:spPr>
          <a:xfrm>
            <a:off x="1144062" y="407863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41" name="타원 440"/>
          <p:cNvSpPr/>
          <p:nvPr/>
        </p:nvSpPr>
        <p:spPr>
          <a:xfrm>
            <a:off x="7563214" y="405622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42" name="모서리가 둥근 직사각형 441"/>
          <p:cNvSpPr/>
          <p:nvPr/>
        </p:nvSpPr>
        <p:spPr>
          <a:xfrm>
            <a:off x="4085968" y="4174418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3" name="모서리가 둥근 직사각형 442"/>
          <p:cNvSpPr/>
          <p:nvPr/>
        </p:nvSpPr>
        <p:spPr>
          <a:xfrm>
            <a:off x="4532396" y="4482162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4" name="모서리가 둥근 직사각형 443"/>
          <p:cNvSpPr/>
          <p:nvPr/>
        </p:nvSpPr>
        <p:spPr>
          <a:xfrm>
            <a:off x="5223692" y="4507524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5" name="모서리가 둥근 직사각형 444"/>
          <p:cNvSpPr/>
          <p:nvPr/>
        </p:nvSpPr>
        <p:spPr>
          <a:xfrm>
            <a:off x="5925345" y="4496203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6" name="직사각형 445"/>
          <p:cNvSpPr/>
          <p:nvPr/>
        </p:nvSpPr>
        <p:spPr>
          <a:xfrm>
            <a:off x="4091414" y="4423465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447" name="모서리가 둥근 직사각형 446"/>
          <p:cNvSpPr/>
          <p:nvPr/>
        </p:nvSpPr>
        <p:spPr>
          <a:xfrm>
            <a:off x="6561398" y="4500929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8" name="모서리가 둥근 직사각형 447"/>
          <p:cNvSpPr/>
          <p:nvPr/>
        </p:nvSpPr>
        <p:spPr>
          <a:xfrm>
            <a:off x="7238002" y="4504741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9" name="직사각형 448"/>
          <p:cNvSpPr/>
          <p:nvPr/>
        </p:nvSpPr>
        <p:spPr>
          <a:xfrm>
            <a:off x="4067280" y="4151209"/>
            <a:ext cx="25823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 smtClean="0"/>
              <a:t>YC </a:t>
            </a:r>
            <a:r>
              <a:rPr lang="ko-KR" altLang="en-US" sz="900" b="1" smtClean="0"/>
              <a:t>생산성 단계</a:t>
            </a:r>
            <a:endParaRPr lang="ko-KR" altLang="en-US" sz="900" b="1" dirty="0"/>
          </a:p>
        </p:txBody>
      </p:sp>
      <p:sp>
        <p:nvSpPr>
          <p:cNvPr id="450" name="직사각형 449"/>
          <p:cNvSpPr/>
          <p:nvPr/>
        </p:nvSpPr>
        <p:spPr>
          <a:xfrm>
            <a:off x="2998078" y="4400360"/>
            <a:ext cx="168224" cy="803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1" name="직사각형 450"/>
          <p:cNvSpPr/>
          <p:nvPr/>
        </p:nvSpPr>
        <p:spPr>
          <a:xfrm>
            <a:off x="3656912" y="4410176"/>
            <a:ext cx="172800" cy="79200"/>
          </a:xfrm>
          <a:prstGeom prst="rect">
            <a:avLst/>
          </a:prstGeom>
          <a:solidFill>
            <a:srgbClr val="D87328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2" name="직사각형 451"/>
          <p:cNvSpPr/>
          <p:nvPr/>
        </p:nvSpPr>
        <p:spPr>
          <a:xfrm>
            <a:off x="2989462" y="4541551"/>
            <a:ext cx="172800" cy="7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3" name="직사각형 452"/>
          <p:cNvSpPr/>
          <p:nvPr/>
        </p:nvSpPr>
        <p:spPr>
          <a:xfrm>
            <a:off x="3662326" y="4547757"/>
            <a:ext cx="172800" cy="7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4" name="직사각형 453"/>
          <p:cNvSpPr/>
          <p:nvPr/>
        </p:nvSpPr>
        <p:spPr>
          <a:xfrm>
            <a:off x="2483414" y="4180251"/>
            <a:ext cx="9172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/>
              <a:t>Container Type</a:t>
            </a:r>
            <a:endParaRPr lang="ko-KR" altLang="en-US" sz="900" b="1"/>
          </a:p>
        </p:txBody>
      </p:sp>
      <p:sp>
        <p:nvSpPr>
          <p:cNvPr id="455" name="직사각형 454"/>
          <p:cNvSpPr/>
          <p:nvPr/>
        </p:nvSpPr>
        <p:spPr>
          <a:xfrm>
            <a:off x="2499536" y="431535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/>
              <a:t>General             Danger</a:t>
            </a:r>
          </a:p>
          <a:p>
            <a:r>
              <a:rPr lang="en-US" altLang="ko-KR" sz="900" dirty="0" smtClean="0"/>
              <a:t>Reefer                Bundle </a:t>
            </a:r>
            <a:endParaRPr lang="ko-KR" altLang="en-US" sz="900" b="1"/>
          </a:p>
        </p:txBody>
      </p:sp>
    </p:spTree>
    <p:extLst>
      <p:ext uri="{BB962C8B-B14F-4D97-AF65-F5344CB8AC3E}">
        <p14:creationId xmlns:p14="http://schemas.microsoft.com/office/powerpoint/2010/main" val="33733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41787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/>
          <p:cNvGrpSpPr/>
          <p:nvPr/>
        </p:nvGrpSpPr>
        <p:grpSpPr>
          <a:xfrm rot="10800000">
            <a:off x="8510780" y="1128486"/>
            <a:ext cx="176236" cy="109230"/>
            <a:chOff x="10267821" y="1988701"/>
            <a:chExt cx="616666" cy="328629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0516071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109" name="TextBox 108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673396" y="2195070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/>
              <a:t>수출입</a:t>
            </a:r>
            <a:r>
              <a:rPr lang="en-US" altLang="ko-KR" sz="700" b="1" dirty="0" smtClean="0"/>
              <a:t>, </a:t>
            </a:r>
            <a:r>
              <a:rPr lang="ko-KR" altLang="en-US" sz="700" b="1" smtClean="0"/>
              <a:t>환적분석</a:t>
            </a:r>
            <a:endParaRPr lang="ko-KR" altLang="en-US" sz="700" b="1"/>
          </a:p>
        </p:txBody>
      </p:sp>
      <p:graphicFrame>
        <p:nvGraphicFramePr>
          <p:cNvPr id="134" name="표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13708"/>
              </p:ext>
            </p:extLst>
          </p:nvPr>
        </p:nvGraphicFramePr>
        <p:xfrm>
          <a:off x="461006" y="5273693"/>
          <a:ext cx="8512153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495"/>
                <a:gridCol w="932055"/>
                <a:gridCol w="746047"/>
                <a:gridCol w="901074"/>
                <a:gridCol w="675664"/>
                <a:gridCol w="655495"/>
                <a:gridCol w="645410"/>
                <a:gridCol w="643263"/>
                <a:gridCol w="596878"/>
                <a:gridCol w="546377"/>
                <a:gridCol w="546377"/>
                <a:gridCol w="503525"/>
                <a:gridCol w="562493"/>
              </a:tblGrid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5" name="모서리가 둥근 직사각형 134"/>
          <p:cNvSpPr/>
          <p:nvPr/>
        </p:nvSpPr>
        <p:spPr>
          <a:xfrm>
            <a:off x="7002836" y="2195070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Workload</a:t>
            </a:r>
            <a:endParaRPr lang="ko-KR" altLang="en-US" sz="700" b="1"/>
          </a:p>
        </p:txBody>
      </p:sp>
      <p:graphicFrame>
        <p:nvGraphicFramePr>
          <p:cNvPr id="168" name="Group 214"/>
          <p:cNvGraphicFramePr>
            <a:graphicFrameLocks noGrp="1"/>
          </p:cNvGraphicFramePr>
          <p:nvPr>
            <p:extLst/>
          </p:nvPr>
        </p:nvGraphicFramePr>
        <p:xfrm>
          <a:off x="9488422" y="851115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" name="타원 174"/>
          <p:cNvSpPr/>
          <p:nvPr/>
        </p:nvSpPr>
        <p:spPr>
          <a:xfrm>
            <a:off x="6869201" y="208552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6" name="타원 175"/>
          <p:cNvSpPr/>
          <p:nvPr/>
        </p:nvSpPr>
        <p:spPr>
          <a:xfrm>
            <a:off x="547786" y="536856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9" name="타원 178"/>
          <p:cNvSpPr/>
          <p:nvPr/>
        </p:nvSpPr>
        <p:spPr>
          <a:xfrm>
            <a:off x="5321453" y="234732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217" name="차트 216"/>
          <p:cNvGraphicFramePr/>
          <p:nvPr>
            <p:extLst/>
          </p:nvPr>
        </p:nvGraphicFramePr>
        <p:xfrm>
          <a:off x="370670" y="1299094"/>
          <a:ext cx="6645474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8" name="모서리가 둥근 직사각형 217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19" name="표 218"/>
          <p:cNvGraphicFramePr>
            <a:graphicFrameLocks noGrp="1"/>
          </p:cNvGraphicFramePr>
          <p:nvPr>
            <p:extLst/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 smtClean="0">
                          <a:solidFill>
                            <a:schemeClr val="tx1"/>
                          </a:solidFill>
                        </a:rPr>
                        <a:t>Rehandling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20" name="직선 연결선 219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0" name="직사각형 159"/>
          <p:cNvSpPr/>
          <p:nvPr/>
        </p:nvSpPr>
        <p:spPr>
          <a:xfrm>
            <a:off x="-342556" y="4520776"/>
            <a:ext cx="1333863" cy="4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Data View </a:t>
            </a:r>
            <a:r>
              <a:rPr lang="ko-KR" altLang="en-US" sz="1050" smtClean="0"/>
              <a:t>표</a:t>
            </a:r>
            <a:endParaRPr lang="ko-KR" altLang="en-US" sz="1050" dirty="0"/>
          </a:p>
        </p:txBody>
      </p:sp>
      <p:sp>
        <p:nvSpPr>
          <p:cNvPr id="410" name="타원 409"/>
          <p:cNvSpPr/>
          <p:nvPr/>
        </p:nvSpPr>
        <p:spPr>
          <a:xfrm>
            <a:off x="5321453" y="234732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11" name="모서리가 둥근 직사각형 410"/>
          <p:cNvSpPr/>
          <p:nvPr/>
        </p:nvSpPr>
        <p:spPr>
          <a:xfrm>
            <a:off x="2607323" y="2494934"/>
            <a:ext cx="251427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2" name="모서리가 둥근 직사각형 411"/>
          <p:cNvSpPr/>
          <p:nvPr/>
        </p:nvSpPr>
        <p:spPr>
          <a:xfrm>
            <a:off x="1974850" y="3293335"/>
            <a:ext cx="316162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3" name="모서리가 둥근 직사각형 412"/>
          <p:cNvSpPr/>
          <p:nvPr/>
        </p:nvSpPr>
        <p:spPr>
          <a:xfrm>
            <a:off x="5579700" y="3288018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4" name="직사각형 413"/>
          <p:cNvSpPr/>
          <p:nvPr/>
        </p:nvSpPr>
        <p:spPr>
          <a:xfrm>
            <a:off x="2508048" y="2493118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5" name="직사각형 414"/>
          <p:cNvSpPr/>
          <p:nvPr/>
        </p:nvSpPr>
        <p:spPr>
          <a:xfrm>
            <a:off x="1866353" y="3295107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6" name="직사각형 415"/>
          <p:cNvSpPr/>
          <p:nvPr/>
        </p:nvSpPr>
        <p:spPr>
          <a:xfrm>
            <a:off x="5466518" y="251174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7" name="직사각형 416"/>
          <p:cNvSpPr/>
          <p:nvPr/>
        </p:nvSpPr>
        <p:spPr>
          <a:xfrm>
            <a:off x="5475980" y="329510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8" name="모서리가 둥근 직사각형 417"/>
          <p:cNvSpPr/>
          <p:nvPr/>
        </p:nvSpPr>
        <p:spPr>
          <a:xfrm>
            <a:off x="5604886" y="252093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419" name="TextBox 418"/>
          <p:cNvSpPr txBox="1"/>
          <p:nvPr/>
        </p:nvSpPr>
        <p:spPr>
          <a:xfrm>
            <a:off x="5543768" y="247194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420" name="모서리가 둥근 직사각형 419"/>
          <p:cNvSpPr/>
          <p:nvPr/>
        </p:nvSpPr>
        <p:spPr>
          <a:xfrm>
            <a:off x="5581279" y="3287950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421" name="TextBox 420"/>
          <p:cNvSpPr txBox="1"/>
          <p:nvPr/>
        </p:nvSpPr>
        <p:spPr>
          <a:xfrm>
            <a:off x="5525558" y="324801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422" name="모서리가 둥근 직사각형 421"/>
          <p:cNvSpPr/>
          <p:nvPr/>
        </p:nvSpPr>
        <p:spPr>
          <a:xfrm>
            <a:off x="2625197" y="252093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423" name="TextBox 422"/>
          <p:cNvSpPr txBox="1"/>
          <p:nvPr/>
        </p:nvSpPr>
        <p:spPr>
          <a:xfrm>
            <a:off x="2564079" y="247194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424" name="모서리가 둥근 직사각형 423"/>
          <p:cNvSpPr/>
          <p:nvPr/>
        </p:nvSpPr>
        <p:spPr>
          <a:xfrm>
            <a:off x="1977662" y="3304073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425" name="TextBox 424"/>
          <p:cNvSpPr txBox="1"/>
          <p:nvPr/>
        </p:nvSpPr>
        <p:spPr>
          <a:xfrm>
            <a:off x="1921941" y="325651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2821257" y="247184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2183364" y="327489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5774808" y="2463409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5774808" y="3257159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grpSp>
        <p:nvGrpSpPr>
          <p:cNvPr id="430" name="그룹 429"/>
          <p:cNvGrpSpPr/>
          <p:nvPr/>
        </p:nvGrpSpPr>
        <p:grpSpPr>
          <a:xfrm>
            <a:off x="2541092" y="2902071"/>
            <a:ext cx="541814" cy="200056"/>
            <a:chOff x="2541092" y="3651725"/>
            <a:chExt cx="541814" cy="200056"/>
          </a:xfrm>
        </p:grpSpPr>
        <p:sp>
          <p:nvSpPr>
            <p:cNvPr id="431" name="모서리가 둥근 직사각형 430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2" name="양쪽 모서리가 둥근 사각형 431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3" name="양쪽 모서리가 둥근 사각형 432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436" name="오른쪽 화살표 435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7" name="그룹 436"/>
          <p:cNvGrpSpPr/>
          <p:nvPr/>
        </p:nvGrpSpPr>
        <p:grpSpPr>
          <a:xfrm>
            <a:off x="4592054" y="2890341"/>
            <a:ext cx="541814" cy="206404"/>
            <a:chOff x="4592054" y="3639995"/>
            <a:chExt cx="541814" cy="206404"/>
          </a:xfrm>
        </p:grpSpPr>
        <p:sp>
          <p:nvSpPr>
            <p:cNvPr id="438" name="모서리가 둥근 직사각형 437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9" name="양쪽 모서리가 둥근 사각형 438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0" name="양쪽 모서리가 둥근 사각형 439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443" name="오른쪽 화살표 442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4" name="그룹 443"/>
          <p:cNvGrpSpPr/>
          <p:nvPr/>
        </p:nvGrpSpPr>
        <p:grpSpPr>
          <a:xfrm>
            <a:off x="1899781" y="3681898"/>
            <a:ext cx="535464" cy="200056"/>
            <a:chOff x="1899781" y="4431552"/>
            <a:chExt cx="535464" cy="200056"/>
          </a:xfrm>
        </p:grpSpPr>
        <p:sp>
          <p:nvSpPr>
            <p:cNvPr id="445" name="모서리가 둥근 직사각형 444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6" name="양쪽 모서리가 둥근 사각형 445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7" name="양쪽 모서리가 둥근 사각형 446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450" name="오른쪽 화살표 449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1" name="그룹 450"/>
          <p:cNvGrpSpPr/>
          <p:nvPr/>
        </p:nvGrpSpPr>
        <p:grpSpPr>
          <a:xfrm>
            <a:off x="5492018" y="3689515"/>
            <a:ext cx="541814" cy="200056"/>
            <a:chOff x="5492018" y="4439169"/>
            <a:chExt cx="541814" cy="200056"/>
          </a:xfrm>
        </p:grpSpPr>
        <p:sp>
          <p:nvSpPr>
            <p:cNvPr id="452" name="모서리가 둥근 직사각형 451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3" name="양쪽 모서리가 둥근 사각형 452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4" name="양쪽 모서리가 둥근 사각형 453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457" name="오른쪽 화살표 456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8" name="모서리가 둥근 직사각형 457"/>
          <p:cNvSpPr/>
          <p:nvPr/>
        </p:nvSpPr>
        <p:spPr>
          <a:xfrm>
            <a:off x="2611063" y="2899380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9" name="모서리가 둥근 직사각형 458"/>
          <p:cNvSpPr/>
          <p:nvPr/>
        </p:nvSpPr>
        <p:spPr>
          <a:xfrm>
            <a:off x="3804864" y="2899380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0" name="모서리가 둥근 직사각형 459"/>
          <p:cNvSpPr/>
          <p:nvPr/>
        </p:nvSpPr>
        <p:spPr>
          <a:xfrm>
            <a:off x="1968633" y="3681979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1" name="모서리가 둥근 직사각형 460"/>
          <p:cNvSpPr/>
          <p:nvPr/>
        </p:nvSpPr>
        <p:spPr>
          <a:xfrm>
            <a:off x="6972806" y="2915051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2" name="모서리가 둥근 직사각형 461"/>
          <p:cNvSpPr/>
          <p:nvPr/>
        </p:nvSpPr>
        <p:spPr>
          <a:xfrm>
            <a:off x="5588498" y="2915051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3" name="그룹 462"/>
          <p:cNvGrpSpPr/>
          <p:nvPr/>
        </p:nvGrpSpPr>
        <p:grpSpPr>
          <a:xfrm>
            <a:off x="5506688" y="2912930"/>
            <a:ext cx="541814" cy="206404"/>
            <a:chOff x="5506688" y="3662584"/>
            <a:chExt cx="541814" cy="206404"/>
          </a:xfrm>
        </p:grpSpPr>
        <p:sp>
          <p:nvSpPr>
            <p:cNvPr id="464" name="모서리가 둥근 직사각형 463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5" name="양쪽 모서리가 둥근 사각형 464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6" name="양쪽 모서리가 둥근 사각형 465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469" name="오른쪽 화살표 468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0" name="그룹 469"/>
          <p:cNvGrpSpPr/>
          <p:nvPr/>
        </p:nvGrpSpPr>
        <p:grpSpPr>
          <a:xfrm>
            <a:off x="7768470" y="2916439"/>
            <a:ext cx="541814" cy="206404"/>
            <a:chOff x="7768470" y="3666093"/>
            <a:chExt cx="541814" cy="206404"/>
          </a:xfrm>
        </p:grpSpPr>
        <p:sp>
          <p:nvSpPr>
            <p:cNvPr id="471" name="모서리가 둥근 직사각형 470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2" name="양쪽 모서리가 둥근 사각형 471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3" name="양쪽 모서리가 둥근 사각형 472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476" name="오른쪽 화살표 475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7" name="모서리가 둥근 직사각형 476"/>
          <p:cNvSpPr/>
          <p:nvPr/>
        </p:nvSpPr>
        <p:spPr>
          <a:xfrm>
            <a:off x="5588498" y="3689472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8" name="그룹 477"/>
          <p:cNvGrpSpPr/>
          <p:nvPr/>
        </p:nvGrpSpPr>
        <p:grpSpPr>
          <a:xfrm>
            <a:off x="2583754" y="2614095"/>
            <a:ext cx="2647797" cy="309682"/>
            <a:chOff x="-884502" y="2967335"/>
            <a:chExt cx="2176400" cy="309682"/>
          </a:xfrm>
        </p:grpSpPr>
        <p:grpSp>
          <p:nvGrpSpPr>
            <p:cNvPr id="479" name="그룹 478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496" name="모서리가 둥근 직사각형 495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7" name="모서리가 둥근 직사각형 496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8" name="TextBox 497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499" name="TextBox 498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480" name="직사각형 479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1" name="직사각형 480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2" name="직사각형 481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3" name="직사각형 482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4" name="직사각형 483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5" name="직사각형 484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6" name="직사각형 485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7" name="직사각형 486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-513026" y="308822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619780" y="308823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500" name="모서리가 둥근 직사각형 499"/>
          <p:cNvSpPr/>
          <p:nvPr/>
        </p:nvSpPr>
        <p:spPr>
          <a:xfrm>
            <a:off x="5570094" y="2511689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01" name="그룹 500"/>
          <p:cNvGrpSpPr/>
          <p:nvPr/>
        </p:nvGrpSpPr>
        <p:grpSpPr>
          <a:xfrm>
            <a:off x="1927561" y="3399584"/>
            <a:ext cx="3364059" cy="313182"/>
            <a:chOff x="-884502" y="2967335"/>
            <a:chExt cx="2176400" cy="313182"/>
          </a:xfrm>
        </p:grpSpPr>
        <p:grpSp>
          <p:nvGrpSpPr>
            <p:cNvPr id="502" name="그룹 501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519" name="모서리가 둥근 직사각형 518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0" name="모서리가 둥근 직사각형 519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1" name="TextBox 520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522" name="TextBox 521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503" name="직사각형 502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4" name="직사각형 503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5" name="직사각형 504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6" name="직사각형 505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7" name="직사각형 506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8" name="직사각형 507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9" name="직사각형 508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0" name="직사각형 509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523" name="그룹 522"/>
          <p:cNvGrpSpPr/>
          <p:nvPr/>
        </p:nvGrpSpPr>
        <p:grpSpPr>
          <a:xfrm>
            <a:off x="5529783" y="2622494"/>
            <a:ext cx="2905641" cy="313182"/>
            <a:chOff x="-884502" y="2967335"/>
            <a:chExt cx="2176400" cy="313182"/>
          </a:xfrm>
        </p:grpSpPr>
        <p:grpSp>
          <p:nvGrpSpPr>
            <p:cNvPr id="524" name="그룹 523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541" name="모서리가 둥근 직사각형 540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2" name="모서리가 둥근 직사각형 541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3" name="TextBox 542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544" name="TextBox 543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525" name="직사각형 524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6" name="직사각형 525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7" name="직사각형 526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8" name="직사각형 527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9" name="직사각형 528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0" name="직사각형 529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1" name="직사각형 530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2" name="직사각형 531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3" name="TextBox 532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537" name="TextBox 536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545" name="그룹 544"/>
          <p:cNvGrpSpPr/>
          <p:nvPr/>
        </p:nvGrpSpPr>
        <p:grpSpPr>
          <a:xfrm>
            <a:off x="5537043" y="3399839"/>
            <a:ext cx="2905641" cy="313182"/>
            <a:chOff x="-884502" y="2967335"/>
            <a:chExt cx="2176400" cy="313182"/>
          </a:xfrm>
        </p:grpSpPr>
        <p:grpSp>
          <p:nvGrpSpPr>
            <p:cNvPr id="546" name="그룹 545"/>
            <p:cNvGrpSpPr/>
            <p:nvPr/>
          </p:nvGrpSpPr>
          <p:grpSpPr>
            <a:xfrm>
              <a:off x="-880148" y="2967335"/>
              <a:ext cx="2075220" cy="288721"/>
              <a:chOff x="3306945" y="2424105"/>
              <a:chExt cx="469378" cy="463950"/>
            </a:xfrm>
          </p:grpSpPr>
          <p:sp>
            <p:nvSpPr>
              <p:cNvPr id="563" name="모서리가 둥근 직사각형 562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4" name="모서리가 둥근 직사각형 563"/>
              <p:cNvSpPr/>
              <p:nvPr/>
            </p:nvSpPr>
            <p:spPr>
              <a:xfrm>
                <a:off x="3545192" y="2492171"/>
                <a:ext cx="23113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5" name="TextBox 564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566" name="TextBox 565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547" name="직사각형 546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8" name="직사각형 547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9" name="직사각형 548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0" name="직사각형 549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1" name="직사각형 550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2" name="직사각형 551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3" name="직사각형 552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4" name="직사각형 553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556" name="TextBox 555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557" name="TextBox 556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559" name="TextBox 558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560" name="TextBox 559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561" name="TextBox 560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562" name="TextBox 561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567" name="TextBox 566"/>
          <p:cNvSpPr txBox="1"/>
          <p:nvPr/>
        </p:nvSpPr>
        <p:spPr>
          <a:xfrm>
            <a:off x="5383346" y="244780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pSp>
        <p:nvGrpSpPr>
          <p:cNvPr id="568" name="그룹 567"/>
          <p:cNvGrpSpPr/>
          <p:nvPr/>
        </p:nvGrpSpPr>
        <p:grpSpPr>
          <a:xfrm>
            <a:off x="7679084" y="4158908"/>
            <a:ext cx="1314589" cy="570211"/>
            <a:chOff x="5204460" y="4596878"/>
            <a:chExt cx="4063919" cy="1720098"/>
          </a:xfrm>
        </p:grpSpPr>
        <p:pic>
          <p:nvPicPr>
            <p:cNvPr id="569" name="그림 5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570" name="그룹 569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571" name="직사각형 570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572" name="직사각형 571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573" name="직사각형 572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574" name="직사각형 573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575" name="직사각형 574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576" name="직사각형 575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577" name="TextBox 576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578" name="TextBox 577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579" name="TextBox 578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580" name="TextBox 579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581" name="TextBox 580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582" name="TextBox 581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583" name="모서리가 둥근 직사각형 582"/>
          <p:cNvSpPr/>
          <p:nvPr/>
        </p:nvSpPr>
        <p:spPr>
          <a:xfrm>
            <a:off x="1938608" y="4413761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4" name="모서리가 둥근 직사각형 583"/>
          <p:cNvSpPr/>
          <p:nvPr/>
        </p:nvSpPr>
        <p:spPr>
          <a:xfrm>
            <a:off x="1938607" y="4557641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5" name="직사각형 584"/>
          <p:cNvSpPr/>
          <p:nvPr/>
        </p:nvSpPr>
        <p:spPr>
          <a:xfrm>
            <a:off x="1274459" y="4344043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err="1" smtClean="0"/>
              <a:t>Rehandling</a:t>
            </a:r>
            <a:r>
              <a:rPr lang="en-US" altLang="ko-KR" sz="800" b="1" dirty="0" smtClean="0"/>
              <a:t> :</a:t>
            </a:r>
            <a:r>
              <a:rPr lang="ko-KR" altLang="en-US" sz="800" b="1" smtClean="0"/>
              <a:t>               </a:t>
            </a:r>
            <a:endParaRPr lang="en-US" altLang="ko-KR" sz="800" b="1" dirty="0" smtClean="0"/>
          </a:p>
          <a:p>
            <a:r>
              <a:rPr lang="en-US" altLang="ko-KR" sz="800" b="1" dirty="0" smtClean="0"/>
              <a:t>Non : </a:t>
            </a:r>
          </a:p>
        </p:txBody>
      </p:sp>
      <p:sp>
        <p:nvSpPr>
          <p:cNvPr id="586" name="직사각형 585"/>
          <p:cNvSpPr/>
          <p:nvPr/>
        </p:nvSpPr>
        <p:spPr>
          <a:xfrm>
            <a:off x="1229268" y="4172752"/>
            <a:ext cx="5250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 smtClean="0"/>
              <a:t>비고 </a:t>
            </a:r>
            <a:endParaRPr lang="ko-KR" altLang="en-US" sz="900" b="1" dirty="0"/>
          </a:p>
        </p:txBody>
      </p:sp>
      <p:sp>
        <p:nvSpPr>
          <p:cNvPr id="587" name="모서리가 둥근 직사각형 586"/>
          <p:cNvSpPr/>
          <p:nvPr/>
        </p:nvSpPr>
        <p:spPr>
          <a:xfrm>
            <a:off x="1243595" y="4174418"/>
            <a:ext cx="2706304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8" name="타원 587"/>
          <p:cNvSpPr/>
          <p:nvPr/>
        </p:nvSpPr>
        <p:spPr>
          <a:xfrm>
            <a:off x="1144062" y="407863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89" name="타원 588"/>
          <p:cNvSpPr/>
          <p:nvPr/>
        </p:nvSpPr>
        <p:spPr>
          <a:xfrm>
            <a:off x="7563214" y="405622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90" name="모서리가 둥근 직사각형 589"/>
          <p:cNvSpPr/>
          <p:nvPr/>
        </p:nvSpPr>
        <p:spPr>
          <a:xfrm>
            <a:off x="4085968" y="4174418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1" name="모서리가 둥근 직사각형 590"/>
          <p:cNvSpPr/>
          <p:nvPr/>
        </p:nvSpPr>
        <p:spPr>
          <a:xfrm>
            <a:off x="4532396" y="4482162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2" name="모서리가 둥근 직사각형 591"/>
          <p:cNvSpPr/>
          <p:nvPr/>
        </p:nvSpPr>
        <p:spPr>
          <a:xfrm>
            <a:off x="5223692" y="4507524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3" name="모서리가 둥근 직사각형 592"/>
          <p:cNvSpPr/>
          <p:nvPr/>
        </p:nvSpPr>
        <p:spPr>
          <a:xfrm>
            <a:off x="5925345" y="4496203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4" name="직사각형 593"/>
          <p:cNvSpPr/>
          <p:nvPr/>
        </p:nvSpPr>
        <p:spPr>
          <a:xfrm>
            <a:off x="4091414" y="4423465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595" name="모서리가 둥근 직사각형 594"/>
          <p:cNvSpPr/>
          <p:nvPr/>
        </p:nvSpPr>
        <p:spPr>
          <a:xfrm>
            <a:off x="6561398" y="4500929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6" name="모서리가 둥근 직사각형 595"/>
          <p:cNvSpPr/>
          <p:nvPr/>
        </p:nvSpPr>
        <p:spPr>
          <a:xfrm>
            <a:off x="7238002" y="4504741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7" name="직사각형 596"/>
          <p:cNvSpPr/>
          <p:nvPr/>
        </p:nvSpPr>
        <p:spPr>
          <a:xfrm>
            <a:off x="4067280" y="4151209"/>
            <a:ext cx="25823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 smtClean="0"/>
              <a:t>YC </a:t>
            </a:r>
            <a:r>
              <a:rPr lang="ko-KR" altLang="en-US" sz="900" b="1" smtClean="0"/>
              <a:t>생산성 단계</a:t>
            </a:r>
            <a:endParaRPr lang="ko-KR" altLang="en-US" sz="900" b="1" dirty="0"/>
          </a:p>
        </p:txBody>
      </p:sp>
      <p:sp>
        <p:nvSpPr>
          <p:cNvPr id="598" name="직사각형 597"/>
          <p:cNvSpPr/>
          <p:nvPr/>
        </p:nvSpPr>
        <p:spPr>
          <a:xfrm>
            <a:off x="2998078" y="4400360"/>
            <a:ext cx="168224" cy="803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9" name="직사각형 598"/>
          <p:cNvSpPr/>
          <p:nvPr/>
        </p:nvSpPr>
        <p:spPr>
          <a:xfrm>
            <a:off x="3656912" y="4410176"/>
            <a:ext cx="172800" cy="79200"/>
          </a:xfrm>
          <a:prstGeom prst="rect">
            <a:avLst/>
          </a:prstGeom>
          <a:solidFill>
            <a:srgbClr val="D87328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0" name="직사각형 599"/>
          <p:cNvSpPr/>
          <p:nvPr/>
        </p:nvSpPr>
        <p:spPr>
          <a:xfrm>
            <a:off x="2989462" y="4541551"/>
            <a:ext cx="172800" cy="7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1" name="직사각형 600"/>
          <p:cNvSpPr/>
          <p:nvPr/>
        </p:nvSpPr>
        <p:spPr>
          <a:xfrm>
            <a:off x="3662326" y="4547757"/>
            <a:ext cx="172800" cy="7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2" name="직사각형 601"/>
          <p:cNvSpPr/>
          <p:nvPr/>
        </p:nvSpPr>
        <p:spPr>
          <a:xfrm>
            <a:off x="2483414" y="4180251"/>
            <a:ext cx="9172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/>
              <a:t>Container Type</a:t>
            </a:r>
            <a:endParaRPr lang="ko-KR" altLang="en-US" sz="900" b="1"/>
          </a:p>
        </p:txBody>
      </p:sp>
      <p:sp>
        <p:nvSpPr>
          <p:cNvPr id="603" name="직사각형 602"/>
          <p:cNvSpPr/>
          <p:nvPr/>
        </p:nvSpPr>
        <p:spPr>
          <a:xfrm>
            <a:off x="2499536" y="431535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/>
              <a:t>General             Danger</a:t>
            </a:r>
          </a:p>
          <a:p>
            <a:r>
              <a:rPr lang="en-US" altLang="ko-KR" sz="900" dirty="0" smtClean="0"/>
              <a:t>Reefer                Bundle </a:t>
            </a:r>
            <a:endParaRPr lang="ko-KR" altLang="en-US" sz="900" b="1"/>
          </a:p>
        </p:txBody>
      </p:sp>
    </p:spTree>
    <p:extLst>
      <p:ext uri="{BB962C8B-B14F-4D97-AF65-F5344CB8AC3E}">
        <p14:creationId xmlns:p14="http://schemas.microsoft.com/office/powerpoint/2010/main" val="17661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41787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/>
          <p:cNvGrpSpPr/>
          <p:nvPr/>
        </p:nvGrpSpPr>
        <p:grpSpPr>
          <a:xfrm rot="10800000">
            <a:off x="8510780" y="1128486"/>
            <a:ext cx="176236" cy="109230"/>
            <a:chOff x="10267821" y="1988701"/>
            <a:chExt cx="616666" cy="328629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0516071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109" name="TextBox 108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673396" y="2195070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/>
              <a:t>수출입</a:t>
            </a:r>
            <a:r>
              <a:rPr lang="en-US" altLang="ko-KR" sz="700" b="1" dirty="0" smtClean="0"/>
              <a:t>, </a:t>
            </a:r>
            <a:r>
              <a:rPr lang="ko-KR" altLang="en-US" sz="700" b="1" smtClean="0"/>
              <a:t>환적분석</a:t>
            </a:r>
            <a:endParaRPr lang="ko-KR" altLang="en-US" sz="700" b="1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7002836" y="2195070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Workload</a:t>
            </a:r>
            <a:endParaRPr lang="ko-KR" altLang="en-US" sz="700" b="1"/>
          </a:p>
        </p:txBody>
      </p:sp>
      <p:graphicFrame>
        <p:nvGraphicFramePr>
          <p:cNvPr id="168" name="Group 214"/>
          <p:cNvGraphicFramePr>
            <a:graphicFrameLocks noGrp="1"/>
          </p:cNvGraphicFramePr>
          <p:nvPr>
            <p:extLst/>
          </p:nvPr>
        </p:nvGraphicFramePr>
        <p:xfrm>
          <a:off x="9488422" y="851115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평균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" name="타원 174"/>
          <p:cNvSpPr/>
          <p:nvPr/>
        </p:nvSpPr>
        <p:spPr>
          <a:xfrm>
            <a:off x="6869201" y="208552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9" name="타원 178"/>
          <p:cNvSpPr/>
          <p:nvPr/>
        </p:nvSpPr>
        <p:spPr>
          <a:xfrm>
            <a:off x="5321453" y="229969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36" name="차트 135"/>
          <p:cNvGraphicFramePr/>
          <p:nvPr>
            <p:extLst>
              <p:ext uri="{D42A27DB-BD31-4B8C-83A1-F6EECF244321}">
                <p14:modId xmlns:p14="http://schemas.microsoft.com/office/powerpoint/2010/main" val="1961012928"/>
              </p:ext>
            </p:extLst>
          </p:nvPr>
        </p:nvGraphicFramePr>
        <p:xfrm>
          <a:off x="370670" y="1299094"/>
          <a:ext cx="6645474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5" name="모서리가 둥근 직사각형 154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6" name="표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79454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 smtClean="0">
                          <a:solidFill>
                            <a:schemeClr val="tx1"/>
                          </a:solidFill>
                        </a:rPr>
                        <a:t>Rehandling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8" name="직선 연결선 157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80032"/>
              </p:ext>
            </p:extLst>
          </p:nvPr>
        </p:nvGraphicFramePr>
        <p:xfrm>
          <a:off x="495683" y="3905675"/>
          <a:ext cx="8512153" cy="285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495"/>
                <a:gridCol w="932055"/>
                <a:gridCol w="746047"/>
                <a:gridCol w="3520906"/>
                <a:gridCol w="2755650"/>
              </a:tblGrid>
              <a:tr h="23771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711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7711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37711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3771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711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7711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37711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3771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6D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711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7711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37711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" name="타원 163"/>
          <p:cNvSpPr/>
          <p:nvPr/>
        </p:nvSpPr>
        <p:spPr>
          <a:xfrm>
            <a:off x="490120" y="389759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9" name="타원 168"/>
          <p:cNvSpPr/>
          <p:nvPr/>
        </p:nvSpPr>
        <p:spPr>
          <a:xfrm>
            <a:off x="482500" y="470531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1" name="타원 180"/>
          <p:cNvSpPr/>
          <p:nvPr/>
        </p:nvSpPr>
        <p:spPr>
          <a:xfrm>
            <a:off x="490120" y="552065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2607323" y="2447309"/>
            <a:ext cx="251427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1974850" y="3245710"/>
            <a:ext cx="316162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5579700" y="3240393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2" name="직사각형 181"/>
          <p:cNvSpPr/>
          <p:nvPr/>
        </p:nvSpPr>
        <p:spPr>
          <a:xfrm>
            <a:off x="2508048" y="2445493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직사각형 182"/>
          <p:cNvSpPr/>
          <p:nvPr/>
        </p:nvSpPr>
        <p:spPr>
          <a:xfrm>
            <a:off x="1866353" y="324748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직사각형 183"/>
          <p:cNvSpPr/>
          <p:nvPr/>
        </p:nvSpPr>
        <p:spPr>
          <a:xfrm>
            <a:off x="5466518" y="2464121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직사각형 184"/>
          <p:cNvSpPr/>
          <p:nvPr/>
        </p:nvSpPr>
        <p:spPr>
          <a:xfrm>
            <a:off x="5475980" y="3247481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모서리가 둥근 직사각형 185"/>
          <p:cNvSpPr/>
          <p:nvPr/>
        </p:nvSpPr>
        <p:spPr>
          <a:xfrm>
            <a:off x="5604886" y="2473311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87" name="TextBox 186"/>
          <p:cNvSpPr txBox="1"/>
          <p:nvPr/>
        </p:nvSpPr>
        <p:spPr>
          <a:xfrm>
            <a:off x="5543768" y="2424317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5581279" y="3240325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89" name="TextBox 188"/>
          <p:cNvSpPr txBox="1"/>
          <p:nvPr/>
        </p:nvSpPr>
        <p:spPr>
          <a:xfrm>
            <a:off x="5525558" y="320038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2625197" y="2473311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1" name="TextBox 190"/>
          <p:cNvSpPr txBox="1"/>
          <p:nvPr/>
        </p:nvSpPr>
        <p:spPr>
          <a:xfrm>
            <a:off x="2564079" y="2424317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2" name="모서리가 둥근 직사각형 191"/>
          <p:cNvSpPr/>
          <p:nvPr/>
        </p:nvSpPr>
        <p:spPr>
          <a:xfrm>
            <a:off x="1977662" y="3256448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3" name="TextBox 192"/>
          <p:cNvSpPr txBox="1"/>
          <p:nvPr/>
        </p:nvSpPr>
        <p:spPr>
          <a:xfrm>
            <a:off x="1921941" y="320889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821257" y="2424223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183364" y="3227273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774808" y="2415784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774808" y="3209534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grpSp>
        <p:nvGrpSpPr>
          <p:cNvPr id="206" name="그룹 205"/>
          <p:cNvGrpSpPr/>
          <p:nvPr/>
        </p:nvGrpSpPr>
        <p:grpSpPr>
          <a:xfrm>
            <a:off x="2541092" y="2854446"/>
            <a:ext cx="541814" cy="200056"/>
            <a:chOff x="2541092" y="3651725"/>
            <a:chExt cx="541814" cy="200056"/>
          </a:xfrm>
        </p:grpSpPr>
        <p:sp>
          <p:nvSpPr>
            <p:cNvPr id="207" name="모서리가 둥근 직사각형 206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양쪽 모서리가 둥근 사각형 207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9" name="양쪽 모서리가 둥근 사각형 208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12" name="오른쪽 화살표 211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3" name="그룹 212"/>
          <p:cNvGrpSpPr/>
          <p:nvPr/>
        </p:nvGrpSpPr>
        <p:grpSpPr>
          <a:xfrm>
            <a:off x="4592054" y="2842716"/>
            <a:ext cx="541814" cy="206404"/>
            <a:chOff x="4592054" y="3639995"/>
            <a:chExt cx="541814" cy="206404"/>
          </a:xfrm>
        </p:grpSpPr>
        <p:sp>
          <p:nvSpPr>
            <p:cNvPr id="214" name="모서리가 둥근 직사각형 213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양쪽 모서리가 둥근 사각형 214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6" name="양쪽 모서리가 둥근 사각형 215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19" name="오른쪽 화살표 218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0" name="그룹 219"/>
          <p:cNvGrpSpPr/>
          <p:nvPr/>
        </p:nvGrpSpPr>
        <p:grpSpPr>
          <a:xfrm>
            <a:off x="1899781" y="3634273"/>
            <a:ext cx="535464" cy="200056"/>
            <a:chOff x="1899781" y="4431552"/>
            <a:chExt cx="535464" cy="200056"/>
          </a:xfrm>
        </p:grpSpPr>
        <p:sp>
          <p:nvSpPr>
            <p:cNvPr id="221" name="모서리가 둥근 직사각형 220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양쪽 모서리가 둥근 사각형 221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3" name="양쪽 모서리가 둥근 사각형 222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26" name="오른쪽 화살표 225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7" name="그룹 226"/>
          <p:cNvGrpSpPr/>
          <p:nvPr/>
        </p:nvGrpSpPr>
        <p:grpSpPr>
          <a:xfrm>
            <a:off x="5492018" y="3641890"/>
            <a:ext cx="541814" cy="200056"/>
            <a:chOff x="5492018" y="4439169"/>
            <a:chExt cx="541814" cy="200056"/>
          </a:xfrm>
        </p:grpSpPr>
        <p:sp>
          <p:nvSpPr>
            <p:cNvPr id="228" name="모서리가 둥근 직사각형 227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양쪽 모서리가 둥근 사각형 228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0" name="양쪽 모서리가 둥근 사각형 229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33" name="오른쪽 화살표 232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4" name="모서리가 둥근 직사각형 233"/>
          <p:cNvSpPr/>
          <p:nvPr/>
        </p:nvSpPr>
        <p:spPr>
          <a:xfrm>
            <a:off x="2611063" y="285175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3804864" y="2851755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1968633" y="3634354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6972806" y="2867426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5588498" y="2867426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2" name="그룹 261"/>
          <p:cNvGrpSpPr/>
          <p:nvPr/>
        </p:nvGrpSpPr>
        <p:grpSpPr>
          <a:xfrm>
            <a:off x="5506688" y="2865305"/>
            <a:ext cx="541814" cy="206404"/>
            <a:chOff x="5506688" y="3662584"/>
            <a:chExt cx="541814" cy="206404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양쪽 모서리가 둥근 사각형 275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7" name="양쪽 모서리가 둥근 사각형 276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80" name="오른쪽 화살표 279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1" name="그룹 280"/>
          <p:cNvGrpSpPr/>
          <p:nvPr/>
        </p:nvGrpSpPr>
        <p:grpSpPr>
          <a:xfrm>
            <a:off x="7768470" y="2868814"/>
            <a:ext cx="541814" cy="206404"/>
            <a:chOff x="7768470" y="3666093"/>
            <a:chExt cx="541814" cy="206404"/>
          </a:xfrm>
        </p:grpSpPr>
        <p:sp>
          <p:nvSpPr>
            <p:cNvPr id="282" name="모서리가 둥근 직사각형 281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양쪽 모서리가 둥근 사각형 282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4" name="양쪽 모서리가 둥근 사각형 283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87" name="오른쪽 화살표 286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모서리가 둥근 직사각형 287"/>
          <p:cNvSpPr/>
          <p:nvPr/>
        </p:nvSpPr>
        <p:spPr>
          <a:xfrm>
            <a:off x="5588498" y="3641847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9" name="그룹 288"/>
          <p:cNvGrpSpPr/>
          <p:nvPr/>
        </p:nvGrpSpPr>
        <p:grpSpPr>
          <a:xfrm>
            <a:off x="2583754" y="2566470"/>
            <a:ext cx="2647797" cy="309682"/>
            <a:chOff x="-884502" y="2967335"/>
            <a:chExt cx="2176400" cy="309682"/>
          </a:xfrm>
        </p:grpSpPr>
        <p:grpSp>
          <p:nvGrpSpPr>
            <p:cNvPr id="290" name="그룹 289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07" name="모서리가 둥근 직사각형 306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8" name="모서리가 둥근 직사각형 307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291" name="직사각형 290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직사각형 291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직사각형 292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4" name="직사각형 293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5" name="직사각형 294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6" name="직사각형 295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7" name="직사각형 296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8" name="직사각형 297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-513026" y="308822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619780" y="308823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311" name="모서리가 둥근 직사각형 310"/>
          <p:cNvSpPr/>
          <p:nvPr/>
        </p:nvSpPr>
        <p:spPr>
          <a:xfrm>
            <a:off x="5570094" y="2464064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2" name="그룹 311"/>
          <p:cNvGrpSpPr/>
          <p:nvPr/>
        </p:nvGrpSpPr>
        <p:grpSpPr>
          <a:xfrm>
            <a:off x="1927561" y="3351959"/>
            <a:ext cx="3364059" cy="313182"/>
            <a:chOff x="-884502" y="2967335"/>
            <a:chExt cx="2176400" cy="313182"/>
          </a:xfrm>
        </p:grpSpPr>
        <p:grpSp>
          <p:nvGrpSpPr>
            <p:cNvPr id="313" name="그룹 312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30" name="모서리가 둥근 직사각형 329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1" name="모서리가 둥근 직사각형 330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14" name="직사각형 313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5" name="직사각형 314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6" name="직사각형 315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7" name="직사각형 316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8" name="직사각형 317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9" name="직사각형 318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0" name="직사각형 319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1" name="직사각형 320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34" name="그룹 333"/>
          <p:cNvGrpSpPr/>
          <p:nvPr/>
        </p:nvGrpSpPr>
        <p:grpSpPr>
          <a:xfrm>
            <a:off x="5529783" y="2574869"/>
            <a:ext cx="2905641" cy="313182"/>
            <a:chOff x="-884502" y="2967335"/>
            <a:chExt cx="2176400" cy="313182"/>
          </a:xfrm>
        </p:grpSpPr>
        <p:grpSp>
          <p:nvGrpSpPr>
            <p:cNvPr id="335" name="그룹 334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52" name="모서리가 둥근 직사각형 351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3" name="모서리가 둥근 직사각형 352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55" name="TextBox 354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36" name="직사각형 335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7" name="직사각형 336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8" name="직사각형 337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9" name="직사각형 338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0" name="직사각형 339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직사각형 340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2" name="직사각형 341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3" name="직사각형 342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56" name="그룹 355"/>
          <p:cNvGrpSpPr/>
          <p:nvPr/>
        </p:nvGrpSpPr>
        <p:grpSpPr>
          <a:xfrm>
            <a:off x="5537043" y="3352214"/>
            <a:ext cx="2905641" cy="313182"/>
            <a:chOff x="-884502" y="2967335"/>
            <a:chExt cx="2176400" cy="313182"/>
          </a:xfrm>
        </p:grpSpPr>
        <p:grpSp>
          <p:nvGrpSpPr>
            <p:cNvPr id="357" name="그룹 356"/>
            <p:cNvGrpSpPr/>
            <p:nvPr/>
          </p:nvGrpSpPr>
          <p:grpSpPr>
            <a:xfrm>
              <a:off x="-880148" y="2967335"/>
              <a:ext cx="2075220" cy="288721"/>
              <a:chOff x="3306945" y="2424105"/>
              <a:chExt cx="469378" cy="463950"/>
            </a:xfrm>
          </p:grpSpPr>
          <p:sp>
            <p:nvSpPr>
              <p:cNvPr id="374" name="모서리가 둥근 직사각형 373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5" name="모서리가 둥근 직사각형 374"/>
              <p:cNvSpPr/>
              <p:nvPr/>
            </p:nvSpPr>
            <p:spPr>
              <a:xfrm>
                <a:off x="3545192" y="2492171"/>
                <a:ext cx="23113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58" name="직사각형 357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9" name="직사각형 358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0" name="직사각형 359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1" name="직사각형 360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2" name="직사각형 361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3" name="직사각형 362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4" name="직사각형 363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5" name="직사각형 364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378" name="TextBox 377"/>
          <p:cNvSpPr txBox="1"/>
          <p:nvPr/>
        </p:nvSpPr>
        <p:spPr>
          <a:xfrm>
            <a:off x="5383346" y="240017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379" name="TextBox 378"/>
          <p:cNvSpPr txBox="1"/>
          <p:nvPr/>
        </p:nvSpPr>
        <p:spPr>
          <a:xfrm>
            <a:off x="5399013" y="31764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380" name="타원 379"/>
          <p:cNvSpPr/>
          <p:nvPr/>
        </p:nvSpPr>
        <p:spPr>
          <a:xfrm>
            <a:off x="5302146" y="310063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381" name="차트 3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879217"/>
              </p:ext>
            </p:extLst>
          </p:nvPr>
        </p:nvGraphicFramePr>
        <p:xfrm>
          <a:off x="6291114" y="4189528"/>
          <a:ext cx="2655829" cy="641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2" name="차트 381"/>
          <p:cNvGraphicFramePr/>
          <p:nvPr>
            <p:extLst>
              <p:ext uri="{D42A27DB-BD31-4B8C-83A1-F6EECF244321}">
                <p14:modId xmlns:p14="http://schemas.microsoft.com/office/powerpoint/2010/main" val="593548222"/>
              </p:ext>
            </p:extLst>
          </p:nvPr>
        </p:nvGraphicFramePr>
        <p:xfrm>
          <a:off x="2764444" y="4167946"/>
          <a:ext cx="3466850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83" name="차트 3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244437"/>
              </p:ext>
            </p:extLst>
          </p:nvPr>
        </p:nvGraphicFramePr>
        <p:xfrm>
          <a:off x="6290721" y="5133071"/>
          <a:ext cx="2655829" cy="641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84" name="차트 383"/>
          <p:cNvGraphicFramePr/>
          <p:nvPr>
            <p:extLst>
              <p:ext uri="{D42A27DB-BD31-4B8C-83A1-F6EECF244321}">
                <p14:modId xmlns:p14="http://schemas.microsoft.com/office/powerpoint/2010/main" val="3328165276"/>
              </p:ext>
            </p:extLst>
          </p:nvPr>
        </p:nvGraphicFramePr>
        <p:xfrm>
          <a:off x="2764051" y="5111489"/>
          <a:ext cx="3466850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85" name="차트 3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274327"/>
              </p:ext>
            </p:extLst>
          </p:nvPr>
        </p:nvGraphicFramePr>
        <p:xfrm>
          <a:off x="6269286" y="6078738"/>
          <a:ext cx="2655829" cy="641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86" name="차트 385"/>
          <p:cNvGraphicFramePr/>
          <p:nvPr>
            <p:extLst>
              <p:ext uri="{D42A27DB-BD31-4B8C-83A1-F6EECF244321}">
                <p14:modId xmlns:p14="http://schemas.microsoft.com/office/powerpoint/2010/main" val="1223592555"/>
              </p:ext>
            </p:extLst>
          </p:nvPr>
        </p:nvGraphicFramePr>
        <p:xfrm>
          <a:off x="2742616" y="6066681"/>
          <a:ext cx="3466850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5218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59609"/>
              </p:ext>
            </p:extLst>
          </p:nvPr>
        </p:nvGraphicFramePr>
        <p:xfrm>
          <a:off x="482330" y="2394920"/>
          <a:ext cx="8512153" cy="40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495"/>
                <a:gridCol w="932055"/>
                <a:gridCol w="746047"/>
                <a:gridCol w="3520906"/>
                <a:gridCol w="2755650"/>
              </a:tblGrid>
              <a:tr h="25298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Type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5B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5D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52989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41787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/>
          <p:cNvGrpSpPr/>
          <p:nvPr/>
        </p:nvGrpSpPr>
        <p:grpSpPr>
          <a:xfrm rot="10800000">
            <a:off x="8510780" y="1128486"/>
            <a:ext cx="176236" cy="109230"/>
            <a:chOff x="10267821" y="1988701"/>
            <a:chExt cx="616666" cy="328629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0516071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109" name="TextBox 108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673396" y="2195070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/>
              <a:t>수출입</a:t>
            </a:r>
            <a:r>
              <a:rPr lang="en-US" altLang="ko-KR" sz="700" b="1" dirty="0" smtClean="0"/>
              <a:t>, </a:t>
            </a:r>
            <a:r>
              <a:rPr lang="ko-KR" altLang="en-US" sz="700" b="1" smtClean="0"/>
              <a:t>환적분석</a:t>
            </a:r>
            <a:endParaRPr lang="ko-KR" altLang="en-US" sz="700" b="1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7002836" y="2195070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Workload</a:t>
            </a:r>
            <a:endParaRPr lang="ko-KR" altLang="en-US" sz="700" b="1"/>
          </a:p>
        </p:txBody>
      </p:sp>
      <p:graphicFrame>
        <p:nvGraphicFramePr>
          <p:cNvPr id="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14734"/>
              </p:ext>
            </p:extLst>
          </p:nvPr>
        </p:nvGraphicFramePr>
        <p:xfrm>
          <a:off x="9488422" y="859353"/>
          <a:ext cx="2637675" cy="3637445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아무런 선택 없이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버튼 클릭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 블록의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창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에 대한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 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정보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 </a:t>
                      </a:r>
                      <a:r>
                        <a:rPr lang="en-US" altLang="ko-KR" sz="800" baseline="0" dirty="0" smtClean="0">
                          <a:effectLst/>
                        </a:rPr>
                        <a:t>Block</a:t>
                      </a:r>
                      <a:r>
                        <a:rPr lang="ko-KR" altLang="en-US" sz="800" baseline="0" smtClean="0">
                          <a:effectLst/>
                        </a:rPr>
                        <a:t>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67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타원 42"/>
          <p:cNvSpPr/>
          <p:nvPr/>
        </p:nvSpPr>
        <p:spPr>
          <a:xfrm>
            <a:off x="6863978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401658" y="274096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378447" y="371536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74325" y="461741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378441" y="552770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49" name="차트 48"/>
          <p:cNvGraphicFramePr/>
          <p:nvPr>
            <p:extLst>
              <p:ext uri="{D42A27DB-BD31-4B8C-83A1-F6EECF244321}">
                <p14:modId xmlns:p14="http://schemas.microsoft.com/office/powerpoint/2010/main" val="1961012928"/>
              </p:ext>
            </p:extLst>
          </p:nvPr>
        </p:nvGraphicFramePr>
        <p:xfrm>
          <a:off x="370670" y="1299094"/>
          <a:ext cx="6645474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모서리가 둥근 직사각형 49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79454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 smtClean="0">
                          <a:solidFill>
                            <a:schemeClr val="tx1"/>
                          </a:solidFill>
                        </a:rPr>
                        <a:t>Rehandling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2" name="직선 연결선 51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6" name="차트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640904"/>
              </p:ext>
            </p:extLst>
          </p:nvPr>
        </p:nvGraphicFramePr>
        <p:xfrm>
          <a:off x="6282506" y="2670925"/>
          <a:ext cx="2655829" cy="70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차트 56"/>
          <p:cNvGraphicFramePr/>
          <p:nvPr>
            <p:extLst>
              <p:ext uri="{D42A27DB-BD31-4B8C-83A1-F6EECF244321}">
                <p14:modId xmlns:p14="http://schemas.microsoft.com/office/powerpoint/2010/main" val="203915778"/>
              </p:ext>
            </p:extLst>
          </p:nvPr>
        </p:nvGraphicFramePr>
        <p:xfrm>
          <a:off x="2755836" y="2648470"/>
          <a:ext cx="3466850" cy="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9" name="차트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712003"/>
              </p:ext>
            </p:extLst>
          </p:nvPr>
        </p:nvGraphicFramePr>
        <p:xfrm>
          <a:off x="6282113" y="3690668"/>
          <a:ext cx="2655829" cy="70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0" name="차트 59"/>
          <p:cNvGraphicFramePr/>
          <p:nvPr>
            <p:extLst>
              <p:ext uri="{D42A27DB-BD31-4B8C-83A1-F6EECF244321}">
                <p14:modId xmlns:p14="http://schemas.microsoft.com/office/powerpoint/2010/main" val="2430580977"/>
              </p:ext>
            </p:extLst>
          </p:nvPr>
        </p:nvGraphicFramePr>
        <p:xfrm>
          <a:off x="2755443" y="3668213"/>
          <a:ext cx="3466850" cy="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1" name="차트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045130"/>
              </p:ext>
            </p:extLst>
          </p:nvPr>
        </p:nvGraphicFramePr>
        <p:xfrm>
          <a:off x="6260678" y="4712535"/>
          <a:ext cx="2655829" cy="70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2" name="차트 61"/>
          <p:cNvGraphicFramePr/>
          <p:nvPr>
            <p:extLst>
              <p:ext uri="{D42A27DB-BD31-4B8C-83A1-F6EECF244321}">
                <p14:modId xmlns:p14="http://schemas.microsoft.com/office/powerpoint/2010/main" val="3720634195"/>
              </p:ext>
            </p:extLst>
          </p:nvPr>
        </p:nvGraphicFramePr>
        <p:xfrm>
          <a:off x="2734008" y="4690080"/>
          <a:ext cx="3466850" cy="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3" name="차트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215134"/>
              </p:ext>
            </p:extLst>
          </p:nvPr>
        </p:nvGraphicFramePr>
        <p:xfrm>
          <a:off x="6260878" y="5710751"/>
          <a:ext cx="2655829" cy="70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4" name="차트 63"/>
          <p:cNvGraphicFramePr/>
          <p:nvPr>
            <p:extLst>
              <p:ext uri="{D42A27DB-BD31-4B8C-83A1-F6EECF244321}">
                <p14:modId xmlns:p14="http://schemas.microsoft.com/office/powerpoint/2010/main" val="2413738186"/>
              </p:ext>
            </p:extLst>
          </p:nvPr>
        </p:nvGraphicFramePr>
        <p:xfrm>
          <a:off x="2734208" y="5688296"/>
          <a:ext cx="3466850" cy="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1259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34376"/>
              </p:ext>
            </p:extLst>
          </p:nvPr>
        </p:nvGraphicFramePr>
        <p:xfrm>
          <a:off x="9488422" y="859353"/>
          <a:ext cx="2637675" cy="287828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수출입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환적 분석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/>
          <p:cNvGrpSpPr/>
          <p:nvPr/>
        </p:nvGrpSpPr>
        <p:grpSpPr>
          <a:xfrm rot="10800000">
            <a:off x="8510780" y="1128486"/>
            <a:ext cx="176236" cy="109230"/>
            <a:chOff x="10267821" y="1988701"/>
            <a:chExt cx="616666" cy="328629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0516071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109" name="TextBox 108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673396" y="2195070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/>
              <a:t>수출입</a:t>
            </a:r>
            <a:r>
              <a:rPr lang="en-US" altLang="ko-KR" sz="700" b="1" dirty="0" smtClean="0"/>
              <a:t>, </a:t>
            </a:r>
            <a:r>
              <a:rPr lang="ko-KR" altLang="en-US" sz="700" b="1" smtClean="0"/>
              <a:t>환적분석</a:t>
            </a:r>
            <a:endParaRPr lang="ko-KR" altLang="en-US" sz="700" b="1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7002836" y="2195070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Workload</a:t>
            </a:r>
            <a:endParaRPr lang="ko-KR" altLang="en-US" sz="700" b="1"/>
          </a:p>
        </p:txBody>
      </p:sp>
      <p:sp>
        <p:nvSpPr>
          <p:cNvPr id="136" name="타원 135"/>
          <p:cNvSpPr/>
          <p:nvPr/>
        </p:nvSpPr>
        <p:spPr>
          <a:xfrm>
            <a:off x="5316789" y="234585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83346" y="244780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aphicFrame>
        <p:nvGraphicFramePr>
          <p:cNvPr id="179" name="차트 178"/>
          <p:cNvGraphicFramePr/>
          <p:nvPr>
            <p:extLst>
              <p:ext uri="{D42A27DB-BD31-4B8C-83A1-F6EECF244321}">
                <p14:modId xmlns:p14="http://schemas.microsoft.com/office/powerpoint/2010/main" val="1961012928"/>
              </p:ext>
            </p:extLst>
          </p:nvPr>
        </p:nvGraphicFramePr>
        <p:xfrm>
          <a:off x="370670" y="1299094"/>
          <a:ext cx="6645474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0" name="모서리가 둥근 직사각형 179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1" name="표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79454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 smtClean="0">
                          <a:solidFill>
                            <a:schemeClr val="tx1"/>
                          </a:solidFill>
                        </a:rPr>
                        <a:t>Rehandling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82" name="직선 연결선 181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90" name="표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449"/>
              </p:ext>
            </p:extLst>
          </p:nvPr>
        </p:nvGraphicFramePr>
        <p:xfrm>
          <a:off x="461006" y="5273693"/>
          <a:ext cx="8512153" cy="95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71"/>
                <a:gridCol w="801275"/>
                <a:gridCol w="641367"/>
                <a:gridCol w="703181"/>
                <a:gridCol w="2686050"/>
                <a:gridCol w="504825"/>
                <a:gridCol w="2696184"/>
              </a:tblGrid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31689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1" name="타원 190"/>
          <p:cNvSpPr/>
          <p:nvPr/>
        </p:nvSpPr>
        <p:spPr>
          <a:xfrm>
            <a:off x="547786" y="536856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3" name="모서리가 둥근 직사각형 192"/>
          <p:cNvSpPr/>
          <p:nvPr/>
        </p:nvSpPr>
        <p:spPr>
          <a:xfrm>
            <a:off x="2607323" y="2494934"/>
            <a:ext cx="251427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4" name="모서리가 둥근 직사각형 193"/>
          <p:cNvSpPr/>
          <p:nvPr/>
        </p:nvSpPr>
        <p:spPr>
          <a:xfrm>
            <a:off x="1974850" y="3293335"/>
            <a:ext cx="316162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5579700" y="3288018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6" name="직사각형 195"/>
          <p:cNvSpPr/>
          <p:nvPr/>
        </p:nvSpPr>
        <p:spPr>
          <a:xfrm>
            <a:off x="2508048" y="2493118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직사각형 196"/>
          <p:cNvSpPr/>
          <p:nvPr/>
        </p:nvSpPr>
        <p:spPr>
          <a:xfrm>
            <a:off x="1866353" y="3295107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직사각형 197"/>
          <p:cNvSpPr/>
          <p:nvPr/>
        </p:nvSpPr>
        <p:spPr>
          <a:xfrm>
            <a:off x="5466518" y="251174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5475980" y="329510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5604886" y="252093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1" name="TextBox 200"/>
          <p:cNvSpPr txBox="1"/>
          <p:nvPr/>
        </p:nvSpPr>
        <p:spPr>
          <a:xfrm>
            <a:off x="5543768" y="247194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5581279" y="3287950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3" name="TextBox 202"/>
          <p:cNvSpPr txBox="1"/>
          <p:nvPr/>
        </p:nvSpPr>
        <p:spPr>
          <a:xfrm>
            <a:off x="5525558" y="324801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2625197" y="252093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5" name="TextBox 204"/>
          <p:cNvSpPr txBox="1"/>
          <p:nvPr/>
        </p:nvSpPr>
        <p:spPr>
          <a:xfrm>
            <a:off x="2564079" y="247194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1977662" y="3304073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7" name="TextBox 206"/>
          <p:cNvSpPr txBox="1"/>
          <p:nvPr/>
        </p:nvSpPr>
        <p:spPr>
          <a:xfrm>
            <a:off x="1921941" y="325651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821257" y="247184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183364" y="327489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5774808" y="2463409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774808" y="3257159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grpSp>
        <p:nvGrpSpPr>
          <p:cNvPr id="212" name="그룹 211"/>
          <p:cNvGrpSpPr/>
          <p:nvPr/>
        </p:nvGrpSpPr>
        <p:grpSpPr>
          <a:xfrm>
            <a:off x="2541092" y="2902071"/>
            <a:ext cx="541814" cy="200056"/>
            <a:chOff x="2541092" y="3651725"/>
            <a:chExt cx="541814" cy="200056"/>
          </a:xfrm>
        </p:grpSpPr>
        <p:sp>
          <p:nvSpPr>
            <p:cNvPr id="213" name="모서리가 둥근 직사각형 212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양쪽 모서리가 둥근 사각형 213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5" name="양쪽 모서리가 둥근 사각형 214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18" name="오른쪽 화살표 217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9" name="그룹 218"/>
          <p:cNvGrpSpPr/>
          <p:nvPr/>
        </p:nvGrpSpPr>
        <p:grpSpPr>
          <a:xfrm>
            <a:off x="4592054" y="2890341"/>
            <a:ext cx="541814" cy="206404"/>
            <a:chOff x="4592054" y="3639995"/>
            <a:chExt cx="541814" cy="206404"/>
          </a:xfrm>
        </p:grpSpPr>
        <p:sp>
          <p:nvSpPr>
            <p:cNvPr id="220" name="모서리가 둥근 직사각형 219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양쪽 모서리가 둥근 사각형 220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2" name="양쪽 모서리가 둥근 사각형 221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25" name="오른쪽 화살표 224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1899781" y="3681898"/>
            <a:ext cx="535464" cy="200056"/>
            <a:chOff x="1899781" y="4431552"/>
            <a:chExt cx="535464" cy="200056"/>
          </a:xfrm>
        </p:grpSpPr>
        <p:sp>
          <p:nvSpPr>
            <p:cNvPr id="227" name="모서리가 둥근 직사각형 226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양쪽 모서리가 둥근 사각형 227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9" name="양쪽 모서리가 둥근 사각형 228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32" name="오른쪽 화살표 231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3" name="그룹 232"/>
          <p:cNvGrpSpPr/>
          <p:nvPr/>
        </p:nvGrpSpPr>
        <p:grpSpPr>
          <a:xfrm>
            <a:off x="5492018" y="3689515"/>
            <a:ext cx="541814" cy="200056"/>
            <a:chOff x="5492018" y="4439169"/>
            <a:chExt cx="541814" cy="200056"/>
          </a:xfrm>
        </p:grpSpPr>
        <p:sp>
          <p:nvSpPr>
            <p:cNvPr id="234" name="모서리가 둥근 직사각형 233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양쪽 모서리가 둥근 사각형 234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6" name="양쪽 모서리가 둥근 사각형 235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39" name="오른쪽 화살표 238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모서리가 둥근 직사각형 239"/>
          <p:cNvSpPr/>
          <p:nvPr/>
        </p:nvSpPr>
        <p:spPr>
          <a:xfrm>
            <a:off x="2611063" y="2899380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3804864" y="2899380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1968633" y="3681979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모서리가 둥근 직사각형 242"/>
          <p:cNvSpPr/>
          <p:nvPr/>
        </p:nvSpPr>
        <p:spPr>
          <a:xfrm>
            <a:off x="6972806" y="2915051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5588498" y="2915051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5" name="그룹 244"/>
          <p:cNvGrpSpPr/>
          <p:nvPr/>
        </p:nvGrpSpPr>
        <p:grpSpPr>
          <a:xfrm>
            <a:off x="5506688" y="2912930"/>
            <a:ext cx="541814" cy="206404"/>
            <a:chOff x="5506688" y="3662584"/>
            <a:chExt cx="541814" cy="206404"/>
          </a:xfrm>
        </p:grpSpPr>
        <p:sp>
          <p:nvSpPr>
            <p:cNvPr id="246" name="모서리가 둥근 직사각형 245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양쪽 모서리가 둥근 사각형 246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8" name="양쪽 모서리가 둥근 사각형 247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51" name="오른쪽 화살표 250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2" name="그룹 251"/>
          <p:cNvGrpSpPr/>
          <p:nvPr/>
        </p:nvGrpSpPr>
        <p:grpSpPr>
          <a:xfrm>
            <a:off x="7768470" y="2916439"/>
            <a:ext cx="541814" cy="206404"/>
            <a:chOff x="7768470" y="3666093"/>
            <a:chExt cx="541814" cy="206404"/>
          </a:xfrm>
        </p:grpSpPr>
        <p:sp>
          <p:nvSpPr>
            <p:cNvPr id="253" name="모서리가 둥근 직사각형 252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양쪽 모서리가 둥근 사각형 253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5" name="양쪽 모서리가 둥근 사각형 254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58" name="오른쪽 화살표 257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9" name="모서리가 둥근 직사각형 258"/>
          <p:cNvSpPr/>
          <p:nvPr/>
        </p:nvSpPr>
        <p:spPr>
          <a:xfrm>
            <a:off x="5588498" y="3689472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0" name="그룹 259"/>
          <p:cNvGrpSpPr/>
          <p:nvPr/>
        </p:nvGrpSpPr>
        <p:grpSpPr>
          <a:xfrm>
            <a:off x="2583754" y="2614095"/>
            <a:ext cx="2647797" cy="309682"/>
            <a:chOff x="-884502" y="2967335"/>
            <a:chExt cx="2176400" cy="309682"/>
          </a:xfrm>
        </p:grpSpPr>
        <p:grpSp>
          <p:nvGrpSpPr>
            <p:cNvPr id="261" name="그룹 260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278" name="모서리가 둥근 직사각형 277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9" name="모서리가 둥근 직사각형 278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262" name="직사각형 261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직사각형 262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5" name="직사각형 264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6" name="직사각형 265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직사각형 266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직사각형 267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9" name="직사각형 268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-513026" y="308822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619780" y="308823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282" name="모서리가 둥근 직사각형 281"/>
          <p:cNvSpPr/>
          <p:nvPr/>
        </p:nvSpPr>
        <p:spPr>
          <a:xfrm>
            <a:off x="5570094" y="2511689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83" name="그룹 282"/>
          <p:cNvGrpSpPr/>
          <p:nvPr/>
        </p:nvGrpSpPr>
        <p:grpSpPr>
          <a:xfrm>
            <a:off x="1927561" y="3399584"/>
            <a:ext cx="3364059" cy="313182"/>
            <a:chOff x="-884502" y="2967335"/>
            <a:chExt cx="2176400" cy="313182"/>
          </a:xfrm>
        </p:grpSpPr>
        <p:grpSp>
          <p:nvGrpSpPr>
            <p:cNvPr id="284" name="그룹 283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01" name="모서리가 둥근 직사각형 300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2" name="모서리가 둥근 직사각형 301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285" name="직사각형 284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직사각형 285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직사각형 286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8" name="직사각형 287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9" name="직사각형 288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직사각형 289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직사각형 290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2" name="직사각형 291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05" name="그룹 304"/>
          <p:cNvGrpSpPr/>
          <p:nvPr/>
        </p:nvGrpSpPr>
        <p:grpSpPr>
          <a:xfrm>
            <a:off x="5529783" y="2622494"/>
            <a:ext cx="2905641" cy="313182"/>
            <a:chOff x="-884502" y="2967335"/>
            <a:chExt cx="2176400" cy="313182"/>
          </a:xfrm>
        </p:grpSpPr>
        <p:grpSp>
          <p:nvGrpSpPr>
            <p:cNvPr id="306" name="그룹 305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23" name="모서리가 둥근 직사각형 322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4" name="모서리가 둥근 직사각형 323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07" name="직사각형 306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8" name="직사각형 307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9" name="직사각형 308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직사각형 309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1" name="직사각형 310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2" name="직사각형 311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3" name="직사각형 312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4" name="직사각형 313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27" name="그룹 326"/>
          <p:cNvGrpSpPr/>
          <p:nvPr/>
        </p:nvGrpSpPr>
        <p:grpSpPr>
          <a:xfrm>
            <a:off x="5537043" y="3399839"/>
            <a:ext cx="2905641" cy="313182"/>
            <a:chOff x="-884502" y="2967335"/>
            <a:chExt cx="2176400" cy="313182"/>
          </a:xfrm>
        </p:grpSpPr>
        <p:grpSp>
          <p:nvGrpSpPr>
            <p:cNvPr id="328" name="그룹 327"/>
            <p:cNvGrpSpPr/>
            <p:nvPr/>
          </p:nvGrpSpPr>
          <p:grpSpPr>
            <a:xfrm>
              <a:off x="-880148" y="2967335"/>
              <a:ext cx="2075220" cy="288721"/>
              <a:chOff x="3306945" y="2424105"/>
              <a:chExt cx="469378" cy="463950"/>
            </a:xfrm>
          </p:grpSpPr>
          <p:sp>
            <p:nvSpPr>
              <p:cNvPr id="345" name="모서리가 둥근 직사각형 344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6" name="모서리가 둥근 직사각형 345"/>
              <p:cNvSpPr/>
              <p:nvPr/>
            </p:nvSpPr>
            <p:spPr>
              <a:xfrm>
                <a:off x="3545192" y="2492171"/>
                <a:ext cx="23113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7" name="TextBox 346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29" name="직사각형 328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0" name="직사각형 329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1" name="직사각형 330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2" name="직사각형 331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3" name="직사각형 332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4" name="직사각형 333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5" name="직사각형 334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6" name="직사각형 335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386" name="타원 385"/>
          <p:cNvSpPr/>
          <p:nvPr/>
        </p:nvSpPr>
        <p:spPr>
          <a:xfrm>
            <a:off x="7576162" y="207920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387" name="차트 386"/>
          <p:cNvGraphicFramePr/>
          <p:nvPr>
            <p:extLst>
              <p:ext uri="{D42A27DB-BD31-4B8C-83A1-F6EECF244321}">
                <p14:modId xmlns:p14="http://schemas.microsoft.com/office/powerpoint/2010/main" val="2860647608"/>
              </p:ext>
            </p:extLst>
          </p:nvPr>
        </p:nvGraphicFramePr>
        <p:xfrm>
          <a:off x="3129279" y="5506114"/>
          <a:ext cx="2592699" cy="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8" name="차트 387"/>
          <p:cNvGraphicFramePr/>
          <p:nvPr>
            <p:extLst>
              <p:ext uri="{D42A27DB-BD31-4B8C-83A1-F6EECF244321}">
                <p14:modId xmlns:p14="http://schemas.microsoft.com/office/powerpoint/2010/main" val="1023325400"/>
              </p:ext>
            </p:extLst>
          </p:nvPr>
        </p:nvGraphicFramePr>
        <p:xfrm>
          <a:off x="6334926" y="5506113"/>
          <a:ext cx="2592699" cy="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89" name="그룹 388"/>
          <p:cNvGrpSpPr/>
          <p:nvPr/>
        </p:nvGrpSpPr>
        <p:grpSpPr>
          <a:xfrm>
            <a:off x="7679084" y="4158908"/>
            <a:ext cx="1314589" cy="570211"/>
            <a:chOff x="5204460" y="4596878"/>
            <a:chExt cx="4063919" cy="1720098"/>
          </a:xfrm>
        </p:grpSpPr>
        <p:pic>
          <p:nvPicPr>
            <p:cNvPr id="390" name="그림 38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391" name="그룹 390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392" name="직사각형 391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93" name="직사각형 392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94" name="직사각형 393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95" name="직사각형 394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96" name="직사각형 395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97" name="직사각형 396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98" name="TextBox 397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399" name="TextBox 398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401" name="TextBox 400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402" name="TextBox 401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403" name="TextBox 402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404" name="모서리가 둥근 직사각형 403"/>
          <p:cNvSpPr/>
          <p:nvPr/>
        </p:nvSpPr>
        <p:spPr>
          <a:xfrm>
            <a:off x="1938608" y="4413761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5" name="모서리가 둥근 직사각형 404"/>
          <p:cNvSpPr/>
          <p:nvPr/>
        </p:nvSpPr>
        <p:spPr>
          <a:xfrm>
            <a:off x="1938607" y="4557641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6" name="직사각형 405"/>
          <p:cNvSpPr/>
          <p:nvPr/>
        </p:nvSpPr>
        <p:spPr>
          <a:xfrm>
            <a:off x="1274459" y="4344043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err="1" smtClean="0"/>
              <a:t>Rehandling</a:t>
            </a:r>
            <a:r>
              <a:rPr lang="en-US" altLang="ko-KR" sz="800" b="1" dirty="0" smtClean="0"/>
              <a:t> :</a:t>
            </a:r>
            <a:r>
              <a:rPr lang="ko-KR" altLang="en-US" sz="800" b="1" smtClean="0"/>
              <a:t>               </a:t>
            </a:r>
            <a:endParaRPr lang="en-US" altLang="ko-KR" sz="800" b="1" dirty="0" smtClean="0"/>
          </a:p>
          <a:p>
            <a:r>
              <a:rPr lang="en-US" altLang="ko-KR" sz="800" b="1" dirty="0" smtClean="0"/>
              <a:t>Non : </a:t>
            </a:r>
          </a:p>
        </p:txBody>
      </p:sp>
      <p:sp>
        <p:nvSpPr>
          <p:cNvPr id="407" name="직사각형 406"/>
          <p:cNvSpPr/>
          <p:nvPr/>
        </p:nvSpPr>
        <p:spPr>
          <a:xfrm>
            <a:off x="1229268" y="4172752"/>
            <a:ext cx="5250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 smtClean="0"/>
              <a:t>비고 </a:t>
            </a:r>
            <a:endParaRPr lang="ko-KR" altLang="en-US" sz="900" b="1" dirty="0"/>
          </a:p>
        </p:txBody>
      </p:sp>
      <p:sp>
        <p:nvSpPr>
          <p:cNvPr id="408" name="모서리가 둥근 직사각형 407"/>
          <p:cNvSpPr/>
          <p:nvPr/>
        </p:nvSpPr>
        <p:spPr>
          <a:xfrm>
            <a:off x="1243595" y="4174418"/>
            <a:ext cx="2706304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1" name="모서리가 둥근 직사각형 410"/>
          <p:cNvSpPr/>
          <p:nvPr/>
        </p:nvSpPr>
        <p:spPr>
          <a:xfrm>
            <a:off x="4085968" y="4174418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2" name="모서리가 둥근 직사각형 411"/>
          <p:cNvSpPr/>
          <p:nvPr/>
        </p:nvSpPr>
        <p:spPr>
          <a:xfrm>
            <a:off x="4532396" y="4482162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3" name="모서리가 둥근 직사각형 412"/>
          <p:cNvSpPr/>
          <p:nvPr/>
        </p:nvSpPr>
        <p:spPr>
          <a:xfrm>
            <a:off x="5223692" y="4507524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4" name="모서리가 둥근 직사각형 413"/>
          <p:cNvSpPr/>
          <p:nvPr/>
        </p:nvSpPr>
        <p:spPr>
          <a:xfrm>
            <a:off x="5925345" y="4496203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5" name="직사각형 414"/>
          <p:cNvSpPr/>
          <p:nvPr/>
        </p:nvSpPr>
        <p:spPr>
          <a:xfrm>
            <a:off x="4091414" y="4423465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416" name="모서리가 둥근 직사각형 415"/>
          <p:cNvSpPr/>
          <p:nvPr/>
        </p:nvSpPr>
        <p:spPr>
          <a:xfrm>
            <a:off x="6561398" y="4500929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7" name="모서리가 둥근 직사각형 416"/>
          <p:cNvSpPr/>
          <p:nvPr/>
        </p:nvSpPr>
        <p:spPr>
          <a:xfrm>
            <a:off x="7238002" y="4504741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8" name="직사각형 417"/>
          <p:cNvSpPr/>
          <p:nvPr/>
        </p:nvSpPr>
        <p:spPr>
          <a:xfrm>
            <a:off x="4067280" y="4151209"/>
            <a:ext cx="25823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 smtClean="0"/>
              <a:t>YC </a:t>
            </a:r>
            <a:r>
              <a:rPr lang="ko-KR" altLang="en-US" sz="900" b="1" smtClean="0"/>
              <a:t>생산성 단계</a:t>
            </a:r>
            <a:endParaRPr lang="ko-KR" altLang="en-US" sz="900" b="1" dirty="0"/>
          </a:p>
        </p:txBody>
      </p:sp>
      <p:sp>
        <p:nvSpPr>
          <p:cNvPr id="419" name="직사각형 418"/>
          <p:cNvSpPr/>
          <p:nvPr/>
        </p:nvSpPr>
        <p:spPr>
          <a:xfrm>
            <a:off x="2998078" y="4400360"/>
            <a:ext cx="168224" cy="803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0" name="직사각형 419"/>
          <p:cNvSpPr/>
          <p:nvPr/>
        </p:nvSpPr>
        <p:spPr>
          <a:xfrm>
            <a:off x="3656912" y="4410176"/>
            <a:ext cx="172800" cy="79200"/>
          </a:xfrm>
          <a:prstGeom prst="rect">
            <a:avLst/>
          </a:prstGeom>
          <a:solidFill>
            <a:srgbClr val="D87328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1" name="직사각형 420"/>
          <p:cNvSpPr/>
          <p:nvPr/>
        </p:nvSpPr>
        <p:spPr>
          <a:xfrm>
            <a:off x="2989462" y="4541551"/>
            <a:ext cx="172800" cy="7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2" name="직사각형 421"/>
          <p:cNvSpPr/>
          <p:nvPr/>
        </p:nvSpPr>
        <p:spPr>
          <a:xfrm>
            <a:off x="3662326" y="4547757"/>
            <a:ext cx="172800" cy="7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3" name="직사각형 422"/>
          <p:cNvSpPr/>
          <p:nvPr/>
        </p:nvSpPr>
        <p:spPr>
          <a:xfrm>
            <a:off x="2483414" y="4180251"/>
            <a:ext cx="9172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/>
              <a:t>Container Type</a:t>
            </a:r>
            <a:endParaRPr lang="ko-KR" altLang="en-US" sz="900" b="1"/>
          </a:p>
        </p:txBody>
      </p:sp>
      <p:sp>
        <p:nvSpPr>
          <p:cNvPr id="424" name="직사각형 423"/>
          <p:cNvSpPr/>
          <p:nvPr/>
        </p:nvSpPr>
        <p:spPr>
          <a:xfrm>
            <a:off x="2499536" y="431535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/>
              <a:t>General             Danger</a:t>
            </a:r>
          </a:p>
          <a:p>
            <a:r>
              <a:rPr lang="en-US" altLang="ko-KR" sz="900" dirty="0" smtClean="0"/>
              <a:t>Reefer                Bundle </a:t>
            </a:r>
            <a:endParaRPr lang="ko-KR" altLang="en-US" sz="900" b="1"/>
          </a:p>
        </p:txBody>
      </p:sp>
    </p:spTree>
    <p:extLst>
      <p:ext uri="{BB962C8B-B14F-4D97-AF65-F5344CB8AC3E}">
        <p14:creationId xmlns:p14="http://schemas.microsoft.com/office/powerpoint/2010/main" val="20912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/>
          </p:nvPr>
        </p:nvGraphicFramePr>
        <p:xfrm>
          <a:off x="9488422" y="859353"/>
          <a:ext cx="2637675" cy="287828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수출입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환적 분석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/>
          <p:cNvGrpSpPr/>
          <p:nvPr/>
        </p:nvGrpSpPr>
        <p:grpSpPr>
          <a:xfrm rot="10800000">
            <a:off x="8510780" y="1128486"/>
            <a:ext cx="176236" cy="109230"/>
            <a:chOff x="10267821" y="1988701"/>
            <a:chExt cx="616666" cy="328629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0516071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109" name="TextBox 108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673396" y="2195070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/>
              <a:t>수출입</a:t>
            </a:r>
            <a:r>
              <a:rPr lang="en-US" altLang="ko-KR" sz="700" b="1" dirty="0" smtClean="0"/>
              <a:t>, </a:t>
            </a:r>
            <a:r>
              <a:rPr lang="ko-KR" altLang="en-US" sz="700" b="1" smtClean="0"/>
              <a:t>환적분석</a:t>
            </a:r>
            <a:endParaRPr lang="ko-KR" altLang="en-US" sz="700" b="1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7002836" y="2195070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Workload</a:t>
            </a:r>
            <a:endParaRPr lang="ko-KR" altLang="en-US" sz="700" b="1"/>
          </a:p>
        </p:txBody>
      </p:sp>
      <p:sp>
        <p:nvSpPr>
          <p:cNvPr id="136" name="타원 135"/>
          <p:cNvSpPr/>
          <p:nvPr/>
        </p:nvSpPr>
        <p:spPr>
          <a:xfrm>
            <a:off x="5316789" y="234585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83346" y="244780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graphicFrame>
        <p:nvGraphicFramePr>
          <p:cNvPr id="179" name="차트 178"/>
          <p:cNvGraphicFramePr/>
          <p:nvPr>
            <p:extLst/>
          </p:nvPr>
        </p:nvGraphicFramePr>
        <p:xfrm>
          <a:off x="370670" y="1299094"/>
          <a:ext cx="6645474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0" name="모서리가 둥근 직사각형 179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1" name="표 180"/>
          <p:cNvGraphicFramePr>
            <a:graphicFrameLocks noGrp="1"/>
          </p:cNvGraphicFramePr>
          <p:nvPr>
            <p:extLst/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 smtClean="0">
                          <a:solidFill>
                            <a:schemeClr val="tx1"/>
                          </a:solidFill>
                        </a:rPr>
                        <a:t>Rehandling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82" name="직선 연결선 181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90" name="표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93818"/>
              </p:ext>
            </p:extLst>
          </p:nvPr>
        </p:nvGraphicFramePr>
        <p:xfrm>
          <a:off x="461006" y="5273693"/>
          <a:ext cx="8512153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71"/>
                <a:gridCol w="801275"/>
                <a:gridCol w="641367"/>
                <a:gridCol w="703181"/>
                <a:gridCol w="438150"/>
                <a:gridCol w="628650"/>
                <a:gridCol w="561975"/>
                <a:gridCol w="504825"/>
                <a:gridCol w="552450"/>
                <a:gridCol w="504825"/>
                <a:gridCol w="428625"/>
                <a:gridCol w="542925"/>
                <a:gridCol w="590550"/>
                <a:gridCol w="650516"/>
                <a:gridCol w="483568"/>
              </a:tblGrid>
              <a:tr h="0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수입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48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</a:t>
                      </a:r>
                      <a:endParaRPr lang="ko-KR" alt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수입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수출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</a:t>
                      </a:r>
                      <a:endParaRPr lang="ko-KR" altLang="en-US" sz="800" dirty="0"/>
                    </a:p>
                  </a:txBody>
                  <a:tcPr/>
                </a:tc>
              </a:tr>
              <a:tr h="1584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err="1" smtClean="0"/>
                        <a:t>환적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15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err="1" smtClean="0"/>
                        <a:t>환적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15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1" name="타원 190"/>
          <p:cNvSpPr/>
          <p:nvPr/>
        </p:nvSpPr>
        <p:spPr>
          <a:xfrm>
            <a:off x="547786" y="536856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3" name="모서리가 둥근 직사각형 192"/>
          <p:cNvSpPr/>
          <p:nvPr/>
        </p:nvSpPr>
        <p:spPr>
          <a:xfrm>
            <a:off x="2607323" y="2494934"/>
            <a:ext cx="251427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4" name="모서리가 둥근 직사각형 193"/>
          <p:cNvSpPr/>
          <p:nvPr/>
        </p:nvSpPr>
        <p:spPr>
          <a:xfrm>
            <a:off x="1974850" y="3293335"/>
            <a:ext cx="316162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5579700" y="3288018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6" name="직사각형 195"/>
          <p:cNvSpPr/>
          <p:nvPr/>
        </p:nvSpPr>
        <p:spPr>
          <a:xfrm>
            <a:off x="2508048" y="2493118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직사각형 196"/>
          <p:cNvSpPr/>
          <p:nvPr/>
        </p:nvSpPr>
        <p:spPr>
          <a:xfrm>
            <a:off x="1866353" y="3295107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직사각형 197"/>
          <p:cNvSpPr/>
          <p:nvPr/>
        </p:nvSpPr>
        <p:spPr>
          <a:xfrm>
            <a:off x="5466518" y="251174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5475980" y="329510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5604886" y="252093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1" name="TextBox 200"/>
          <p:cNvSpPr txBox="1"/>
          <p:nvPr/>
        </p:nvSpPr>
        <p:spPr>
          <a:xfrm>
            <a:off x="5543768" y="247194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5581279" y="3287950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3" name="TextBox 202"/>
          <p:cNvSpPr txBox="1"/>
          <p:nvPr/>
        </p:nvSpPr>
        <p:spPr>
          <a:xfrm>
            <a:off x="5525558" y="324801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2625197" y="2520936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5" name="TextBox 204"/>
          <p:cNvSpPr txBox="1"/>
          <p:nvPr/>
        </p:nvSpPr>
        <p:spPr>
          <a:xfrm>
            <a:off x="2564079" y="2471942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1977662" y="3304073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207" name="TextBox 206"/>
          <p:cNvSpPr txBox="1"/>
          <p:nvPr/>
        </p:nvSpPr>
        <p:spPr>
          <a:xfrm>
            <a:off x="1921941" y="325651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821257" y="247184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183364" y="327489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5774808" y="2463409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774808" y="3257159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grpSp>
        <p:nvGrpSpPr>
          <p:cNvPr id="212" name="그룹 211"/>
          <p:cNvGrpSpPr/>
          <p:nvPr/>
        </p:nvGrpSpPr>
        <p:grpSpPr>
          <a:xfrm>
            <a:off x="2541092" y="2902071"/>
            <a:ext cx="541814" cy="200056"/>
            <a:chOff x="2541092" y="3651725"/>
            <a:chExt cx="541814" cy="200056"/>
          </a:xfrm>
        </p:grpSpPr>
        <p:sp>
          <p:nvSpPr>
            <p:cNvPr id="213" name="모서리가 둥근 직사각형 212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양쪽 모서리가 둥근 사각형 213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5" name="양쪽 모서리가 둥근 사각형 214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18" name="오른쪽 화살표 217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9" name="그룹 218"/>
          <p:cNvGrpSpPr/>
          <p:nvPr/>
        </p:nvGrpSpPr>
        <p:grpSpPr>
          <a:xfrm>
            <a:off x="4592054" y="2890341"/>
            <a:ext cx="541814" cy="206404"/>
            <a:chOff x="4592054" y="3639995"/>
            <a:chExt cx="541814" cy="206404"/>
          </a:xfrm>
        </p:grpSpPr>
        <p:sp>
          <p:nvSpPr>
            <p:cNvPr id="220" name="모서리가 둥근 직사각형 219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양쪽 모서리가 둥근 사각형 220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2" name="양쪽 모서리가 둥근 사각형 221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25" name="오른쪽 화살표 224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1899781" y="3681898"/>
            <a:ext cx="535464" cy="200056"/>
            <a:chOff x="1899781" y="4431552"/>
            <a:chExt cx="535464" cy="200056"/>
          </a:xfrm>
        </p:grpSpPr>
        <p:sp>
          <p:nvSpPr>
            <p:cNvPr id="227" name="모서리가 둥근 직사각형 226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양쪽 모서리가 둥근 사각형 227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9" name="양쪽 모서리가 둥근 사각형 228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32" name="오른쪽 화살표 231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3" name="그룹 232"/>
          <p:cNvGrpSpPr/>
          <p:nvPr/>
        </p:nvGrpSpPr>
        <p:grpSpPr>
          <a:xfrm>
            <a:off x="5492018" y="3689515"/>
            <a:ext cx="541814" cy="200056"/>
            <a:chOff x="5492018" y="4439169"/>
            <a:chExt cx="541814" cy="200056"/>
          </a:xfrm>
        </p:grpSpPr>
        <p:sp>
          <p:nvSpPr>
            <p:cNvPr id="234" name="모서리가 둥근 직사각형 233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양쪽 모서리가 둥근 사각형 234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6" name="양쪽 모서리가 둥근 사각형 235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39" name="오른쪽 화살표 238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모서리가 둥근 직사각형 239"/>
          <p:cNvSpPr/>
          <p:nvPr/>
        </p:nvSpPr>
        <p:spPr>
          <a:xfrm>
            <a:off x="2611063" y="2899380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3804864" y="2899380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1968633" y="3681979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모서리가 둥근 직사각형 242"/>
          <p:cNvSpPr/>
          <p:nvPr/>
        </p:nvSpPr>
        <p:spPr>
          <a:xfrm>
            <a:off x="6972806" y="2915051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5588498" y="2915051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5" name="그룹 244"/>
          <p:cNvGrpSpPr/>
          <p:nvPr/>
        </p:nvGrpSpPr>
        <p:grpSpPr>
          <a:xfrm>
            <a:off x="5506688" y="2912930"/>
            <a:ext cx="541814" cy="206404"/>
            <a:chOff x="5506688" y="3662584"/>
            <a:chExt cx="541814" cy="206404"/>
          </a:xfrm>
        </p:grpSpPr>
        <p:sp>
          <p:nvSpPr>
            <p:cNvPr id="246" name="모서리가 둥근 직사각형 245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양쪽 모서리가 둥근 사각형 246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8" name="양쪽 모서리가 둥근 사각형 247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51" name="오른쪽 화살표 250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2" name="그룹 251"/>
          <p:cNvGrpSpPr/>
          <p:nvPr/>
        </p:nvGrpSpPr>
        <p:grpSpPr>
          <a:xfrm>
            <a:off x="7768470" y="2916439"/>
            <a:ext cx="541814" cy="206404"/>
            <a:chOff x="7768470" y="3666093"/>
            <a:chExt cx="541814" cy="206404"/>
          </a:xfrm>
        </p:grpSpPr>
        <p:sp>
          <p:nvSpPr>
            <p:cNvPr id="253" name="모서리가 둥근 직사각형 252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양쪽 모서리가 둥근 사각형 253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5" name="양쪽 모서리가 둥근 사각형 254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58" name="오른쪽 화살표 257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9" name="모서리가 둥근 직사각형 258"/>
          <p:cNvSpPr/>
          <p:nvPr/>
        </p:nvSpPr>
        <p:spPr>
          <a:xfrm>
            <a:off x="5588498" y="3689472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0" name="그룹 259"/>
          <p:cNvGrpSpPr/>
          <p:nvPr/>
        </p:nvGrpSpPr>
        <p:grpSpPr>
          <a:xfrm>
            <a:off x="2583754" y="2614095"/>
            <a:ext cx="2647797" cy="309682"/>
            <a:chOff x="-884502" y="2967335"/>
            <a:chExt cx="2176400" cy="309682"/>
          </a:xfrm>
        </p:grpSpPr>
        <p:grpSp>
          <p:nvGrpSpPr>
            <p:cNvPr id="261" name="그룹 260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278" name="모서리가 둥근 직사각형 277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9" name="모서리가 둥근 직사각형 278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262" name="직사각형 261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직사각형 262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5" name="직사각형 264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6" name="직사각형 265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직사각형 266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직사각형 267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9" name="직사각형 268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-513026" y="308822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619780" y="308823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282" name="모서리가 둥근 직사각형 281"/>
          <p:cNvSpPr/>
          <p:nvPr/>
        </p:nvSpPr>
        <p:spPr>
          <a:xfrm>
            <a:off x="5570094" y="2511689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83" name="그룹 282"/>
          <p:cNvGrpSpPr/>
          <p:nvPr/>
        </p:nvGrpSpPr>
        <p:grpSpPr>
          <a:xfrm>
            <a:off x="1927561" y="3399584"/>
            <a:ext cx="3364059" cy="313182"/>
            <a:chOff x="-884502" y="2967335"/>
            <a:chExt cx="2176400" cy="313182"/>
          </a:xfrm>
        </p:grpSpPr>
        <p:grpSp>
          <p:nvGrpSpPr>
            <p:cNvPr id="284" name="그룹 283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01" name="모서리가 둥근 직사각형 300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2" name="모서리가 둥근 직사각형 301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285" name="직사각형 284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직사각형 285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직사각형 286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8" name="직사각형 287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9" name="직사각형 288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직사각형 289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직사각형 290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2" name="직사각형 291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05" name="그룹 304"/>
          <p:cNvGrpSpPr/>
          <p:nvPr/>
        </p:nvGrpSpPr>
        <p:grpSpPr>
          <a:xfrm>
            <a:off x="5529783" y="2622494"/>
            <a:ext cx="2905641" cy="313182"/>
            <a:chOff x="-884502" y="2967335"/>
            <a:chExt cx="2176400" cy="313182"/>
          </a:xfrm>
        </p:grpSpPr>
        <p:grpSp>
          <p:nvGrpSpPr>
            <p:cNvPr id="306" name="그룹 305"/>
            <p:cNvGrpSpPr/>
            <p:nvPr/>
          </p:nvGrpSpPr>
          <p:grpSpPr>
            <a:xfrm>
              <a:off x="-880145" y="2967335"/>
              <a:ext cx="2070136" cy="288721"/>
              <a:chOff x="3306945" y="2424105"/>
              <a:chExt cx="468228" cy="463950"/>
            </a:xfrm>
          </p:grpSpPr>
          <p:sp>
            <p:nvSpPr>
              <p:cNvPr id="323" name="모서리가 둥근 직사각형 322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4" name="모서리가 둥근 직사각형 323"/>
              <p:cNvSpPr/>
              <p:nvPr/>
            </p:nvSpPr>
            <p:spPr>
              <a:xfrm>
                <a:off x="3545192" y="2492171"/>
                <a:ext cx="22998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07" name="직사각형 306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8" name="직사각형 307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9" name="직사각형 308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직사각형 309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1" name="직사각형 310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2" name="직사각형 311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3" name="직사각형 312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4" name="직사각형 313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grpSp>
        <p:nvGrpSpPr>
          <p:cNvPr id="327" name="그룹 326"/>
          <p:cNvGrpSpPr/>
          <p:nvPr/>
        </p:nvGrpSpPr>
        <p:grpSpPr>
          <a:xfrm>
            <a:off x="5537043" y="3399839"/>
            <a:ext cx="2905641" cy="313182"/>
            <a:chOff x="-884502" y="2967335"/>
            <a:chExt cx="2176400" cy="313182"/>
          </a:xfrm>
        </p:grpSpPr>
        <p:grpSp>
          <p:nvGrpSpPr>
            <p:cNvPr id="328" name="그룹 327"/>
            <p:cNvGrpSpPr/>
            <p:nvPr/>
          </p:nvGrpSpPr>
          <p:grpSpPr>
            <a:xfrm>
              <a:off x="-880148" y="2967335"/>
              <a:ext cx="2075220" cy="288721"/>
              <a:chOff x="3306945" y="2424105"/>
              <a:chExt cx="469378" cy="463950"/>
            </a:xfrm>
          </p:grpSpPr>
          <p:sp>
            <p:nvSpPr>
              <p:cNvPr id="345" name="모서리가 둥근 직사각형 344"/>
              <p:cNvSpPr/>
              <p:nvPr/>
            </p:nvSpPr>
            <p:spPr>
              <a:xfrm>
                <a:off x="3313572" y="2489928"/>
                <a:ext cx="230631" cy="398127"/>
              </a:xfrm>
              <a:prstGeom prst="roundRect">
                <a:avLst>
                  <a:gd name="adj" fmla="val 5747"/>
                </a:avLst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6" name="모서리가 둥근 직사각형 345"/>
              <p:cNvSpPr/>
              <p:nvPr/>
            </p:nvSpPr>
            <p:spPr>
              <a:xfrm>
                <a:off x="3545192" y="2492171"/>
                <a:ext cx="231131" cy="395884"/>
              </a:xfrm>
              <a:prstGeom prst="roundRect">
                <a:avLst>
                  <a:gd name="adj" fmla="val 5747"/>
                </a:avLst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7" name="TextBox 346"/>
              <p:cNvSpPr txBox="1"/>
              <p:nvPr/>
            </p:nvSpPr>
            <p:spPr>
              <a:xfrm>
                <a:off x="3306945" y="2432308"/>
                <a:ext cx="120446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 52% </a:t>
                </a:r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</a:t>
                </a:r>
                <a:endParaRPr lang="ko-KR" altLang="en-US" sz="70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3536434" y="2424105"/>
                <a:ext cx="120084" cy="3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>
                    <a:solidFill>
                      <a:srgbClr val="FF0000"/>
                    </a:solidFill>
                  </a:rPr>
                  <a:t>↗ 48</a:t>
                </a:r>
                <a:r>
                  <a:rPr lang="en-US" altLang="ko-KR" sz="700" dirty="0" smtClean="0"/>
                  <a:t>% </a:t>
                </a:r>
                <a:r>
                  <a:rPr lang="en-US" altLang="ko-KR" sz="7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↘</a:t>
                </a:r>
                <a:endParaRPr lang="ko-KR" altLang="en-US" sz="700"/>
              </a:p>
            </p:txBody>
          </p:sp>
        </p:grpSp>
        <p:sp>
          <p:nvSpPr>
            <p:cNvPr id="329" name="직사각형 328"/>
            <p:cNvSpPr/>
            <p:nvPr/>
          </p:nvSpPr>
          <p:spPr>
            <a:xfrm>
              <a:off x="-851320" y="3117737"/>
              <a:ext cx="370255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0" name="직사각형 329"/>
            <p:cNvSpPr/>
            <p:nvPr/>
          </p:nvSpPr>
          <p:spPr>
            <a:xfrm>
              <a:off x="-482025" y="3117737"/>
              <a:ext cx="288000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1" name="직사각형 330"/>
            <p:cNvSpPr/>
            <p:nvPr/>
          </p:nvSpPr>
          <p:spPr>
            <a:xfrm>
              <a:off x="-202106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2" name="직사각형 331"/>
            <p:cNvSpPr/>
            <p:nvPr/>
          </p:nvSpPr>
          <p:spPr>
            <a:xfrm>
              <a:off x="-11437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3" name="직사각형 332"/>
            <p:cNvSpPr/>
            <p:nvPr/>
          </p:nvSpPr>
          <p:spPr>
            <a:xfrm>
              <a:off x="172956" y="3117737"/>
              <a:ext cx="501710" cy="1258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4" name="직사각형 333"/>
            <p:cNvSpPr/>
            <p:nvPr/>
          </p:nvSpPr>
          <p:spPr>
            <a:xfrm>
              <a:off x="674665" y="3117737"/>
              <a:ext cx="155585" cy="125848"/>
            </a:xfrm>
            <a:prstGeom prst="rect">
              <a:avLst/>
            </a:prstGeom>
            <a:solidFill>
              <a:srgbClr val="D8732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5" name="직사각형 334"/>
            <p:cNvSpPr/>
            <p:nvPr/>
          </p:nvSpPr>
          <p:spPr>
            <a:xfrm>
              <a:off x="822170" y="3118876"/>
              <a:ext cx="192245" cy="1258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6" name="직사각형 335"/>
            <p:cNvSpPr/>
            <p:nvPr/>
          </p:nvSpPr>
          <p:spPr>
            <a:xfrm>
              <a:off x="1012839" y="3118539"/>
              <a:ext cx="180000" cy="1258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-884502" y="309139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32%</a:t>
              </a:r>
              <a:endParaRPr lang="ko-KR" altLang="en-US" sz="60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-513026" y="30958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30%</a:t>
              </a:r>
              <a:endParaRPr lang="ko-KR" altLang="en-US" sz="60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-247703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20%</a:t>
              </a:r>
              <a:endParaRPr lang="ko-KR" altLang="en-US" sz="60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-57445" y="3092343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40354" y="3091406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50%</a:t>
              </a:r>
              <a:endParaRPr lang="ko-KR" altLang="en-US" sz="60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629640" y="30958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14%</a:t>
              </a:r>
              <a:endParaRPr lang="ko-KR" altLang="en-US" sz="60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783924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974182" y="309235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18%</a:t>
              </a:r>
              <a:endParaRPr lang="ko-KR" altLang="en-US" sz="600"/>
            </a:p>
          </p:txBody>
        </p:sp>
      </p:grpSp>
      <p:sp>
        <p:nvSpPr>
          <p:cNvPr id="386" name="타원 385"/>
          <p:cNvSpPr/>
          <p:nvPr/>
        </p:nvSpPr>
        <p:spPr>
          <a:xfrm>
            <a:off x="7576162" y="207920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349" name="그룹 348"/>
          <p:cNvGrpSpPr/>
          <p:nvPr/>
        </p:nvGrpSpPr>
        <p:grpSpPr>
          <a:xfrm>
            <a:off x="7679084" y="4158908"/>
            <a:ext cx="1314589" cy="570211"/>
            <a:chOff x="5204460" y="4596878"/>
            <a:chExt cx="4063919" cy="1720098"/>
          </a:xfrm>
        </p:grpSpPr>
        <p:pic>
          <p:nvPicPr>
            <p:cNvPr id="350" name="그림 3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351" name="그룹 350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352" name="직사각형 351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53" name="직사각형 352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54" name="직사각형 353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55" name="직사각형 354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56" name="직사각형 355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57" name="직사각형 356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364" name="모서리가 둥근 직사각형 363"/>
          <p:cNvSpPr/>
          <p:nvPr/>
        </p:nvSpPr>
        <p:spPr>
          <a:xfrm>
            <a:off x="1938608" y="4413761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5" name="모서리가 둥근 직사각형 364"/>
          <p:cNvSpPr/>
          <p:nvPr/>
        </p:nvSpPr>
        <p:spPr>
          <a:xfrm>
            <a:off x="1938607" y="4557641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6" name="직사각형 365"/>
          <p:cNvSpPr/>
          <p:nvPr/>
        </p:nvSpPr>
        <p:spPr>
          <a:xfrm>
            <a:off x="1274459" y="4344043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err="1" smtClean="0"/>
              <a:t>Rehandling</a:t>
            </a:r>
            <a:r>
              <a:rPr lang="en-US" altLang="ko-KR" sz="800" b="1" dirty="0" smtClean="0"/>
              <a:t> :</a:t>
            </a:r>
            <a:r>
              <a:rPr lang="ko-KR" altLang="en-US" sz="800" b="1" smtClean="0"/>
              <a:t>               </a:t>
            </a:r>
            <a:endParaRPr lang="en-US" altLang="ko-KR" sz="800" b="1" dirty="0" smtClean="0"/>
          </a:p>
          <a:p>
            <a:r>
              <a:rPr lang="en-US" altLang="ko-KR" sz="800" b="1" dirty="0" smtClean="0"/>
              <a:t>Non : </a:t>
            </a:r>
          </a:p>
        </p:txBody>
      </p:sp>
      <p:sp>
        <p:nvSpPr>
          <p:cNvPr id="367" name="직사각형 366"/>
          <p:cNvSpPr/>
          <p:nvPr/>
        </p:nvSpPr>
        <p:spPr>
          <a:xfrm>
            <a:off x="1229268" y="4172752"/>
            <a:ext cx="5250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 smtClean="0"/>
              <a:t>비고 </a:t>
            </a:r>
            <a:endParaRPr lang="ko-KR" altLang="en-US" sz="900" b="1" dirty="0"/>
          </a:p>
        </p:txBody>
      </p:sp>
      <p:sp>
        <p:nvSpPr>
          <p:cNvPr id="368" name="모서리가 둥근 직사각형 367"/>
          <p:cNvSpPr/>
          <p:nvPr/>
        </p:nvSpPr>
        <p:spPr>
          <a:xfrm>
            <a:off x="1243595" y="4174418"/>
            <a:ext cx="2706304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9" name="모서리가 둥근 직사각형 368"/>
          <p:cNvSpPr/>
          <p:nvPr/>
        </p:nvSpPr>
        <p:spPr>
          <a:xfrm>
            <a:off x="4085968" y="4174418"/>
            <a:ext cx="3462760" cy="554702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0" name="모서리가 둥근 직사각형 369"/>
          <p:cNvSpPr/>
          <p:nvPr/>
        </p:nvSpPr>
        <p:spPr>
          <a:xfrm>
            <a:off x="4532396" y="4482162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1" name="모서리가 둥근 직사각형 370"/>
          <p:cNvSpPr/>
          <p:nvPr/>
        </p:nvSpPr>
        <p:spPr>
          <a:xfrm>
            <a:off x="5223692" y="4507524"/>
            <a:ext cx="211977" cy="8387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2" name="모서리가 둥근 직사각형 371"/>
          <p:cNvSpPr/>
          <p:nvPr/>
        </p:nvSpPr>
        <p:spPr>
          <a:xfrm>
            <a:off x="5925345" y="4496203"/>
            <a:ext cx="211977" cy="90697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3" name="직사각형 372"/>
          <p:cNvSpPr/>
          <p:nvPr/>
        </p:nvSpPr>
        <p:spPr>
          <a:xfrm>
            <a:off x="4091414" y="4423465"/>
            <a:ext cx="3204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1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2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 </a:t>
            </a:r>
            <a:r>
              <a:rPr lang="ko-KR" altLang="en-US" sz="800" b="1" smtClean="0"/>
              <a:t>                </a:t>
            </a:r>
            <a:r>
              <a:rPr lang="en-US" altLang="ko-KR" sz="800" b="1" dirty="0" smtClean="0"/>
              <a:t>3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</a:t>
            </a:r>
            <a:r>
              <a:rPr lang="en-US" altLang="ko-KR" sz="800" b="1" dirty="0" smtClean="0"/>
              <a:t>4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5</a:t>
            </a:r>
            <a:r>
              <a:rPr lang="ko-KR" altLang="en-US" sz="800" b="1" smtClean="0"/>
              <a:t>단계 </a:t>
            </a:r>
            <a:r>
              <a:rPr lang="en-US" altLang="ko-KR" sz="800" b="1" dirty="0" smtClean="0"/>
              <a:t>:</a:t>
            </a:r>
          </a:p>
        </p:txBody>
      </p:sp>
      <p:sp>
        <p:nvSpPr>
          <p:cNvPr id="374" name="모서리가 둥근 직사각형 373"/>
          <p:cNvSpPr/>
          <p:nvPr/>
        </p:nvSpPr>
        <p:spPr>
          <a:xfrm>
            <a:off x="6561398" y="4500929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6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5" name="모서리가 둥근 직사각형 374"/>
          <p:cNvSpPr/>
          <p:nvPr/>
        </p:nvSpPr>
        <p:spPr>
          <a:xfrm>
            <a:off x="7238002" y="4504741"/>
            <a:ext cx="211977" cy="90697"/>
          </a:xfrm>
          <a:prstGeom prst="roundRect">
            <a:avLst>
              <a:gd name="adj" fmla="val 5747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6" name="직사각형 375"/>
          <p:cNvSpPr/>
          <p:nvPr/>
        </p:nvSpPr>
        <p:spPr>
          <a:xfrm>
            <a:off x="4067280" y="4151209"/>
            <a:ext cx="25823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 smtClean="0"/>
              <a:t>YC </a:t>
            </a:r>
            <a:r>
              <a:rPr lang="ko-KR" altLang="en-US" sz="900" b="1" smtClean="0"/>
              <a:t>생산성 단계</a:t>
            </a:r>
            <a:endParaRPr lang="ko-KR" altLang="en-US" sz="900" b="1" dirty="0"/>
          </a:p>
        </p:txBody>
      </p:sp>
      <p:sp>
        <p:nvSpPr>
          <p:cNvPr id="377" name="직사각형 376"/>
          <p:cNvSpPr/>
          <p:nvPr/>
        </p:nvSpPr>
        <p:spPr>
          <a:xfrm>
            <a:off x="2998078" y="4400360"/>
            <a:ext cx="168224" cy="803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8" name="직사각형 377"/>
          <p:cNvSpPr/>
          <p:nvPr/>
        </p:nvSpPr>
        <p:spPr>
          <a:xfrm>
            <a:off x="3656912" y="4410176"/>
            <a:ext cx="172800" cy="79200"/>
          </a:xfrm>
          <a:prstGeom prst="rect">
            <a:avLst/>
          </a:prstGeom>
          <a:solidFill>
            <a:srgbClr val="D87328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9" name="직사각형 378"/>
          <p:cNvSpPr/>
          <p:nvPr/>
        </p:nvSpPr>
        <p:spPr>
          <a:xfrm>
            <a:off x="2989462" y="4541551"/>
            <a:ext cx="172800" cy="7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0" name="직사각형 379"/>
          <p:cNvSpPr/>
          <p:nvPr/>
        </p:nvSpPr>
        <p:spPr>
          <a:xfrm>
            <a:off x="3662326" y="4547757"/>
            <a:ext cx="172800" cy="7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1" name="직사각형 380"/>
          <p:cNvSpPr/>
          <p:nvPr/>
        </p:nvSpPr>
        <p:spPr>
          <a:xfrm>
            <a:off x="2483414" y="4180251"/>
            <a:ext cx="9172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/>
              <a:t>Container Type</a:t>
            </a:r>
            <a:endParaRPr lang="ko-KR" altLang="en-US" sz="900" b="1"/>
          </a:p>
        </p:txBody>
      </p:sp>
      <p:sp>
        <p:nvSpPr>
          <p:cNvPr id="382" name="직사각형 381"/>
          <p:cNvSpPr/>
          <p:nvPr/>
        </p:nvSpPr>
        <p:spPr>
          <a:xfrm>
            <a:off x="2499536" y="431535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/>
              <a:t>General             Danger</a:t>
            </a:r>
          </a:p>
          <a:p>
            <a:r>
              <a:rPr lang="en-US" altLang="ko-KR" sz="900" dirty="0" smtClean="0"/>
              <a:t>Reefer                Bundle </a:t>
            </a:r>
            <a:endParaRPr lang="ko-KR" altLang="en-US" sz="900" b="1"/>
          </a:p>
        </p:txBody>
      </p:sp>
    </p:spTree>
    <p:extLst>
      <p:ext uri="{BB962C8B-B14F-4D97-AF65-F5344CB8AC3E}">
        <p14:creationId xmlns:p14="http://schemas.microsoft.com/office/powerpoint/2010/main" val="5025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23398"/>
              </p:ext>
            </p:extLst>
          </p:nvPr>
        </p:nvGraphicFramePr>
        <p:xfrm>
          <a:off x="9488422" y="859353"/>
          <a:ext cx="2637675" cy="287828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수출입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환적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평균 수출입</a:t>
                      </a:r>
                      <a:r>
                        <a:rPr lang="en-US" altLang="ko-KR" sz="800" baseline="0" dirty="0" smtClean="0">
                          <a:effectLst/>
                        </a:rPr>
                        <a:t>,</a:t>
                      </a:r>
                      <a:r>
                        <a:rPr lang="ko-KR" altLang="en-US" sz="800" baseline="0" smtClean="0">
                          <a:effectLst/>
                        </a:rPr>
                        <a:t>환적 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수출입</a:t>
                      </a:r>
                      <a:r>
                        <a:rPr lang="en-US" altLang="ko-KR" sz="800" baseline="0" dirty="0" smtClean="0">
                          <a:effectLst/>
                        </a:rPr>
                        <a:t>,</a:t>
                      </a:r>
                      <a:r>
                        <a:rPr lang="ko-KR" altLang="en-US" sz="800" baseline="0" smtClean="0">
                          <a:effectLst/>
                        </a:rPr>
                        <a:t>환적 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/>
          <p:cNvGrpSpPr/>
          <p:nvPr/>
        </p:nvGrpSpPr>
        <p:grpSpPr>
          <a:xfrm rot="10800000">
            <a:off x="8510780" y="1128486"/>
            <a:ext cx="176236" cy="109230"/>
            <a:chOff x="10267821" y="1988701"/>
            <a:chExt cx="616666" cy="328629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0516071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109" name="TextBox 108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673396" y="2195070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/>
              <a:t>수출입</a:t>
            </a:r>
            <a:r>
              <a:rPr lang="en-US" altLang="ko-KR" sz="700" b="1" dirty="0" smtClean="0"/>
              <a:t>, </a:t>
            </a:r>
            <a:r>
              <a:rPr lang="ko-KR" altLang="en-US" sz="700" b="1" smtClean="0"/>
              <a:t>환적분석</a:t>
            </a:r>
            <a:endParaRPr lang="ko-KR" altLang="en-US" sz="700" b="1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7002836" y="2195070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Workload</a:t>
            </a:r>
            <a:endParaRPr lang="ko-KR" altLang="en-US" sz="700" b="1"/>
          </a:p>
        </p:txBody>
      </p:sp>
      <p:sp>
        <p:nvSpPr>
          <p:cNvPr id="136" name="타원 135"/>
          <p:cNvSpPr/>
          <p:nvPr/>
        </p:nvSpPr>
        <p:spPr>
          <a:xfrm>
            <a:off x="7544803" y="206058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83346" y="244780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392685" y="318780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4033956" y="2499435"/>
            <a:ext cx="1087643" cy="395885"/>
          </a:xfrm>
          <a:prstGeom prst="roundRect">
            <a:avLst>
              <a:gd name="adj" fmla="val 5747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80" name="차트 79"/>
          <p:cNvGraphicFramePr/>
          <p:nvPr>
            <p:extLst>
              <p:ext uri="{D42A27DB-BD31-4B8C-83A1-F6EECF244321}">
                <p14:modId xmlns:p14="http://schemas.microsoft.com/office/powerpoint/2010/main" val="447927592"/>
              </p:ext>
            </p:extLst>
          </p:nvPr>
        </p:nvGraphicFramePr>
        <p:xfrm>
          <a:off x="4058735" y="2507939"/>
          <a:ext cx="1036647" cy="37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81" name="그룹 80"/>
          <p:cNvGrpSpPr/>
          <p:nvPr/>
        </p:nvGrpSpPr>
        <p:grpSpPr>
          <a:xfrm>
            <a:off x="2616639" y="2667943"/>
            <a:ext cx="1421890" cy="226193"/>
            <a:chOff x="3313573" y="2457306"/>
            <a:chExt cx="440318" cy="430749"/>
          </a:xfrm>
        </p:grpSpPr>
        <p:sp>
          <p:nvSpPr>
            <p:cNvPr id="82" name="모서리가 둥근 직사각형 81"/>
            <p:cNvSpPr/>
            <p:nvPr/>
          </p:nvSpPr>
          <p:spPr>
            <a:xfrm>
              <a:off x="3313573" y="2489928"/>
              <a:ext cx="219553" cy="398127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모서리가 둥근 직사각형 82"/>
            <p:cNvSpPr/>
            <p:nvPr/>
          </p:nvSpPr>
          <p:spPr>
            <a:xfrm>
              <a:off x="3533988" y="2492170"/>
              <a:ext cx="219903" cy="395885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335784" y="2457306"/>
              <a:ext cx="181783" cy="41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FF0000"/>
                  </a:solidFill>
                </a:rPr>
                <a:t>↗</a:t>
              </a:r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 30%</a:t>
              </a:r>
              <a:r>
                <a:rPr lang="en-US" altLang="ko-KR" sz="800" dirty="0" smtClean="0"/>
                <a:t> </a:t>
              </a:r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548981" y="2457308"/>
              <a:ext cx="181287" cy="41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↘ </a:t>
              </a:r>
              <a:r>
                <a:rPr lang="en-US" altLang="ko-KR" sz="800" dirty="0" smtClean="0"/>
                <a:t>70% </a:t>
              </a:r>
              <a:r>
                <a:rPr lang="en-US" altLang="ko-KR" sz="800" b="1" dirty="0" smtClean="0">
                  <a:solidFill>
                    <a:srgbClr val="FF0000"/>
                  </a:solidFill>
                </a:rPr>
                <a:t>↗</a:t>
              </a:r>
              <a:endParaRPr lang="ko-KR" altLang="en-US" sz="800"/>
            </a:p>
          </p:txBody>
        </p:sp>
      </p:grpSp>
      <p:sp>
        <p:nvSpPr>
          <p:cNvPr id="86" name="모서리가 둥근 직사각형 85"/>
          <p:cNvSpPr/>
          <p:nvPr/>
        </p:nvSpPr>
        <p:spPr>
          <a:xfrm>
            <a:off x="2607323" y="2497828"/>
            <a:ext cx="251427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4048833" y="3252116"/>
            <a:ext cx="1087643" cy="395885"/>
          </a:xfrm>
          <a:prstGeom prst="roundRect">
            <a:avLst>
              <a:gd name="adj" fmla="val 5747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88" name="차트 87"/>
          <p:cNvGraphicFramePr/>
          <p:nvPr>
            <p:extLst>
              <p:ext uri="{D42A27DB-BD31-4B8C-83A1-F6EECF244321}">
                <p14:modId xmlns:p14="http://schemas.microsoft.com/office/powerpoint/2010/main" val="3069659770"/>
              </p:ext>
            </p:extLst>
          </p:nvPr>
        </p:nvGraphicFramePr>
        <p:xfrm>
          <a:off x="4073612" y="3260620"/>
          <a:ext cx="1036647" cy="37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89" name="그룹 88"/>
          <p:cNvGrpSpPr/>
          <p:nvPr/>
        </p:nvGrpSpPr>
        <p:grpSpPr>
          <a:xfrm>
            <a:off x="1967578" y="3437891"/>
            <a:ext cx="2084216" cy="215444"/>
            <a:chOff x="3313573" y="2476880"/>
            <a:chExt cx="440318" cy="423999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3313573" y="2489928"/>
              <a:ext cx="219553" cy="398127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모서리가 둥근 직사각형 91"/>
            <p:cNvSpPr/>
            <p:nvPr/>
          </p:nvSpPr>
          <p:spPr>
            <a:xfrm>
              <a:off x="3533988" y="2492170"/>
              <a:ext cx="219903" cy="395885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63579" y="2476880"/>
              <a:ext cx="124015" cy="42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</a:rPr>
                <a:t>↗</a:t>
              </a:r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 30%</a:t>
              </a:r>
              <a:r>
                <a:rPr lang="en-US" altLang="ko-KR" sz="800" dirty="0" smtClean="0"/>
                <a:t> </a:t>
              </a:r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84514" y="2476880"/>
              <a:ext cx="123677" cy="42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↘ </a:t>
              </a:r>
              <a:r>
                <a:rPr lang="en-US" altLang="ko-KR" sz="800" dirty="0" smtClean="0"/>
                <a:t>70% </a:t>
              </a:r>
              <a:r>
                <a:rPr lang="en-US" altLang="ko-KR" sz="800" b="1" dirty="0" smtClean="0">
                  <a:solidFill>
                    <a:srgbClr val="FF0000"/>
                  </a:solidFill>
                </a:rPr>
                <a:t>↗</a:t>
              </a:r>
              <a:endParaRPr lang="ko-KR" altLang="en-US" sz="800"/>
            </a:p>
          </p:txBody>
        </p:sp>
      </p:grpSp>
      <p:sp>
        <p:nvSpPr>
          <p:cNvPr id="95" name="모서리가 둥근 직사각형 94"/>
          <p:cNvSpPr/>
          <p:nvPr/>
        </p:nvSpPr>
        <p:spPr>
          <a:xfrm>
            <a:off x="1974850" y="3250509"/>
            <a:ext cx="3161626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7213329" y="2517219"/>
            <a:ext cx="1087643" cy="395885"/>
          </a:xfrm>
          <a:prstGeom prst="roundRect">
            <a:avLst>
              <a:gd name="adj" fmla="val 5747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97" name="차트 96"/>
          <p:cNvGraphicFramePr/>
          <p:nvPr>
            <p:extLst>
              <p:ext uri="{D42A27DB-BD31-4B8C-83A1-F6EECF244321}">
                <p14:modId xmlns:p14="http://schemas.microsoft.com/office/powerpoint/2010/main" val="1572456191"/>
              </p:ext>
            </p:extLst>
          </p:nvPr>
        </p:nvGraphicFramePr>
        <p:xfrm>
          <a:off x="7238108" y="2525723"/>
          <a:ext cx="1036647" cy="37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98" name="그룹 97"/>
          <p:cNvGrpSpPr/>
          <p:nvPr/>
        </p:nvGrpSpPr>
        <p:grpSpPr>
          <a:xfrm>
            <a:off x="5566258" y="2662084"/>
            <a:ext cx="1651552" cy="252220"/>
            <a:chOff x="3313573" y="2492170"/>
            <a:chExt cx="440318" cy="398266"/>
          </a:xfrm>
        </p:grpSpPr>
        <p:sp>
          <p:nvSpPr>
            <p:cNvPr id="99" name="모서리가 둥근 직사각형 98"/>
            <p:cNvSpPr/>
            <p:nvPr/>
          </p:nvSpPr>
          <p:spPr>
            <a:xfrm>
              <a:off x="3313573" y="2492309"/>
              <a:ext cx="219553" cy="398127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모서리가 둥근 직사각형 99"/>
            <p:cNvSpPr/>
            <p:nvPr/>
          </p:nvSpPr>
          <p:spPr>
            <a:xfrm>
              <a:off x="3533988" y="2492170"/>
              <a:ext cx="219903" cy="395885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339430" y="2507845"/>
              <a:ext cx="156505" cy="34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FF0000"/>
                  </a:solidFill>
                </a:rPr>
                <a:t>↗</a:t>
              </a:r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 31%</a:t>
              </a:r>
              <a:r>
                <a:rPr lang="en-US" altLang="ko-KR" sz="800" dirty="0" smtClean="0"/>
                <a:t> </a:t>
              </a:r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551168" y="2507845"/>
              <a:ext cx="156077" cy="34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↘ </a:t>
              </a:r>
              <a:r>
                <a:rPr lang="en-US" altLang="ko-KR" sz="800" dirty="0" smtClean="0"/>
                <a:t>69% </a:t>
              </a:r>
              <a:r>
                <a:rPr lang="en-US" altLang="ko-KR" sz="800" b="1" dirty="0" smtClean="0">
                  <a:solidFill>
                    <a:srgbClr val="FF0000"/>
                  </a:solidFill>
                </a:rPr>
                <a:t>↗</a:t>
              </a:r>
              <a:endParaRPr lang="ko-KR" altLang="en-US" sz="800"/>
            </a:p>
          </p:txBody>
        </p:sp>
      </p:grpSp>
      <p:sp>
        <p:nvSpPr>
          <p:cNvPr id="103" name="모서리가 둥근 직사각형 102"/>
          <p:cNvSpPr/>
          <p:nvPr/>
        </p:nvSpPr>
        <p:spPr>
          <a:xfrm>
            <a:off x="5567363" y="2514640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7225666" y="3247771"/>
            <a:ext cx="1087643" cy="395885"/>
          </a:xfrm>
          <a:prstGeom prst="roundRect">
            <a:avLst>
              <a:gd name="adj" fmla="val 5747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110" name="차트 109"/>
          <p:cNvGraphicFramePr/>
          <p:nvPr>
            <p:extLst>
              <p:ext uri="{D42A27DB-BD31-4B8C-83A1-F6EECF244321}">
                <p14:modId xmlns:p14="http://schemas.microsoft.com/office/powerpoint/2010/main" val="121231301"/>
              </p:ext>
            </p:extLst>
          </p:nvPr>
        </p:nvGraphicFramePr>
        <p:xfrm>
          <a:off x="7250445" y="3256275"/>
          <a:ext cx="1036647" cy="37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11" name="그룹 110"/>
          <p:cNvGrpSpPr/>
          <p:nvPr/>
        </p:nvGrpSpPr>
        <p:grpSpPr>
          <a:xfrm>
            <a:off x="5579701" y="3395942"/>
            <a:ext cx="1650438" cy="248914"/>
            <a:chOff x="3313573" y="2492170"/>
            <a:chExt cx="440318" cy="398266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3313573" y="2492309"/>
              <a:ext cx="219553" cy="398127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3533988" y="2492170"/>
              <a:ext cx="219903" cy="395885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34978" y="2521844"/>
              <a:ext cx="156610" cy="344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FF0000"/>
                  </a:solidFill>
                </a:rPr>
                <a:t>↗</a:t>
              </a:r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 18%</a:t>
              </a:r>
              <a:r>
                <a:rPr lang="en-US" altLang="ko-KR" sz="800" dirty="0" smtClean="0"/>
                <a:t> </a:t>
              </a:r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↘</a:t>
              </a:r>
              <a:endParaRPr lang="ko-KR" altLang="en-US" sz="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556039" y="2521844"/>
              <a:ext cx="156183" cy="344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↘ </a:t>
              </a:r>
              <a:r>
                <a:rPr lang="en-US" altLang="ko-KR" sz="800" dirty="0" smtClean="0"/>
                <a:t>82% </a:t>
              </a:r>
              <a:r>
                <a:rPr lang="en-US" altLang="ko-KR" sz="800" b="1" dirty="0" smtClean="0">
                  <a:solidFill>
                    <a:srgbClr val="FF0000"/>
                  </a:solidFill>
                </a:rPr>
                <a:t>↗</a:t>
              </a:r>
              <a:endParaRPr lang="ko-KR" altLang="en-US" sz="800"/>
            </a:p>
          </p:txBody>
        </p:sp>
      </p:grpSp>
      <p:sp>
        <p:nvSpPr>
          <p:cNvPr id="116" name="모서리가 둥근 직사각형 115"/>
          <p:cNvSpPr/>
          <p:nvPr/>
        </p:nvSpPr>
        <p:spPr>
          <a:xfrm>
            <a:off x="5579700" y="3245192"/>
            <a:ext cx="2740881" cy="398161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/>
          <p:cNvSpPr/>
          <p:nvPr/>
        </p:nvSpPr>
        <p:spPr>
          <a:xfrm>
            <a:off x="2508048" y="249601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/>
          <p:cNvSpPr/>
          <p:nvPr/>
        </p:nvSpPr>
        <p:spPr>
          <a:xfrm>
            <a:off x="1866353" y="3252281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>
            <a:off x="5466518" y="251464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5475980" y="325228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604886" y="252383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25" name="TextBox 124"/>
          <p:cNvSpPr txBox="1"/>
          <p:nvPr/>
        </p:nvSpPr>
        <p:spPr>
          <a:xfrm>
            <a:off x="5543768" y="247483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5581279" y="324512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27" name="TextBox 126"/>
          <p:cNvSpPr txBox="1"/>
          <p:nvPr/>
        </p:nvSpPr>
        <p:spPr>
          <a:xfrm>
            <a:off x="5525558" y="320518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2625197" y="252383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29" name="TextBox 128"/>
          <p:cNvSpPr txBox="1"/>
          <p:nvPr/>
        </p:nvSpPr>
        <p:spPr>
          <a:xfrm>
            <a:off x="2564079" y="247483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1977662" y="3261247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31" name="TextBox 130"/>
          <p:cNvSpPr txBox="1"/>
          <p:nvPr/>
        </p:nvSpPr>
        <p:spPr>
          <a:xfrm>
            <a:off x="1921941" y="321369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00201" y="249121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180149" y="3240310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367941" y="2474541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367941" y="3222571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R.C: 16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800" dirty="0" smtClean="0"/>
              <a:t>| N.C: 25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99284" y="3321278"/>
            <a:ext cx="593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 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40%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/>
          </a:p>
        </p:txBody>
      </p:sp>
      <p:grpSp>
        <p:nvGrpSpPr>
          <p:cNvPr id="134" name="그룹 133"/>
          <p:cNvGrpSpPr/>
          <p:nvPr/>
        </p:nvGrpSpPr>
        <p:grpSpPr>
          <a:xfrm>
            <a:off x="2541092" y="2910313"/>
            <a:ext cx="541814" cy="200056"/>
            <a:chOff x="2541092" y="3651725"/>
            <a:chExt cx="541814" cy="200056"/>
          </a:xfrm>
        </p:grpSpPr>
        <p:sp>
          <p:nvSpPr>
            <p:cNvPr id="137" name="모서리가 둥근 직사각형 136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양쪽 모서리가 둥근 사각형 137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1" name="양쪽 모서리가 둥근 사각형 140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144" name="오른쪽 화살표 143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4592054" y="2898583"/>
            <a:ext cx="541814" cy="206404"/>
            <a:chOff x="4592054" y="3639995"/>
            <a:chExt cx="541814" cy="206404"/>
          </a:xfrm>
        </p:grpSpPr>
        <p:sp>
          <p:nvSpPr>
            <p:cNvPr id="146" name="모서리가 둥근 직사각형 145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양쪽 모서리가 둥근 사각형 146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8" name="양쪽 모서리가 둥근 사각형 147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151" name="오른쪽 화살표 150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2" name="그룹 151"/>
          <p:cNvGrpSpPr/>
          <p:nvPr/>
        </p:nvGrpSpPr>
        <p:grpSpPr>
          <a:xfrm>
            <a:off x="1899781" y="3632474"/>
            <a:ext cx="535464" cy="200056"/>
            <a:chOff x="1899781" y="4431552"/>
            <a:chExt cx="535464" cy="200056"/>
          </a:xfrm>
        </p:grpSpPr>
        <p:sp>
          <p:nvSpPr>
            <p:cNvPr id="153" name="모서리가 둥근 직사각형 152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양쪽 모서리가 둥근 사각형 153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5" name="양쪽 모서리가 둥근 사각형 154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158" name="오른쪽 화살표 157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9" name="그룹 158"/>
          <p:cNvGrpSpPr/>
          <p:nvPr/>
        </p:nvGrpSpPr>
        <p:grpSpPr>
          <a:xfrm>
            <a:off x="5492018" y="3615377"/>
            <a:ext cx="541814" cy="200056"/>
            <a:chOff x="5492018" y="4439169"/>
            <a:chExt cx="541814" cy="200056"/>
          </a:xfrm>
        </p:grpSpPr>
        <p:sp>
          <p:nvSpPr>
            <p:cNvPr id="160" name="모서리가 둥근 직사각형 159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양쪽 모서리가 둥근 사각형 160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2" name="양쪽 모서리가 둥근 사각형 161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165" name="오른쪽 화살표 164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6" name="모서리가 둥근 직사각형 165"/>
          <p:cNvSpPr/>
          <p:nvPr/>
        </p:nvSpPr>
        <p:spPr>
          <a:xfrm>
            <a:off x="2611063" y="2907622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3804864" y="2907622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1968633" y="3632555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6972806" y="2923293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5588498" y="2923293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1" name="그룹 170"/>
          <p:cNvGrpSpPr/>
          <p:nvPr/>
        </p:nvGrpSpPr>
        <p:grpSpPr>
          <a:xfrm>
            <a:off x="5506688" y="2921172"/>
            <a:ext cx="541814" cy="206404"/>
            <a:chOff x="5506688" y="3662584"/>
            <a:chExt cx="541814" cy="206404"/>
          </a:xfrm>
        </p:grpSpPr>
        <p:sp>
          <p:nvSpPr>
            <p:cNvPr id="172" name="모서리가 둥근 직사각형 171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양쪽 모서리가 둥근 사각형 172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4" name="양쪽 모서리가 둥근 사각형 173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177" name="오른쪽 화살표 176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8" name="모서리가 둥근 직사각형 177"/>
          <p:cNvSpPr/>
          <p:nvPr/>
        </p:nvSpPr>
        <p:spPr>
          <a:xfrm>
            <a:off x="5588498" y="3615334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4" name="차트 183"/>
          <p:cNvGraphicFramePr/>
          <p:nvPr>
            <p:extLst>
              <p:ext uri="{D42A27DB-BD31-4B8C-83A1-F6EECF244321}">
                <p14:modId xmlns:p14="http://schemas.microsoft.com/office/powerpoint/2010/main" val="1961012928"/>
              </p:ext>
            </p:extLst>
          </p:nvPr>
        </p:nvGraphicFramePr>
        <p:xfrm>
          <a:off x="370670" y="1299094"/>
          <a:ext cx="6645474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5" name="모서리가 둥근 직사각형 184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6" name="표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79454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 smtClean="0">
                          <a:solidFill>
                            <a:schemeClr val="tx1"/>
                          </a:solidFill>
                        </a:rPr>
                        <a:t>Rehandling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87" name="직선 연결선 186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79" name="그룹 178"/>
          <p:cNvGrpSpPr/>
          <p:nvPr/>
        </p:nvGrpSpPr>
        <p:grpSpPr>
          <a:xfrm>
            <a:off x="7768470" y="2919640"/>
            <a:ext cx="541814" cy="206404"/>
            <a:chOff x="7768470" y="3666093"/>
            <a:chExt cx="541814" cy="206404"/>
          </a:xfrm>
        </p:grpSpPr>
        <p:sp>
          <p:nvSpPr>
            <p:cNvPr id="188" name="모서리가 둥근 직사각형 187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양쪽 모서리가 둥근 사각형 188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0" name="양쪽 모서리가 둥근 사각형 189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193" name="오른쪽 화살표 192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94" name="표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37512"/>
              </p:ext>
            </p:extLst>
          </p:nvPr>
        </p:nvGraphicFramePr>
        <p:xfrm>
          <a:off x="551267" y="3844761"/>
          <a:ext cx="851215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71"/>
                <a:gridCol w="801275"/>
                <a:gridCol w="641367"/>
                <a:gridCol w="703181"/>
                <a:gridCol w="2686050"/>
                <a:gridCol w="504825"/>
                <a:gridCol w="2696184"/>
              </a:tblGrid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6D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" name="타원 194"/>
          <p:cNvSpPr/>
          <p:nvPr/>
        </p:nvSpPr>
        <p:spPr>
          <a:xfrm>
            <a:off x="481111" y="401601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96" name="차트 195"/>
          <p:cNvGraphicFramePr/>
          <p:nvPr>
            <p:extLst>
              <p:ext uri="{D42A27DB-BD31-4B8C-83A1-F6EECF244321}">
                <p14:modId xmlns:p14="http://schemas.microsoft.com/office/powerpoint/2010/main" val="4098558204"/>
              </p:ext>
            </p:extLst>
          </p:nvPr>
        </p:nvGraphicFramePr>
        <p:xfrm>
          <a:off x="3219540" y="4082887"/>
          <a:ext cx="2592699" cy="59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97" name="차트 196"/>
          <p:cNvGraphicFramePr/>
          <p:nvPr>
            <p:extLst>
              <p:ext uri="{D42A27DB-BD31-4B8C-83A1-F6EECF244321}">
                <p14:modId xmlns:p14="http://schemas.microsoft.com/office/powerpoint/2010/main" val="2784732013"/>
              </p:ext>
            </p:extLst>
          </p:nvPr>
        </p:nvGraphicFramePr>
        <p:xfrm>
          <a:off x="6425187" y="4082886"/>
          <a:ext cx="2592699" cy="59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8" name="차트 197"/>
          <p:cNvGraphicFramePr/>
          <p:nvPr>
            <p:extLst>
              <p:ext uri="{D42A27DB-BD31-4B8C-83A1-F6EECF244321}">
                <p14:modId xmlns:p14="http://schemas.microsoft.com/office/powerpoint/2010/main" val="2316287808"/>
              </p:ext>
            </p:extLst>
          </p:nvPr>
        </p:nvGraphicFramePr>
        <p:xfrm>
          <a:off x="3209726" y="4926126"/>
          <a:ext cx="2592699" cy="59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9" name="차트 198"/>
          <p:cNvGraphicFramePr/>
          <p:nvPr>
            <p:extLst>
              <p:ext uri="{D42A27DB-BD31-4B8C-83A1-F6EECF244321}">
                <p14:modId xmlns:p14="http://schemas.microsoft.com/office/powerpoint/2010/main" val="1780881609"/>
              </p:ext>
            </p:extLst>
          </p:nvPr>
        </p:nvGraphicFramePr>
        <p:xfrm>
          <a:off x="6415373" y="4926125"/>
          <a:ext cx="2592699" cy="59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00" name="차트 199"/>
          <p:cNvGraphicFramePr/>
          <p:nvPr>
            <p:extLst>
              <p:ext uri="{D42A27DB-BD31-4B8C-83A1-F6EECF244321}">
                <p14:modId xmlns:p14="http://schemas.microsoft.com/office/powerpoint/2010/main" val="1234474034"/>
              </p:ext>
            </p:extLst>
          </p:nvPr>
        </p:nvGraphicFramePr>
        <p:xfrm>
          <a:off x="3219251" y="5783376"/>
          <a:ext cx="2592699" cy="59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01" name="차트 200"/>
          <p:cNvGraphicFramePr/>
          <p:nvPr>
            <p:extLst>
              <p:ext uri="{D42A27DB-BD31-4B8C-83A1-F6EECF244321}">
                <p14:modId xmlns:p14="http://schemas.microsoft.com/office/powerpoint/2010/main" val="538905954"/>
              </p:ext>
            </p:extLst>
          </p:nvPr>
        </p:nvGraphicFramePr>
        <p:xfrm>
          <a:off x="6424898" y="5783375"/>
          <a:ext cx="2592699" cy="59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02" name="타원 201"/>
          <p:cNvSpPr/>
          <p:nvPr/>
        </p:nvSpPr>
        <p:spPr>
          <a:xfrm>
            <a:off x="5316789" y="23649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03" name="타원 202"/>
          <p:cNvSpPr/>
          <p:nvPr/>
        </p:nvSpPr>
        <p:spPr>
          <a:xfrm>
            <a:off x="5326314" y="309833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04" name="타원 203"/>
          <p:cNvSpPr/>
          <p:nvPr/>
        </p:nvSpPr>
        <p:spPr>
          <a:xfrm>
            <a:off x="490636" y="492089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05" name="타원 204"/>
          <p:cNvSpPr/>
          <p:nvPr/>
        </p:nvSpPr>
        <p:spPr>
          <a:xfrm>
            <a:off x="481111" y="574004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7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89307"/>
              </p:ext>
            </p:extLst>
          </p:nvPr>
        </p:nvGraphicFramePr>
        <p:xfrm>
          <a:off x="9488422" y="859353"/>
          <a:ext cx="2637675" cy="310688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아무런 선택 없이 수출입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환적 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버튼 클릭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 블록의 수출입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환적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창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에 대한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 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정보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 </a:t>
                      </a:r>
                      <a:r>
                        <a:rPr lang="en-US" altLang="ko-KR" sz="800" baseline="0" dirty="0" smtClean="0">
                          <a:effectLst/>
                        </a:rPr>
                        <a:t>Block</a:t>
                      </a:r>
                      <a:r>
                        <a:rPr lang="ko-KR" altLang="en-US" sz="800" baseline="0" smtClean="0">
                          <a:effectLst/>
                        </a:rPr>
                        <a:t>에 대한 수출입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환적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/>
          <p:cNvGrpSpPr/>
          <p:nvPr/>
        </p:nvGrpSpPr>
        <p:grpSpPr>
          <a:xfrm rot="10800000">
            <a:off x="8510780" y="1128486"/>
            <a:ext cx="176236" cy="109230"/>
            <a:chOff x="10267821" y="1988701"/>
            <a:chExt cx="616666" cy="328629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0516071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109" name="TextBox 108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673396" y="2195070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/>
              <a:t>수출입</a:t>
            </a:r>
            <a:r>
              <a:rPr lang="en-US" altLang="ko-KR" sz="700" b="1" dirty="0" smtClean="0"/>
              <a:t>, </a:t>
            </a:r>
            <a:r>
              <a:rPr lang="ko-KR" altLang="en-US" sz="700" b="1" smtClean="0"/>
              <a:t>환적분석</a:t>
            </a:r>
            <a:endParaRPr lang="ko-KR" altLang="en-US" sz="700" b="1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7002836" y="2195070"/>
            <a:ext cx="61623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Workload</a:t>
            </a:r>
            <a:endParaRPr lang="ko-KR" altLang="en-US" sz="700" b="1"/>
          </a:p>
        </p:txBody>
      </p:sp>
      <p:sp>
        <p:nvSpPr>
          <p:cNvPr id="136" name="타원 135"/>
          <p:cNvSpPr/>
          <p:nvPr/>
        </p:nvSpPr>
        <p:spPr>
          <a:xfrm>
            <a:off x="7544803" y="206058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51" name="차트 50"/>
          <p:cNvGraphicFramePr/>
          <p:nvPr>
            <p:extLst>
              <p:ext uri="{D42A27DB-BD31-4B8C-83A1-F6EECF244321}">
                <p14:modId xmlns:p14="http://schemas.microsoft.com/office/powerpoint/2010/main" val="1961012928"/>
              </p:ext>
            </p:extLst>
          </p:nvPr>
        </p:nvGraphicFramePr>
        <p:xfrm>
          <a:off x="370670" y="1299094"/>
          <a:ext cx="6645474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모서리가 둥근 직사각형 51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79454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err="1" smtClean="0">
                          <a:solidFill>
                            <a:schemeClr val="tx1"/>
                          </a:solidFill>
                        </a:rPr>
                        <a:t>Rehandling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4" name="직선 연결선 53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30559"/>
              </p:ext>
            </p:extLst>
          </p:nvPr>
        </p:nvGraphicFramePr>
        <p:xfrm>
          <a:off x="473252" y="2449403"/>
          <a:ext cx="8512153" cy="378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71"/>
                <a:gridCol w="801275"/>
                <a:gridCol w="641367"/>
                <a:gridCol w="703181"/>
                <a:gridCol w="2686050"/>
                <a:gridCol w="504825"/>
                <a:gridCol w="2696184"/>
              </a:tblGrid>
              <a:tr h="23684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Container  Property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5A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5B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6A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 Property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684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타원 56"/>
          <p:cNvSpPr/>
          <p:nvPr/>
        </p:nvSpPr>
        <p:spPr>
          <a:xfrm>
            <a:off x="401658" y="274096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378447" y="356296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74325" y="463646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378441" y="549912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62" name="차트 61"/>
          <p:cNvGraphicFramePr/>
          <p:nvPr>
            <p:extLst>
              <p:ext uri="{D42A27DB-BD31-4B8C-83A1-F6EECF244321}">
                <p14:modId xmlns:p14="http://schemas.microsoft.com/office/powerpoint/2010/main" val="4011124136"/>
              </p:ext>
            </p:extLst>
          </p:nvPr>
        </p:nvGraphicFramePr>
        <p:xfrm>
          <a:off x="3145672" y="2711036"/>
          <a:ext cx="2592699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3" name="차트 62"/>
          <p:cNvGraphicFramePr/>
          <p:nvPr>
            <p:extLst>
              <p:ext uri="{D42A27DB-BD31-4B8C-83A1-F6EECF244321}">
                <p14:modId xmlns:p14="http://schemas.microsoft.com/office/powerpoint/2010/main" val="2157208578"/>
              </p:ext>
            </p:extLst>
          </p:nvPr>
        </p:nvGraphicFramePr>
        <p:xfrm>
          <a:off x="6351319" y="2711035"/>
          <a:ext cx="2592699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4" name="차트 63"/>
          <p:cNvGraphicFramePr/>
          <p:nvPr>
            <p:extLst>
              <p:ext uri="{D42A27DB-BD31-4B8C-83A1-F6EECF244321}">
                <p14:modId xmlns:p14="http://schemas.microsoft.com/office/powerpoint/2010/main" val="1840474793"/>
              </p:ext>
            </p:extLst>
          </p:nvPr>
        </p:nvGraphicFramePr>
        <p:xfrm>
          <a:off x="3135858" y="3659050"/>
          <a:ext cx="2592699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5" name="차트 64"/>
          <p:cNvGraphicFramePr/>
          <p:nvPr>
            <p:extLst>
              <p:ext uri="{D42A27DB-BD31-4B8C-83A1-F6EECF244321}">
                <p14:modId xmlns:p14="http://schemas.microsoft.com/office/powerpoint/2010/main" val="2521908363"/>
              </p:ext>
            </p:extLst>
          </p:nvPr>
        </p:nvGraphicFramePr>
        <p:xfrm>
          <a:off x="6341505" y="3659049"/>
          <a:ext cx="2592699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8" name="차트 67"/>
          <p:cNvGraphicFramePr/>
          <p:nvPr>
            <p:extLst>
              <p:ext uri="{D42A27DB-BD31-4B8C-83A1-F6EECF244321}">
                <p14:modId xmlns:p14="http://schemas.microsoft.com/office/powerpoint/2010/main" val="651676374"/>
              </p:ext>
            </p:extLst>
          </p:nvPr>
        </p:nvGraphicFramePr>
        <p:xfrm>
          <a:off x="3145383" y="4602025"/>
          <a:ext cx="2592699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9" name="차트 68"/>
          <p:cNvGraphicFramePr/>
          <p:nvPr>
            <p:extLst>
              <p:ext uri="{D42A27DB-BD31-4B8C-83A1-F6EECF244321}">
                <p14:modId xmlns:p14="http://schemas.microsoft.com/office/powerpoint/2010/main" val="2590245165"/>
              </p:ext>
            </p:extLst>
          </p:nvPr>
        </p:nvGraphicFramePr>
        <p:xfrm>
          <a:off x="6351030" y="4602024"/>
          <a:ext cx="2592699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0" name="차트 69"/>
          <p:cNvGraphicFramePr/>
          <p:nvPr>
            <p:extLst>
              <p:ext uri="{D42A27DB-BD31-4B8C-83A1-F6EECF244321}">
                <p14:modId xmlns:p14="http://schemas.microsoft.com/office/powerpoint/2010/main" val="2219595909"/>
              </p:ext>
            </p:extLst>
          </p:nvPr>
        </p:nvGraphicFramePr>
        <p:xfrm>
          <a:off x="3135858" y="5554525"/>
          <a:ext cx="2592699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75" name="차트 74"/>
          <p:cNvGraphicFramePr/>
          <p:nvPr>
            <p:extLst>
              <p:ext uri="{D42A27DB-BD31-4B8C-83A1-F6EECF244321}">
                <p14:modId xmlns:p14="http://schemas.microsoft.com/office/powerpoint/2010/main" val="1266293107"/>
              </p:ext>
            </p:extLst>
          </p:nvPr>
        </p:nvGraphicFramePr>
        <p:xfrm>
          <a:off x="6341505" y="5554524"/>
          <a:ext cx="2592699" cy="65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3543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67770" y="439634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831393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38368"/>
              </p:ext>
            </p:extLst>
          </p:nvPr>
        </p:nvGraphicFramePr>
        <p:xfrm>
          <a:off x="9488422" y="859353"/>
          <a:ext cx="2637675" cy="4125068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검색기산 설정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Default Value :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기준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분 단위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데이터 조회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30</a:t>
                      </a:r>
                      <a:r>
                        <a:rPr lang="ko-KR" altLang="en-US" sz="800" baseline="0" smtClean="0">
                          <a:effectLst/>
                        </a:rPr>
                        <a:t>분 단위로 이전 조회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이후 조회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1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시간동안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평균 생산성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값 표시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현시점 기준 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동안 전체 블록의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Order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및 예측 데이터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최근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30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분 동안 각 블록의 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Job Type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별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비율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그래프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에서 선택된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선택된 위치 표현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야드 블록의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Container Share[C.S]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점유율 표현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Job Share[J.S] : Job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할당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</a:t>
                      </a: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블록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Select Check Box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생산성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평균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Coverage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표시 </a:t>
                      </a:r>
                      <a:r>
                        <a:rPr lang="en-US" altLang="ko-KR" sz="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비고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영역이      번 영역에 표현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전체 블록의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Total info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보기 버튼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1015" name="그림 1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94" y="2300099"/>
            <a:ext cx="8348846" cy="3547745"/>
          </a:xfrm>
          <a:prstGeom prst="rect">
            <a:avLst/>
          </a:prstGeom>
        </p:spPr>
      </p:pic>
      <p:sp>
        <p:nvSpPr>
          <p:cNvPr id="1021" name="모서리가 둥근 직사각형 1020"/>
          <p:cNvSpPr/>
          <p:nvPr/>
        </p:nvSpPr>
        <p:spPr>
          <a:xfrm>
            <a:off x="364085" y="2191383"/>
            <a:ext cx="8755156" cy="4251362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4" name="타원 1033"/>
          <p:cNvSpPr/>
          <p:nvPr/>
        </p:nvSpPr>
        <p:spPr>
          <a:xfrm>
            <a:off x="9790404" y="281415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10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92" name="그룹 91"/>
          <p:cNvGrpSpPr/>
          <p:nvPr/>
        </p:nvGrpSpPr>
        <p:grpSpPr>
          <a:xfrm rot="10800000">
            <a:off x="8477828" y="1128486"/>
            <a:ext cx="176236" cy="109230"/>
            <a:chOff x="10267821" y="1988701"/>
            <a:chExt cx="616666" cy="328629"/>
          </a:xfrm>
        </p:grpSpPr>
        <p:sp>
          <p:nvSpPr>
            <p:cNvPr id="93" name="모서리가 둥근 직사각형 92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1028276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96" name="TextBox 95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97" name="타원 96"/>
          <p:cNvSpPr/>
          <p:nvPr/>
        </p:nvSpPr>
        <p:spPr>
          <a:xfrm>
            <a:off x="227896" y="8902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98" name="타원 97"/>
          <p:cNvSpPr/>
          <p:nvPr/>
        </p:nvSpPr>
        <p:spPr>
          <a:xfrm>
            <a:off x="2047993" y="8740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99" name="타원 98"/>
          <p:cNvSpPr/>
          <p:nvPr/>
        </p:nvSpPr>
        <p:spPr>
          <a:xfrm>
            <a:off x="3319680" y="84509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0" name="타원 99"/>
          <p:cNvSpPr/>
          <p:nvPr/>
        </p:nvSpPr>
        <p:spPr>
          <a:xfrm>
            <a:off x="274085" y="124493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" name="타원 100"/>
          <p:cNvSpPr/>
          <p:nvPr/>
        </p:nvSpPr>
        <p:spPr>
          <a:xfrm>
            <a:off x="7869784" y="1003300"/>
            <a:ext cx="180000" cy="185792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540358" y="237343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100331" y="2761150"/>
            <a:ext cx="2022605" cy="247715"/>
            <a:chOff x="3100332" y="2695019"/>
            <a:chExt cx="1994892" cy="418622"/>
          </a:xfrm>
        </p:grpSpPr>
        <p:sp>
          <p:nvSpPr>
            <p:cNvPr id="114" name="모서리가 둥근 직사각형 113"/>
            <p:cNvSpPr/>
            <p:nvPr/>
          </p:nvSpPr>
          <p:spPr>
            <a:xfrm>
              <a:off x="3100742" y="2696538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3658831" y="2696538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모서리가 둥근 직사각형 115"/>
            <p:cNvSpPr/>
            <p:nvPr/>
          </p:nvSpPr>
          <p:spPr>
            <a:xfrm>
              <a:off x="3943692" y="2698488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모서리가 둥근 직사각형 116"/>
            <p:cNvSpPr/>
            <p:nvPr/>
          </p:nvSpPr>
          <p:spPr>
            <a:xfrm>
              <a:off x="4113212" y="2696367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모서리가 둥근 직사각형 117"/>
            <p:cNvSpPr/>
            <p:nvPr/>
          </p:nvSpPr>
          <p:spPr>
            <a:xfrm>
              <a:off x="4340403" y="2696367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모서리가 둥근 직사각형 118"/>
            <p:cNvSpPr/>
            <p:nvPr/>
          </p:nvSpPr>
          <p:spPr>
            <a:xfrm>
              <a:off x="4567593" y="2698317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모서리가 둥근 직사각형 119"/>
            <p:cNvSpPr/>
            <p:nvPr/>
          </p:nvSpPr>
          <p:spPr>
            <a:xfrm>
              <a:off x="4802215" y="2696367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모서리가 둥근 직사각형 120"/>
            <p:cNvSpPr/>
            <p:nvPr/>
          </p:nvSpPr>
          <p:spPr>
            <a:xfrm>
              <a:off x="3824454" y="2697350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모서리가 둥근 직사각형 121"/>
            <p:cNvSpPr/>
            <p:nvPr/>
          </p:nvSpPr>
          <p:spPr>
            <a:xfrm>
              <a:off x="3100332" y="2695019"/>
              <a:ext cx="1994892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594550" y="3522179"/>
            <a:ext cx="2500673" cy="220349"/>
            <a:chOff x="2594550" y="3227370"/>
            <a:chExt cx="2500673" cy="418622"/>
          </a:xfrm>
        </p:grpSpPr>
        <p:sp>
          <p:nvSpPr>
            <p:cNvPr id="124" name="모서리가 둥근 직사각형 123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모서리가 둥근 직사각형 124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모서리가 둥근 직사각형 125"/>
            <p:cNvSpPr/>
            <p:nvPr/>
          </p:nvSpPr>
          <p:spPr>
            <a:xfrm>
              <a:off x="3437911" y="3230839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모서리가 둥근 직사각형 126"/>
            <p:cNvSpPr/>
            <p:nvPr/>
          </p:nvSpPr>
          <p:spPr>
            <a:xfrm>
              <a:off x="3607431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모서리가 둥근 직사각형 127"/>
            <p:cNvSpPr/>
            <p:nvPr/>
          </p:nvSpPr>
          <p:spPr>
            <a:xfrm>
              <a:off x="3834622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모서리가 둥근 직사각형 128"/>
            <p:cNvSpPr/>
            <p:nvPr/>
          </p:nvSpPr>
          <p:spPr>
            <a:xfrm>
              <a:off x="4061812" y="323066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모서리가 둥근 직사각형 129"/>
            <p:cNvSpPr/>
            <p:nvPr/>
          </p:nvSpPr>
          <p:spPr>
            <a:xfrm>
              <a:off x="4296434" y="3228718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모서리가 둥근 직사각형 130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모서리가 둥근 직사각형 131"/>
            <p:cNvSpPr/>
            <p:nvPr/>
          </p:nvSpPr>
          <p:spPr>
            <a:xfrm>
              <a:off x="2594550" y="3227370"/>
              <a:ext cx="2500673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971103" y="4304121"/>
            <a:ext cx="3135600" cy="226451"/>
            <a:chOff x="1959623" y="4136663"/>
            <a:chExt cx="3135600" cy="418622"/>
          </a:xfrm>
        </p:grpSpPr>
        <p:sp>
          <p:nvSpPr>
            <p:cNvPr id="134" name="모서리가 둥근 직사각형 133"/>
            <p:cNvSpPr/>
            <p:nvPr/>
          </p:nvSpPr>
          <p:spPr>
            <a:xfrm>
              <a:off x="1960033" y="4138182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모서리가 둥근 직사각형 134"/>
            <p:cNvSpPr/>
            <p:nvPr/>
          </p:nvSpPr>
          <p:spPr>
            <a:xfrm>
              <a:off x="2518122" y="4138182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모서리가 둥근 직사각형 135"/>
            <p:cNvSpPr/>
            <p:nvPr/>
          </p:nvSpPr>
          <p:spPr>
            <a:xfrm>
              <a:off x="2802983" y="4140132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모서리가 둥근 직사각형 136"/>
            <p:cNvSpPr/>
            <p:nvPr/>
          </p:nvSpPr>
          <p:spPr>
            <a:xfrm>
              <a:off x="2972503" y="413801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모서리가 둥근 직사각형 137"/>
            <p:cNvSpPr/>
            <p:nvPr/>
          </p:nvSpPr>
          <p:spPr>
            <a:xfrm>
              <a:off x="3199694" y="413801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모서리가 둥근 직사각형 138"/>
            <p:cNvSpPr/>
            <p:nvPr/>
          </p:nvSpPr>
          <p:spPr>
            <a:xfrm>
              <a:off x="3426884" y="413996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모서리가 둥근 직사각형 139"/>
            <p:cNvSpPr/>
            <p:nvPr/>
          </p:nvSpPr>
          <p:spPr>
            <a:xfrm>
              <a:off x="3661506" y="4138011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모서리가 둥근 직사각형 140"/>
            <p:cNvSpPr/>
            <p:nvPr/>
          </p:nvSpPr>
          <p:spPr>
            <a:xfrm>
              <a:off x="2683745" y="4138994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모서리가 둥근 직사각형 141"/>
            <p:cNvSpPr/>
            <p:nvPr/>
          </p:nvSpPr>
          <p:spPr>
            <a:xfrm>
              <a:off x="1959623" y="4136663"/>
              <a:ext cx="313560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576747" y="2767110"/>
            <a:ext cx="2729054" cy="241755"/>
            <a:chOff x="5576747" y="2590244"/>
            <a:chExt cx="2729054" cy="418622"/>
          </a:xfrm>
        </p:grpSpPr>
        <p:sp>
          <p:nvSpPr>
            <p:cNvPr id="144" name="모서리가 둥근 직사각형 143"/>
            <p:cNvSpPr/>
            <p:nvPr/>
          </p:nvSpPr>
          <p:spPr>
            <a:xfrm>
              <a:off x="5577157" y="2591763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6135246" y="2591763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모서리가 둥근 직사각형 145"/>
            <p:cNvSpPr/>
            <p:nvPr/>
          </p:nvSpPr>
          <p:spPr>
            <a:xfrm>
              <a:off x="6420107" y="2593713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모서리가 둥근 직사각형 146"/>
            <p:cNvSpPr/>
            <p:nvPr/>
          </p:nvSpPr>
          <p:spPr>
            <a:xfrm>
              <a:off x="6589627" y="2591592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모서리가 둥근 직사각형 147"/>
            <p:cNvSpPr/>
            <p:nvPr/>
          </p:nvSpPr>
          <p:spPr>
            <a:xfrm>
              <a:off x="6816818" y="2591592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모서리가 둥근 직사각형 148"/>
            <p:cNvSpPr/>
            <p:nvPr/>
          </p:nvSpPr>
          <p:spPr>
            <a:xfrm>
              <a:off x="7044008" y="2593542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모서리가 둥근 직사각형 149"/>
            <p:cNvSpPr/>
            <p:nvPr/>
          </p:nvSpPr>
          <p:spPr>
            <a:xfrm>
              <a:off x="7278630" y="2591592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모서리가 둥근 직사각형 150"/>
            <p:cNvSpPr/>
            <p:nvPr/>
          </p:nvSpPr>
          <p:spPr>
            <a:xfrm>
              <a:off x="6300869" y="2592575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모서리가 둥근 직사각형 151"/>
            <p:cNvSpPr/>
            <p:nvPr/>
          </p:nvSpPr>
          <p:spPr>
            <a:xfrm>
              <a:off x="5576747" y="2590244"/>
              <a:ext cx="2729054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2" name="그룹 171"/>
          <p:cNvGrpSpPr/>
          <p:nvPr/>
        </p:nvGrpSpPr>
        <p:grpSpPr>
          <a:xfrm>
            <a:off x="5590683" y="3524166"/>
            <a:ext cx="2715118" cy="222563"/>
            <a:chOff x="2594550" y="3227370"/>
            <a:chExt cx="2715118" cy="418622"/>
          </a:xfrm>
        </p:grpSpPr>
        <p:sp>
          <p:nvSpPr>
            <p:cNvPr id="173" name="모서리가 둥근 직사각형 172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모서리가 둥근 직사각형 173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모서리가 둥근 직사각형 174"/>
            <p:cNvSpPr/>
            <p:nvPr/>
          </p:nvSpPr>
          <p:spPr>
            <a:xfrm>
              <a:off x="3437911" y="3230839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모서리가 둥근 직사각형 175"/>
            <p:cNvSpPr/>
            <p:nvPr/>
          </p:nvSpPr>
          <p:spPr>
            <a:xfrm>
              <a:off x="3607431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모서리가 둥근 직사각형 176"/>
            <p:cNvSpPr/>
            <p:nvPr/>
          </p:nvSpPr>
          <p:spPr>
            <a:xfrm>
              <a:off x="3834622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모서리가 둥근 직사각형 177"/>
            <p:cNvSpPr/>
            <p:nvPr/>
          </p:nvSpPr>
          <p:spPr>
            <a:xfrm>
              <a:off x="4061812" y="323066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모서리가 둥근 직사각형 178"/>
            <p:cNvSpPr/>
            <p:nvPr/>
          </p:nvSpPr>
          <p:spPr>
            <a:xfrm>
              <a:off x="4296434" y="3228718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모서리가 둥근 직사각형 179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모서리가 둥근 직사각형 180"/>
            <p:cNvSpPr/>
            <p:nvPr/>
          </p:nvSpPr>
          <p:spPr>
            <a:xfrm>
              <a:off x="2594550" y="3227370"/>
              <a:ext cx="2715118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559762" y="4306055"/>
            <a:ext cx="2746038" cy="227990"/>
            <a:chOff x="5559762" y="4129712"/>
            <a:chExt cx="2746038" cy="418622"/>
          </a:xfrm>
        </p:grpSpPr>
        <p:sp>
          <p:nvSpPr>
            <p:cNvPr id="192" name="모서리가 둥근 직사각형 191"/>
            <p:cNvSpPr/>
            <p:nvPr/>
          </p:nvSpPr>
          <p:spPr>
            <a:xfrm>
              <a:off x="5560172" y="4131231"/>
              <a:ext cx="551147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모서리가 둥근 직사각형 192"/>
            <p:cNvSpPr/>
            <p:nvPr/>
          </p:nvSpPr>
          <p:spPr>
            <a:xfrm>
              <a:off x="6118261" y="4131231"/>
              <a:ext cx="164141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모서리가 둥근 직사각형 193"/>
            <p:cNvSpPr/>
            <p:nvPr/>
          </p:nvSpPr>
          <p:spPr>
            <a:xfrm>
              <a:off x="6403123" y="4133181"/>
              <a:ext cx="17154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모서리가 둥근 직사각형 194"/>
            <p:cNvSpPr/>
            <p:nvPr/>
          </p:nvSpPr>
          <p:spPr>
            <a:xfrm>
              <a:off x="6572643" y="413106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모서리가 둥근 직사각형 195"/>
            <p:cNvSpPr/>
            <p:nvPr/>
          </p:nvSpPr>
          <p:spPr>
            <a:xfrm>
              <a:off x="6799834" y="413106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모서리가 둥근 직사각형 196"/>
            <p:cNvSpPr/>
            <p:nvPr/>
          </p:nvSpPr>
          <p:spPr>
            <a:xfrm>
              <a:off x="7027024" y="413301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모서리가 둥근 직사각형 197"/>
            <p:cNvSpPr/>
            <p:nvPr/>
          </p:nvSpPr>
          <p:spPr>
            <a:xfrm>
              <a:off x="7261646" y="4131060"/>
              <a:ext cx="162100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모서리가 둥근 직사각형 198"/>
            <p:cNvSpPr/>
            <p:nvPr/>
          </p:nvSpPr>
          <p:spPr>
            <a:xfrm>
              <a:off x="6283885" y="4132043"/>
              <a:ext cx="11406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모서리가 둥근 직사각형 199"/>
            <p:cNvSpPr/>
            <p:nvPr/>
          </p:nvSpPr>
          <p:spPr>
            <a:xfrm>
              <a:off x="5559762" y="4129712"/>
              <a:ext cx="2746038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1" name="모서리가 둥근 직사각형 200"/>
          <p:cNvSpPr/>
          <p:nvPr/>
        </p:nvSpPr>
        <p:spPr>
          <a:xfrm>
            <a:off x="7796966" y="2299845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Total Info</a:t>
            </a:r>
            <a:endParaRPr lang="ko-KR" altLang="en-US" sz="700" b="1"/>
          </a:p>
        </p:txBody>
      </p:sp>
      <p:sp>
        <p:nvSpPr>
          <p:cNvPr id="211" name="타원 210"/>
          <p:cNvSpPr/>
          <p:nvPr/>
        </p:nvSpPr>
        <p:spPr>
          <a:xfrm>
            <a:off x="2799100" y="250258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12" name="타원 211"/>
          <p:cNvSpPr/>
          <p:nvPr/>
        </p:nvSpPr>
        <p:spPr>
          <a:xfrm>
            <a:off x="7738189" y="215774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25" name="타원 224"/>
          <p:cNvSpPr/>
          <p:nvPr/>
        </p:nvSpPr>
        <p:spPr>
          <a:xfrm>
            <a:off x="10573944" y="438358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229" name="차트 228"/>
          <p:cNvGraphicFramePr/>
          <p:nvPr>
            <p:extLst>
              <p:ext uri="{D42A27DB-BD31-4B8C-83A1-F6EECF244321}">
                <p14:modId xmlns:p14="http://schemas.microsoft.com/office/powerpoint/2010/main" val="975838835"/>
              </p:ext>
            </p:extLst>
          </p:nvPr>
        </p:nvGraphicFramePr>
        <p:xfrm>
          <a:off x="411669" y="1185607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0" name="TextBox 229"/>
          <p:cNvSpPr txBox="1"/>
          <p:nvPr/>
        </p:nvSpPr>
        <p:spPr>
          <a:xfrm>
            <a:off x="2050489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12:30</a:t>
            </a:r>
            <a:endParaRPr lang="ko-KR" altLang="en-US" sz="700"/>
          </a:p>
        </p:txBody>
      </p:sp>
      <p:graphicFrame>
        <p:nvGraphicFramePr>
          <p:cNvPr id="231" name="차트 230"/>
          <p:cNvGraphicFramePr/>
          <p:nvPr>
            <p:extLst>
              <p:ext uri="{D42A27DB-BD31-4B8C-83A1-F6EECF244321}">
                <p14:modId xmlns:p14="http://schemas.microsoft.com/office/powerpoint/2010/main" val="3752366435"/>
              </p:ext>
            </p:extLst>
          </p:nvPr>
        </p:nvGraphicFramePr>
        <p:xfrm>
          <a:off x="1082046" y="1189169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2" name="TextBox 231"/>
          <p:cNvSpPr txBox="1"/>
          <p:nvPr/>
        </p:nvSpPr>
        <p:spPr>
          <a:xfrm>
            <a:off x="2721537" y="1872887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13:00</a:t>
            </a:r>
            <a:endParaRPr lang="ko-KR" altLang="en-US" sz="700"/>
          </a:p>
        </p:txBody>
      </p:sp>
      <p:graphicFrame>
        <p:nvGraphicFramePr>
          <p:cNvPr id="233" name="차트 232"/>
          <p:cNvGraphicFramePr/>
          <p:nvPr>
            <p:extLst>
              <p:ext uri="{D42A27DB-BD31-4B8C-83A1-F6EECF244321}">
                <p14:modId xmlns:p14="http://schemas.microsoft.com/office/powerpoint/2010/main" val="774295774"/>
              </p:ext>
            </p:extLst>
          </p:nvPr>
        </p:nvGraphicFramePr>
        <p:xfrm>
          <a:off x="1745202" y="118338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4" name="TextBox 233"/>
          <p:cNvSpPr txBox="1"/>
          <p:nvPr/>
        </p:nvSpPr>
        <p:spPr>
          <a:xfrm>
            <a:off x="3384693" y="186710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13:30</a:t>
            </a:r>
            <a:endParaRPr lang="ko-KR" altLang="en-US" sz="700"/>
          </a:p>
        </p:txBody>
      </p:sp>
      <p:graphicFrame>
        <p:nvGraphicFramePr>
          <p:cNvPr id="235" name="차트 234"/>
          <p:cNvGraphicFramePr/>
          <p:nvPr>
            <p:extLst>
              <p:ext uri="{D42A27DB-BD31-4B8C-83A1-F6EECF244321}">
                <p14:modId xmlns:p14="http://schemas.microsoft.com/office/powerpoint/2010/main" val="1848344324"/>
              </p:ext>
            </p:extLst>
          </p:nvPr>
        </p:nvGraphicFramePr>
        <p:xfrm>
          <a:off x="2450533" y="11884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6" name="TextBox 235"/>
          <p:cNvSpPr txBox="1"/>
          <p:nvPr/>
        </p:nvSpPr>
        <p:spPr>
          <a:xfrm>
            <a:off x="4090024" y="18721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14:00</a:t>
            </a:r>
            <a:endParaRPr lang="ko-KR" altLang="en-US" sz="700"/>
          </a:p>
        </p:txBody>
      </p:sp>
      <p:graphicFrame>
        <p:nvGraphicFramePr>
          <p:cNvPr id="237" name="차트 236"/>
          <p:cNvGraphicFramePr/>
          <p:nvPr>
            <p:extLst>
              <p:ext uri="{D42A27DB-BD31-4B8C-83A1-F6EECF244321}">
                <p14:modId xmlns:p14="http://schemas.microsoft.com/office/powerpoint/2010/main" val="3566346824"/>
              </p:ext>
            </p:extLst>
          </p:nvPr>
        </p:nvGraphicFramePr>
        <p:xfrm>
          <a:off x="3143416" y="1188236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38" name="TextBox 237"/>
          <p:cNvSpPr txBox="1"/>
          <p:nvPr/>
        </p:nvSpPr>
        <p:spPr>
          <a:xfrm>
            <a:off x="4782907" y="185547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14:30</a:t>
            </a:r>
            <a:endParaRPr lang="ko-KR" altLang="en-US" sz="700"/>
          </a:p>
        </p:txBody>
      </p:sp>
      <p:graphicFrame>
        <p:nvGraphicFramePr>
          <p:cNvPr id="239" name="차트 238"/>
          <p:cNvGraphicFramePr/>
          <p:nvPr>
            <p:extLst>
              <p:ext uri="{D42A27DB-BD31-4B8C-83A1-F6EECF244321}">
                <p14:modId xmlns:p14="http://schemas.microsoft.com/office/powerpoint/2010/main" val="1303327345"/>
              </p:ext>
            </p:extLst>
          </p:nvPr>
        </p:nvGraphicFramePr>
        <p:xfrm>
          <a:off x="3846265" y="11930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40" name="TextBox 239"/>
          <p:cNvSpPr txBox="1"/>
          <p:nvPr/>
        </p:nvSpPr>
        <p:spPr>
          <a:xfrm>
            <a:off x="5485756" y="18767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15:00</a:t>
            </a:r>
            <a:endParaRPr lang="ko-KR" altLang="en-US" sz="700"/>
          </a:p>
        </p:txBody>
      </p:sp>
      <p:graphicFrame>
        <p:nvGraphicFramePr>
          <p:cNvPr id="241" name="차트 240"/>
          <p:cNvGraphicFramePr/>
          <p:nvPr>
            <p:extLst>
              <p:ext uri="{D42A27DB-BD31-4B8C-83A1-F6EECF244321}">
                <p14:modId xmlns:p14="http://schemas.microsoft.com/office/powerpoint/2010/main" val="3233147061"/>
              </p:ext>
            </p:extLst>
          </p:nvPr>
        </p:nvGraphicFramePr>
        <p:xfrm>
          <a:off x="4518215" y="119542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42" name="TextBox 241"/>
          <p:cNvSpPr txBox="1"/>
          <p:nvPr/>
        </p:nvSpPr>
        <p:spPr>
          <a:xfrm>
            <a:off x="6157706" y="187914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15:30</a:t>
            </a:r>
            <a:endParaRPr lang="ko-KR" altLang="en-US" sz="700"/>
          </a:p>
        </p:txBody>
      </p:sp>
      <p:graphicFrame>
        <p:nvGraphicFramePr>
          <p:cNvPr id="243" name="차트 242"/>
          <p:cNvGraphicFramePr/>
          <p:nvPr>
            <p:extLst>
              <p:ext uri="{D42A27DB-BD31-4B8C-83A1-F6EECF244321}">
                <p14:modId xmlns:p14="http://schemas.microsoft.com/office/powerpoint/2010/main" val="2558144615"/>
              </p:ext>
            </p:extLst>
          </p:nvPr>
        </p:nvGraphicFramePr>
        <p:xfrm>
          <a:off x="5196239" y="1193033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45" name="차트 244"/>
          <p:cNvGraphicFramePr/>
          <p:nvPr>
            <p:extLst>
              <p:ext uri="{D42A27DB-BD31-4B8C-83A1-F6EECF244321}">
                <p14:modId xmlns:p14="http://schemas.microsoft.com/office/powerpoint/2010/main" val="3737806096"/>
              </p:ext>
            </p:extLst>
          </p:nvPr>
        </p:nvGraphicFramePr>
        <p:xfrm>
          <a:off x="5885049" y="1185608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48" name="TextBox 247"/>
          <p:cNvSpPr txBox="1"/>
          <p:nvPr/>
        </p:nvSpPr>
        <p:spPr>
          <a:xfrm>
            <a:off x="649153" y="185919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11:30</a:t>
            </a:r>
            <a:endParaRPr lang="ko-KR" altLang="en-US" sz="700"/>
          </a:p>
        </p:txBody>
      </p:sp>
      <p:sp>
        <p:nvSpPr>
          <p:cNvPr id="250" name="TextBox 249"/>
          <p:cNvSpPr txBox="1"/>
          <p:nvPr/>
        </p:nvSpPr>
        <p:spPr>
          <a:xfrm>
            <a:off x="1325646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12:00</a:t>
            </a:r>
            <a:endParaRPr lang="ko-KR" altLang="en-US" sz="700"/>
          </a:p>
        </p:txBody>
      </p:sp>
      <p:grpSp>
        <p:nvGrpSpPr>
          <p:cNvPr id="265" name="그룹 264"/>
          <p:cNvGrpSpPr/>
          <p:nvPr/>
        </p:nvGrpSpPr>
        <p:grpSpPr>
          <a:xfrm>
            <a:off x="7679084" y="5629998"/>
            <a:ext cx="1314589" cy="570211"/>
            <a:chOff x="5204460" y="4596878"/>
            <a:chExt cx="4063919" cy="1720098"/>
          </a:xfrm>
        </p:grpSpPr>
        <p:pic>
          <p:nvPicPr>
            <p:cNvPr id="266" name="그림 26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267" name="그룹 266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268" name="직사각형 267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69" name="직사각형 268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70" name="직사각형 269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71" name="직사각형 270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72" name="직사각형 271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73" name="직사각형 272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280" name="타원 279"/>
          <p:cNvSpPr/>
          <p:nvPr/>
        </p:nvSpPr>
        <p:spPr>
          <a:xfrm>
            <a:off x="4886232" y="547583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10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81" name="타원 280"/>
          <p:cNvSpPr/>
          <p:nvPr/>
        </p:nvSpPr>
        <p:spPr>
          <a:xfrm>
            <a:off x="7563214" y="552731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82" name="모서리가 둥근 직사각형 281"/>
          <p:cNvSpPr/>
          <p:nvPr/>
        </p:nvSpPr>
        <p:spPr>
          <a:xfrm>
            <a:off x="5306848" y="5838984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모서리가 둥근 직사각형 282"/>
          <p:cNvSpPr/>
          <p:nvPr/>
        </p:nvSpPr>
        <p:spPr>
          <a:xfrm>
            <a:off x="5788378" y="5833777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직사각형 283"/>
          <p:cNvSpPr/>
          <p:nvPr/>
        </p:nvSpPr>
        <p:spPr>
          <a:xfrm>
            <a:off x="5047241" y="5782063"/>
            <a:ext cx="1891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DS      </a:t>
            </a:r>
            <a:r>
              <a:rPr lang="ko-KR" altLang="en-US" sz="800" b="1" smtClean="0"/>
              <a:t>           </a:t>
            </a:r>
            <a:r>
              <a:rPr lang="en-US" altLang="ko-KR" sz="800" b="1" dirty="0" smtClean="0"/>
              <a:t>LD                  MI                MO   </a:t>
            </a:r>
          </a:p>
        </p:txBody>
      </p:sp>
      <p:sp>
        <p:nvSpPr>
          <p:cNvPr id="285" name="직사각형 284"/>
          <p:cNvSpPr/>
          <p:nvPr/>
        </p:nvSpPr>
        <p:spPr>
          <a:xfrm>
            <a:off x="4979469" y="5603838"/>
            <a:ext cx="8627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/>
              <a:t>Job Type </a:t>
            </a:r>
            <a:r>
              <a:rPr lang="ko-KR" altLang="en-US" sz="900" b="1" smtClean="0"/>
              <a:t>비고</a:t>
            </a:r>
            <a:endParaRPr lang="ko-KR" altLang="en-US" sz="900" b="1" dirty="0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4781012" y="5624805"/>
            <a:ext cx="2391886" cy="633031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모서리가 둥근 직사각형 286"/>
          <p:cNvSpPr/>
          <p:nvPr/>
        </p:nvSpPr>
        <p:spPr>
          <a:xfrm>
            <a:off x="6292693" y="5838980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모서리가 둥근 직사각형 287"/>
          <p:cNvSpPr/>
          <p:nvPr/>
        </p:nvSpPr>
        <p:spPr>
          <a:xfrm>
            <a:off x="6831371" y="5833773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모서리가 둥근 직사각형 288"/>
          <p:cNvSpPr/>
          <p:nvPr/>
        </p:nvSpPr>
        <p:spPr>
          <a:xfrm>
            <a:off x="5311605" y="6015199"/>
            <a:ext cx="149579" cy="104725"/>
          </a:xfrm>
          <a:prstGeom prst="roundRect">
            <a:avLst>
              <a:gd name="adj" fmla="val 5747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5793135" y="6009992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직사각형 290"/>
          <p:cNvSpPr/>
          <p:nvPr/>
        </p:nvSpPr>
        <p:spPr>
          <a:xfrm>
            <a:off x="5046336" y="5958278"/>
            <a:ext cx="18998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GI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GO                 RH                Non   </a:t>
            </a:r>
          </a:p>
        </p:txBody>
      </p:sp>
      <p:sp>
        <p:nvSpPr>
          <p:cNvPr id="292" name="모서리가 둥근 직사각형 291"/>
          <p:cNvSpPr/>
          <p:nvPr/>
        </p:nvSpPr>
        <p:spPr>
          <a:xfrm>
            <a:off x="6297450" y="6015195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모서리가 둥근 직사각형 292"/>
          <p:cNvSpPr/>
          <p:nvPr/>
        </p:nvSpPr>
        <p:spPr>
          <a:xfrm>
            <a:off x="6836128" y="6009988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4" name="직사각형 303"/>
          <p:cNvSpPr/>
          <p:nvPr/>
        </p:nvSpPr>
        <p:spPr>
          <a:xfrm>
            <a:off x="2983706" y="2598749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5" name="직사각형 304"/>
          <p:cNvSpPr/>
          <p:nvPr/>
        </p:nvSpPr>
        <p:spPr>
          <a:xfrm>
            <a:off x="2489833" y="3375464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6" name="직사각형 305"/>
          <p:cNvSpPr/>
          <p:nvPr/>
        </p:nvSpPr>
        <p:spPr>
          <a:xfrm>
            <a:off x="1855694" y="413795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직사각형 306"/>
          <p:cNvSpPr/>
          <p:nvPr/>
        </p:nvSpPr>
        <p:spPr>
          <a:xfrm>
            <a:off x="5460425" y="2593163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8" name="직사각형 307"/>
          <p:cNvSpPr/>
          <p:nvPr/>
        </p:nvSpPr>
        <p:spPr>
          <a:xfrm>
            <a:off x="5464541" y="337164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9" name="직사각형 308"/>
          <p:cNvSpPr/>
          <p:nvPr/>
        </p:nvSpPr>
        <p:spPr>
          <a:xfrm>
            <a:off x="5452181" y="4133639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0" name="모서리가 둥근 직사각형 309"/>
          <p:cNvSpPr/>
          <p:nvPr/>
        </p:nvSpPr>
        <p:spPr>
          <a:xfrm>
            <a:off x="1969434" y="4146886"/>
            <a:ext cx="3135600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1" name="모서리가 둥근 직사각형 310"/>
          <p:cNvSpPr/>
          <p:nvPr/>
        </p:nvSpPr>
        <p:spPr>
          <a:xfrm>
            <a:off x="2593737" y="3361519"/>
            <a:ext cx="2501486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2" name="모서리가 둥근 직사각형 311"/>
          <p:cNvSpPr/>
          <p:nvPr/>
        </p:nvSpPr>
        <p:spPr>
          <a:xfrm>
            <a:off x="3101380" y="2601506"/>
            <a:ext cx="2021555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313" name="모서리가 둥근 직사각형 312"/>
          <p:cNvSpPr/>
          <p:nvPr/>
        </p:nvSpPr>
        <p:spPr>
          <a:xfrm>
            <a:off x="5575945" y="2606255"/>
            <a:ext cx="2729855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314" name="모서리가 둥근 직사각형 313"/>
          <p:cNvSpPr/>
          <p:nvPr/>
        </p:nvSpPr>
        <p:spPr>
          <a:xfrm>
            <a:off x="5592223" y="3362546"/>
            <a:ext cx="2713577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315" name="모서리가 둥근 직사각형 314"/>
          <p:cNvSpPr/>
          <p:nvPr/>
        </p:nvSpPr>
        <p:spPr>
          <a:xfrm>
            <a:off x="5560172" y="4147053"/>
            <a:ext cx="2745628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316" name="모서리가 둥근 직사각형 315"/>
          <p:cNvSpPr/>
          <p:nvPr/>
        </p:nvSpPr>
        <p:spPr>
          <a:xfrm>
            <a:off x="5589117" y="2613095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17" name="TextBox 316"/>
          <p:cNvSpPr txBox="1"/>
          <p:nvPr/>
        </p:nvSpPr>
        <p:spPr>
          <a:xfrm>
            <a:off x="5533396" y="2557918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6</a:t>
            </a:r>
            <a:r>
              <a:rPr lang="en-US" altLang="ko-KR" sz="900" dirty="0" smtClean="0">
                <a:solidFill>
                  <a:schemeClr val="bg1"/>
                </a:solidFill>
              </a:rPr>
              <a:t>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18" name="모서리가 둥근 직사각형 317"/>
          <p:cNvSpPr/>
          <p:nvPr/>
        </p:nvSpPr>
        <p:spPr>
          <a:xfrm>
            <a:off x="5604886" y="337727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19" name="TextBox 318"/>
          <p:cNvSpPr txBox="1"/>
          <p:nvPr/>
        </p:nvSpPr>
        <p:spPr>
          <a:xfrm>
            <a:off x="5543768" y="332827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20" name="모서리가 둥근 직사각형 319"/>
          <p:cNvSpPr/>
          <p:nvPr/>
        </p:nvSpPr>
        <p:spPr>
          <a:xfrm>
            <a:off x="5581279" y="414428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21" name="TextBox 320"/>
          <p:cNvSpPr txBox="1"/>
          <p:nvPr/>
        </p:nvSpPr>
        <p:spPr>
          <a:xfrm>
            <a:off x="5525558" y="410434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28" name="모서리가 둥근 직사각형 327"/>
          <p:cNvSpPr/>
          <p:nvPr/>
        </p:nvSpPr>
        <p:spPr>
          <a:xfrm>
            <a:off x="3104245" y="260965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29" name="TextBox 328"/>
          <p:cNvSpPr txBox="1"/>
          <p:nvPr/>
        </p:nvSpPr>
        <p:spPr>
          <a:xfrm>
            <a:off x="3048524" y="2554475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30" name="모서리가 둥근 직사각형 329"/>
          <p:cNvSpPr/>
          <p:nvPr/>
        </p:nvSpPr>
        <p:spPr>
          <a:xfrm>
            <a:off x="2601206" y="336509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31" name="TextBox 330"/>
          <p:cNvSpPr txBox="1"/>
          <p:nvPr/>
        </p:nvSpPr>
        <p:spPr>
          <a:xfrm>
            <a:off x="2540088" y="3316105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32" name="모서리가 둥근 직사각형 331"/>
          <p:cNvSpPr/>
          <p:nvPr/>
        </p:nvSpPr>
        <p:spPr>
          <a:xfrm>
            <a:off x="1975811" y="4142396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33" name="TextBox 332"/>
          <p:cNvSpPr txBox="1"/>
          <p:nvPr/>
        </p:nvSpPr>
        <p:spPr>
          <a:xfrm>
            <a:off x="1920090" y="410245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34" name="타원 333"/>
          <p:cNvSpPr/>
          <p:nvPr/>
        </p:nvSpPr>
        <p:spPr>
          <a:xfrm>
            <a:off x="3206132" y="247515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3549595" y="2560090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3553712" y="3330331"/>
            <a:ext cx="1507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70%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3524878" y="4117047"/>
            <a:ext cx="1507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60%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6823472" y="2573112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6827589" y="3343353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6798755" y="4130069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grpSp>
        <p:nvGrpSpPr>
          <p:cNvPr id="202" name="그룹 201"/>
          <p:cNvGrpSpPr/>
          <p:nvPr/>
        </p:nvGrpSpPr>
        <p:grpSpPr>
          <a:xfrm>
            <a:off x="2512517" y="3756500"/>
            <a:ext cx="541814" cy="200056"/>
            <a:chOff x="2541092" y="3651725"/>
            <a:chExt cx="541814" cy="200056"/>
          </a:xfrm>
        </p:grpSpPr>
        <p:sp>
          <p:nvSpPr>
            <p:cNvPr id="203" name="모서리가 둥근 직사각형 202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양쪽 모서리가 둥근 사각형 203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5" name="양쪽 모서리가 둥근 사각형 204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08" name="오른쪽 화살표 207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9" name="그룹 208"/>
          <p:cNvGrpSpPr/>
          <p:nvPr/>
        </p:nvGrpSpPr>
        <p:grpSpPr>
          <a:xfrm>
            <a:off x="4563479" y="3744770"/>
            <a:ext cx="541814" cy="206404"/>
            <a:chOff x="4592054" y="3639995"/>
            <a:chExt cx="541814" cy="206404"/>
          </a:xfrm>
        </p:grpSpPr>
        <p:sp>
          <p:nvSpPr>
            <p:cNvPr id="210" name="모서리가 둥근 직사각형 209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양쪽 모서리가 둥근 사각형 212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4" name="양쪽 모서리가 둥근 사각형 213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17" name="오른쪽 화살표 216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8" name="그룹 217"/>
          <p:cNvGrpSpPr/>
          <p:nvPr/>
        </p:nvGrpSpPr>
        <p:grpSpPr>
          <a:xfrm>
            <a:off x="1890256" y="4545852"/>
            <a:ext cx="535464" cy="200056"/>
            <a:chOff x="1899781" y="4431552"/>
            <a:chExt cx="535464" cy="200056"/>
          </a:xfrm>
        </p:grpSpPr>
        <p:sp>
          <p:nvSpPr>
            <p:cNvPr id="219" name="모서리가 둥근 직사각형 218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양쪽 모서리가 둥근 사각형 219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1" name="양쪽 모서리가 둥근 사각형 220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24" name="오른쪽 화살표 223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5472968" y="4534419"/>
            <a:ext cx="541814" cy="200056"/>
            <a:chOff x="5492018" y="4439169"/>
            <a:chExt cx="541814" cy="200056"/>
          </a:xfrm>
        </p:grpSpPr>
        <p:sp>
          <p:nvSpPr>
            <p:cNvPr id="227" name="모서리가 둥근 직사각형 226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양쪽 모서리가 둥근 사각형 227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3" name="양쪽 모서리가 둥근 사각형 252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56" name="오른쪽 화살표 255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7" name="모서리가 둥근 직사각형 256"/>
          <p:cNvSpPr/>
          <p:nvPr/>
        </p:nvSpPr>
        <p:spPr>
          <a:xfrm>
            <a:off x="3094974" y="3003874"/>
            <a:ext cx="202761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8" name="그룹 257"/>
          <p:cNvGrpSpPr/>
          <p:nvPr/>
        </p:nvGrpSpPr>
        <p:grpSpPr>
          <a:xfrm>
            <a:off x="3018408" y="3005002"/>
            <a:ext cx="541814" cy="202437"/>
            <a:chOff x="3018408" y="2900227"/>
            <a:chExt cx="541814" cy="202437"/>
          </a:xfrm>
        </p:grpSpPr>
        <p:sp>
          <p:nvSpPr>
            <p:cNvPr id="259" name="모서리가 둥근 직사각형 258"/>
            <p:cNvSpPr/>
            <p:nvPr/>
          </p:nvSpPr>
          <p:spPr>
            <a:xfrm>
              <a:off x="3087106" y="2947591"/>
              <a:ext cx="470904" cy="10499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양쪽 모서리가 둥근 사각형 259"/>
            <p:cNvSpPr/>
            <p:nvPr/>
          </p:nvSpPr>
          <p:spPr>
            <a:xfrm rot="16200000">
              <a:off x="3125755" y="2909067"/>
              <a:ext cx="104719" cy="182321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1" name="양쪽 모서리가 둥근 사각형 260"/>
            <p:cNvSpPr/>
            <p:nvPr/>
          </p:nvSpPr>
          <p:spPr>
            <a:xfrm rot="5400000">
              <a:off x="3456432" y="2948796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3018408" y="2902609"/>
              <a:ext cx="3289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A01</a:t>
              </a:r>
              <a:endParaRPr lang="ko-KR" altLang="en-US" sz="700" b="1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233699" y="2900227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86</a:t>
              </a:r>
              <a:endParaRPr lang="ko-KR" altLang="en-US" sz="700" b="1"/>
            </a:p>
          </p:txBody>
        </p:sp>
        <p:sp>
          <p:nvSpPr>
            <p:cNvPr id="264" name="오른쪽 화살표 263"/>
            <p:cNvSpPr/>
            <p:nvPr/>
          </p:nvSpPr>
          <p:spPr>
            <a:xfrm rot="18856230">
              <a:off x="3472026" y="297995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4" name="모서리가 둥근 직사각형 293"/>
          <p:cNvSpPr/>
          <p:nvPr/>
        </p:nvSpPr>
        <p:spPr>
          <a:xfrm>
            <a:off x="5574712" y="3006691"/>
            <a:ext cx="275400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5" name="그룹 294"/>
          <p:cNvGrpSpPr/>
          <p:nvPr/>
        </p:nvGrpSpPr>
        <p:grpSpPr>
          <a:xfrm>
            <a:off x="5506355" y="3010101"/>
            <a:ext cx="541814" cy="200056"/>
            <a:chOff x="5506355" y="2914851"/>
            <a:chExt cx="541814" cy="200056"/>
          </a:xfrm>
        </p:grpSpPr>
        <p:sp>
          <p:nvSpPr>
            <p:cNvPr id="322" name="모서리가 둥근 직사각형 321"/>
            <p:cNvSpPr/>
            <p:nvPr/>
          </p:nvSpPr>
          <p:spPr>
            <a:xfrm>
              <a:off x="5575053" y="2962214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3" name="양쪽 모서리가 둥근 사각형 322"/>
            <p:cNvSpPr/>
            <p:nvPr/>
          </p:nvSpPr>
          <p:spPr>
            <a:xfrm rot="16200000">
              <a:off x="5613702" y="2923690"/>
              <a:ext cx="104719" cy="182321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4" name="양쪽 모서리가 둥근 사각형 323"/>
            <p:cNvSpPr/>
            <p:nvPr/>
          </p:nvSpPr>
          <p:spPr>
            <a:xfrm rot="5400000">
              <a:off x="5944379" y="2963419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5506355" y="2914851"/>
              <a:ext cx="3289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A02</a:t>
              </a:r>
              <a:endParaRPr lang="ko-KR" altLang="en-US" sz="700" b="1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5721645" y="2914852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81</a:t>
              </a:r>
              <a:endParaRPr lang="ko-KR" altLang="en-US" sz="700" b="1"/>
            </a:p>
          </p:txBody>
        </p:sp>
        <p:sp>
          <p:nvSpPr>
            <p:cNvPr id="327" name="오른쪽 화살표 326"/>
            <p:cNvSpPr/>
            <p:nvPr/>
          </p:nvSpPr>
          <p:spPr>
            <a:xfrm rot="2524570">
              <a:off x="5959973" y="2996955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1" name="모서리가 둥근 직사각형 340"/>
          <p:cNvSpPr/>
          <p:nvPr/>
        </p:nvSpPr>
        <p:spPr>
          <a:xfrm>
            <a:off x="2582488" y="37538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2" name="모서리가 둥근 직사각형 341"/>
          <p:cNvSpPr/>
          <p:nvPr/>
        </p:nvSpPr>
        <p:spPr>
          <a:xfrm>
            <a:off x="3776289" y="3753809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3" name="모서리가 둥근 직사각형 342"/>
          <p:cNvSpPr/>
          <p:nvPr/>
        </p:nvSpPr>
        <p:spPr>
          <a:xfrm>
            <a:off x="1959108" y="4545933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4" name="모서리가 둥근 직사각형 343"/>
          <p:cNvSpPr/>
          <p:nvPr/>
        </p:nvSpPr>
        <p:spPr>
          <a:xfrm>
            <a:off x="6972806" y="374090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5" name="모서리가 둥근 직사각형 344"/>
          <p:cNvSpPr/>
          <p:nvPr/>
        </p:nvSpPr>
        <p:spPr>
          <a:xfrm>
            <a:off x="5588498" y="3740905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6" name="그룹 345"/>
          <p:cNvGrpSpPr/>
          <p:nvPr/>
        </p:nvGrpSpPr>
        <p:grpSpPr>
          <a:xfrm>
            <a:off x="5506688" y="3738784"/>
            <a:ext cx="541814" cy="206404"/>
            <a:chOff x="5506688" y="3662584"/>
            <a:chExt cx="541814" cy="206404"/>
          </a:xfrm>
        </p:grpSpPr>
        <p:sp>
          <p:nvSpPr>
            <p:cNvPr id="347" name="모서리가 둥근 직사각형 346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양쪽 모서리가 둥근 사각형 347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9" name="양쪽 모서리가 둥근 사각형 348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352" name="오른쪽 화살표 351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3" name="그룹 352"/>
          <p:cNvGrpSpPr/>
          <p:nvPr/>
        </p:nvGrpSpPr>
        <p:grpSpPr>
          <a:xfrm>
            <a:off x="7768470" y="3742293"/>
            <a:ext cx="541814" cy="206404"/>
            <a:chOff x="7768470" y="3666093"/>
            <a:chExt cx="541814" cy="206404"/>
          </a:xfrm>
        </p:grpSpPr>
        <p:sp>
          <p:nvSpPr>
            <p:cNvPr id="354" name="모서리가 둥근 직사각형 353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양쪽 모서리가 둥근 사각형 354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6" name="양쪽 모서리가 둥근 사각형 355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359" name="오른쪽 화살표 358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0" name="모서리가 둥근 직사각형 359"/>
          <p:cNvSpPr/>
          <p:nvPr/>
        </p:nvSpPr>
        <p:spPr>
          <a:xfrm>
            <a:off x="5569448" y="4534376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61" name="표 3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15254"/>
              </p:ext>
            </p:extLst>
          </p:nvPr>
        </p:nvGraphicFramePr>
        <p:xfrm>
          <a:off x="7143882" y="1336067"/>
          <a:ext cx="1944567" cy="73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</a:tblGrid>
              <a:tr h="243915">
                <a:tc>
                  <a:txBody>
                    <a:bodyPr/>
                    <a:lstStyle/>
                    <a:p>
                      <a:pPr algn="ctr" latinLnBrk="1"/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RH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62" name="직선 연결선 361"/>
          <p:cNvCxnSpPr/>
          <p:nvPr/>
        </p:nvCxnSpPr>
        <p:spPr>
          <a:xfrm flipH="1">
            <a:off x="7143882" y="1265727"/>
            <a:ext cx="3661" cy="83774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3" name="타원 362"/>
          <p:cNvSpPr/>
          <p:nvPr/>
        </p:nvSpPr>
        <p:spPr>
          <a:xfrm>
            <a:off x="2939902" y="294125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638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21173"/>
              </p:ext>
            </p:extLst>
          </p:nvPr>
        </p:nvGraphicFramePr>
        <p:xfrm>
          <a:off x="8852484" y="849870"/>
          <a:ext cx="2130802" cy="4352292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1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*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="1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Functionlist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Mapping : SEQ-218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웹브라우저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로그인화면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ID </a:t>
                      </a:r>
                      <a:r>
                        <a:rPr lang="ko-KR" altLang="en-US" sz="800" b="1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입력창</a:t>
                      </a:r>
                      <a:endParaRPr lang="en-US" altLang="ko-KR" sz="8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ID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입력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패스워드 </a:t>
                      </a:r>
                      <a:r>
                        <a:rPr lang="ko-KR" altLang="en-US" sz="8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입력창</a:t>
                      </a:r>
                      <a:endParaRPr lang="en-US" altLang="ko-KR" sz="8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패스워드 입력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800" dirty="0" err="1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마스킹</a:t>
                      </a:r>
                      <a:r>
                        <a:rPr lang="ko-KR" altLang="en-US" sz="8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처리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패스워드 입력 후 </a:t>
                      </a:r>
                      <a:r>
                        <a:rPr lang="ko-KR" altLang="en-US" sz="8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엔터키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클릭 시 로그인 가능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로그인 버튼</a:t>
                      </a:r>
                      <a:endParaRPr lang="en-US" altLang="ko-KR" sz="8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sym typeface="Wingdings" pitchFamily="2" charset="2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정상 입력 시 로그인 및 메인 이동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(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다음 화면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)</a:t>
                      </a: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sym typeface="Wingdings" pitchFamily="2" charset="2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Alert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ID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불일치 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 ‘</a:t>
                      </a:r>
                      <a:r>
                        <a:rPr lang="en-US" altLang="ko-KR" sz="800" dirty="0" smtClean="0">
                          <a:effectLst/>
                        </a:rPr>
                        <a:t>ID does not match’ (Check)</a:t>
                      </a:r>
                      <a:r>
                        <a:rPr lang="ko-KR" altLang="en-US" sz="800" dirty="0" smtClean="0">
                          <a:effectLst/>
                        </a:rPr>
                        <a:t>버튼</a:t>
                      </a:r>
                      <a:r>
                        <a:rPr lang="en-US" altLang="ko-KR" sz="800" baseline="0" dirty="0" smtClean="0">
                          <a:effectLst/>
                        </a:rPr>
                        <a:t> : </a:t>
                      </a:r>
                      <a:r>
                        <a:rPr lang="ko-KR" altLang="en-US" sz="800" baseline="0" dirty="0" err="1" smtClean="0">
                          <a:effectLst/>
                        </a:rPr>
                        <a:t>알럿</a:t>
                      </a:r>
                      <a:r>
                        <a:rPr lang="ko-KR" altLang="en-US" sz="800" baseline="0" dirty="0" smtClean="0">
                          <a:effectLst/>
                        </a:rPr>
                        <a:t> 닫기</a:t>
                      </a:r>
                      <a:endParaRPr lang="en-US" altLang="ko-KR" sz="800" baseline="0" dirty="0" smtClean="0">
                        <a:effectLst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baseline="0" dirty="0" smtClean="0">
                          <a:effectLst/>
                        </a:rPr>
                        <a:t>PW </a:t>
                      </a:r>
                      <a:r>
                        <a:rPr lang="ko-KR" altLang="en-US" sz="800" baseline="0" dirty="0" smtClean="0">
                          <a:effectLst/>
                        </a:rPr>
                        <a:t>불일치 시 </a:t>
                      </a:r>
                      <a:r>
                        <a:rPr lang="en-US" altLang="ko-KR" sz="800" baseline="0" dirty="0" smtClean="0">
                          <a:effectLst/>
                          <a:sym typeface="Wingdings" pitchFamily="2" charset="2"/>
                        </a:rPr>
                        <a:t> ‘Password  </a:t>
                      </a:r>
                      <a:r>
                        <a:rPr lang="en-US" altLang="ko-KR" sz="800" dirty="0" smtClean="0">
                          <a:effectLst/>
                        </a:rPr>
                        <a:t>does not match</a:t>
                      </a:r>
                      <a:r>
                        <a:rPr lang="en-US" altLang="ko-KR" sz="800" baseline="0" dirty="0" smtClean="0">
                          <a:effectLst/>
                          <a:sym typeface="Wingdings" pitchFamily="2" charset="2"/>
                        </a:rPr>
                        <a:t>’ </a:t>
                      </a:r>
                      <a:r>
                        <a:rPr lang="en-US" altLang="ko-KR" sz="800" dirty="0" smtClean="0">
                          <a:effectLst/>
                        </a:rPr>
                        <a:t>(Check)</a:t>
                      </a:r>
                      <a:r>
                        <a:rPr lang="ko-KR" altLang="en-US" sz="800" dirty="0" smtClean="0">
                          <a:effectLst/>
                        </a:rPr>
                        <a:t>버튼</a:t>
                      </a:r>
                      <a:r>
                        <a:rPr lang="en-US" altLang="ko-KR" sz="800" baseline="0" dirty="0" smtClean="0">
                          <a:effectLst/>
                        </a:rPr>
                        <a:t> : </a:t>
                      </a:r>
                      <a:r>
                        <a:rPr lang="ko-KR" altLang="en-US" sz="800" baseline="0" dirty="0" err="1" smtClean="0">
                          <a:effectLst/>
                        </a:rPr>
                        <a:t>알럿</a:t>
                      </a:r>
                      <a:r>
                        <a:rPr lang="ko-KR" altLang="en-US" sz="800" baseline="0" dirty="0" smtClean="0">
                          <a:effectLst/>
                        </a:rPr>
                        <a:t> 닫기</a:t>
                      </a:r>
                      <a:endParaRPr lang="en-US" altLang="ko-KR" sz="800" baseline="0" dirty="0" smtClean="0">
                        <a:effectLst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altLang="ko-KR" sz="800" baseline="0" dirty="0" smtClean="0">
                          <a:effectLst/>
                        </a:rPr>
                        <a:t>ID&amp;PW </a:t>
                      </a:r>
                      <a:r>
                        <a:rPr lang="ko-KR" altLang="en-US" sz="800" baseline="0" dirty="0" smtClean="0">
                          <a:effectLst/>
                        </a:rPr>
                        <a:t>불일치 시 </a:t>
                      </a:r>
                      <a:r>
                        <a:rPr lang="en-US" altLang="ko-KR" sz="800" baseline="0" dirty="0" smtClean="0">
                          <a:effectLst/>
                          <a:sym typeface="Wingdings" pitchFamily="2" charset="2"/>
                        </a:rPr>
                        <a:t>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itchFamily="2" charset="2"/>
                        </a:rPr>
                        <a:t>‘</a:t>
                      </a:r>
                      <a:r>
                        <a:rPr lang="en-US" altLang="ko-KR" sz="800" dirty="0" err="1" smtClean="0">
                          <a:effectLst/>
                        </a:rPr>
                        <a:t>ID&amp;Password</a:t>
                      </a:r>
                      <a:r>
                        <a:rPr lang="en-US" altLang="ko-KR" sz="800" dirty="0" smtClean="0">
                          <a:effectLst/>
                        </a:rPr>
                        <a:t> does not match’ (Check)</a:t>
                      </a:r>
                      <a:r>
                        <a:rPr lang="ko-KR" altLang="en-US" sz="800" dirty="0" smtClean="0">
                          <a:effectLst/>
                        </a:rPr>
                        <a:t>버튼</a:t>
                      </a:r>
                      <a:r>
                        <a:rPr lang="en-US" altLang="ko-KR" sz="800" baseline="0" dirty="0" smtClean="0">
                          <a:effectLst/>
                        </a:rPr>
                        <a:t> : </a:t>
                      </a:r>
                      <a:r>
                        <a:rPr lang="ko-KR" altLang="en-US" sz="800" baseline="0" dirty="0" err="1" smtClean="0">
                          <a:effectLst/>
                        </a:rPr>
                        <a:t>알럿</a:t>
                      </a:r>
                      <a:r>
                        <a:rPr lang="ko-KR" altLang="en-US" sz="800" baseline="0" dirty="0" smtClean="0">
                          <a:effectLst/>
                        </a:rPr>
                        <a:t> 닫기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도메인 주소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url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확인 필요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4" name="Check" descr="&lt;SmartSettings&gt;&lt;SmartResize anchorLeft=&quot;Absolute&quot; anchorTop=&quot;None&quot; anchorRight=&quot;None&quot; anchorBottom=&quot;None&quot; /&gt;&lt;/SmartSettings&gt;" hidden="1"/>
          <p:cNvSpPr/>
          <p:nvPr>
            <p:custDataLst>
              <p:tags r:id="rId1"/>
            </p:custDataLst>
          </p:nvPr>
        </p:nvSpPr>
        <p:spPr>
          <a:xfrm>
            <a:off x="4814600" y="1611632"/>
            <a:ext cx="54221" cy="58738"/>
          </a:xfrm>
          <a:prstGeom prst="ellipse">
            <a:avLst/>
          </a:prstGeom>
          <a:solidFill>
            <a:srgbClr val="80808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534441" y="369292"/>
            <a:ext cx="14484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>
                <a:solidFill>
                  <a:prstClr val="white"/>
                </a:solidFill>
                <a:latin typeface="맑은 고딕" panose="020B0503020000020004" pitchFamily="50" charset="-127"/>
              </a:rPr>
              <a:t>공통</a:t>
            </a:r>
            <a:endParaRPr lang="ko-KR" altLang="en-US" sz="900" b="1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32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1254709" y="422445"/>
            <a:ext cx="7483287" cy="6330693"/>
            <a:chOff x="595684" y="1261242"/>
            <a:chExt cx="6668462" cy="4352543"/>
          </a:xfrm>
        </p:grpSpPr>
        <p:sp>
          <p:nvSpPr>
            <p:cNvPr id="33" name="Window Body" descr="&lt;SmartSettings&gt;&lt;SmartResize anchorLeft=&quot;Absolute&quot; anchorTop=&quot;Absolute&quot; anchorRight=&quot;Absolute&quot; anchorBottom=&quot;Absolute&quot; /&gt;&lt;/SmartSettings&gt;"/>
            <p:cNvSpPr/>
            <p:nvPr>
              <p:custDataLst>
                <p:tags r:id="rId3"/>
              </p:custDataLst>
            </p:nvPr>
          </p:nvSpPr>
          <p:spPr>
            <a:xfrm>
              <a:off x="595684" y="1629060"/>
              <a:ext cx="6668462" cy="39847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4"/>
              </p:custDataLst>
            </p:nvPr>
          </p:nvSpPr>
          <p:spPr>
            <a:xfrm>
              <a:off x="595684" y="1261242"/>
              <a:ext cx="6668461" cy="3692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Web Browser</a:t>
              </a:r>
            </a:p>
          </p:txBody>
        </p:sp>
        <p:sp>
          <p:nvSpPr>
            <p:cNvPr id="35" name="Menu Button" descr="&lt;SmartSettings&gt;&lt;SmartResize anchorLeft=&quot;None&quot; anchorTop=&quot;Absolute&quot; anchorRight=&quot;Absolute&quot; anchorBottom=&quot;None&quot; /&gt;&lt;/SmartSettings&gt;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7052166" y="1472699"/>
              <a:ext cx="132976" cy="77494"/>
            </a:xfrm>
            <a:custGeom>
              <a:avLst/>
              <a:gdLst>
                <a:gd name="T0" fmla="*/ 0 w 415"/>
                <a:gd name="T1" fmla="*/ 309 h 309"/>
                <a:gd name="T2" fmla="*/ 415 w 415"/>
                <a:gd name="T3" fmla="*/ 309 h 309"/>
                <a:gd name="T4" fmla="*/ 0 w 415"/>
                <a:gd name="T5" fmla="*/ 155 h 309"/>
                <a:gd name="T6" fmla="*/ 415 w 415"/>
                <a:gd name="T7" fmla="*/ 155 h 309"/>
                <a:gd name="T8" fmla="*/ 0 w 415"/>
                <a:gd name="T9" fmla="*/ 0 h 309"/>
                <a:gd name="T10" fmla="*/ 415 w 415"/>
                <a:gd name="T1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309">
                  <a:moveTo>
                    <a:pt x="0" y="309"/>
                  </a:moveTo>
                  <a:lnTo>
                    <a:pt x="415" y="309"/>
                  </a:lnTo>
                  <a:moveTo>
                    <a:pt x="0" y="155"/>
                  </a:moveTo>
                  <a:lnTo>
                    <a:pt x="415" y="155"/>
                  </a:lnTo>
                  <a:moveTo>
                    <a:pt x="0" y="0"/>
                  </a:moveTo>
                  <a:lnTo>
                    <a:pt x="415" y="0"/>
                  </a:lnTo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Close Button" descr="&lt;SmartSettings&gt;&lt;SmartResize anchorLeft=&quot;None&quot; anchorTop=&quot;Absolute&quot; anchorRight=&quot;Absolute&quot; anchorBottom=&quot;None&quot; /&gt;&lt;/SmartSettings&gt;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7076224" y="1310226"/>
              <a:ext cx="87708" cy="65487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Address Box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7"/>
              </p:custDataLst>
            </p:nvPr>
          </p:nvSpPr>
          <p:spPr>
            <a:xfrm>
              <a:off x="1400284" y="1429717"/>
              <a:ext cx="5572877" cy="16345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37744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noProof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www.example.com</a:t>
              </a:r>
            </a:p>
          </p:txBody>
        </p:sp>
        <p:sp>
          <p:nvSpPr>
            <p:cNvPr id="38" name="Document Icon" descr="&lt;SmartSettings&gt;&lt;SmartResize anchorLeft=&quot;Absolute&quot; anchorTop=&quot;Absolute&quot; anchorRight=&quot;None&quot; anchorBottom=&quot;None&quot; /&gt;&lt;/SmartSettings&gt;"/>
            <p:cNvSpPr>
              <a:spLocks noChangeAspect="1"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468120" y="1465604"/>
              <a:ext cx="83464" cy="91682"/>
            </a:xfrm>
            <a:custGeom>
              <a:avLst/>
              <a:gdLst>
                <a:gd name="T0" fmla="*/ 153 w 260"/>
                <a:gd name="T1" fmla="*/ 7 h 367"/>
                <a:gd name="T2" fmla="*/ 153 w 260"/>
                <a:gd name="T3" fmla="*/ 108 h 367"/>
                <a:gd name="T4" fmla="*/ 253 w 260"/>
                <a:gd name="T5" fmla="*/ 108 h 367"/>
                <a:gd name="T6" fmla="*/ 0 w 260"/>
                <a:gd name="T7" fmla="*/ 0 h 367"/>
                <a:gd name="T8" fmla="*/ 0 w 260"/>
                <a:gd name="T9" fmla="*/ 367 h 367"/>
                <a:gd name="T10" fmla="*/ 260 w 260"/>
                <a:gd name="T11" fmla="*/ 367 h 367"/>
                <a:gd name="T12" fmla="*/ 260 w 260"/>
                <a:gd name="T13" fmla="*/ 100 h 367"/>
                <a:gd name="T14" fmla="*/ 161 w 260"/>
                <a:gd name="T15" fmla="*/ 1 h 367"/>
                <a:gd name="T16" fmla="*/ 0 w 260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367">
                  <a:moveTo>
                    <a:pt x="153" y="7"/>
                  </a:moveTo>
                  <a:lnTo>
                    <a:pt x="153" y="108"/>
                  </a:lnTo>
                  <a:lnTo>
                    <a:pt x="253" y="108"/>
                  </a:lnTo>
                  <a:moveTo>
                    <a:pt x="0" y="0"/>
                  </a:moveTo>
                  <a:lnTo>
                    <a:pt x="0" y="367"/>
                  </a:lnTo>
                  <a:lnTo>
                    <a:pt x="260" y="367"/>
                  </a:lnTo>
                  <a:lnTo>
                    <a:pt x="260" y="100"/>
                  </a:lnTo>
                  <a:lnTo>
                    <a:pt x="161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9" name="Navigation Buttons"/>
            <p:cNvGrpSpPr/>
            <p:nvPr/>
          </p:nvGrpSpPr>
          <p:grpSpPr>
            <a:xfrm>
              <a:off x="707887" y="1451960"/>
              <a:ext cx="571518" cy="118969"/>
              <a:chOff x="707887" y="1451960"/>
              <a:chExt cx="571518" cy="118969"/>
            </a:xfrm>
          </p:grpSpPr>
          <p:sp>
            <p:nvSpPr>
              <p:cNvPr id="40" name="Back Button" descr="&lt;SmartSettings&gt;&lt;SmartResize anchorLeft=&quot;Absolute&quot; anchorTop=&quot;Absolute&quot; anchorRight=&quot;None&quot; anchorBottom=&quot;None&quot; /&gt;&lt;/SmartSettings&gt;"/>
              <p:cNvSpPr>
                <a:spLocks noChangeAspect="1"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07887" y="1469969"/>
                <a:ext cx="135806" cy="82951"/>
              </a:xfrm>
              <a:custGeom>
                <a:avLst/>
                <a:gdLst>
                  <a:gd name="T0" fmla="*/ 159 w 423"/>
                  <a:gd name="T1" fmla="*/ 332 h 332"/>
                  <a:gd name="T2" fmla="*/ 0 w 423"/>
                  <a:gd name="T3" fmla="*/ 166 h 332"/>
                  <a:gd name="T4" fmla="*/ 159 w 423"/>
                  <a:gd name="T5" fmla="*/ 0 h 332"/>
                  <a:gd name="T6" fmla="*/ 15 w 423"/>
                  <a:gd name="T7" fmla="*/ 166 h 332"/>
                  <a:gd name="T8" fmla="*/ 423 w 423"/>
                  <a:gd name="T9" fmla="*/ 166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32">
                    <a:moveTo>
                      <a:pt x="159" y="332"/>
                    </a:moveTo>
                    <a:lnTo>
                      <a:pt x="0" y="166"/>
                    </a:lnTo>
                    <a:lnTo>
                      <a:pt x="159" y="0"/>
                    </a:lnTo>
                    <a:moveTo>
                      <a:pt x="15" y="166"/>
                    </a:moveTo>
                    <a:lnTo>
                      <a:pt x="423" y="166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Forward Button" descr="&lt;SmartSettings&gt;&lt;SmartResize anchorLeft=&quot;Absolute&quot; anchorTop=&quot;Absolute&quot; anchorRight=&quot;None&quot; anchorBottom=&quot;None&quot; /&gt;&lt;/SmartSettings&gt;"/>
              <p:cNvSpPr>
                <a:spLocks noChangeAspect="1"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22914" y="1469969"/>
                <a:ext cx="135806" cy="82950"/>
              </a:xfrm>
              <a:custGeom>
                <a:avLst/>
                <a:gdLst>
                  <a:gd name="T0" fmla="*/ 265 w 423"/>
                  <a:gd name="T1" fmla="*/ 0 h 332"/>
                  <a:gd name="T2" fmla="*/ 423 w 423"/>
                  <a:gd name="T3" fmla="*/ 166 h 332"/>
                  <a:gd name="T4" fmla="*/ 265 w 423"/>
                  <a:gd name="T5" fmla="*/ 332 h 332"/>
                  <a:gd name="T6" fmla="*/ 408 w 423"/>
                  <a:gd name="T7" fmla="*/ 166 h 332"/>
                  <a:gd name="T8" fmla="*/ 0 w 423"/>
                  <a:gd name="T9" fmla="*/ 166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32">
                    <a:moveTo>
                      <a:pt x="265" y="0"/>
                    </a:moveTo>
                    <a:lnTo>
                      <a:pt x="423" y="166"/>
                    </a:lnTo>
                    <a:lnTo>
                      <a:pt x="265" y="332"/>
                    </a:lnTo>
                    <a:moveTo>
                      <a:pt x="408" y="166"/>
                    </a:moveTo>
                    <a:lnTo>
                      <a:pt x="0" y="166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" name="Reload Button" descr="&lt;SmartSettings&gt;&lt;SmartResize anchorLeft=&quot;Absolute&quot; anchorTop=&quot;Absolute&quot; anchorRight=&quot;None&quot; anchorBottom=&quot;None&quot; /&gt;&lt;/SmartSettings&gt;"/>
              <p:cNvSpPr>
                <a:spLocks noChangeAspect="1"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137941" y="1451960"/>
                <a:ext cx="141464" cy="118969"/>
              </a:xfrm>
              <a:custGeom>
                <a:avLst/>
                <a:gdLst>
                  <a:gd name="T0" fmla="*/ 441 w 441"/>
                  <a:gd name="T1" fmla="*/ 7 h 474"/>
                  <a:gd name="T2" fmla="*/ 441 w 441"/>
                  <a:gd name="T3" fmla="*/ 144 h 474"/>
                  <a:gd name="T4" fmla="*/ 296 w 441"/>
                  <a:gd name="T5" fmla="*/ 144 h 474"/>
                  <a:gd name="T6" fmla="*/ 438 w 441"/>
                  <a:gd name="T7" fmla="*/ 309 h 474"/>
                  <a:gd name="T8" fmla="*/ 166 w 441"/>
                  <a:gd name="T9" fmla="*/ 434 h 474"/>
                  <a:gd name="T10" fmla="*/ 41 w 441"/>
                  <a:gd name="T11" fmla="*/ 162 h 474"/>
                  <a:gd name="T12" fmla="*/ 313 w 441"/>
                  <a:gd name="T13" fmla="*/ 37 h 474"/>
                  <a:gd name="T14" fmla="*/ 428 w 441"/>
                  <a:gd name="T15" fmla="*/ 139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74">
                    <a:moveTo>
                      <a:pt x="441" y="7"/>
                    </a:moveTo>
                    <a:lnTo>
                      <a:pt x="441" y="144"/>
                    </a:lnTo>
                    <a:lnTo>
                      <a:pt x="296" y="144"/>
                    </a:lnTo>
                    <a:moveTo>
                      <a:pt x="438" y="309"/>
                    </a:moveTo>
                    <a:cubicBezTo>
                      <a:pt x="397" y="418"/>
                      <a:pt x="276" y="474"/>
                      <a:pt x="166" y="434"/>
                    </a:cubicBezTo>
                    <a:cubicBezTo>
                      <a:pt x="56" y="393"/>
                      <a:pt x="0" y="271"/>
                      <a:pt x="41" y="162"/>
                    </a:cubicBezTo>
                    <a:cubicBezTo>
                      <a:pt x="82" y="52"/>
                      <a:pt x="202" y="0"/>
                      <a:pt x="313" y="37"/>
                    </a:cubicBezTo>
                    <a:cubicBezTo>
                      <a:pt x="357" y="51"/>
                      <a:pt x="398" y="91"/>
                      <a:pt x="428" y="139"/>
                    </a:cubicBezTo>
                  </a:path>
                </a:pathLst>
              </a:custGeom>
              <a:noFill/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2137522" y="2130909"/>
            <a:ext cx="5186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latin typeface="+mn-ea"/>
              </a:rPr>
              <a:t>IoT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>
                <a:latin typeface="+mn-ea"/>
              </a:rPr>
              <a:t>기반 항만 기술 개발 </a:t>
            </a:r>
            <a:endParaRPr lang="en-US" altLang="ko-KR" sz="1400" dirty="0">
              <a:latin typeface="+mn-ea"/>
            </a:endParaRPr>
          </a:p>
          <a:p>
            <a:pPr algn="ctr"/>
            <a:r>
              <a:rPr lang="ko-KR" altLang="en-US" sz="1400" dirty="0">
                <a:latin typeface="+mn-ea"/>
              </a:rPr>
              <a:t>부산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>
                <a:latin typeface="+mn-ea"/>
              </a:rPr>
              <a:t>항만 터미널 운영 모니터링 분석 시스템</a:t>
            </a:r>
            <a:endParaRPr lang="ko-KR" altLang="en-US" sz="1100" dirty="0">
              <a:latin typeface="+mn-ea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3274029" y="3352508"/>
            <a:ext cx="2994053" cy="1295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63040" y="3554811"/>
            <a:ext cx="687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latin typeface="+mn-ea"/>
              </a:rPr>
              <a:t>User ID</a:t>
            </a:r>
            <a:endParaRPr lang="ko-KR" altLang="en-US" sz="1000" b="1">
              <a:latin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63041" y="3861136"/>
            <a:ext cx="914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latin typeface="+mn-ea"/>
              </a:rPr>
              <a:t>User PWD</a:t>
            </a:r>
            <a:endParaRPr lang="ko-KR" altLang="en-US" sz="1000" b="1">
              <a:latin typeface="+mn-ea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4277440" y="3554811"/>
            <a:ext cx="1836892" cy="24622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4277440" y="3848412"/>
            <a:ext cx="1836892" cy="24622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49" name="Button"/>
          <p:cNvSpPr/>
          <p:nvPr/>
        </p:nvSpPr>
        <p:spPr>
          <a:xfrm>
            <a:off x="5422022" y="4208511"/>
            <a:ext cx="684000" cy="22860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38100" dist="12700" dir="5400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45720" rIns="76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>
                <a:solidFill>
                  <a:schemeClr val="tx1"/>
                </a:solidFill>
                <a:latin typeface="+mn-ea"/>
                <a:cs typeface="Segoe UI" panose="020B0502040204020203" pitchFamily="34" charset="0"/>
              </a:rPr>
              <a:t>Log In</a:t>
            </a:r>
            <a:endParaRPr lang="en-US" sz="700" b="1" dirty="0">
              <a:solidFill>
                <a:schemeClr val="tx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091244" y="351592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091244" y="384841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5245011" y="420851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281402" y="57748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8080" y="6561669"/>
            <a:ext cx="24699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dirty="0">
                <a:latin typeface="+mn-ea"/>
              </a:rPr>
              <a:t>copyright© </a:t>
            </a:r>
            <a:r>
              <a:rPr lang="en-US" altLang="ko-KR" sz="700" dirty="0" err="1">
                <a:latin typeface="+mn-ea"/>
              </a:rPr>
              <a:t>CyberLogitec</a:t>
            </a:r>
            <a:r>
              <a:rPr lang="en-US" altLang="ko-KR" sz="700" dirty="0">
                <a:latin typeface="+mn-ea"/>
              </a:rPr>
              <a:t>. All Rights Reserved.</a:t>
            </a:r>
            <a:endParaRPr lang="ko-KR" altLang="en-US" sz="700" dirty="0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[Web]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로그인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53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67770" y="439634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91383"/>
            <a:ext cx="8755156" cy="4251362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2" name="그룹 91"/>
          <p:cNvGrpSpPr/>
          <p:nvPr/>
        </p:nvGrpSpPr>
        <p:grpSpPr>
          <a:xfrm rot="10800000">
            <a:off x="8477828" y="1128486"/>
            <a:ext cx="176236" cy="109230"/>
            <a:chOff x="10267821" y="1988701"/>
            <a:chExt cx="616666" cy="328629"/>
          </a:xfrm>
        </p:grpSpPr>
        <p:sp>
          <p:nvSpPr>
            <p:cNvPr id="93" name="모서리가 둥근 직사각형 92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1028276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96" name="TextBox 95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7796966" y="2299845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Total Info</a:t>
            </a:r>
            <a:endParaRPr lang="ko-KR" altLang="en-US" sz="700" b="1"/>
          </a:p>
        </p:txBody>
      </p:sp>
      <p:graphicFrame>
        <p:nvGraphicFramePr>
          <p:cNvPr id="310" name="표 3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60871"/>
              </p:ext>
            </p:extLst>
          </p:nvPr>
        </p:nvGraphicFramePr>
        <p:xfrm>
          <a:off x="407895" y="4845840"/>
          <a:ext cx="8658312" cy="1028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84"/>
                <a:gridCol w="681482"/>
                <a:gridCol w="573442"/>
                <a:gridCol w="3478434"/>
                <a:gridCol w="3571870"/>
              </a:tblGrid>
              <a:tr h="12932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Job type</a:t>
                      </a:r>
                      <a:r>
                        <a:rPr lang="en-US" altLang="ko-KR" sz="800" baseline="0" dirty="0" smtClean="0"/>
                        <a:t>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Container Type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2932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9322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387966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9" name="그룹 138"/>
          <p:cNvGrpSpPr/>
          <p:nvPr/>
        </p:nvGrpSpPr>
        <p:grpSpPr>
          <a:xfrm>
            <a:off x="2771770" y="2719789"/>
            <a:ext cx="2500673" cy="220349"/>
            <a:chOff x="2594550" y="3227370"/>
            <a:chExt cx="2500673" cy="418622"/>
          </a:xfrm>
        </p:grpSpPr>
        <p:sp>
          <p:nvSpPr>
            <p:cNvPr id="140" name="모서리가 둥근 직사각형 139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모서리가 둥근 직사각형 140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모서리가 둥근 직사각형 141"/>
            <p:cNvSpPr/>
            <p:nvPr/>
          </p:nvSpPr>
          <p:spPr>
            <a:xfrm>
              <a:off x="3437911" y="3230839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모서리가 둥근 직사각형 142"/>
            <p:cNvSpPr/>
            <p:nvPr/>
          </p:nvSpPr>
          <p:spPr>
            <a:xfrm>
              <a:off x="3607431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모서리가 둥근 직사각형 143"/>
            <p:cNvSpPr/>
            <p:nvPr/>
          </p:nvSpPr>
          <p:spPr>
            <a:xfrm>
              <a:off x="3834622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4061812" y="323066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모서리가 둥근 직사각형 145"/>
            <p:cNvSpPr/>
            <p:nvPr/>
          </p:nvSpPr>
          <p:spPr>
            <a:xfrm>
              <a:off x="4296434" y="3228718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모서리가 둥근 직사각형 146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모서리가 둥근 직사각형 147"/>
            <p:cNvSpPr/>
            <p:nvPr/>
          </p:nvSpPr>
          <p:spPr>
            <a:xfrm>
              <a:off x="2594550" y="3227370"/>
              <a:ext cx="2500673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9" name="그룹 148"/>
          <p:cNvGrpSpPr/>
          <p:nvPr/>
        </p:nvGrpSpPr>
        <p:grpSpPr>
          <a:xfrm>
            <a:off x="2148323" y="3427589"/>
            <a:ext cx="3135600" cy="226451"/>
            <a:chOff x="1959623" y="4136663"/>
            <a:chExt cx="3135600" cy="418622"/>
          </a:xfrm>
        </p:grpSpPr>
        <p:sp>
          <p:nvSpPr>
            <p:cNvPr id="150" name="모서리가 둥근 직사각형 149"/>
            <p:cNvSpPr/>
            <p:nvPr/>
          </p:nvSpPr>
          <p:spPr>
            <a:xfrm>
              <a:off x="1960033" y="4138182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모서리가 둥근 직사각형 150"/>
            <p:cNvSpPr/>
            <p:nvPr/>
          </p:nvSpPr>
          <p:spPr>
            <a:xfrm>
              <a:off x="2518122" y="4138182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모서리가 둥근 직사각형 151"/>
            <p:cNvSpPr/>
            <p:nvPr/>
          </p:nvSpPr>
          <p:spPr>
            <a:xfrm>
              <a:off x="2802983" y="4140132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모서리가 둥근 직사각형 152"/>
            <p:cNvSpPr/>
            <p:nvPr/>
          </p:nvSpPr>
          <p:spPr>
            <a:xfrm>
              <a:off x="2972503" y="413801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모서리가 둥근 직사각형 153"/>
            <p:cNvSpPr/>
            <p:nvPr/>
          </p:nvSpPr>
          <p:spPr>
            <a:xfrm>
              <a:off x="3199694" y="413801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모서리가 둥근 직사각형 154"/>
            <p:cNvSpPr/>
            <p:nvPr/>
          </p:nvSpPr>
          <p:spPr>
            <a:xfrm>
              <a:off x="3426884" y="413996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모서리가 둥근 직사각형 155"/>
            <p:cNvSpPr/>
            <p:nvPr/>
          </p:nvSpPr>
          <p:spPr>
            <a:xfrm>
              <a:off x="3661506" y="4138011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모서리가 둥근 직사각형 156"/>
            <p:cNvSpPr/>
            <p:nvPr/>
          </p:nvSpPr>
          <p:spPr>
            <a:xfrm>
              <a:off x="2683745" y="4138994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모서리가 둥근 직사각형 157"/>
            <p:cNvSpPr/>
            <p:nvPr/>
          </p:nvSpPr>
          <p:spPr>
            <a:xfrm>
              <a:off x="1959623" y="4136663"/>
              <a:ext cx="313560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9" name="그룹 158"/>
          <p:cNvGrpSpPr/>
          <p:nvPr/>
        </p:nvGrpSpPr>
        <p:grpSpPr>
          <a:xfrm>
            <a:off x="5767903" y="2721776"/>
            <a:ext cx="2715118" cy="222563"/>
            <a:chOff x="2594550" y="3227370"/>
            <a:chExt cx="2715118" cy="418622"/>
          </a:xfrm>
        </p:grpSpPr>
        <p:sp>
          <p:nvSpPr>
            <p:cNvPr id="160" name="모서리가 둥근 직사각형 159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모서리가 둥근 직사각형 160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모서리가 둥근 직사각형 161"/>
            <p:cNvSpPr/>
            <p:nvPr/>
          </p:nvSpPr>
          <p:spPr>
            <a:xfrm>
              <a:off x="3437911" y="3230839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모서리가 둥근 직사각형 162"/>
            <p:cNvSpPr/>
            <p:nvPr/>
          </p:nvSpPr>
          <p:spPr>
            <a:xfrm>
              <a:off x="3607431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모서리가 둥근 직사각형 163"/>
            <p:cNvSpPr/>
            <p:nvPr/>
          </p:nvSpPr>
          <p:spPr>
            <a:xfrm>
              <a:off x="3834622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모서리가 둥근 직사각형 164"/>
            <p:cNvSpPr/>
            <p:nvPr/>
          </p:nvSpPr>
          <p:spPr>
            <a:xfrm>
              <a:off x="4061812" y="323066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모서리가 둥근 직사각형 165"/>
            <p:cNvSpPr/>
            <p:nvPr/>
          </p:nvSpPr>
          <p:spPr>
            <a:xfrm>
              <a:off x="4296434" y="3228718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모서리가 둥근 직사각형 166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모서리가 둥근 직사각형 167"/>
            <p:cNvSpPr/>
            <p:nvPr/>
          </p:nvSpPr>
          <p:spPr>
            <a:xfrm>
              <a:off x="2594550" y="3227370"/>
              <a:ext cx="2715118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9" name="그룹 168"/>
          <p:cNvGrpSpPr/>
          <p:nvPr/>
        </p:nvGrpSpPr>
        <p:grpSpPr>
          <a:xfrm>
            <a:off x="5736982" y="3429523"/>
            <a:ext cx="2746038" cy="227990"/>
            <a:chOff x="5559762" y="4129712"/>
            <a:chExt cx="2746038" cy="418622"/>
          </a:xfrm>
        </p:grpSpPr>
        <p:sp>
          <p:nvSpPr>
            <p:cNvPr id="170" name="모서리가 둥근 직사각형 169"/>
            <p:cNvSpPr/>
            <p:nvPr/>
          </p:nvSpPr>
          <p:spPr>
            <a:xfrm>
              <a:off x="5560172" y="4131231"/>
              <a:ext cx="551147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모서리가 둥근 직사각형 170"/>
            <p:cNvSpPr/>
            <p:nvPr/>
          </p:nvSpPr>
          <p:spPr>
            <a:xfrm>
              <a:off x="6118261" y="4131231"/>
              <a:ext cx="164141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모서리가 둥근 직사각형 171"/>
            <p:cNvSpPr/>
            <p:nvPr/>
          </p:nvSpPr>
          <p:spPr>
            <a:xfrm>
              <a:off x="6403123" y="4133181"/>
              <a:ext cx="17154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모서리가 둥근 직사각형 172"/>
            <p:cNvSpPr/>
            <p:nvPr/>
          </p:nvSpPr>
          <p:spPr>
            <a:xfrm>
              <a:off x="6572643" y="413106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모서리가 둥근 직사각형 173"/>
            <p:cNvSpPr/>
            <p:nvPr/>
          </p:nvSpPr>
          <p:spPr>
            <a:xfrm>
              <a:off x="6799834" y="413106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모서리가 둥근 직사각형 174"/>
            <p:cNvSpPr/>
            <p:nvPr/>
          </p:nvSpPr>
          <p:spPr>
            <a:xfrm>
              <a:off x="7027024" y="413301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모서리가 둥근 직사각형 175"/>
            <p:cNvSpPr/>
            <p:nvPr/>
          </p:nvSpPr>
          <p:spPr>
            <a:xfrm>
              <a:off x="7261646" y="4131060"/>
              <a:ext cx="162100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모서리가 둥근 직사각형 176"/>
            <p:cNvSpPr/>
            <p:nvPr/>
          </p:nvSpPr>
          <p:spPr>
            <a:xfrm>
              <a:off x="6283885" y="4132043"/>
              <a:ext cx="11406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모서리가 둥근 직사각형 177"/>
            <p:cNvSpPr/>
            <p:nvPr/>
          </p:nvSpPr>
          <p:spPr>
            <a:xfrm>
              <a:off x="5559762" y="4129712"/>
              <a:ext cx="2746038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9" name="직사각형 178"/>
          <p:cNvSpPr/>
          <p:nvPr/>
        </p:nvSpPr>
        <p:spPr>
          <a:xfrm>
            <a:off x="2667053" y="2573074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직사각형 179"/>
          <p:cNvSpPr/>
          <p:nvPr/>
        </p:nvSpPr>
        <p:spPr>
          <a:xfrm>
            <a:off x="2032914" y="3261418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직사각형 180"/>
          <p:cNvSpPr/>
          <p:nvPr/>
        </p:nvSpPr>
        <p:spPr>
          <a:xfrm>
            <a:off x="5641761" y="256925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>
            <a:off x="5629401" y="3257107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2146654" y="3270354"/>
            <a:ext cx="3135600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2770957" y="2559129"/>
            <a:ext cx="2501486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5769443" y="2560156"/>
            <a:ext cx="2713577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186" name="모서리가 둥근 직사각형 185"/>
          <p:cNvSpPr/>
          <p:nvPr/>
        </p:nvSpPr>
        <p:spPr>
          <a:xfrm>
            <a:off x="5737392" y="3270521"/>
            <a:ext cx="2745628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187" name="모서리가 둥근 직사각형 186"/>
          <p:cNvSpPr/>
          <p:nvPr/>
        </p:nvSpPr>
        <p:spPr>
          <a:xfrm>
            <a:off x="5782106" y="257488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88" name="TextBox 187"/>
          <p:cNvSpPr txBox="1"/>
          <p:nvPr/>
        </p:nvSpPr>
        <p:spPr>
          <a:xfrm>
            <a:off x="5720988" y="252588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5758499" y="326775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0" name="TextBox 189"/>
          <p:cNvSpPr txBox="1"/>
          <p:nvPr/>
        </p:nvSpPr>
        <p:spPr>
          <a:xfrm>
            <a:off x="5702778" y="322781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2778426" y="256270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2" name="모서리가 둥근 직사각형 191"/>
          <p:cNvSpPr/>
          <p:nvPr/>
        </p:nvSpPr>
        <p:spPr>
          <a:xfrm>
            <a:off x="2153031" y="326586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93" name="TextBox 192"/>
          <p:cNvSpPr txBox="1"/>
          <p:nvPr/>
        </p:nvSpPr>
        <p:spPr>
          <a:xfrm>
            <a:off x="2097310" y="322592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802812" y="2527941"/>
            <a:ext cx="1507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70%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773978" y="3240515"/>
            <a:ext cx="1507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60%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916669" y="2540963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887835" y="3253537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559209" y="24927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5698070" y="3456660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65%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80%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grpSp>
        <p:nvGrpSpPr>
          <p:cNvPr id="200" name="그룹 199"/>
          <p:cNvGrpSpPr/>
          <p:nvPr/>
        </p:nvGrpSpPr>
        <p:grpSpPr>
          <a:xfrm>
            <a:off x="2703017" y="2956400"/>
            <a:ext cx="541814" cy="200056"/>
            <a:chOff x="2541092" y="3651725"/>
            <a:chExt cx="541814" cy="200056"/>
          </a:xfrm>
        </p:grpSpPr>
        <p:sp>
          <p:nvSpPr>
            <p:cNvPr id="202" name="모서리가 둥근 직사각형 201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양쪽 모서리가 둥근 사각형 202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4" name="양쪽 모서리가 둥근 사각형 203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07" name="오른쪽 화살표 206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8" name="그룹 207"/>
          <p:cNvGrpSpPr/>
          <p:nvPr/>
        </p:nvGrpSpPr>
        <p:grpSpPr>
          <a:xfrm>
            <a:off x="4753979" y="2944670"/>
            <a:ext cx="541814" cy="206404"/>
            <a:chOff x="4592054" y="3639995"/>
            <a:chExt cx="541814" cy="206404"/>
          </a:xfrm>
        </p:grpSpPr>
        <p:sp>
          <p:nvSpPr>
            <p:cNvPr id="209" name="모서리가 둥근 직사각형 208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양쪽 모서리가 둥근 사각형 209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1" name="양쪽 모서리가 둥근 사각형 210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15" name="오른쪽 화살표 214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6" name="그룹 215"/>
          <p:cNvGrpSpPr/>
          <p:nvPr/>
        </p:nvGrpSpPr>
        <p:grpSpPr>
          <a:xfrm>
            <a:off x="2061706" y="3669552"/>
            <a:ext cx="535464" cy="200056"/>
            <a:chOff x="1899781" y="4431552"/>
            <a:chExt cx="535464" cy="200056"/>
          </a:xfrm>
        </p:grpSpPr>
        <p:sp>
          <p:nvSpPr>
            <p:cNvPr id="217" name="모서리가 둥근 직사각형 216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양쪽 모서리가 둥근 사각형 217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9" name="양쪽 모서리가 둥근 사각형 218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22" name="오른쪽 화살표 221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3" name="그룹 222"/>
          <p:cNvGrpSpPr/>
          <p:nvPr/>
        </p:nvGrpSpPr>
        <p:grpSpPr>
          <a:xfrm>
            <a:off x="5663468" y="3667644"/>
            <a:ext cx="541814" cy="200056"/>
            <a:chOff x="5492018" y="4439169"/>
            <a:chExt cx="541814" cy="200056"/>
          </a:xfrm>
        </p:grpSpPr>
        <p:sp>
          <p:nvSpPr>
            <p:cNvPr id="224" name="모서리가 둥근 직사각형 223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양쪽 모서리가 둥근 사각형 225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7" name="양쪽 모서리가 둥근 사각형 226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54" name="오른쪽 화살표 253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5" name="모서리가 둥근 직사각형 254"/>
          <p:cNvSpPr/>
          <p:nvPr/>
        </p:nvSpPr>
        <p:spPr>
          <a:xfrm>
            <a:off x="2772988" y="29537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모서리가 둥근 직사각형 255"/>
          <p:cNvSpPr/>
          <p:nvPr/>
        </p:nvSpPr>
        <p:spPr>
          <a:xfrm>
            <a:off x="3966789" y="2953709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모서리가 둥근 직사각형 256"/>
          <p:cNvSpPr/>
          <p:nvPr/>
        </p:nvSpPr>
        <p:spPr>
          <a:xfrm>
            <a:off x="2130558" y="3669633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8" name="모서리가 둥근 직사각형 257"/>
          <p:cNvSpPr/>
          <p:nvPr/>
        </p:nvSpPr>
        <p:spPr>
          <a:xfrm>
            <a:off x="7163306" y="294080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5778998" y="2940805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0" name="그룹 259"/>
          <p:cNvGrpSpPr/>
          <p:nvPr/>
        </p:nvGrpSpPr>
        <p:grpSpPr>
          <a:xfrm>
            <a:off x="5697188" y="2938684"/>
            <a:ext cx="541814" cy="206404"/>
            <a:chOff x="5506688" y="3662584"/>
            <a:chExt cx="541814" cy="206404"/>
          </a:xfrm>
        </p:grpSpPr>
        <p:sp>
          <p:nvSpPr>
            <p:cNvPr id="261" name="모서리가 둥근 직사각형 260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양쪽 모서리가 둥근 사각형 261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3" name="양쪽 모서리가 둥근 사각형 262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66" name="오른쪽 화살표 265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7" name="그룹 266"/>
          <p:cNvGrpSpPr/>
          <p:nvPr/>
        </p:nvGrpSpPr>
        <p:grpSpPr>
          <a:xfrm>
            <a:off x="7958970" y="2942193"/>
            <a:ext cx="541814" cy="206404"/>
            <a:chOff x="7768470" y="3666093"/>
            <a:chExt cx="541814" cy="206404"/>
          </a:xfrm>
        </p:grpSpPr>
        <p:sp>
          <p:nvSpPr>
            <p:cNvPr id="268" name="모서리가 둥근 직사각형 267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양쪽 모서리가 둥근 사각형 268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0" name="양쪽 모서리가 둥근 사각형 269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73" name="오른쪽 화살표 272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4" name="모서리가 둥근 직사각형 273"/>
          <p:cNvSpPr/>
          <p:nvPr/>
        </p:nvSpPr>
        <p:spPr>
          <a:xfrm>
            <a:off x="5759948" y="3667601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75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63438"/>
              </p:ext>
            </p:extLst>
          </p:nvPr>
        </p:nvGraphicFramePr>
        <p:xfrm>
          <a:off x="9488422" y="851115"/>
          <a:ext cx="2637675" cy="3633748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aseline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" name="타원 275"/>
          <p:cNvSpPr/>
          <p:nvPr/>
        </p:nvSpPr>
        <p:spPr>
          <a:xfrm>
            <a:off x="7671266" y="215968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77" name="타원 276"/>
          <p:cNvSpPr/>
          <p:nvPr/>
        </p:nvSpPr>
        <p:spPr>
          <a:xfrm>
            <a:off x="375820" y="499709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78" name="타원 277"/>
          <p:cNvSpPr/>
          <p:nvPr/>
        </p:nvSpPr>
        <p:spPr>
          <a:xfrm>
            <a:off x="5493112" y="240452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79" name="모서리가 둥근 직사각형 278"/>
          <p:cNvSpPr/>
          <p:nvPr/>
        </p:nvSpPr>
        <p:spPr>
          <a:xfrm>
            <a:off x="364085" y="1272077"/>
            <a:ext cx="8730488" cy="831393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80" name="차트 279"/>
          <p:cNvGraphicFramePr/>
          <p:nvPr>
            <p:extLst>
              <p:ext uri="{D42A27DB-BD31-4B8C-83A1-F6EECF244321}">
                <p14:modId xmlns:p14="http://schemas.microsoft.com/office/powerpoint/2010/main" val="202972146"/>
              </p:ext>
            </p:extLst>
          </p:nvPr>
        </p:nvGraphicFramePr>
        <p:xfrm>
          <a:off x="411669" y="1185607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1" name="TextBox 280"/>
          <p:cNvSpPr txBox="1"/>
          <p:nvPr/>
        </p:nvSpPr>
        <p:spPr>
          <a:xfrm>
            <a:off x="2050489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12:30</a:t>
            </a:r>
            <a:endParaRPr lang="ko-KR" altLang="en-US" sz="700"/>
          </a:p>
        </p:txBody>
      </p:sp>
      <p:graphicFrame>
        <p:nvGraphicFramePr>
          <p:cNvPr id="282" name="차트 281"/>
          <p:cNvGraphicFramePr/>
          <p:nvPr>
            <p:extLst>
              <p:ext uri="{D42A27DB-BD31-4B8C-83A1-F6EECF244321}">
                <p14:modId xmlns:p14="http://schemas.microsoft.com/office/powerpoint/2010/main" val="948578892"/>
              </p:ext>
            </p:extLst>
          </p:nvPr>
        </p:nvGraphicFramePr>
        <p:xfrm>
          <a:off x="1082046" y="1189169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3" name="TextBox 282"/>
          <p:cNvSpPr txBox="1"/>
          <p:nvPr/>
        </p:nvSpPr>
        <p:spPr>
          <a:xfrm>
            <a:off x="2721537" y="1872887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13:00</a:t>
            </a:r>
            <a:endParaRPr lang="ko-KR" altLang="en-US" sz="700"/>
          </a:p>
        </p:txBody>
      </p:sp>
      <p:graphicFrame>
        <p:nvGraphicFramePr>
          <p:cNvPr id="284" name="차트 283"/>
          <p:cNvGraphicFramePr/>
          <p:nvPr>
            <p:extLst>
              <p:ext uri="{D42A27DB-BD31-4B8C-83A1-F6EECF244321}">
                <p14:modId xmlns:p14="http://schemas.microsoft.com/office/powerpoint/2010/main" val="1845768378"/>
              </p:ext>
            </p:extLst>
          </p:nvPr>
        </p:nvGraphicFramePr>
        <p:xfrm>
          <a:off x="1745202" y="118338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5" name="TextBox 284"/>
          <p:cNvSpPr txBox="1"/>
          <p:nvPr/>
        </p:nvSpPr>
        <p:spPr>
          <a:xfrm>
            <a:off x="3384693" y="186710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13:30</a:t>
            </a:r>
            <a:endParaRPr lang="ko-KR" altLang="en-US" sz="700"/>
          </a:p>
        </p:txBody>
      </p:sp>
      <p:graphicFrame>
        <p:nvGraphicFramePr>
          <p:cNvPr id="286" name="차트 285"/>
          <p:cNvGraphicFramePr/>
          <p:nvPr>
            <p:extLst>
              <p:ext uri="{D42A27DB-BD31-4B8C-83A1-F6EECF244321}">
                <p14:modId xmlns:p14="http://schemas.microsoft.com/office/powerpoint/2010/main" val="305127896"/>
              </p:ext>
            </p:extLst>
          </p:nvPr>
        </p:nvGraphicFramePr>
        <p:xfrm>
          <a:off x="2450533" y="11884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7" name="TextBox 286"/>
          <p:cNvSpPr txBox="1"/>
          <p:nvPr/>
        </p:nvSpPr>
        <p:spPr>
          <a:xfrm>
            <a:off x="4090024" y="18721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14:00</a:t>
            </a:r>
            <a:endParaRPr lang="ko-KR" altLang="en-US" sz="700"/>
          </a:p>
        </p:txBody>
      </p:sp>
      <p:graphicFrame>
        <p:nvGraphicFramePr>
          <p:cNvPr id="288" name="차트 287"/>
          <p:cNvGraphicFramePr/>
          <p:nvPr>
            <p:extLst>
              <p:ext uri="{D42A27DB-BD31-4B8C-83A1-F6EECF244321}">
                <p14:modId xmlns:p14="http://schemas.microsoft.com/office/powerpoint/2010/main" val="1571271547"/>
              </p:ext>
            </p:extLst>
          </p:nvPr>
        </p:nvGraphicFramePr>
        <p:xfrm>
          <a:off x="3143416" y="1188236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9" name="TextBox 288"/>
          <p:cNvSpPr txBox="1"/>
          <p:nvPr/>
        </p:nvSpPr>
        <p:spPr>
          <a:xfrm>
            <a:off x="4782907" y="185547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14:30</a:t>
            </a:r>
            <a:endParaRPr lang="ko-KR" altLang="en-US" sz="700"/>
          </a:p>
        </p:txBody>
      </p:sp>
      <p:graphicFrame>
        <p:nvGraphicFramePr>
          <p:cNvPr id="290" name="차트 289"/>
          <p:cNvGraphicFramePr/>
          <p:nvPr>
            <p:extLst>
              <p:ext uri="{D42A27DB-BD31-4B8C-83A1-F6EECF244321}">
                <p14:modId xmlns:p14="http://schemas.microsoft.com/office/powerpoint/2010/main" val="432029943"/>
              </p:ext>
            </p:extLst>
          </p:nvPr>
        </p:nvGraphicFramePr>
        <p:xfrm>
          <a:off x="3846265" y="11930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91" name="TextBox 290"/>
          <p:cNvSpPr txBox="1"/>
          <p:nvPr/>
        </p:nvSpPr>
        <p:spPr>
          <a:xfrm>
            <a:off x="5485756" y="18767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15:00</a:t>
            </a:r>
            <a:endParaRPr lang="ko-KR" altLang="en-US" sz="700"/>
          </a:p>
        </p:txBody>
      </p:sp>
      <p:graphicFrame>
        <p:nvGraphicFramePr>
          <p:cNvPr id="292" name="차트 291"/>
          <p:cNvGraphicFramePr/>
          <p:nvPr>
            <p:extLst>
              <p:ext uri="{D42A27DB-BD31-4B8C-83A1-F6EECF244321}">
                <p14:modId xmlns:p14="http://schemas.microsoft.com/office/powerpoint/2010/main" val="450467614"/>
              </p:ext>
            </p:extLst>
          </p:nvPr>
        </p:nvGraphicFramePr>
        <p:xfrm>
          <a:off x="4518215" y="119542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93" name="TextBox 292"/>
          <p:cNvSpPr txBox="1"/>
          <p:nvPr/>
        </p:nvSpPr>
        <p:spPr>
          <a:xfrm>
            <a:off x="6157706" y="187914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15:30</a:t>
            </a:r>
            <a:endParaRPr lang="ko-KR" altLang="en-US" sz="700"/>
          </a:p>
        </p:txBody>
      </p:sp>
      <p:graphicFrame>
        <p:nvGraphicFramePr>
          <p:cNvPr id="294" name="차트 293"/>
          <p:cNvGraphicFramePr/>
          <p:nvPr>
            <p:extLst>
              <p:ext uri="{D42A27DB-BD31-4B8C-83A1-F6EECF244321}">
                <p14:modId xmlns:p14="http://schemas.microsoft.com/office/powerpoint/2010/main" val="1943579380"/>
              </p:ext>
            </p:extLst>
          </p:nvPr>
        </p:nvGraphicFramePr>
        <p:xfrm>
          <a:off x="5196239" y="1193033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95" name="차트 294"/>
          <p:cNvGraphicFramePr/>
          <p:nvPr>
            <p:extLst>
              <p:ext uri="{D42A27DB-BD31-4B8C-83A1-F6EECF244321}">
                <p14:modId xmlns:p14="http://schemas.microsoft.com/office/powerpoint/2010/main" val="3335584673"/>
              </p:ext>
            </p:extLst>
          </p:nvPr>
        </p:nvGraphicFramePr>
        <p:xfrm>
          <a:off x="5885049" y="1185608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96" name="TextBox 295"/>
          <p:cNvSpPr txBox="1"/>
          <p:nvPr/>
        </p:nvSpPr>
        <p:spPr>
          <a:xfrm>
            <a:off x="649153" y="185919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11:30</a:t>
            </a:r>
            <a:endParaRPr lang="ko-KR" altLang="en-US" sz="700"/>
          </a:p>
        </p:txBody>
      </p:sp>
      <p:sp>
        <p:nvSpPr>
          <p:cNvPr id="297" name="TextBox 296"/>
          <p:cNvSpPr txBox="1"/>
          <p:nvPr/>
        </p:nvSpPr>
        <p:spPr>
          <a:xfrm>
            <a:off x="1325646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12:00</a:t>
            </a:r>
            <a:endParaRPr lang="ko-KR" altLang="en-US" sz="700"/>
          </a:p>
        </p:txBody>
      </p:sp>
      <p:graphicFrame>
        <p:nvGraphicFramePr>
          <p:cNvPr id="298" name="표 2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82185"/>
              </p:ext>
            </p:extLst>
          </p:nvPr>
        </p:nvGraphicFramePr>
        <p:xfrm>
          <a:off x="7143882" y="1336067"/>
          <a:ext cx="1944567" cy="73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</a:tblGrid>
              <a:tr h="243915">
                <a:tc>
                  <a:txBody>
                    <a:bodyPr/>
                    <a:lstStyle/>
                    <a:p>
                      <a:pPr algn="ctr" latinLnBrk="1"/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RH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99" name="직선 연결선 298"/>
          <p:cNvCxnSpPr/>
          <p:nvPr/>
        </p:nvCxnSpPr>
        <p:spPr>
          <a:xfrm flipH="1">
            <a:off x="7143882" y="1265727"/>
            <a:ext cx="3661" cy="83774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29" name="그룹 228"/>
          <p:cNvGrpSpPr/>
          <p:nvPr/>
        </p:nvGrpSpPr>
        <p:grpSpPr>
          <a:xfrm>
            <a:off x="7679084" y="3991698"/>
            <a:ext cx="1314589" cy="570211"/>
            <a:chOff x="5204460" y="4596878"/>
            <a:chExt cx="4063919" cy="1720098"/>
          </a:xfrm>
        </p:grpSpPr>
        <p:pic>
          <p:nvPicPr>
            <p:cNvPr id="230" name="그림 2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231" name="그룹 230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232" name="직사각형 231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33" name="직사각형 232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34" name="직사각형 233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35" name="직사각형 234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36" name="직사각형 235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37" name="직사각형 236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244" name="모서리가 둥근 직사각형 243"/>
          <p:cNvSpPr/>
          <p:nvPr/>
        </p:nvSpPr>
        <p:spPr>
          <a:xfrm>
            <a:off x="5306848" y="4200684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5788378" y="4195477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6" name="직사각형 245"/>
          <p:cNvSpPr/>
          <p:nvPr/>
        </p:nvSpPr>
        <p:spPr>
          <a:xfrm>
            <a:off x="5047241" y="4143763"/>
            <a:ext cx="1891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DS      </a:t>
            </a:r>
            <a:r>
              <a:rPr lang="ko-KR" altLang="en-US" sz="800" b="1" smtClean="0"/>
              <a:t>           </a:t>
            </a:r>
            <a:r>
              <a:rPr lang="en-US" altLang="ko-KR" sz="800" b="1" dirty="0" smtClean="0"/>
              <a:t>LD                  MI                MO   </a:t>
            </a:r>
          </a:p>
        </p:txBody>
      </p:sp>
      <p:sp>
        <p:nvSpPr>
          <p:cNvPr id="247" name="직사각형 246"/>
          <p:cNvSpPr/>
          <p:nvPr/>
        </p:nvSpPr>
        <p:spPr>
          <a:xfrm>
            <a:off x="4979469" y="3965538"/>
            <a:ext cx="8627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/>
              <a:t>Job Type </a:t>
            </a:r>
            <a:r>
              <a:rPr lang="ko-KR" altLang="en-US" sz="900" b="1" smtClean="0"/>
              <a:t>비고</a:t>
            </a:r>
            <a:endParaRPr lang="ko-KR" altLang="en-US" sz="900" b="1" dirty="0"/>
          </a:p>
        </p:txBody>
      </p:sp>
      <p:sp>
        <p:nvSpPr>
          <p:cNvPr id="248" name="모서리가 둥근 직사각형 247"/>
          <p:cNvSpPr/>
          <p:nvPr/>
        </p:nvSpPr>
        <p:spPr>
          <a:xfrm>
            <a:off x="4781012" y="3986505"/>
            <a:ext cx="2391886" cy="633031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9" name="모서리가 둥근 직사각형 248"/>
          <p:cNvSpPr/>
          <p:nvPr/>
        </p:nvSpPr>
        <p:spPr>
          <a:xfrm>
            <a:off x="6292693" y="4200680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모서리가 둥근 직사각형 249"/>
          <p:cNvSpPr/>
          <p:nvPr/>
        </p:nvSpPr>
        <p:spPr>
          <a:xfrm>
            <a:off x="6831371" y="4195473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1" name="모서리가 둥근 직사각형 250"/>
          <p:cNvSpPr/>
          <p:nvPr/>
        </p:nvSpPr>
        <p:spPr>
          <a:xfrm>
            <a:off x="5311605" y="4376899"/>
            <a:ext cx="149579" cy="104725"/>
          </a:xfrm>
          <a:prstGeom prst="roundRect">
            <a:avLst>
              <a:gd name="adj" fmla="val 5747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2" name="모서리가 둥근 직사각형 251"/>
          <p:cNvSpPr/>
          <p:nvPr/>
        </p:nvSpPr>
        <p:spPr>
          <a:xfrm>
            <a:off x="5793135" y="4371692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직사각형 299"/>
          <p:cNvSpPr/>
          <p:nvPr/>
        </p:nvSpPr>
        <p:spPr>
          <a:xfrm>
            <a:off x="5046336" y="4319978"/>
            <a:ext cx="18998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GI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GO                 RH                Non   </a:t>
            </a:r>
          </a:p>
        </p:txBody>
      </p:sp>
      <p:sp>
        <p:nvSpPr>
          <p:cNvPr id="301" name="모서리가 둥근 직사각형 300"/>
          <p:cNvSpPr/>
          <p:nvPr/>
        </p:nvSpPr>
        <p:spPr>
          <a:xfrm>
            <a:off x="6297450" y="4376895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모서리가 둥근 직사각형 301"/>
          <p:cNvSpPr/>
          <p:nvPr/>
        </p:nvSpPr>
        <p:spPr>
          <a:xfrm>
            <a:off x="6836128" y="4371688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3" name="직사각형 302"/>
          <p:cNvSpPr/>
          <p:nvPr/>
        </p:nvSpPr>
        <p:spPr>
          <a:xfrm>
            <a:off x="167374" y="4422752"/>
            <a:ext cx="1333863" cy="4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Data View </a:t>
            </a:r>
            <a:r>
              <a:rPr lang="ko-KR" altLang="en-US" sz="1050" smtClean="0"/>
              <a:t>그래프</a:t>
            </a:r>
            <a:endParaRPr lang="ko-KR" altLang="en-US" sz="1050" dirty="0"/>
          </a:p>
        </p:txBody>
      </p:sp>
      <p:graphicFrame>
        <p:nvGraphicFramePr>
          <p:cNvPr id="212" name="차트 2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056110"/>
              </p:ext>
            </p:extLst>
          </p:nvPr>
        </p:nvGraphicFramePr>
        <p:xfrm>
          <a:off x="2023781" y="5084084"/>
          <a:ext cx="3419369" cy="78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04" name="차트 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661238"/>
              </p:ext>
            </p:extLst>
          </p:nvPr>
        </p:nvGraphicFramePr>
        <p:xfrm>
          <a:off x="5493112" y="5089729"/>
          <a:ext cx="3573095" cy="78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1016303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67770" y="439634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91383"/>
            <a:ext cx="8755156" cy="4251362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2" name="그룹 91"/>
          <p:cNvGrpSpPr/>
          <p:nvPr/>
        </p:nvGrpSpPr>
        <p:grpSpPr>
          <a:xfrm rot="10800000">
            <a:off x="8477828" y="1128486"/>
            <a:ext cx="176236" cy="109230"/>
            <a:chOff x="10267821" y="1988701"/>
            <a:chExt cx="616666" cy="328629"/>
          </a:xfrm>
        </p:grpSpPr>
        <p:sp>
          <p:nvSpPr>
            <p:cNvPr id="93" name="모서리가 둥근 직사각형 92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1028276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96" name="TextBox 95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7796966" y="2299845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Total Info</a:t>
            </a:r>
            <a:endParaRPr lang="ko-KR" altLang="en-US" sz="700" b="1"/>
          </a:p>
        </p:txBody>
      </p:sp>
      <p:graphicFrame>
        <p:nvGraphicFramePr>
          <p:cNvPr id="310" name="표 3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01594"/>
              </p:ext>
            </p:extLst>
          </p:nvPr>
        </p:nvGraphicFramePr>
        <p:xfrm>
          <a:off x="444747" y="4765411"/>
          <a:ext cx="854892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69"/>
                <a:gridCol w="714755"/>
                <a:gridCol w="448070"/>
                <a:gridCol w="531032"/>
                <a:gridCol w="321918"/>
                <a:gridCol w="299800"/>
                <a:gridCol w="337709"/>
                <a:gridCol w="340046"/>
                <a:gridCol w="343166"/>
                <a:gridCol w="351745"/>
                <a:gridCol w="377483"/>
                <a:gridCol w="531589"/>
                <a:gridCol w="553220"/>
                <a:gridCol w="303061"/>
                <a:gridCol w="368905"/>
                <a:gridCol w="343166"/>
                <a:gridCol w="377483"/>
                <a:gridCol w="377483"/>
                <a:gridCol w="386062"/>
                <a:gridCol w="360325"/>
                <a:gridCol w="457039"/>
              </a:tblGrid>
              <a:tr h="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Rehandling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Job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DS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LD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GI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GO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MI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MO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RH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DS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LD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GI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GO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MI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MO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RH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Full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Empty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49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9" name="그룹 318"/>
          <p:cNvGrpSpPr/>
          <p:nvPr/>
        </p:nvGrpSpPr>
        <p:grpSpPr>
          <a:xfrm>
            <a:off x="2771770" y="2719789"/>
            <a:ext cx="2500673" cy="220349"/>
            <a:chOff x="2594550" y="3227370"/>
            <a:chExt cx="2500673" cy="418622"/>
          </a:xfrm>
        </p:grpSpPr>
        <p:sp>
          <p:nvSpPr>
            <p:cNvPr id="320" name="모서리가 둥근 직사각형 319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1" name="모서리가 둥근 직사각형 320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2" name="모서리가 둥근 직사각형 321"/>
            <p:cNvSpPr/>
            <p:nvPr/>
          </p:nvSpPr>
          <p:spPr>
            <a:xfrm>
              <a:off x="3437911" y="3230839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3" name="모서리가 둥근 직사각형 322"/>
            <p:cNvSpPr/>
            <p:nvPr/>
          </p:nvSpPr>
          <p:spPr>
            <a:xfrm>
              <a:off x="3607431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4" name="모서리가 둥근 직사각형 323"/>
            <p:cNvSpPr/>
            <p:nvPr/>
          </p:nvSpPr>
          <p:spPr>
            <a:xfrm>
              <a:off x="3834622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5" name="모서리가 둥근 직사각형 324"/>
            <p:cNvSpPr/>
            <p:nvPr/>
          </p:nvSpPr>
          <p:spPr>
            <a:xfrm>
              <a:off x="4061812" y="323066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6" name="모서리가 둥근 직사각형 325"/>
            <p:cNvSpPr/>
            <p:nvPr/>
          </p:nvSpPr>
          <p:spPr>
            <a:xfrm>
              <a:off x="4296434" y="3228718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7" name="모서리가 둥근 직사각형 326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8" name="모서리가 둥근 직사각형 327"/>
            <p:cNvSpPr/>
            <p:nvPr/>
          </p:nvSpPr>
          <p:spPr>
            <a:xfrm>
              <a:off x="2594550" y="3227370"/>
              <a:ext cx="2500673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9" name="그룹 328"/>
          <p:cNvGrpSpPr/>
          <p:nvPr/>
        </p:nvGrpSpPr>
        <p:grpSpPr>
          <a:xfrm>
            <a:off x="2148323" y="3427589"/>
            <a:ext cx="3135600" cy="226451"/>
            <a:chOff x="1959623" y="4136663"/>
            <a:chExt cx="3135600" cy="418622"/>
          </a:xfrm>
        </p:grpSpPr>
        <p:sp>
          <p:nvSpPr>
            <p:cNvPr id="330" name="모서리가 둥근 직사각형 329"/>
            <p:cNvSpPr/>
            <p:nvPr/>
          </p:nvSpPr>
          <p:spPr>
            <a:xfrm>
              <a:off x="1960033" y="4138182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1" name="모서리가 둥근 직사각형 330"/>
            <p:cNvSpPr/>
            <p:nvPr/>
          </p:nvSpPr>
          <p:spPr>
            <a:xfrm>
              <a:off x="2518122" y="4138182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2" name="모서리가 둥근 직사각형 331"/>
            <p:cNvSpPr/>
            <p:nvPr/>
          </p:nvSpPr>
          <p:spPr>
            <a:xfrm>
              <a:off x="2802983" y="4140132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3" name="모서리가 둥근 직사각형 332"/>
            <p:cNvSpPr/>
            <p:nvPr/>
          </p:nvSpPr>
          <p:spPr>
            <a:xfrm>
              <a:off x="2972503" y="413801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4" name="모서리가 둥근 직사각형 333"/>
            <p:cNvSpPr/>
            <p:nvPr/>
          </p:nvSpPr>
          <p:spPr>
            <a:xfrm>
              <a:off x="3199694" y="413801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5" name="모서리가 둥근 직사각형 334"/>
            <p:cNvSpPr/>
            <p:nvPr/>
          </p:nvSpPr>
          <p:spPr>
            <a:xfrm>
              <a:off x="3426884" y="413996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6" name="모서리가 둥근 직사각형 335"/>
            <p:cNvSpPr/>
            <p:nvPr/>
          </p:nvSpPr>
          <p:spPr>
            <a:xfrm>
              <a:off x="3661506" y="4138011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7" name="모서리가 둥근 직사각형 336"/>
            <p:cNvSpPr/>
            <p:nvPr/>
          </p:nvSpPr>
          <p:spPr>
            <a:xfrm>
              <a:off x="2683745" y="4138994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8" name="모서리가 둥근 직사각형 337"/>
            <p:cNvSpPr/>
            <p:nvPr/>
          </p:nvSpPr>
          <p:spPr>
            <a:xfrm>
              <a:off x="1959623" y="4136663"/>
              <a:ext cx="313560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9" name="그룹 338"/>
          <p:cNvGrpSpPr/>
          <p:nvPr/>
        </p:nvGrpSpPr>
        <p:grpSpPr>
          <a:xfrm>
            <a:off x="5767903" y="2721776"/>
            <a:ext cx="2715118" cy="222563"/>
            <a:chOff x="2594550" y="3227370"/>
            <a:chExt cx="2715118" cy="418622"/>
          </a:xfrm>
        </p:grpSpPr>
        <p:sp>
          <p:nvSpPr>
            <p:cNvPr id="340" name="모서리가 둥근 직사각형 339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모서리가 둥근 직사각형 340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2" name="모서리가 둥근 직사각형 341"/>
            <p:cNvSpPr/>
            <p:nvPr/>
          </p:nvSpPr>
          <p:spPr>
            <a:xfrm>
              <a:off x="3437911" y="3230839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3" name="모서리가 둥근 직사각형 342"/>
            <p:cNvSpPr/>
            <p:nvPr/>
          </p:nvSpPr>
          <p:spPr>
            <a:xfrm>
              <a:off x="3607431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4" name="모서리가 둥근 직사각형 343"/>
            <p:cNvSpPr/>
            <p:nvPr/>
          </p:nvSpPr>
          <p:spPr>
            <a:xfrm>
              <a:off x="3834622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5" name="모서리가 둥근 직사각형 344"/>
            <p:cNvSpPr/>
            <p:nvPr/>
          </p:nvSpPr>
          <p:spPr>
            <a:xfrm>
              <a:off x="4061812" y="323066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6" name="모서리가 둥근 직사각형 345"/>
            <p:cNvSpPr/>
            <p:nvPr/>
          </p:nvSpPr>
          <p:spPr>
            <a:xfrm>
              <a:off x="4296434" y="3228718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모서리가 둥근 직사각형 346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모서리가 둥근 직사각형 347"/>
            <p:cNvSpPr/>
            <p:nvPr/>
          </p:nvSpPr>
          <p:spPr>
            <a:xfrm>
              <a:off x="2594550" y="3227370"/>
              <a:ext cx="2715118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9" name="그룹 348"/>
          <p:cNvGrpSpPr/>
          <p:nvPr/>
        </p:nvGrpSpPr>
        <p:grpSpPr>
          <a:xfrm>
            <a:off x="5736982" y="3429523"/>
            <a:ext cx="2746038" cy="227990"/>
            <a:chOff x="5559762" y="4129712"/>
            <a:chExt cx="2746038" cy="418622"/>
          </a:xfrm>
        </p:grpSpPr>
        <p:sp>
          <p:nvSpPr>
            <p:cNvPr id="350" name="모서리가 둥근 직사각형 349"/>
            <p:cNvSpPr/>
            <p:nvPr/>
          </p:nvSpPr>
          <p:spPr>
            <a:xfrm>
              <a:off x="5560172" y="4131231"/>
              <a:ext cx="551147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모서리가 둥근 직사각형 350"/>
            <p:cNvSpPr/>
            <p:nvPr/>
          </p:nvSpPr>
          <p:spPr>
            <a:xfrm>
              <a:off x="6118261" y="4131231"/>
              <a:ext cx="164141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모서리가 둥근 직사각형 351"/>
            <p:cNvSpPr/>
            <p:nvPr/>
          </p:nvSpPr>
          <p:spPr>
            <a:xfrm>
              <a:off x="6403123" y="4133181"/>
              <a:ext cx="17154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모서리가 둥근 직사각형 352"/>
            <p:cNvSpPr/>
            <p:nvPr/>
          </p:nvSpPr>
          <p:spPr>
            <a:xfrm>
              <a:off x="6572643" y="413106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4" name="모서리가 둥근 직사각형 353"/>
            <p:cNvSpPr/>
            <p:nvPr/>
          </p:nvSpPr>
          <p:spPr>
            <a:xfrm>
              <a:off x="6799834" y="413106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모서리가 둥근 직사각형 354"/>
            <p:cNvSpPr/>
            <p:nvPr/>
          </p:nvSpPr>
          <p:spPr>
            <a:xfrm>
              <a:off x="7027024" y="413301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6" name="모서리가 둥근 직사각형 355"/>
            <p:cNvSpPr/>
            <p:nvPr/>
          </p:nvSpPr>
          <p:spPr>
            <a:xfrm>
              <a:off x="7261646" y="4131060"/>
              <a:ext cx="162100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모서리가 둥근 직사각형 356"/>
            <p:cNvSpPr/>
            <p:nvPr/>
          </p:nvSpPr>
          <p:spPr>
            <a:xfrm>
              <a:off x="6283885" y="4132043"/>
              <a:ext cx="11406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모서리가 둥근 직사각형 357"/>
            <p:cNvSpPr/>
            <p:nvPr/>
          </p:nvSpPr>
          <p:spPr>
            <a:xfrm>
              <a:off x="5559762" y="4129712"/>
              <a:ext cx="2746038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5" name="직사각형 364"/>
          <p:cNvSpPr/>
          <p:nvPr/>
        </p:nvSpPr>
        <p:spPr>
          <a:xfrm>
            <a:off x="2667053" y="2573074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6" name="직사각형 365"/>
          <p:cNvSpPr/>
          <p:nvPr/>
        </p:nvSpPr>
        <p:spPr>
          <a:xfrm>
            <a:off x="2032914" y="3261418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7" name="직사각형 366"/>
          <p:cNvSpPr/>
          <p:nvPr/>
        </p:nvSpPr>
        <p:spPr>
          <a:xfrm>
            <a:off x="5641761" y="256925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8" name="직사각형 367"/>
          <p:cNvSpPr/>
          <p:nvPr/>
        </p:nvSpPr>
        <p:spPr>
          <a:xfrm>
            <a:off x="5629401" y="3257107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9" name="모서리가 둥근 직사각형 368"/>
          <p:cNvSpPr/>
          <p:nvPr/>
        </p:nvSpPr>
        <p:spPr>
          <a:xfrm>
            <a:off x="2146654" y="3270354"/>
            <a:ext cx="3135600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0" name="모서리가 둥근 직사각형 369"/>
          <p:cNvSpPr/>
          <p:nvPr/>
        </p:nvSpPr>
        <p:spPr>
          <a:xfrm>
            <a:off x="2770957" y="2559129"/>
            <a:ext cx="2501486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1" name="모서리가 둥근 직사각형 370"/>
          <p:cNvSpPr/>
          <p:nvPr/>
        </p:nvSpPr>
        <p:spPr>
          <a:xfrm>
            <a:off x="5769443" y="2560156"/>
            <a:ext cx="2713577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372" name="모서리가 둥근 직사각형 371"/>
          <p:cNvSpPr/>
          <p:nvPr/>
        </p:nvSpPr>
        <p:spPr>
          <a:xfrm>
            <a:off x="5737392" y="3270521"/>
            <a:ext cx="2745628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373" name="모서리가 둥근 직사각형 372"/>
          <p:cNvSpPr/>
          <p:nvPr/>
        </p:nvSpPr>
        <p:spPr>
          <a:xfrm>
            <a:off x="5782106" y="257488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74" name="TextBox 373"/>
          <p:cNvSpPr txBox="1"/>
          <p:nvPr/>
        </p:nvSpPr>
        <p:spPr>
          <a:xfrm>
            <a:off x="5720988" y="252588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75" name="모서리가 둥근 직사각형 374"/>
          <p:cNvSpPr/>
          <p:nvPr/>
        </p:nvSpPr>
        <p:spPr>
          <a:xfrm>
            <a:off x="5758499" y="326775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76" name="TextBox 375"/>
          <p:cNvSpPr txBox="1"/>
          <p:nvPr/>
        </p:nvSpPr>
        <p:spPr>
          <a:xfrm>
            <a:off x="5702778" y="322781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77" name="모서리가 둥근 직사각형 376"/>
          <p:cNvSpPr/>
          <p:nvPr/>
        </p:nvSpPr>
        <p:spPr>
          <a:xfrm>
            <a:off x="2778426" y="256270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78" name="TextBox 377"/>
          <p:cNvSpPr txBox="1"/>
          <p:nvPr/>
        </p:nvSpPr>
        <p:spPr>
          <a:xfrm>
            <a:off x="2717308" y="2513715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79" name="모서리가 둥근 직사각형 378"/>
          <p:cNvSpPr/>
          <p:nvPr/>
        </p:nvSpPr>
        <p:spPr>
          <a:xfrm>
            <a:off x="2153031" y="326586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80" name="TextBox 379"/>
          <p:cNvSpPr txBox="1"/>
          <p:nvPr/>
        </p:nvSpPr>
        <p:spPr>
          <a:xfrm>
            <a:off x="2097310" y="322592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3802812" y="2527941"/>
            <a:ext cx="1507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70%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3773978" y="3240515"/>
            <a:ext cx="1507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60%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6916669" y="2540963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6887835" y="3253537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5562043" y="249890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394" name="TextBox 393"/>
          <p:cNvSpPr txBox="1"/>
          <p:nvPr/>
        </p:nvSpPr>
        <p:spPr>
          <a:xfrm>
            <a:off x="5698070" y="3456660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65%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80%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2703017" y="2956400"/>
            <a:ext cx="541814" cy="200056"/>
            <a:chOff x="2541092" y="3651725"/>
            <a:chExt cx="541814" cy="200056"/>
          </a:xfrm>
        </p:grpSpPr>
        <p:sp>
          <p:nvSpPr>
            <p:cNvPr id="136" name="모서리가 둥근 직사각형 135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양쪽 모서리가 둥근 사각형 136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8" name="양쪽 모서리가 둥근 사각형 137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141" name="오른쪽 화살표 140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4753979" y="2944670"/>
            <a:ext cx="541814" cy="206404"/>
            <a:chOff x="4592054" y="3639995"/>
            <a:chExt cx="541814" cy="206404"/>
          </a:xfrm>
        </p:grpSpPr>
        <p:sp>
          <p:nvSpPr>
            <p:cNvPr id="143" name="모서리가 둥근 직사각형 142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양쪽 모서리가 둥근 사각형 143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5" name="양쪽 모서리가 둥근 사각형 144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148" name="오른쪽 화살표 147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9" name="그룹 148"/>
          <p:cNvGrpSpPr/>
          <p:nvPr/>
        </p:nvGrpSpPr>
        <p:grpSpPr>
          <a:xfrm>
            <a:off x="2061706" y="3669552"/>
            <a:ext cx="535464" cy="200056"/>
            <a:chOff x="1899781" y="4431552"/>
            <a:chExt cx="535464" cy="200056"/>
          </a:xfrm>
        </p:grpSpPr>
        <p:sp>
          <p:nvSpPr>
            <p:cNvPr id="150" name="모서리가 둥근 직사각형 149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양쪽 모서리가 둥근 사각형 150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2" name="양쪽 모서리가 둥근 사각형 151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155" name="오른쪽 화살표 154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6" name="그룹 155"/>
          <p:cNvGrpSpPr/>
          <p:nvPr/>
        </p:nvGrpSpPr>
        <p:grpSpPr>
          <a:xfrm>
            <a:off x="5663468" y="3667644"/>
            <a:ext cx="541814" cy="200056"/>
            <a:chOff x="5492018" y="4439169"/>
            <a:chExt cx="541814" cy="200056"/>
          </a:xfrm>
        </p:grpSpPr>
        <p:sp>
          <p:nvSpPr>
            <p:cNvPr id="157" name="모서리가 둥근 직사각형 156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양쪽 모서리가 둥근 사각형 157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9" name="양쪽 모서리가 둥근 사각형 158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162" name="오른쪽 화살표 161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3" name="모서리가 둥근 직사각형 162"/>
          <p:cNvSpPr/>
          <p:nvPr/>
        </p:nvSpPr>
        <p:spPr>
          <a:xfrm>
            <a:off x="2772988" y="29537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3966789" y="2953709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2130558" y="3669633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7163306" y="294080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5778998" y="2940805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8" name="그룹 167"/>
          <p:cNvGrpSpPr/>
          <p:nvPr/>
        </p:nvGrpSpPr>
        <p:grpSpPr>
          <a:xfrm>
            <a:off x="5697188" y="2938684"/>
            <a:ext cx="541814" cy="206404"/>
            <a:chOff x="5506688" y="3662584"/>
            <a:chExt cx="541814" cy="206404"/>
          </a:xfrm>
        </p:grpSpPr>
        <p:sp>
          <p:nvSpPr>
            <p:cNvPr id="169" name="모서리가 둥근 직사각형 168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양쪽 모서리가 둥근 사각형 169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1" name="양쪽 모서리가 둥근 사각형 170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174" name="오른쪽 화살표 173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5" name="그룹 174"/>
          <p:cNvGrpSpPr/>
          <p:nvPr/>
        </p:nvGrpSpPr>
        <p:grpSpPr>
          <a:xfrm>
            <a:off x="7958970" y="2942193"/>
            <a:ext cx="541814" cy="206404"/>
            <a:chOff x="7768470" y="3666093"/>
            <a:chExt cx="541814" cy="206404"/>
          </a:xfrm>
        </p:grpSpPr>
        <p:sp>
          <p:nvSpPr>
            <p:cNvPr id="176" name="모서리가 둥근 직사각형 175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양쪽 모서리가 둥근 사각형 176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8" name="양쪽 모서리가 둥근 사각형 177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181" name="오른쪽 화살표 180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2" name="모서리가 둥근 직사각형 181"/>
          <p:cNvSpPr/>
          <p:nvPr/>
        </p:nvSpPr>
        <p:spPr>
          <a:xfrm>
            <a:off x="5759948" y="3667601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182"/>
          <p:cNvSpPr/>
          <p:nvPr/>
        </p:nvSpPr>
        <p:spPr>
          <a:xfrm>
            <a:off x="7705919" y="216147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4" name="타원 183"/>
          <p:cNvSpPr/>
          <p:nvPr/>
        </p:nvSpPr>
        <p:spPr>
          <a:xfrm>
            <a:off x="5486633" y="245352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6" name="타원 185"/>
          <p:cNvSpPr/>
          <p:nvPr/>
        </p:nvSpPr>
        <p:spPr>
          <a:xfrm>
            <a:off x="295414" y="476478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89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69502"/>
              </p:ext>
            </p:extLst>
          </p:nvPr>
        </p:nvGraphicFramePr>
        <p:xfrm>
          <a:off x="9488422" y="851115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평균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" name="모서리가 둥근 직사각형 210"/>
          <p:cNvSpPr/>
          <p:nvPr/>
        </p:nvSpPr>
        <p:spPr>
          <a:xfrm>
            <a:off x="364085" y="1272077"/>
            <a:ext cx="8730488" cy="831393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13" name="차트 212"/>
          <p:cNvGraphicFramePr/>
          <p:nvPr>
            <p:extLst>
              <p:ext uri="{D42A27DB-BD31-4B8C-83A1-F6EECF244321}">
                <p14:modId xmlns:p14="http://schemas.microsoft.com/office/powerpoint/2010/main" val="202972146"/>
              </p:ext>
            </p:extLst>
          </p:nvPr>
        </p:nvGraphicFramePr>
        <p:xfrm>
          <a:off x="411669" y="1185607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4" name="TextBox 213"/>
          <p:cNvSpPr txBox="1"/>
          <p:nvPr/>
        </p:nvSpPr>
        <p:spPr>
          <a:xfrm>
            <a:off x="2050489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12:30</a:t>
            </a:r>
            <a:endParaRPr lang="ko-KR" altLang="en-US" sz="700"/>
          </a:p>
        </p:txBody>
      </p:sp>
      <p:graphicFrame>
        <p:nvGraphicFramePr>
          <p:cNvPr id="215" name="차트 214"/>
          <p:cNvGraphicFramePr/>
          <p:nvPr>
            <p:extLst>
              <p:ext uri="{D42A27DB-BD31-4B8C-83A1-F6EECF244321}">
                <p14:modId xmlns:p14="http://schemas.microsoft.com/office/powerpoint/2010/main" val="948578892"/>
              </p:ext>
            </p:extLst>
          </p:nvPr>
        </p:nvGraphicFramePr>
        <p:xfrm>
          <a:off x="1082046" y="1189169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6" name="TextBox 215"/>
          <p:cNvSpPr txBox="1"/>
          <p:nvPr/>
        </p:nvSpPr>
        <p:spPr>
          <a:xfrm>
            <a:off x="2721537" y="1872887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13:00</a:t>
            </a:r>
            <a:endParaRPr lang="ko-KR" altLang="en-US" sz="700"/>
          </a:p>
        </p:txBody>
      </p:sp>
      <p:graphicFrame>
        <p:nvGraphicFramePr>
          <p:cNvPr id="217" name="차트 216"/>
          <p:cNvGraphicFramePr/>
          <p:nvPr>
            <p:extLst>
              <p:ext uri="{D42A27DB-BD31-4B8C-83A1-F6EECF244321}">
                <p14:modId xmlns:p14="http://schemas.microsoft.com/office/powerpoint/2010/main" val="1845768378"/>
              </p:ext>
            </p:extLst>
          </p:nvPr>
        </p:nvGraphicFramePr>
        <p:xfrm>
          <a:off x="1745202" y="118338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8" name="TextBox 217"/>
          <p:cNvSpPr txBox="1"/>
          <p:nvPr/>
        </p:nvSpPr>
        <p:spPr>
          <a:xfrm>
            <a:off x="3384693" y="186710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13:30</a:t>
            </a:r>
            <a:endParaRPr lang="ko-KR" altLang="en-US" sz="700"/>
          </a:p>
        </p:txBody>
      </p:sp>
      <p:graphicFrame>
        <p:nvGraphicFramePr>
          <p:cNvPr id="219" name="차트 218"/>
          <p:cNvGraphicFramePr/>
          <p:nvPr>
            <p:extLst>
              <p:ext uri="{D42A27DB-BD31-4B8C-83A1-F6EECF244321}">
                <p14:modId xmlns:p14="http://schemas.microsoft.com/office/powerpoint/2010/main" val="305127896"/>
              </p:ext>
            </p:extLst>
          </p:nvPr>
        </p:nvGraphicFramePr>
        <p:xfrm>
          <a:off x="2450533" y="11884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0" name="TextBox 219"/>
          <p:cNvSpPr txBox="1"/>
          <p:nvPr/>
        </p:nvSpPr>
        <p:spPr>
          <a:xfrm>
            <a:off x="4090024" y="18721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14:00</a:t>
            </a:r>
            <a:endParaRPr lang="ko-KR" altLang="en-US" sz="700"/>
          </a:p>
        </p:txBody>
      </p:sp>
      <p:graphicFrame>
        <p:nvGraphicFramePr>
          <p:cNvPr id="221" name="차트 220"/>
          <p:cNvGraphicFramePr/>
          <p:nvPr>
            <p:extLst>
              <p:ext uri="{D42A27DB-BD31-4B8C-83A1-F6EECF244321}">
                <p14:modId xmlns:p14="http://schemas.microsoft.com/office/powerpoint/2010/main" val="1571271547"/>
              </p:ext>
            </p:extLst>
          </p:nvPr>
        </p:nvGraphicFramePr>
        <p:xfrm>
          <a:off x="3143416" y="1188236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2" name="TextBox 221"/>
          <p:cNvSpPr txBox="1"/>
          <p:nvPr/>
        </p:nvSpPr>
        <p:spPr>
          <a:xfrm>
            <a:off x="4782907" y="185547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14:30</a:t>
            </a:r>
            <a:endParaRPr lang="ko-KR" altLang="en-US" sz="700"/>
          </a:p>
        </p:txBody>
      </p:sp>
      <p:graphicFrame>
        <p:nvGraphicFramePr>
          <p:cNvPr id="223" name="차트 222"/>
          <p:cNvGraphicFramePr/>
          <p:nvPr>
            <p:extLst>
              <p:ext uri="{D42A27DB-BD31-4B8C-83A1-F6EECF244321}">
                <p14:modId xmlns:p14="http://schemas.microsoft.com/office/powerpoint/2010/main" val="432029943"/>
              </p:ext>
            </p:extLst>
          </p:nvPr>
        </p:nvGraphicFramePr>
        <p:xfrm>
          <a:off x="3846265" y="11930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4" name="TextBox 223"/>
          <p:cNvSpPr txBox="1"/>
          <p:nvPr/>
        </p:nvSpPr>
        <p:spPr>
          <a:xfrm>
            <a:off x="5485756" y="18767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15:00</a:t>
            </a:r>
            <a:endParaRPr lang="ko-KR" altLang="en-US" sz="700"/>
          </a:p>
        </p:txBody>
      </p:sp>
      <p:graphicFrame>
        <p:nvGraphicFramePr>
          <p:cNvPr id="226" name="차트 225"/>
          <p:cNvGraphicFramePr/>
          <p:nvPr>
            <p:extLst>
              <p:ext uri="{D42A27DB-BD31-4B8C-83A1-F6EECF244321}">
                <p14:modId xmlns:p14="http://schemas.microsoft.com/office/powerpoint/2010/main" val="450467614"/>
              </p:ext>
            </p:extLst>
          </p:nvPr>
        </p:nvGraphicFramePr>
        <p:xfrm>
          <a:off x="4518215" y="119542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7" name="TextBox 226"/>
          <p:cNvSpPr txBox="1"/>
          <p:nvPr/>
        </p:nvSpPr>
        <p:spPr>
          <a:xfrm>
            <a:off x="6157706" y="187914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15:30</a:t>
            </a:r>
            <a:endParaRPr lang="ko-KR" altLang="en-US" sz="700"/>
          </a:p>
        </p:txBody>
      </p:sp>
      <p:graphicFrame>
        <p:nvGraphicFramePr>
          <p:cNvPr id="228" name="차트 227"/>
          <p:cNvGraphicFramePr/>
          <p:nvPr>
            <p:extLst>
              <p:ext uri="{D42A27DB-BD31-4B8C-83A1-F6EECF244321}">
                <p14:modId xmlns:p14="http://schemas.microsoft.com/office/powerpoint/2010/main" val="1943579380"/>
              </p:ext>
            </p:extLst>
          </p:nvPr>
        </p:nvGraphicFramePr>
        <p:xfrm>
          <a:off x="5196239" y="1193033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53" name="차트 252"/>
          <p:cNvGraphicFramePr/>
          <p:nvPr>
            <p:extLst>
              <p:ext uri="{D42A27DB-BD31-4B8C-83A1-F6EECF244321}">
                <p14:modId xmlns:p14="http://schemas.microsoft.com/office/powerpoint/2010/main" val="3335584673"/>
              </p:ext>
            </p:extLst>
          </p:nvPr>
        </p:nvGraphicFramePr>
        <p:xfrm>
          <a:off x="5885049" y="1185608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54" name="TextBox 253"/>
          <p:cNvSpPr txBox="1"/>
          <p:nvPr/>
        </p:nvSpPr>
        <p:spPr>
          <a:xfrm>
            <a:off x="649153" y="185919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11:30</a:t>
            </a:r>
            <a:endParaRPr lang="ko-KR" altLang="en-US" sz="700"/>
          </a:p>
        </p:txBody>
      </p:sp>
      <p:sp>
        <p:nvSpPr>
          <p:cNvPr id="255" name="TextBox 254"/>
          <p:cNvSpPr txBox="1"/>
          <p:nvPr/>
        </p:nvSpPr>
        <p:spPr>
          <a:xfrm>
            <a:off x="1325646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12:00</a:t>
            </a:r>
            <a:endParaRPr lang="ko-KR" altLang="en-US" sz="700"/>
          </a:p>
        </p:txBody>
      </p:sp>
      <p:graphicFrame>
        <p:nvGraphicFramePr>
          <p:cNvPr id="256" name="표 2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82185"/>
              </p:ext>
            </p:extLst>
          </p:nvPr>
        </p:nvGraphicFramePr>
        <p:xfrm>
          <a:off x="7143882" y="1336067"/>
          <a:ext cx="1944567" cy="73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</a:tblGrid>
              <a:tr h="243915">
                <a:tc>
                  <a:txBody>
                    <a:bodyPr/>
                    <a:lstStyle/>
                    <a:p>
                      <a:pPr algn="ctr" latinLnBrk="1"/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RH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57" name="직선 연결선 256"/>
          <p:cNvCxnSpPr/>
          <p:nvPr/>
        </p:nvCxnSpPr>
        <p:spPr>
          <a:xfrm flipH="1">
            <a:off x="7143882" y="1265727"/>
            <a:ext cx="3661" cy="83774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38" name="그룹 237"/>
          <p:cNvGrpSpPr/>
          <p:nvPr/>
        </p:nvGrpSpPr>
        <p:grpSpPr>
          <a:xfrm>
            <a:off x="7679084" y="3991698"/>
            <a:ext cx="1314589" cy="570211"/>
            <a:chOff x="5204460" y="4596878"/>
            <a:chExt cx="4063919" cy="1720098"/>
          </a:xfrm>
        </p:grpSpPr>
        <p:pic>
          <p:nvPicPr>
            <p:cNvPr id="239" name="그림 23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240" name="그룹 239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241" name="직사각형 240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42" name="직사각형 241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43" name="직사각형 242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44" name="직사각형 243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45" name="직사각형 244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46" name="직사각형 245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258" name="모서리가 둥근 직사각형 257"/>
          <p:cNvSpPr/>
          <p:nvPr/>
        </p:nvSpPr>
        <p:spPr>
          <a:xfrm>
            <a:off x="5306848" y="4200684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5788378" y="4195477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직사각형 259"/>
          <p:cNvSpPr/>
          <p:nvPr/>
        </p:nvSpPr>
        <p:spPr>
          <a:xfrm>
            <a:off x="5047241" y="4143763"/>
            <a:ext cx="1891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DS      </a:t>
            </a:r>
            <a:r>
              <a:rPr lang="ko-KR" altLang="en-US" sz="800" b="1" smtClean="0"/>
              <a:t>           </a:t>
            </a:r>
            <a:r>
              <a:rPr lang="en-US" altLang="ko-KR" sz="800" b="1" dirty="0" smtClean="0"/>
              <a:t>LD                  MI                MO   </a:t>
            </a:r>
          </a:p>
        </p:txBody>
      </p:sp>
      <p:sp>
        <p:nvSpPr>
          <p:cNvPr id="261" name="직사각형 260"/>
          <p:cNvSpPr/>
          <p:nvPr/>
        </p:nvSpPr>
        <p:spPr>
          <a:xfrm>
            <a:off x="4979469" y="3965538"/>
            <a:ext cx="8627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/>
              <a:t>Job Type </a:t>
            </a:r>
            <a:r>
              <a:rPr lang="ko-KR" altLang="en-US" sz="900" b="1" smtClean="0"/>
              <a:t>비고</a:t>
            </a:r>
            <a:endParaRPr lang="ko-KR" altLang="en-US" sz="900" b="1" dirty="0"/>
          </a:p>
        </p:txBody>
      </p:sp>
      <p:sp>
        <p:nvSpPr>
          <p:cNvPr id="262" name="모서리가 둥근 직사각형 261"/>
          <p:cNvSpPr/>
          <p:nvPr/>
        </p:nvSpPr>
        <p:spPr>
          <a:xfrm>
            <a:off x="4781012" y="3986505"/>
            <a:ext cx="2391886" cy="633031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6292693" y="4200680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6831371" y="4195473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5311605" y="4376899"/>
            <a:ext cx="149579" cy="104725"/>
          </a:xfrm>
          <a:prstGeom prst="roundRect">
            <a:avLst>
              <a:gd name="adj" fmla="val 5747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5793135" y="4371692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직사각형 266"/>
          <p:cNvSpPr/>
          <p:nvPr/>
        </p:nvSpPr>
        <p:spPr>
          <a:xfrm>
            <a:off x="5046336" y="4319978"/>
            <a:ext cx="18998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/>
              <a:t>GI</a:t>
            </a:r>
            <a:r>
              <a:rPr lang="ko-KR" altLang="en-US" sz="800" b="1" smtClean="0"/>
              <a:t>                 </a:t>
            </a:r>
            <a:r>
              <a:rPr lang="en-US" altLang="ko-KR" sz="800" b="1" dirty="0" smtClean="0"/>
              <a:t>GO                 RH                Non   </a:t>
            </a:r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6297450" y="4376895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6836128" y="4371688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직사각형 269"/>
          <p:cNvSpPr/>
          <p:nvPr/>
        </p:nvSpPr>
        <p:spPr>
          <a:xfrm>
            <a:off x="288522" y="4270747"/>
            <a:ext cx="1333863" cy="4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Data View </a:t>
            </a:r>
            <a:r>
              <a:rPr lang="ko-KR" altLang="en-US" sz="1050" smtClean="0"/>
              <a:t>표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135413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67770" y="439634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91383"/>
            <a:ext cx="8755156" cy="4251362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2" name="그룹 91"/>
          <p:cNvGrpSpPr/>
          <p:nvPr/>
        </p:nvGrpSpPr>
        <p:grpSpPr>
          <a:xfrm rot="10800000">
            <a:off x="8477828" y="1128486"/>
            <a:ext cx="176236" cy="109230"/>
            <a:chOff x="10267821" y="1988701"/>
            <a:chExt cx="616666" cy="328629"/>
          </a:xfrm>
        </p:grpSpPr>
        <p:sp>
          <p:nvSpPr>
            <p:cNvPr id="93" name="모서리가 둥근 직사각형 92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1028276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96" name="TextBox 95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7796966" y="2299845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Total Info</a:t>
            </a:r>
            <a:endParaRPr lang="ko-KR" altLang="en-US" sz="700" b="1"/>
          </a:p>
        </p:txBody>
      </p:sp>
      <p:grpSp>
        <p:nvGrpSpPr>
          <p:cNvPr id="319" name="그룹 318"/>
          <p:cNvGrpSpPr/>
          <p:nvPr/>
        </p:nvGrpSpPr>
        <p:grpSpPr>
          <a:xfrm>
            <a:off x="2771770" y="2719789"/>
            <a:ext cx="2500673" cy="220349"/>
            <a:chOff x="2594550" y="3227370"/>
            <a:chExt cx="2500673" cy="418622"/>
          </a:xfrm>
        </p:grpSpPr>
        <p:sp>
          <p:nvSpPr>
            <p:cNvPr id="320" name="모서리가 둥근 직사각형 319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1" name="모서리가 둥근 직사각형 320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2" name="모서리가 둥근 직사각형 321"/>
            <p:cNvSpPr/>
            <p:nvPr/>
          </p:nvSpPr>
          <p:spPr>
            <a:xfrm>
              <a:off x="3437911" y="3230839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3" name="모서리가 둥근 직사각형 322"/>
            <p:cNvSpPr/>
            <p:nvPr/>
          </p:nvSpPr>
          <p:spPr>
            <a:xfrm>
              <a:off x="3607431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4" name="모서리가 둥근 직사각형 323"/>
            <p:cNvSpPr/>
            <p:nvPr/>
          </p:nvSpPr>
          <p:spPr>
            <a:xfrm>
              <a:off x="3834622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5" name="모서리가 둥근 직사각형 324"/>
            <p:cNvSpPr/>
            <p:nvPr/>
          </p:nvSpPr>
          <p:spPr>
            <a:xfrm>
              <a:off x="4061812" y="323066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6" name="모서리가 둥근 직사각형 325"/>
            <p:cNvSpPr/>
            <p:nvPr/>
          </p:nvSpPr>
          <p:spPr>
            <a:xfrm>
              <a:off x="4296434" y="3228718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7" name="모서리가 둥근 직사각형 326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8" name="모서리가 둥근 직사각형 327"/>
            <p:cNvSpPr/>
            <p:nvPr/>
          </p:nvSpPr>
          <p:spPr>
            <a:xfrm>
              <a:off x="2594550" y="3227370"/>
              <a:ext cx="2500673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9" name="그룹 328"/>
          <p:cNvGrpSpPr/>
          <p:nvPr/>
        </p:nvGrpSpPr>
        <p:grpSpPr>
          <a:xfrm>
            <a:off x="2148323" y="3427589"/>
            <a:ext cx="3135600" cy="226451"/>
            <a:chOff x="1959623" y="4136663"/>
            <a:chExt cx="3135600" cy="418622"/>
          </a:xfrm>
        </p:grpSpPr>
        <p:sp>
          <p:nvSpPr>
            <p:cNvPr id="330" name="모서리가 둥근 직사각형 329"/>
            <p:cNvSpPr/>
            <p:nvPr/>
          </p:nvSpPr>
          <p:spPr>
            <a:xfrm>
              <a:off x="1960033" y="4138182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1" name="모서리가 둥근 직사각형 330"/>
            <p:cNvSpPr/>
            <p:nvPr/>
          </p:nvSpPr>
          <p:spPr>
            <a:xfrm>
              <a:off x="2518122" y="4138182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2" name="모서리가 둥근 직사각형 331"/>
            <p:cNvSpPr/>
            <p:nvPr/>
          </p:nvSpPr>
          <p:spPr>
            <a:xfrm>
              <a:off x="2802983" y="4140132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3" name="모서리가 둥근 직사각형 332"/>
            <p:cNvSpPr/>
            <p:nvPr/>
          </p:nvSpPr>
          <p:spPr>
            <a:xfrm>
              <a:off x="2972503" y="413801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4" name="모서리가 둥근 직사각형 333"/>
            <p:cNvSpPr/>
            <p:nvPr/>
          </p:nvSpPr>
          <p:spPr>
            <a:xfrm>
              <a:off x="3199694" y="413801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5" name="모서리가 둥근 직사각형 334"/>
            <p:cNvSpPr/>
            <p:nvPr/>
          </p:nvSpPr>
          <p:spPr>
            <a:xfrm>
              <a:off x="3426884" y="4139961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6" name="모서리가 둥근 직사각형 335"/>
            <p:cNvSpPr/>
            <p:nvPr/>
          </p:nvSpPr>
          <p:spPr>
            <a:xfrm>
              <a:off x="3661506" y="4138011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7" name="모서리가 둥근 직사각형 336"/>
            <p:cNvSpPr/>
            <p:nvPr/>
          </p:nvSpPr>
          <p:spPr>
            <a:xfrm>
              <a:off x="2683745" y="4138994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8" name="모서리가 둥근 직사각형 337"/>
            <p:cNvSpPr/>
            <p:nvPr/>
          </p:nvSpPr>
          <p:spPr>
            <a:xfrm>
              <a:off x="1959623" y="4136663"/>
              <a:ext cx="313560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9" name="그룹 338"/>
          <p:cNvGrpSpPr/>
          <p:nvPr/>
        </p:nvGrpSpPr>
        <p:grpSpPr>
          <a:xfrm>
            <a:off x="5767903" y="2721776"/>
            <a:ext cx="2715118" cy="222563"/>
            <a:chOff x="2594550" y="3227370"/>
            <a:chExt cx="2715118" cy="418622"/>
          </a:xfrm>
        </p:grpSpPr>
        <p:sp>
          <p:nvSpPr>
            <p:cNvPr id="340" name="모서리가 둥근 직사각형 339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모서리가 둥근 직사각형 340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2" name="모서리가 둥근 직사각형 341"/>
            <p:cNvSpPr/>
            <p:nvPr/>
          </p:nvSpPr>
          <p:spPr>
            <a:xfrm>
              <a:off x="3437911" y="3230839"/>
              <a:ext cx="172235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3" name="모서리가 둥근 직사각형 342"/>
            <p:cNvSpPr/>
            <p:nvPr/>
          </p:nvSpPr>
          <p:spPr>
            <a:xfrm>
              <a:off x="3607431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4" name="모서리가 둥근 직사각형 343"/>
            <p:cNvSpPr/>
            <p:nvPr/>
          </p:nvSpPr>
          <p:spPr>
            <a:xfrm>
              <a:off x="3834622" y="322871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5" name="모서리가 둥근 직사각형 344"/>
            <p:cNvSpPr/>
            <p:nvPr/>
          </p:nvSpPr>
          <p:spPr>
            <a:xfrm>
              <a:off x="4061812" y="3230668"/>
              <a:ext cx="229907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6" name="모서리가 둥근 직사각형 345"/>
            <p:cNvSpPr/>
            <p:nvPr/>
          </p:nvSpPr>
          <p:spPr>
            <a:xfrm>
              <a:off x="4296434" y="3228718"/>
              <a:ext cx="162755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모서리가 둥근 직사각형 346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모서리가 둥근 직사각형 347"/>
            <p:cNvSpPr/>
            <p:nvPr/>
          </p:nvSpPr>
          <p:spPr>
            <a:xfrm>
              <a:off x="2594550" y="3227370"/>
              <a:ext cx="2715118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9" name="그룹 348"/>
          <p:cNvGrpSpPr/>
          <p:nvPr/>
        </p:nvGrpSpPr>
        <p:grpSpPr>
          <a:xfrm>
            <a:off x="5736982" y="3429523"/>
            <a:ext cx="2746038" cy="227990"/>
            <a:chOff x="5559762" y="4129712"/>
            <a:chExt cx="2746038" cy="418622"/>
          </a:xfrm>
        </p:grpSpPr>
        <p:sp>
          <p:nvSpPr>
            <p:cNvPr id="350" name="모서리가 둥근 직사각형 349"/>
            <p:cNvSpPr/>
            <p:nvPr/>
          </p:nvSpPr>
          <p:spPr>
            <a:xfrm>
              <a:off x="5560172" y="4131231"/>
              <a:ext cx="551147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모서리가 둥근 직사각형 350"/>
            <p:cNvSpPr/>
            <p:nvPr/>
          </p:nvSpPr>
          <p:spPr>
            <a:xfrm>
              <a:off x="6118261" y="4131231"/>
              <a:ext cx="164141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모서리가 둥근 직사각형 351"/>
            <p:cNvSpPr/>
            <p:nvPr/>
          </p:nvSpPr>
          <p:spPr>
            <a:xfrm>
              <a:off x="6403123" y="4133181"/>
              <a:ext cx="17154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모서리가 둥근 직사각형 352"/>
            <p:cNvSpPr/>
            <p:nvPr/>
          </p:nvSpPr>
          <p:spPr>
            <a:xfrm>
              <a:off x="6572643" y="413106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4" name="모서리가 둥근 직사각형 353"/>
            <p:cNvSpPr/>
            <p:nvPr/>
          </p:nvSpPr>
          <p:spPr>
            <a:xfrm>
              <a:off x="6799834" y="413106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모서리가 둥근 직사각형 354"/>
            <p:cNvSpPr/>
            <p:nvPr/>
          </p:nvSpPr>
          <p:spPr>
            <a:xfrm>
              <a:off x="7027024" y="4133010"/>
              <a:ext cx="228982" cy="410323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6" name="모서리가 둥근 직사각형 355"/>
            <p:cNvSpPr/>
            <p:nvPr/>
          </p:nvSpPr>
          <p:spPr>
            <a:xfrm>
              <a:off x="7261646" y="4131060"/>
              <a:ext cx="162100" cy="410323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모서리가 둥근 직사각형 356"/>
            <p:cNvSpPr/>
            <p:nvPr/>
          </p:nvSpPr>
          <p:spPr>
            <a:xfrm>
              <a:off x="6283885" y="4132043"/>
              <a:ext cx="11406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모서리가 둥근 직사각형 357"/>
            <p:cNvSpPr/>
            <p:nvPr/>
          </p:nvSpPr>
          <p:spPr>
            <a:xfrm>
              <a:off x="5559762" y="4129712"/>
              <a:ext cx="2746038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5" name="직사각형 364"/>
          <p:cNvSpPr/>
          <p:nvPr/>
        </p:nvSpPr>
        <p:spPr>
          <a:xfrm>
            <a:off x="2667053" y="2573074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6" name="직사각형 365"/>
          <p:cNvSpPr/>
          <p:nvPr/>
        </p:nvSpPr>
        <p:spPr>
          <a:xfrm>
            <a:off x="2032914" y="3261418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7" name="직사각형 366"/>
          <p:cNvSpPr/>
          <p:nvPr/>
        </p:nvSpPr>
        <p:spPr>
          <a:xfrm>
            <a:off x="5641761" y="256925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8" name="직사각형 367"/>
          <p:cNvSpPr/>
          <p:nvPr/>
        </p:nvSpPr>
        <p:spPr>
          <a:xfrm>
            <a:off x="5629401" y="3257107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9" name="모서리가 둥근 직사각형 368"/>
          <p:cNvSpPr/>
          <p:nvPr/>
        </p:nvSpPr>
        <p:spPr>
          <a:xfrm>
            <a:off x="2146654" y="3270354"/>
            <a:ext cx="3135600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0" name="모서리가 둥근 직사각형 369"/>
          <p:cNvSpPr/>
          <p:nvPr/>
        </p:nvSpPr>
        <p:spPr>
          <a:xfrm>
            <a:off x="2770957" y="2559129"/>
            <a:ext cx="2501486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1" name="모서리가 둥근 직사각형 370"/>
          <p:cNvSpPr/>
          <p:nvPr/>
        </p:nvSpPr>
        <p:spPr>
          <a:xfrm>
            <a:off x="5769443" y="2560156"/>
            <a:ext cx="2713577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372" name="모서리가 둥근 직사각형 371"/>
          <p:cNvSpPr/>
          <p:nvPr/>
        </p:nvSpPr>
        <p:spPr>
          <a:xfrm>
            <a:off x="5737392" y="3270521"/>
            <a:ext cx="2745628" cy="159854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`</a:t>
            </a:r>
            <a:endParaRPr lang="ko-KR" altLang="en-US"/>
          </a:p>
        </p:txBody>
      </p:sp>
      <p:sp>
        <p:nvSpPr>
          <p:cNvPr id="373" name="모서리가 둥근 직사각형 372"/>
          <p:cNvSpPr/>
          <p:nvPr/>
        </p:nvSpPr>
        <p:spPr>
          <a:xfrm>
            <a:off x="5782106" y="2574880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74" name="TextBox 373"/>
          <p:cNvSpPr txBox="1"/>
          <p:nvPr/>
        </p:nvSpPr>
        <p:spPr>
          <a:xfrm>
            <a:off x="5720988" y="2525886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75" name="모서리가 둥근 직사각형 374"/>
          <p:cNvSpPr/>
          <p:nvPr/>
        </p:nvSpPr>
        <p:spPr>
          <a:xfrm>
            <a:off x="5758499" y="326775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76" name="TextBox 375"/>
          <p:cNvSpPr txBox="1"/>
          <p:nvPr/>
        </p:nvSpPr>
        <p:spPr>
          <a:xfrm>
            <a:off x="5702778" y="322781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77" name="모서리가 둥근 직사각형 376"/>
          <p:cNvSpPr/>
          <p:nvPr/>
        </p:nvSpPr>
        <p:spPr>
          <a:xfrm>
            <a:off x="2778426" y="2562709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78" name="TextBox 377"/>
          <p:cNvSpPr txBox="1"/>
          <p:nvPr/>
        </p:nvSpPr>
        <p:spPr>
          <a:xfrm>
            <a:off x="2717308" y="2513715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5B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79" name="모서리가 둥근 직사각형 378"/>
          <p:cNvSpPr/>
          <p:nvPr/>
        </p:nvSpPr>
        <p:spPr>
          <a:xfrm>
            <a:off x="2153031" y="3265864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380" name="TextBox 379"/>
          <p:cNvSpPr txBox="1"/>
          <p:nvPr/>
        </p:nvSpPr>
        <p:spPr>
          <a:xfrm>
            <a:off x="2097310" y="322592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5</a:t>
            </a:r>
            <a:r>
              <a:rPr lang="en-US" altLang="ko-KR" sz="900" dirty="0" smtClean="0">
                <a:solidFill>
                  <a:schemeClr val="bg1"/>
                </a:solidFill>
              </a:rPr>
              <a:t>D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3802812" y="2527941"/>
            <a:ext cx="1507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70%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3773978" y="3240515"/>
            <a:ext cx="1507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60%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6916669" y="2540963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6887835" y="3253537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C.S :</a:t>
            </a:r>
            <a:r>
              <a:rPr lang="en-US" altLang="ko-KR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90%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  |  J.S 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11%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5562043" y="249890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393" name="TextBox 392"/>
          <p:cNvSpPr txBox="1"/>
          <p:nvPr/>
        </p:nvSpPr>
        <p:spPr>
          <a:xfrm>
            <a:off x="5549684" y="31785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394" name="TextBox 393"/>
          <p:cNvSpPr txBox="1"/>
          <p:nvPr/>
        </p:nvSpPr>
        <p:spPr>
          <a:xfrm>
            <a:off x="5698070" y="3456660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65%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80%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2703017" y="2956400"/>
            <a:ext cx="541814" cy="200056"/>
            <a:chOff x="2541092" y="3651725"/>
            <a:chExt cx="541814" cy="200056"/>
          </a:xfrm>
        </p:grpSpPr>
        <p:sp>
          <p:nvSpPr>
            <p:cNvPr id="136" name="모서리가 둥근 직사각형 135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양쪽 모서리가 둥근 사각형 136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8" name="양쪽 모서리가 둥근 사각형 137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141" name="오른쪽 화살표 140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4753979" y="2944670"/>
            <a:ext cx="541814" cy="206404"/>
            <a:chOff x="4592054" y="3639995"/>
            <a:chExt cx="541814" cy="206404"/>
          </a:xfrm>
        </p:grpSpPr>
        <p:sp>
          <p:nvSpPr>
            <p:cNvPr id="143" name="모서리가 둥근 직사각형 142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양쪽 모서리가 둥근 사각형 143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5" name="양쪽 모서리가 둥근 사각형 144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148" name="오른쪽 화살표 147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9" name="그룹 148"/>
          <p:cNvGrpSpPr/>
          <p:nvPr/>
        </p:nvGrpSpPr>
        <p:grpSpPr>
          <a:xfrm>
            <a:off x="2061706" y="3669552"/>
            <a:ext cx="535464" cy="200056"/>
            <a:chOff x="1899781" y="4431552"/>
            <a:chExt cx="535464" cy="200056"/>
          </a:xfrm>
        </p:grpSpPr>
        <p:sp>
          <p:nvSpPr>
            <p:cNvPr id="150" name="모서리가 둥근 직사각형 149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양쪽 모서리가 둥근 사각형 150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2" name="양쪽 모서리가 둥근 사각형 151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155" name="오른쪽 화살표 154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6" name="그룹 155"/>
          <p:cNvGrpSpPr/>
          <p:nvPr/>
        </p:nvGrpSpPr>
        <p:grpSpPr>
          <a:xfrm>
            <a:off x="5663468" y="3667644"/>
            <a:ext cx="541814" cy="200056"/>
            <a:chOff x="5492018" y="4439169"/>
            <a:chExt cx="541814" cy="200056"/>
          </a:xfrm>
        </p:grpSpPr>
        <p:sp>
          <p:nvSpPr>
            <p:cNvPr id="157" name="모서리가 둥근 직사각형 156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양쪽 모서리가 둥근 사각형 157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9" name="양쪽 모서리가 둥근 사각형 158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162" name="오른쪽 화살표 161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3" name="모서리가 둥근 직사각형 162"/>
          <p:cNvSpPr/>
          <p:nvPr/>
        </p:nvSpPr>
        <p:spPr>
          <a:xfrm>
            <a:off x="2772988" y="2953709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3966789" y="2953709"/>
            <a:ext cx="1316736" cy="50558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2130558" y="3669633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7163306" y="2940805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5778998" y="2940805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8" name="그룹 167"/>
          <p:cNvGrpSpPr/>
          <p:nvPr/>
        </p:nvGrpSpPr>
        <p:grpSpPr>
          <a:xfrm>
            <a:off x="5697188" y="2938684"/>
            <a:ext cx="541814" cy="206404"/>
            <a:chOff x="5506688" y="3662584"/>
            <a:chExt cx="541814" cy="206404"/>
          </a:xfrm>
        </p:grpSpPr>
        <p:sp>
          <p:nvSpPr>
            <p:cNvPr id="169" name="모서리가 둥근 직사각형 168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양쪽 모서리가 둥근 사각형 169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1" name="양쪽 모서리가 둥근 사각형 170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174" name="오른쪽 화살표 173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5" name="그룹 174"/>
          <p:cNvGrpSpPr/>
          <p:nvPr/>
        </p:nvGrpSpPr>
        <p:grpSpPr>
          <a:xfrm>
            <a:off x="7958970" y="2942193"/>
            <a:ext cx="541814" cy="206404"/>
            <a:chOff x="7768470" y="3666093"/>
            <a:chExt cx="541814" cy="206404"/>
          </a:xfrm>
        </p:grpSpPr>
        <p:sp>
          <p:nvSpPr>
            <p:cNvPr id="176" name="모서리가 둥근 직사각형 175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양쪽 모서리가 둥근 사각형 176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8" name="양쪽 모서리가 둥근 사각형 177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181" name="오른쪽 화살표 180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2" name="모서리가 둥근 직사각형 181"/>
          <p:cNvSpPr/>
          <p:nvPr/>
        </p:nvSpPr>
        <p:spPr>
          <a:xfrm>
            <a:off x="5759948" y="3667601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182"/>
          <p:cNvSpPr/>
          <p:nvPr/>
        </p:nvSpPr>
        <p:spPr>
          <a:xfrm>
            <a:off x="7705919" y="216147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4" name="타원 183"/>
          <p:cNvSpPr/>
          <p:nvPr/>
        </p:nvSpPr>
        <p:spPr>
          <a:xfrm>
            <a:off x="5486633" y="245352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5" name="타원 184"/>
          <p:cNvSpPr/>
          <p:nvPr/>
        </p:nvSpPr>
        <p:spPr>
          <a:xfrm>
            <a:off x="5472043" y="313267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89" name="Group 214"/>
          <p:cNvGraphicFramePr>
            <a:graphicFrameLocks noGrp="1"/>
          </p:cNvGraphicFramePr>
          <p:nvPr>
            <p:extLst/>
          </p:nvPr>
        </p:nvGraphicFramePr>
        <p:xfrm>
          <a:off x="9488422" y="851115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평균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" name="모서리가 둥근 직사각형 210"/>
          <p:cNvSpPr/>
          <p:nvPr/>
        </p:nvSpPr>
        <p:spPr>
          <a:xfrm>
            <a:off x="364085" y="1272077"/>
            <a:ext cx="8730488" cy="831393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13" name="차트 212"/>
          <p:cNvGraphicFramePr/>
          <p:nvPr>
            <p:extLst/>
          </p:nvPr>
        </p:nvGraphicFramePr>
        <p:xfrm>
          <a:off x="411669" y="1185607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4" name="TextBox 213"/>
          <p:cNvSpPr txBox="1"/>
          <p:nvPr/>
        </p:nvSpPr>
        <p:spPr>
          <a:xfrm>
            <a:off x="2050489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12:30</a:t>
            </a:r>
            <a:endParaRPr lang="ko-KR" altLang="en-US" sz="700"/>
          </a:p>
        </p:txBody>
      </p:sp>
      <p:graphicFrame>
        <p:nvGraphicFramePr>
          <p:cNvPr id="215" name="차트 214"/>
          <p:cNvGraphicFramePr/>
          <p:nvPr>
            <p:extLst/>
          </p:nvPr>
        </p:nvGraphicFramePr>
        <p:xfrm>
          <a:off x="1082046" y="1189169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6" name="TextBox 215"/>
          <p:cNvSpPr txBox="1"/>
          <p:nvPr/>
        </p:nvSpPr>
        <p:spPr>
          <a:xfrm>
            <a:off x="2721537" y="1872887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13:00</a:t>
            </a:r>
            <a:endParaRPr lang="ko-KR" altLang="en-US" sz="700"/>
          </a:p>
        </p:txBody>
      </p:sp>
      <p:graphicFrame>
        <p:nvGraphicFramePr>
          <p:cNvPr id="217" name="차트 216"/>
          <p:cNvGraphicFramePr/>
          <p:nvPr>
            <p:extLst/>
          </p:nvPr>
        </p:nvGraphicFramePr>
        <p:xfrm>
          <a:off x="1745202" y="118338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8" name="TextBox 217"/>
          <p:cNvSpPr txBox="1"/>
          <p:nvPr/>
        </p:nvSpPr>
        <p:spPr>
          <a:xfrm>
            <a:off x="3384693" y="186710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13:30</a:t>
            </a:r>
            <a:endParaRPr lang="ko-KR" altLang="en-US" sz="700"/>
          </a:p>
        </p:txBody>
      </p:sp>
      <p:graphicFrame>
        <p:nvGraphicFramePr>
          <p:cNvPr id="219" name="차트 218"/>
          <p:cNvGraphicFramePr/>
          <p:nvPr>
            <p:extLst/>
          </p:nvPr>
        </p:nvGraphicFramePr>
        <p:xfrm>
          <a:off x="2450533" y="11884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0" name="TextBox 219"/>
          <p:cNvSpPr txBox="1"/>
          <p:nvPr/>
        </p:nvSpPr>
        <p:spPr>
          <a:xfrm>
            <a:off x="4090024" y="18721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14:00</a:t>
            </a:r>
            <a:endParaRPr lang="ko-KR" altLang="en-US" sz="700"/>
          </a:p>
        </p:txBody>
      </p:sp>
      <p:graphicFrame>
        <p:nvGraphicFramePr>
          <p:cNvPr id="221" name="차트 220"/>
          <p:cNvGraphicFramePr/>
          <p:nvPr>
            <p:extLst/>
          </p:nvPr>
        </p:nvGraphicFramePr>
        <p:xfrm>
          <a:off x="3143416" y="1188236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2" name="TextBox 221"/>
          <p:cNvSpPr txBox="1"/>
          <p:nvPr/>
        </p:nvSpPr>
        <p:spPr>
          <a:xfrm>
            <a:off x="4782907" y="185547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14:30</a:t>
            </a:r>
            <a:endParaRPr lang="ko-KR" altLang="en-US" sz="700"/>
          </a:p>
        </p:txBody>
      </p:sp>
      <p:graphicFrame>
        <p:nvGraphicFramePr>
          <p:cNvPr id="223" name="차트 222"/>
          <p:cNvGraphicFramePr/>
          <p:nvPr>
            <p:extLst/>
          </p:nvPr>
        </p:nvGraphicFramePr>
        <p:xfrm>
          <a:off x="3846265" y="11930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4" name="TextBox 223"/>
          <p:cNvSpPr txBox="1"/>
          <p:nvPr/>
        </p:nvSpPr>
        <p:spPr>
          <a:xfrm>
            <a:off x="5485756" y="18767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15:00</a:t>
            </a:r>
            <a:endParaRPr lang="ko-KR" altLang="en-US" sz="700"/>
          </a:p>
        </p:txBody>
      </p:sp>
      <p:graphicFrame>
        <p:nvGraphicFramePr>
          <p:cNvPr id="226" name="차트 225"/>
          <p:cNvGraphicFramePr/>
          <p:nvPr>
            <p:extLst/>
          </p:nvPr>
        </p:nvGraphicFramePr>
        <p:xfrm>
          <a:off x="4518215" y="119542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7" name="TextBox 226"/>
          <p:cNvSpPr txBox="1"/>
          <p:nvPr/>
        </p:nvSpPr>
        <p:spPr>
          <a:xfrm>
            <a:off x="6157706" y="187914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15:30</a:t>
            </a:r>
            <a:endParaRPr lang="ko-KR" altLang="en-US" sz="700"/>
          </a:p>
        </p:txBody>
      </p:sp>
      <p:graphicFrame>
        <p:nvGraphicFramePr>
          <p:cNvPr id="228" name="차트 227"/>
          <p:cNvGraphicFramePr/>
          <p:nvPr>
            <p:extLst/>
          </p:nvPr>
        </p:nvGraphicFramePr>
        <p:xfrm>
          <a:off x="5196239" y="1193033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53" name="차트 252"/>
          <p:cNvGraphicFramePr/>
          <p:nvPr>
            <p:extLst/>
          </p:nvPr>
        </p:nvGraphicFramePr>
        <p:xfrm>
          <a:off x="5885049" y="1185608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54" name="TextBox 253"/>
          <p:cNvSpPr txBox="1"/>
          <p:nvPr/>
        </p:nvSpPr>
        <p:spPr>
          <a:xfrm>
            <a:off x="649153" y="185919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11:30</a:t>
            </a:r>
            <a:endParaRPr lang="ko-KR" altLang="en-US" sz="700"/>
          </a:p>
        </p:txBody>
      </p:sp>
      <p:sp>
        <p:nvSpPr>
          <p:cNvPr id="255" name="TextBox 254"/>
          <p:cNvSpPr txBox="1"/>
          <p:nvPr/>
        </p:nvSpPr>
        <p:spPr>
          <a:xfrm>
            <a:off x="1325646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12:00</a:t>
            </a:r>
            <a:endParaRPr lang="ko-KR" altLang="en-US" sz="700"/>
          </a:p>
        </p:txBody>
      </p:sp>
      <p:graphicFrame>
        <p:nvGraphicFramePr>
          <p:cNvPr id="256" name="표 255"/>
          <p:cNvGraphicFramePr>
            <a:graphicFrameLocks noGrp="1"/>
          </p:cNvGraphicFramePr>
          <p:nvPr>
            <p:extLst/>
          </p:nvPr>
        </p:nvGraphicFramePr>
        <p:xfrm>
          <a:off x="7143882" y="1336067"/>
          <a:ext cx="1944567" cy="73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</a:tblGrid>
              <a:tr h="243915">
                <a:tc>
                  <a:txBody>
                    <a:bodyPr/>
                    <a:lstStyle/>
                    <a:p>
                      <a:pPr algn="ctr" latinLnBrk="1"/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RH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57" name="직선 연결선 256"/>
          <p:cNvCxnSpPr/>
          <p:nvPr/>
        </p:nvCxnSpPr>
        <p:spPr>
          <a:xfrm flipH="1">
            <a:off x="7143882" y="1265727"/>
            <a:ext cx="3661" cy="83774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90" name="표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80018"/>
              </p:ext>
            </p:extLst>
          </p:nvPr>
        </p:nvGraphicFramePr>
        <p:xfrm>
          <a:off x="411669" y="3958913"/>
          <a:ext cx="865831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31"/>
                <a:gridCol w="695325"/>
                <a:gridCol w="448052"/>
                <a:gridCol w="3478434"/>
                <a:gridCol w="3571870"/>
              </a:tblGrid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Job type</a:t>
                      </a:r>
                      <a:r>
                        <a:rPr lang="en-US" altLang="ko-KR" sz="800" baseline="0" dirty="0" smtClean="0"/>
                        <a:t>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Container Type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16814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16814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6814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814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16814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16814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6D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Job type</a:t>
                      </a: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Type 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6814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814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16814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2" name="차트 1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374576"/>
              </p:ext>
            </p:extLst>
          </p:nvPr>
        </p:nvGraphicFramePr>
        <p:xfrm>
          <a:off x="2027555" y="4199745"/>
          <a:ext cx="3419369" cy="59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93" name="차트 1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650482"/>
              </p:ext>
            </p:extLst>
          </p:nvPr>
        </p:nvGraphicFramePr>
        <p:xfrm>
          <a:off x="5496886" y="4205056"/>
          <a:ext cx="3573095" cy="5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94" name="차트 1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96133"/>
              </p:ext>
            </p:extLst>
          </p:nvPr>
        </p:nvGraphicFramePr>
        <p:xfrm>
          <a:off x="2046023" y="5049576"/>
          <a:ext cx="3419369" cy="59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95" name="차트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524634"/>
              </p:ext>
            </p:extLst>
          </p:nvPr>
        </p:nvGraphicFramePr>
        <p:xfrm>
          <a:off x="5515354" y="5054887"/>
          <a:ext cx="3573095" cy="5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96" name="차트 1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108254"/>
              </p:ext>
            </p:extLst>
          </p:nvPr>
        </p:nvGraphicFramePr>
        <p:xfrm>
          <a:off x="2046023" y="5897000"/>
          <a:ext cx="3419369" cy="59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97" name="차트 1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312931"/>
              </p:ext>
            </p:extLst>
          </p:nvPr>
        </p:nvGraphicFramePr>
        <p:xfrm>
          <a:off x="5515354" y="5902311"/>
          <a:ext cx="3573095" cy="5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98" name="타원 197"/>
          <p:cNvSpPr/>
          <p:nvPr/>
        </p:nvSpPr>
        <p:spPr>
          <a:xfrm>
            <a:off x="296968" y="414180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9" name="타원 198"/>
          <p:cNvSpPr/>
          <p:nvPr/>
        </p:nvSpPr>
        <p:spPr>
          <a:xfrm>
            <a:off x="283610" y="494002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00" name="타원 199"/>
          <p:cNvSpPr/>
          <p:nvPr/>
        </p:nvSpPr>
        <p:spPr>
          <a:xfrm>
            <a:off x="283610" y="584575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7800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20145" y="439634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 분석</a:t>
            </a:r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91383"/>
            <a:ext cx="8755156" cy="4251362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2" name="그룹 91"/>
          <p:cNvGrpSpPr/>
          <p:nvPr/>
        </p:nvGrpSpPr>
        <p:grpSpPr>
          <a:xfrm rot="10800000">
            <a:off x="8477828" y="1128486"/>
            <a:ext cx="176236" cy="109230"/>
            <a:chOff x="10267821" y="1988701"/>
            <a:chExt cx="616666" cy="328629"/>
          </a:xfrm>
        </p:grpSpPr>
        <p:sp>
          <p:nvSpPr>
            <p:cNvPr id="93" name="모서리가 둥근 직사각형 92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10282769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929693" y="1072758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/>
              <a:t>Rehandling</a:t>
            </a:r>
            <a:endParaRPr lang="ko-KR" altLang="en-US" sz="700" b="1"/>
          </a:p>
        </p:txBody>
      </p:sp>
      <p:sp>
        <p:nvSpPr>
          <p:cNvPr id="96" name="TextBox 95"/>
          <p:cNvSpPr txBox="1"/>
          <p:nvPr/>
        </p:nvSpPr>
        <p:spPr>
          <a:xfrm>
            <a:off x="8660933" y="107841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Job Type</a:t>
            </a:r>
            <a:endParaRPr lang="ko-KR" altLang="en-US" sz="700" b="1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7796966" y="2299845"/>
            <a:ext cx="883229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Total Info</a:t>
            </a:r>
            <a:endParaRPr lang="ko-KR" altLang="en-US" sz="700" b="1"/>
          </a:p>
        </p:txBody>
      </p:sp>
      <p:graphicFrame>
        <p:nvGraphicFramePr>
          <p:cNvPr id="310" name="표 3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33089"/>
              </p:ext>
            </p:extLst>
          </p:nvPr>
        </p:nvGraphicFramePr>
        <p:xfrm>
          <a:off x="495220" y="2522538"/>
          <a:ext cx="844514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11"/>
                <a:gridCol w="706078"/>
                <a:gridCol w="442630"/>
                <a:gridCol w="3392797"/>
                <a:gridCol w="3483933"/>
              </a:tblGrid>
              <a:tr h="201105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Container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en-US" altLang="ko-KR" sz="800" dirty="0" smtClean="0"/>
                        <a:t>type</a:t>
                      </a:r>
                      <a:r>
                        <a:rPr lang="en-US" altLang="ko-KR" sz="800" baseline="0" dirty="0" smtClean="0"/>
                        <a:t>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Job </a:t>
                      </a:r>
                      <a:r>
                        <a:rPr lang="en-US" altLang="ko-KR" sz="800" dirty="0" smtClean="0"/>
                        <a:t>Type 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01105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5A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Rehandling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Job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01105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5B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Rehandling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Job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01105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6A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Rehandling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lang="ko-KR" alt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Job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  <a:tr h="201105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Rehandling</a:t>
                      </a:r>
                      <a:endParaRPr lang="ko-KR" altLang="en-US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lang="ko-KR" altLang="en-US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Job 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Type 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01105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모서리가 둥근 직사각형 182"/>
          <p:cNvSpPr/>
          <p:nvPr/>
        </p:nvSpPr>
        <p:spPr>
          <a:xfrm>
            <a:off x="364085" y="1272077"/>
            <a:ext cx="8730488" cy="831393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4" name="차트 183"/>
          <p:cNvGraphicFramePr/>
          <p:nvPr>
            <p:extLst>
              <p:ext uri="{D42A27DB-BD31-4B8C-83A1-F6EECF244321}">
                <p14:modId xmlns:p14="http://schemas.microsoft.com/office/powerpoint/2010/main" val="202972146"/>
              </p:ext>
            </p:extLst>
          </p:nvPr>
        </p:nvGraphicFramePr>
        <p:xfrm>
          <a:off x="411669" y="1185607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5" name="TextBox 184"/>
          <p:cNvSpPr txBox="1"/>
          <p:nvPr/>
        </p:nvSpPr>
        <p:spPr>
          <a:xfrm>
            <a:off x="2050489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12:30</a:t>
            </a:r>
            <a:endParaRPr lang="ko-KR" altLang="en-US" sz="700"/>
          </a:p>
        </p:txBody>
      </p:sp>
      <p:graphicFrame>
        <p:nvGraphicFramePr>
          <p:cNvPr id="186" name="차트 185"/>
          <p:cNvGraphicFramePr/>
          <p:nvPr>
            <p:extLst>
              <p:ext uri="{D42A27DB-BD31-4B8C-83A1-F6EECF244321}">
                <p14:modId xmlns:p14="http://schemas.microsoft.com/office/powerpoint/2010/main" val="948578892"/>
              </p:ext>
            </p:extLst>
          </p:nvPr>
        </p:nvGraphicFramePr>
        <p:xfrm>
          <a:off x="1082046" y="1189169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7" name="TextBox 186"/>
          <p:cNvSpPr txBox="1"/>
          <p:nvPr/>
        </p:nvSpPr>
        <p:spPr>
          <a:xfrm>
            <a:off x="2721537" y="1872887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13:00</a:t>
            </a:r>
            <a:endParaRPr lang="ko-KR" altLang="en-US" sz="700"/>
          </a:p>
        </p:txBody>
      </p:sp>
      <p:graphicFrame>
        <p:nvGraphicFramePr>
          <p:cNvPr id="188" name="차트 187"/>
          <p:cNvGraphicFramePr/>
          <p:nvPr>
            <p:extLst>
              <p:ext uri="{D42A27DB-BD31-4B8C-83A1-F6EECF244321}">
                <p14:modId xmlns:p14="http://schemas.microsoft.com/office/powerpoint/2010/main" val="1845768378"/>
              </p:ext>
            </p:extLst>
          </p:nvPr>
        </p:nvGraphicFramePr>
        <p:xfrm>
          <a:off x="1745202" y="118338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9" name="TextBox 188"/>
          <p:cNvSpPr txBox="1"/>
          <p:nvPr/>
        </p:nvSpPr>
        <p:spPr>
          <a:xfrm>
            <a:off x="3384693" y="186710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13:30</a:t>
            </a:r>
            <a:endParaRPr lang="ko-KR" altLang="en-US" sz="700"/>
          </a:p>
        </p:txBody>
      </p:sp>
      <p:graphicFrame>
        <p:nvGraphicFramePr>
          <p:cNvPr id="190" name="차트 189"/>
          <p:cNvGraphicFramePr/>
          <p:nvPr>
            <p:extLst>
              <p:ext uri="{D42A27DB-BD31-4B8C-83A1-F6EECF244321}">
                <p14:modId xmlns:p14="http://schemas.microsoft.com/office/powerpoint/2010/main" val="305127896"/>
              </p:ext>
            </p:extLst>
          </p:nvPr>
        </p:nvGraphicFramePr>
        <p:xfrm>
          <a:off x="2450533" y="11884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1" name="TextBox 190"/>
          <p:cNvSpPr txBox="1"/>
          <p:nvPr/>
        </p:nvSpPr>
        <p:spPr>
          <a:xfrm>
            <a:off x="4090024" y="18721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14:00</a:t>
            </a:r>
            <a:endParaRPr lang="ko-KR" altLang="en-US" sz="700"/>
          </a:p>
        </p:txBody>
      </p:sp>
      <p:graphicFrame>
        <p:nvGraphicFramePr>
          <p:cNvPr id="192" name="차트 191"/>
          <p:cNvGraphicFramePr/>
          <p:nvPr>
            <p:extLst>
              <p:ext uri="{D42A27DB-BD31-4B8C-83A1-F6EECF244321}">
                <p14:modId xmlns:p14="http://schemas.microsoft.com/office/powerpoint/2010/main" val="1571271547"/>
              </p:ext>
            </p:extLst>
          </p:nvPr>
        </p:nvGraphicFramePr>
        <p:xfrm>
          <a:off x="3143416" y="1188236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3" name="TextBox 192"/>
          <p:cNvSpPr txBox="1"/>
          <p:nvPr/>
        </p:nvSpPr>
        <p:spPr>
          <a:xfrm>
            <a:off x="4782907" y="185547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14:30</a:t>
            </a:r>
            <a:endParaRPr lang="ko-KR" altLang="en-US" sz="700"/>
          </a:p>
        </p:txBody>
      </p:sp>
      <p:graphicFrame>
        <p:nvGraphicFramePr>
          <p:cNvPr id="194" name="차트 193"/>
          <p:cNvGraphicFramePr/>
          <p:nvPr>
            <p:extLst>
              <p:ext uri="{D42A27DB-BD31-4B8C-83A1-F6EECF244321}">
                <p14:modId xmlns:p14="http://schemas.microsoft.com/office/powerpoint/2010/main" val="432029943"/>
              </p:ext>
            </p:extLst>
          </p:nvPr>
        </p:nvGraphicFramePr>
        <p:xfrm>
          <a:off x="3846265" y="1193000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5" name="TextBox 194"/>
          <p:cNvSpPr txBox="1"/>
          <p:nvPr/>
        </p:nvSpPr>
        <p:spPr>
          <a:xfrm>
            <a:off x="5485756" y="1876718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15:00</a:t>
            </a:r>
            <a:endParaRPr lang="ko-KR" altLang="en-US" sz="700"/>
          </a:p>
        </p:txBody>
      </p:sp>
      <p:graphicFrame>
        <p:nvGraphicFramePr>
          <p:cNvPr id="196" name="차트 195"/>
          <p:cNvGraphicFramePr/>
          <p:nvPr>
            <p:extLst>
              <p:ext uri="{D42A27DB-BD31-4B8C-83A1-F6EECF244321}">
                <p14:modId xmlns:p14="http://schemas.microsoft.com/office/powerpoint/2010/main" val="450467614"/>
              </p:ext>
            </p:extLst>
          </p:nvPr>
        </p:nvGraphicFramePr>
        <p:xfrm>
          <a:off x="4518215" y="1195425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7" name="TextBox 196"/>
          <p:cNvSpPr txBox="1"/>
          <p:nvPr/>
        </p:nvSpPr>
        <p:spPr>
          <a:xfrm>
            <a:off x="6157706" y="1879143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15:30</a:t>
            </a:r>
            <a:endParaRPr lang="ko-KR" altLang="en-US" sz="700"/>
          </a:p>
        </p:txBody>
      </p:sp>
      <p:graphicFrame>
        <p:nvGraphicFramePr>
          <p:cNvPr id="198" name="차트 197"/>
          <p:cNvGraphicFramePr/>
          <p:nvPr>
            <p:extLst>
              <p:ext uri="{D42A27DB-BD31-4B8C-83A1-F6EECF244321}">
                <p14:modId xmlns:p14="http://schemas.microsoft.com/office/powerpoint/2010/main" val="1943579380"/>
              </p:ext>
            </p:extLst>
          </p:nvPr>
        </p:nvGraphicFramePr>
        <p:xfrm>
          <a:off x="5196239" y="1193033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9" name="차트 198"/>
          <p:cNvGraphicFramePr/>
          <p:nvPr>
            <p:extLst>
              <p:ext uri="{D42A27DB-BD31-4B8C-83A1-F6EECF244321}">
                <p14:modId xmlns:p14="http://schemas.microsoft.com/office/powerpoint/2010/main" val="3335584673"/>
              </p:ext>
            </p:extLst>
          </p:nvPr>
        </p:nvGraphicFramePr>
        <p:xfrm>
          <a:off x="5885049" y="1185608"/>
          <a:ext cx="914439" cy="81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00" name="TextBox 199"/>
          <p:cNvSpPr txBox="1"/>
          <p:nvPr/>
        </p:nvSpPr>
        <p:spPr>
          <a:xfrm>
            <a:off x="649153" y="185919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11:30</a:t>
            </a:r>
            <a:endParaRPr lang="ko-KR" altLang="en-US" sz="700"/>
          </a:p>
        </p:txBody>
      </p:sp>
      <p:sp>
        <p:nvSpPr>
          <p:cNvPr id="202" name="TextBox 201"/>
          <p:cNvSpPr txBox="1"/>
          <p:nvPr/>
        </p:nvSpPr>
        <p:spPr>
          <a:xfrm>
            <a:off x="1325646" y="1867805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12:00</a:t>
            </a:r>
            <a:endParaRPr lang="ko-KR" altLang="en-US" sz="700"/>
          </a:p>
        </p:txBody>
      </p:sp>
      <p:graphicFrame>
        <p:nvGraphicFramePr>
          <p:cNvPr id="203" name="표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82185"/>
              </p:ext>
            </p:extLst>
          </p:nvPr>
        </p:nvGraphicFramePr>
        <p:xfrm>
          <a:off x="7143882" y="1336067"/>
          <a:ext cx="1944567" cy="73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  <a:gridCol w="216063"/>
              </a:tblGrid>
              <a:tr h="243915">
                <a:tc>
                  <a:txBody>
                    <a:bodyPr/>
                    <a:lstStyle/>
                    <a:p>
                      <a:pPr algn="ctr" latinLnBrk="1"/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GI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GO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RH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" b="0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00" b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ko-KR" altLang="en-US" sz="500" b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4" name="직선 연결선 203"/>
          <p:cNvCxnSpPr/>
          <p:nvPr/>
        </p:nvCxnSpPr>
        <p:spPr>
          <a:xfrm flipH="1">
            <a:off x="7143882" y="1265727"/>
            <a:ext cx="3661" cy="83774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20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90771"/>
              </p:ext>
            </p:extLst>
          </p:nvPr>
        </p:nvGraphicFramePr>
        <p:xfrm>
          <a:off x="9488422" y="859353"/>
          <a:ext cx="2637675" cy="36093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아무런 선택 없이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버튼 클릭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 블록의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창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에 대한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 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정보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 </a:t>
                      </a:r>
                      <a:r>
                        <a:rPr lang="en-US" altLang="ko-KR" sz="800" baseline="0" dirty="0" smtClean="0">
                          <a:effectLst/>
                        </a:rPr>
                        <a:t>Block</a:t>
                      </a:r>
                      <a:r>
                        <a:rPr lang="ko-KR" altLang="en-US" sz="800" baseline="0" smtClean="0">
                          <a:effectLst/>
                        </a:rPr>
                        <a:t>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" name="타원 206"/>
          <p:cNvSpPr/>
          <p:nvPr/>
        </p:nvSpPr>
        <p:spPr>
          <a:xfrm>
            <a:off x="7612301" y="221092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08" name="타원 207"/>
          <p:cNvSpPr/>
          <p:nvPr/>
        </p:nvSpPr>
        <p:spPr>
          <a:xfrm>
            <a:off x="381470" y="259627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10" name="타원 209"/>
          <p:cNvSpPr/>
          <p:nvPr/>
        </p:nvSpPr>
        <p:spPr>
          <a:xfrm>
            <a:off x="387786" y="352833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11" name="타원 210"/>
          <p:cNvSpPr/>
          <p:nvPr/>
        </p:nvSpPr>
        <p:spPr>
          <a:xfrm>
            <a:off x="387786" y="437871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205" name="차트 2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013478"/>
              </p:ext>
            </p:extLst>
          </p:nvPr>
        </p:nvGraphicFramePr>
        <p:xfrm>
          <a:off x="2085438" y="2757646"/>
          <a:ext cx="3328748" cy="59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09" name="차트 2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664417"/>
              </p:ext>
            </p:extLst>
          </p:nvPr>
        </p:nvGraphicFramePr>
        <p:xfrm>
          <a:off x="5488094" y="2753432"/>
          <a:ext cx="3424280" cy="5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12" name="차트 2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023634"/>
              </p:ext>
            </p:extLst>
          </p:nvPr>
        </p:nvGraphicFramePr>
        <p:xfrm>
          <a:off x="2103906" y="3607477"/>
          <a:ext cx="3328748" cy="59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13" name="차트 2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370864"/>
              </p:ext>
            </p:extLst>
          </p:nvPr>
        </p:nvGraphicFramePr>
        <p:xfrm>
          <a:off x="5487512" y="3603263"/>
          <a:ext cx="3424280" cy="5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14" name="차트 2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101142"/>
              </p:ext>
            </p:extLst>
          </p:nvPr>
        </p:nvGraphicFramePr>
        <p:xfrm>
          <a:off x="2103906" y="4454901"/>
          <a:ext cx="3328748" cy="59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15" name="차트 2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642114"/>
              </p:ext>
            </p:extLst>
          </p:nvPr>
        </p:nvGraphicFramePr>
        <p:xfrm>
          <a:off x="5487512" y="4450687"/>
          <a:ext cx="3424280" cy="5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16" name="차트 2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587527"/>
              </p:ext>
            </p:extLst>
          </p:nvPr>
        </p:nvGraphicFramePr>
        <p:xfrm>
          <a:off x="2097785" y="5302325"/>
          <a:ext cx="3328748" cy="59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17" name="차트 2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315524"/>
              </p:ext>
            </p:extLst>
          </p:nvPr>
        </p:nvGraphicFramePr>
        <p:xfrm>
          <a:off x="5481391" y="5298111"/>
          <a:ext cx="3424280" cy="5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218" name="타원 217"/>
          <p:cNvSpPr/>
          <p:nvPr/>
        </p:nvSpPr>
        <p:spPr>
          <a:xfrm>
            <a:off x="364085" y="528762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219" name="차트 2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984932"/>
              </p:ext>
            </p:extLst>
          </p:nvPr>
        </p:nvGraphicFramePr>
        <p:xfrm>
          <a:off x="2097785" y="6166708"/>
          <a:ext cx="3328748" cy="59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220" name="차트 2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242338"/>
              </p:ext>
            </p:extLst>
          </p:nvPr>
        </p:nvGraphicFramePr>
        <p:xfrm>
          <a:off x="5481391" y="6162494"/>
          <a:ext cx="3424280" cy="5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21" name="타원 220"/>
          <p:cNvSpPr/>
          <p:nvPr/>
        </p:nvSpPr>
        <p:spPr>
          <a:xfrm>
            <a:off x="376307" y="604800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935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graphicFrame>
        <p:nvGraphicFramePr>
          <p:cNvPr id="918" name="차트 917"/>
          <p:cNvGraphicFramePr/>
          <p:nvPr>
            <p:extLst>
              <p:ext uri="{D42A27DB-BD31-4B8C-83A1-F6EECF244321}">
                <p14:modId xmlns:p14="http://schemas.microsoft.com/office/powerpoint/2010/main" val="2896881816"/>
              </p:ext>
            </p:extLst>
          </p:nvPr>
        </p:nvGraphicFramePr>
        <p:xfrm>
          <a:off x="370669" y="1299094"/>
          <a:ext cx="6643737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78526"/>
              </p:ext>
            </p:extLst>
          </p:nvPr>
        </p:nvGraphicFramePr>
        <p:xfrm>
          <a:off x="9488422" y="859353"/>
          <a:ext cx="2637675" cy="4402436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검색기산 설정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Default Value :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기준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분 단위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데이터 조회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30</a:t>
                      </a:r>
                      <a:r>
                        <a:rPr lang="ko-KR" altLang="en-US" sz="800" baseline="0" smtClean="0">
                          <a:effectLst/>
                        </a:rPr>
                        <a:t>분 단위로 이전 조회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이후 조회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시간동안 블럭별 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 점유율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 및 예측 데이터 표현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동안 블록의 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 점율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에서 선택된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선택된 위치 표현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블록의 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 점유율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Export[EP]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과거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미래의 수출 컨테이너 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InCome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[I.C] :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과거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미래의 수입 컨테이너 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TransShipmemt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[T.S]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과거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미래의 환적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컨테이너 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점유율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-&gt;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블록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Select Check Box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생산성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평균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Coverage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표시 </a:t>
                      </a:r>
                      <a:r>
                        <a:rPr lang="en-US" altLang="ko-KR" sz="8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 점유율 비고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영역이      번 영역에 표현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 전체의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Cycle Time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창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미래 장치 예측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965" name="그룹 964"/>
          <p:cNvGrpSpPr/>
          <p:nvPr/>
        </p:nvGrpSpPr>
        <p:grpSpPr>
          <a:xfrm>
            <a:off x="7741228" y="5791153"/>
            <a:ext cx="1314589" cy="570211"/>
            <a:chOff x="5204460" y="4596878"/>
            <a:chExt cx="4063919" cy="1720098"/>
          </a:xfrm>
        </p:grpSpPr>
        <p:pic>
          <p:nvPicPr>
            <p:cNvPr id="966" name="그림 9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4460" y="4596881"/>
              <a:ext cx="4063919" cy="1603894"/>
            </a:xfrm>
            <a:prstGeom prst="rect">
              <a:avLst/>
            </a:prstGeom>
          </p:spPr>
        </p:pic>
        <p:grpSp>
          <p:nvGrpSpPr>
            <p:cNvPr id="967" name="그룹 966"/>
            <p:cNvGrpSpPr/>
            <p:nvPr/>
          </p:nvGrpSpPr>
          <p:grpSpPr>
            <a:xfrm>
              <a:off x="5204461" y="4596878"/>
              <a:ext cx="4000500" cy="1720098"/>
              <a:chOff x="3817631" y="2678488"/>
              <a:chExt cx="2062561" cy="1524000"/>
            </a:xfrm>
          </p:grpSpPr>
          <p:sp>
            <p:nvSpPr>
              <p:cNvPr id="968" name="직사각형 967"/>
              <p:cNvSpPr/>
              <p:nvPr/>
            </p:nvSpPr>
            <p:spPr>
              <a:xfrm>
                <a:off x="5194392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69" name="직사각형 968"/>
              <p:cNvSpPr/>
              <p:nvPr/>
            </p:nvSpPr>
            <p:spPr>
              <a:xfrm>
                <a:off x="45034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0" name="직사각형 969"/>
              <p:cNvSpPr/>
              <p:nvPr/>
            </p:nvSpPr>
            <p:spPr>
              <a:xfrm>
                <a:off x="3817631" y="2678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1" name="직사각형 970"/>
              <p:cNvSpPr/>
              <p:nvPr/>
            </p:nvSpPr>
            <p:spPr>
              <a:xfrm>
                <a:off x="5194392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2" name="직사각형 971"/>
              <p:cNvSpPr/>
              <p:nvPr/>
            </p:nvSpPr>
            <p:spPr>
              <a:xfrm>
                <a:off x="4503431" y="3440488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3" name="직사각형 972"/>
              <p:cNvSpPr/>
              <p:nvPr/>
            </p:nvSpPr>
            <p:spPr>
              <a:xfrm>
                <a:off x="3817631" y="3440488"/>
                <a:ext cx="685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  <p:sp>
            <p:nvSpPr>
              <p:cNvPr id="974" name="TextBox 973"/>
              <p:cNvSpPr txBox="1"/>
              <p:nvPr/>
            </p:nvSpPr>
            <p:spPr>
              <a:xfrm>
                <a:off x="4024468" y="2755426"/>
                <a:ext cx="20958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1</a:t>
                </a:r>
                <a:endParaRPr lang="ko-KR" altLang="en-US" sz="1400" b="1"/>
              </a:p>
            </p:txBody>
          </p:sp>
          <p:sp>
            <p:nvSpPr>
              <p:cNvPr id="975" name="TextBox 974"/>
              <p:cNvSpPr txBox="1"/>
              <p:nvPr/>
            </p:nvSpPr>
            <p:spPr>
              <a:xfrm>
                <a:off x="4672757" y="2746444"/>
                <a:ext cx="229918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2</a:t>
                </a:r>
                <a:endParaRPr lang="ko-KR" altLang="en-US" sz="1400" b="1"/>
              </a:p>
            </p:txBody>
          </p:sp>
          <p:sp>
            <p:nvSpPr>
              <p:cNvPr id="976" name="TextBox 975"/>
              <p:cNvSpPr txBox="1"/>
              <p:nvPr/>
            </p:nvSpPr>
            <p:spPr>
              <a:xfrm>
                <a:off x="5344506" y="2773166"/>
                <a:ext cx="261985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3</a:t>
                </a:r>
                <a:endParaRPr lang="ko-KR" altLang="en-US" sz="1400" b="1"/>
              </a:p>
            </p:txBody>
          </p:sp>
          <p:sp>
            <p:nvSpPr>
              <p:cNvPr id="977" name="TextBox 976"/>
              <p:cNvSpPr txBox="1"/>
              <p:nvPr/>
            </p:nvSpPr>
            <p:spPr>
              <a:xfrm>
                <a:off x="4008055" y="3447485"/>
                <a:ext cx="25697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4</a:t>
                </a:r>
                <a:endParaRPr lang="ko-KR" altLang="en-US" sz="1400" b="1"/>
              </a:p>
            </p:txBody>
          </p:sp>
          <p:sp>
            <p:nvSpPr>
              <p:cNvPr id="978" name="TextBox 977"/>
              <p:cNvSpPr txBox="1"/>
              <p:nvPr/>
            </p:nvSpPr>
            <p:spPr>
              <a:xfrm>
                <a:off x="4660020" y="3441857"/>
                <a:ext cx="217880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5</a:t>
                </a:r>
                <a:endParaRPr lang="ko-KR" altLang="en-US" sz="1400" b="1"/>
              </a:p>
            </p:txBody>
          </p:sp>
          <p:sp>
            <p:nvSpPr>
              <p:cNvPr id="979" name="TextBox 978"/>
              <p:cNvSpPr txBox="1"/>
              <p:nvPr/>
            </p:nvSpPr>
            <p:spPr>
              <a:xfrm>
                <a:off x="5334626" y="3447485"/>
                <a:ext cx="238649" cy="5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/>
                  <a:t>6</a:t>
                </a:r>
                <a:endParaRPr lang="ko-KR" altLang="en-US" sz="1400" b="1"/>
              </a:p>
            </p:txBody>
          </p:sp>
        </p:grpSp>
      </p:grp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15" name="그림 10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94" y="2195324"/>
            <a:ext cx="8348846" cy="354774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100332" y="2666513"/>
            <a:ext cx="1994892" cy="237577"/>
            <a:chOff x="3100332" y="2485469"/>
            <a:chExt cx="1994892" cy="418622"/>
          </a:xfrm>
        </p:grpSpPr>
        <p:sp>
          <p:nvSpPr>
            <p:cNvPr id="114" name="모서리가 둥근 직사각형 113"/>
            <p:cNvSpPr/>
            <p:nvPr/>
          </p:nvSpPr>
          <p:spPr>
            <a:xfrm>
              <a:off x="3100742" y="2486988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3658831" y="2486988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모서리가 둥근 직사각형 120"/>
            <p:cNvSpPr/>
            <p:nvPr/>
          </p:nvSpPr>
          <p:spPr>
            <a:xfrm>
              <a:off x="3824454" y="2487800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모서리가 둥근 직사각형 121"/>
            <p:cNvSpPr/>
            <p:nvPr/>
          </p:nvSpPr>
          <p:spPr>
            <a:xfrm>
              <a:off x="3100332" y="2485469"/>
              <a:ext cx="1994892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594550" y="3435434"/>
            <a:ext cx="2521365" cy="202320"/>
            <a:chOff x="2594550" y="3227370"/>
            <a:chExt cx="925210" cy="418622"/>
          </a:xfrm>
        </p:grpSpPr>
        <p:sp>
          <p:nvSpPr>
            <p:cNvPr id="124" name="모서리가 둥근 직사각형 123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모서리가 둥근 직사각형 124"/>
            <p:cNvSpPr/>
            <p:nvPr/>
          </p:nvSpPr>
          <p:spPr>
            <a:xfrm>
              <a:off x="3149661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모서리가 둥근 직사각형 130"/>
            <p:cNvSpPr/>
            <p:nvPr/>
          </p:nvSpPr>
          <p:spPr>
            <a:xfrm>
              <a:off x="3315284" y="3229702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모서리가 둥근 직사각형 131"/>
            <p:cNvSpPr/>
            <p:nvPr/>
          </p:nvSpPr>
          <p:spPr>
            <a:xfrm>
              <a:off x="2594550" y="3227370"/>
              <a:ext cx="92521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959622" y="4225826"/>
            <a:ext cx="3156294" cy="224684"/>
            <a:chOff x="1959622" y="4031888"/>
            <a:chExt cx="1314536" cy="418622"/>
          </a:xfrm>
        </p:grpSpPr>
        <p:sp>
          <p:nvSpPr>
            <p:cNvPr id="134" name="모서리가 둥근 직사각형 133"/>
            <p:cNvSpPr/>
            <p:nvPr/>
          </p:nvSpPr>
          <p:spPr>
            <a:xfrm>
              <a:off x="1960033" y="4033407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모서리가 둥근 직사각형 134"/>
            <p:cNvSpPr/>
            <p:nvPr/>
          </p:nvSpPr>
          <p:spPr>
            <a:xfrm>
              <a:off x="2514352" y="4033406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모서리가 둥근 직사각형 140"/>
            <p:cNvSpPr/>
            <p:nvPr/>
          </p:nvSpPr>
          <p:spPr>
            <a:xfrm>
              <a:off x="2683745" y="4034219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모서리가 둥근 직사각형 141"/>
            <p:cNvSpPr/>
            <p:nvPr/>
          </p:nvSpPr>
          <p:spPr>
            <a:xfrm>
              <a:off x="1959622" y="4031888"/>
              <a:ext cx="1314536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576746" y="2666513"/>
            <a:ext cx="2729054" cy="237578"/>
            <a:chOff x="5576747" y="2485469"/>
            <a:chExt cx="1051226" cy="418622"/>
          </a:xfrm>
        </p:grpSpPr>
        <p:sp>
          <p:nvSpPr>
            <p:cNvPr id="144" name="모서리가 둥근 직사각형 143"/>
            <p:cNvSpPr/>
            <p:nvPr/>
          </p:nvSpPr>
          <p:spPr>
            <a:xfrm>
              <a:off x="5577157" y="2486988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6131688" y="2486988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모서리가 둥근 직사각형 150"/>
            <p:cNvSpPr/>
            <p:nvPr/>
          </p:nvSpPr>
          <p:spPr>
            <a:xfrm>
              <a:off x="6300869" y="2487800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모서리가 둥근 직사각형 151"/>
            <p:cNvSpPr/>
            <p:nvPr/>
          </p:nvSpPr>
          <p:spPr>
            <a:xfrm>
              <a:off x="5576747" y="2485469"/>
              <a:ext cx="1051226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2" name="그룹 171"/>
          <p:cNvGrpSpPr/>
          <p:nvPr/>
        </p:nvGrpSpPr>
        <p:grpSpPr>
          <a:xfrm>
            <a:off x="5577810" y="3432393"/>
            <a:ext cx="2727991" cy="217800"/>
            <a:chOff x="2594550" y="3227370"/>
            <a:chExt cx="1299610" cy="418622"/>
          </a:xfrm>
        </p:grpSpPr>
        <p:sp>
          <p:nvSpPr>
            <p:cNvPr id="173" name="모서리가 둥근 직사각형 172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모서리가 둥근 직사각형 173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모서리가 둥근 직사각형 179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모서리가 둥근 직사각형 180"/>
            <p:cNvSpPr/>
            <p:nvPr/>
          </p:nvSpPr>
          <p:spPr>
            <a:xfrm>
              <a:off x="2594550" y="3227370"/>
              <a:ext cx="129961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559761" y="4225825"/>
            <a:ext cx="2746039" cy="217733"/>
            <a:chOff x="5559763" y="4024937"/>
            <a:chExt cx="1861576" cy="418622"/>
          </a:xfrm>
        </p:grpSpPr>
        <p:sp>
          <p:nvSpPr>
            <p:cNvPr id="192" name="모서리가 둥근 직사각형 191"/>
            <p:cNvSpPr/>
            <p:nvPr/>
          </p:nvSpPr>
          <p:spPr>
            <a:xfrm>
              <a:off x="5560172" y="4026456"/>
              <a:ext cx="551147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모서리가 둥근 직사각형 192"/>
            <p:cNvSpPr/>
            <p:nvPr/>
          </p:nvSpPr>
          <p:spPr>
            <a:xfrm>
              <a:off x="6118261" y="4026456"/>
              <a:ext cx="164141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모서리가 둥근 직사각형 198"/>
            <p:cNvSpPr/>
            <p:nvPr/>
          </p:nvSpPr>
          <p:spPr>
            <a:xfrm>
              <a:off x="6283885" y="4027268"/>
              <a:ext cx="11406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모서리가 둥근 직사각형 199"/>
            <p:cNvSpPr/>
            <p:nvPr/>
          </p:nvSpPr>
          <p:spPr>
            <a:xfrm>
              <a:off x="5559763" y="4024937"/>
              <a:ext cx="1861576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1" name="모서리가 둥근 직사각형 200"/>
          <p:cNvSpPr/>
          <p:nvPr/>
        </p:nvSpPr>
        <p:spPr>
          <a:xfrm>
            <a:off x="7434682" y="2187300"/>
            <a:ext cx="632404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Cycle Time</a:t>
            </a:r>
            <a:endParaRPr lang="ko-KR" altLang="en-US" sz="700" b="1"/>
          </a:p>
        </p:txBody>
      </p:sp>
      <p:sp>
        <p:nvSpPr>
          <p:cNvPr id="210" name="타원 209"/>
          <p:cNvSpPr/>
          <p:nvPr/>
        </p:nvSpPr>
        <p:spPr>
          <a:xfrm>
            <a:off x="7283377" y="207401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5562985" y="6086855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6074995" y="6081648"/>
            <a:ext cx="160250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" name="직사각형 214"/>
          <p:cNvSpPr/>
          <p:nvPr/>
        </p:nvSpPr>
        <p:spPr>
          <a:xfrm>
            <a:off x="5150978" y="6029934"/>
            <a:ext cx="17395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 smtClean="0"/>
              <a:t>수입</a:t>
            </a:r>
            <a:r>
              <a:rPr lang="en-US" altLang="ko-KR" sz="800" b="1" dirty="0" smtClean="0"/>
              <a:t>  :     </a:t>
            </a:r>
            <a:r>
              <a:rPr lang="ko-KR" altLang="en-US" sz="800" b="1" smtClean="0"/>
              <a:t>       수출</a:t>
            </a:r>
            <a:r>
              <a:rPr lang="en-US" altLang="ko-KR" sz="800" b="1" dirty="0" smtClean="0"/>
              <a:t>  :           </a:t>
            </a:r>
            <a:r>
              <a:rPr lang="ko-KR" altLang="en-US" sz="800" b="1" smtClean="0"/>
              <a:t>환적</a:t>
            </a:r>
            <a:r>
              <a:rPr lang="en-US" altLang="ko-KR" sz="800" b="1" dirty="0" smtClean="0"/>
              <a:t>  :         </a:t>
            </a:r>
          </a:p>
        </p:txBody>
      </p:sp>
      <p:sp>
        <p:nvSpPr>
          <p:cNvPr id="216" name="직사각형 215"/>
          <p:cNvSpPr/>
          <p:nvPr/>
        </p:nvSpPr>
        <p:spPr>
          <a:xfrm>
            <a:off x="5159406" y="5794559"/>
            <a:ext cx="12875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smtClean="0"/>
              <a:t>Container </a:t>
            </a:r>
            <a:r>
              <a:rPr lang="ko-KR" altLang="en-US" sz="900" b="1" smtClean="0"/>
              <a:t>점유율</a:t>
            </a:r>
            <a:r>
              <a:rPr lang="en-US" altLang="ko-KR" sz="900" b="1" dirty="0" smtClean="0"/>
              <a:t> </a:t>
            </a:r>
            <a:r>
              <a:rPr lang="ko-KR" altLang="en-US" sz="900" b="1" smtClean="0"/>
              <a:t>비고</a:t>
            </a:r>
            <a:endParaRPr lang="ko-KR" altLang="en-US" sz="900" b="1" dirty="0"/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5159406" y="5792143"/>
            <a:ext cx="2391886" cy="569221"/>
          </a:xfrm>
          <a:prstGeom prst="roundRect">
            <a:avLst>
              <a:gd name="adj" fmla="val 2841"/>
            </a:avLst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6617410" y="6086851"/>
            <a:ext cx="149579" cy="104725"/>
          </a:xfrm>
          <a:prstGeom prst="roundRect">
            <a:avLst>
              <a:gd name="adj" fmla="val 574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TextBox 225"/>
          <p:cNvSpPr txBox="1"/>
          <p:nvPr/>
        </p:nvSpPr>
        <p:spPr>
          <a:xfrm>
            <a:off x="813477" y="2874456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   7A   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51" name="타원 250"/>
          <p:cNvSpPr/>
          <p:nvPr/>
        </p:nvSpPr>
        <p:spPr>
          <a:xfrm>
            <a:off x="227896" y="8902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2" name="타원 251"/>
          <p:cNvSpPr/>
          <p:nvPr/>
        </p:nvSpPr>
        <p:spPr>
          <a:xfrm>
            <a:off x="2047993" y="8740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3" name="타원 252"/>
          <p:cNvSpPr/>
          <p:nvPr/>
        </p:nvSpPr>
        <p:spPr>
          <a:xfrm>
            <a:off x="3319680" y="84509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4" name="타원 253"/>
          <p:cNvSpPr/>
          <p:nvPr/>
        </p:nvSpPr>
        <p:spPr>
          <a:xfrm>
            <a:off x="274085" y="124493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6" name="타원 255"/>
          <p:cNvSpPr/>
          <p:nvPr/>
        </p:nvSpPr>
        <p:spPr>
          <a:xfrm>
            <a:off x="540358" y="226866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7" name="타원 256"/>
          <p:cNvSpPr/>
          <p:nvPr/>
        </p:nvSpPr>
        <p:spPr>
          <a:xfrm>
            <a:off x="4886232" y="563699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8" name="타원 257"/>
          <p:cNvSpPr/>
          <p:nvPr/>
        </p:nvSpPr>
        <p:spPr>
          <a:xfrm>
            <a:off x="7563214" y="568847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10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9" name="타원 258"/>
          <p:cNvSpPr/>
          <p:nvPr/>
        </p:nvSpPr>
        <p:spPr>
          <a:xfrm>
            <a:off x="3134876" y="227866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60" name="타원 259"/>
          <p:cNvSpPr/>
          <p:nvPr/>
        </p:nvSpPr>
        <p:spPr>
          <a:xfrm>
            <a:off x="2790985" y="236602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62" name="타원 261"/>
          <p:cNvSpPr/>
          <p:nvPr/>
        </p:nvSpPr>
        <p:spPr>
          <a:xfrm>
            <a:off x="9869593" y="249256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63" name="타원 262"/>
          <p:cNvSpPr/>
          <p:nvPr/>
        </p:nvSpPr>
        <p:spPr>
          <a:xfrm>
            <a:off x="10579541" y="446895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2983706" y="2491655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5468929" y="2491655"/>
            <a:ext cx="71935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2508048" y="324277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1866353" y="4044761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/>
          <p:cNvSpPr/>
          <p:nvPr/>
        </p:nvSpPr>
        <p:spPr>
          <a:xfrm>
            <a:off x="5466518" y="326140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>
            <a:off x="5475980" y="404476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3100332" y="2489855"/>
            <a:ext cx="1994892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574984" y="2488017"/>
            <a:ext cx="2730816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5573753" y="3233264"/>
            <a:ext cx="2730816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5557709" y="4025070"/>
            <a:ext cx="2746860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2590983" y="3242771"/>
            <a:ext cx="2523249" cy="39456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1957435" y="4052698"/>
            <a:ext cx="3156797" cy="39456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5583567" y="2499198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61" name="TextBox 160"/>
          <p:cNvSpPr txBox="1"/>
          <p:nvPr/>
        </p:nvSpPr>
        <p:spPr>
          <a:xfrm>
            <a:off x="5527846" y="2444021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6</a:t>
            </a:r>
            <a:r>
              <a:rPr lang="en-US" altLang="ko-KR" sz="900" dirty="0" smtClean="0">
                <a:solidFill>
                  <a:schemeClr val="bg1"/>
                </a:solidFill>
              </a:rPr>
              <a:t>A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5599336" y="3263373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66" name="TextBox 165"/>
          <p:cNvSpPr txBox="1"/>
          <p:nvPr/>
        </p:nvSpPr>
        <p:spPr>
          <a:xfrm>
            <a:off x="5538218" y="3214379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5575729" y="4030387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68" name="TextBox 167"/>
          <p:cNvSpPr txBox="1"/>
          <p:nvPr/>
        </p:nvSpPr>
        <p:spPr>
          <a:xfrm>
            <a:off x="5520008" y="399045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048517" y="2444021"/>
            <a:ext cx="309700" cy="230832"/>
            <a:chOff x="-3903" y="3200061"/>
            <a:chExt cx="309700" cy="230832"/>
          </a:xfrm>
        </p:grpSpPr>
        <p:sp>
          <p:nvSpPr>
            <p:cNvPr id="177" name="모서리가 둥근 직사각형 176"/>
            <p:cNvSpPr/>
            <p:nvPr/>
          </p:nvSpPr>
          <p:spPr>
            <a:xfrm>
              <a:off x="51818" y="3255238"/>
              <a:ext cx="202872" cy="142004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500" dirty="0" smtClean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-3903" y="3200061"/>
              <a:ext cx="3097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</a:rPr>
                <a:t>5A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541105" y="3221735"/>
            <a:ext cx="319128" cy="230832"/>
            <a:chOff x="6469" y="3970419"/>
            <a:chExt cx="319128" cy="230832"/>
          </a:xfrm>
        </p:grpSpPr>
        <p:sp>
          <p:nvSpPr>
            <p:cNvPr id="179" name="모서리가 둥근 직사각형 178"/>
            <p:cNvSpPr/>
            <p:nvPr/>
          </p:nvSpPr>
          <p:spPr>
            <a:xfrm>
              <a:off x="67587" y="4019413"/>
              <a:ext cx="187673" cy="138254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500" dirty="0" smtClean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469" y="3970419"/>
              <a:ext cx="319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5</a:t>
              </a:r>
              <a:r>
                <a:rPr lang="en-US" altLang="ko-KR" sz="900" dirty="0" smtClean="0">
                  <a:solidFill>
                    <a:schemeClr val="bg1"/>
                  </a:solidFill>
                </a:rPr>
                <a:t>B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912285" y="4017687"/>
            <a:ext cx="312906" cy="230832"/>
            <a:chOff x="-11741" y="4733790"/>
            <a:chExt cx="312906" cy="230832"/>
          </a:xfrm>
        </p:grpSpPr>
        <p:sp>
          <p:nvSpPr>
            <p:cNvPr id="186" name="모서리가 둥근 직사각형 185"/>
            <p:cNvSpPr/>
            <p:nvPr/>
          </p:nvSpPr>
          <p:spPr>
            <a:xfrm>
              <a:off x="43980" y="4786427"/>
              <a:ext cx="202872" cy="142004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500" dirty="0" smtClean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-11741" y="4733790"/>
              <a:ext cx="3129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</a:rPr>
                <a:t>5D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3220926" y="2481761"/>
            <a:ext cx="1923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20%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104874" y="3233846"/>
            <a:ext cx="20906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60%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15%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063306" y="4042027"/>
            <a:ext cx="20906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35%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15%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392846" y="2477166"/>
            <a:ext cx="2005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↘</a:t>
            </a:r>
            <a:r>
              <a:rPr lang="en-US" altLang="ko-KR" sz="800" b="1" dirty="0" smtClean="0"/>
              <a:t> 60%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350682" y="3229251"/>
            <a:ext cx="1988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38%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346061" y="4037432"/>
            <a:ext cx="2005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20%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096292" y="2701341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45%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50%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564105" y="3434670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85%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70%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947924" y="4252534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5</a:t>
            </a:r>
            <a:r>
              <a:rPr lang="en-US" altLang="ko-KR" sz="800" b="1" dirty="0" smtClean="0">
                <a:solidFill>
                  <a:schemeClr val="bg1"/>
                </a:solidFill>
              </a:rPr>
              <a:t>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70%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556987" y="269550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70%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80%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553367" y="344848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65%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80%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558016" y="4247534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45%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50%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grpSp>
        <p:nvGrpSpPr>
          <p:cNvPr id="190" name="그룹 189"/>
          <p:cNvGrpSpPr/>
          <p:nvPr/>
        </p:nvGrpSpPr>
        <p:grpSpPr>
          <a:xfrm>
            <a:off x="1887081" y="4447427"/>
            <a:ext cx="535464" cy="200056"/>
            <a:chOff x="1899781" y="4431552"/>
            <a:chExt cx="535464" cy="200056"/>
          </a:xfrm>
        </p:grpSpPr>
        <p:sp>
          <p:nvSpPr>
            <p:cNvPr id="191" name="모서리가 둥근 직사각형 190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양쪽 모서리가 둥근 사각형 201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3" name="양쪽 모서리가 둥근 사각형 202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06" name="오른쪽 화살표 205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7" name="그룹 206"/>
          <p:cNvGrpSpPr/>
          <p:nvPr/>
        </p:nvGrpSpPr>
        <p:grpSpPr>
          <a:xfrm>
            <a:off x="5469793" y="4435994"/>
            <a:ext cx="541814" cy="200056"/>
            <a:chOff x="5492018" y="4439169"/>
            <a:chExt cx="541814" cy="200056"/>
          </a:xfrm>
        </p:grpSpPr>
        <p:sp>
          <p:nvSpPr>
            <p:cNvPr id="208" name="모서리가 둥근 직사각형 207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양쪽 모서리가 둥근 사각형 208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3" name="양쪽 모서리가 둥근 사각형 222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28" name="오른쪽 화살표 227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9" name="모서리가 둥근 직사각형 228"/>
          <p:cNvSpPr/>
          <p:nvPr/>
        </p:nvSpPr>
        <p:spPr>
          <a:xfrm>
            <a:off x="3091799" y="2905449"/>
            <a:ext cx="1998051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0" name="그룹 229"/>
          <p:cNvGrpSpPr/>
          <p:nvPr/>
        </p:nvGrpSpPr>
        <p:grpSpPr>
          <a:xfrm>
            <a:off x="3015233" y="2906577"/>
            <a:ext cx="541814" cy="202437"/>
            <a:chOff x="3018408" y="2900227"/>
            <a:chExt cx="541814" cy="202437"/>
          </a:xfrm>
        </p:grpSpPr>
        <p:sp>
          <p:nvSpPr>
            <p:cNvPr id="231" name="모서리가 둥근 직사각형 230"/>
            <p:cNvSpPr/>
            <p:nvPr/>
          </p:nvSpPr>
          <p:spPr>
            <a:xfrm>
              <a:off x="3087106" y="2947591"/>
              <a:ext cx="470904" cy="10499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양쪽 모서리가 둥근 사각형 231"/>
            <p:cNvSpPr/>
            <p:nvPr/>
          </p:nvSpPr>
          <p:spPr>
            <a:xfrm rot="16200000">
              <a:off x="3125755" y="2909067"/>
              <a:ext cx="104719" cy="182321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3" name="양쪽 모서리가 둥근 사각형 232"/>
            <p:cNvSpPr/>
            <p:nvPr/>
          </p:nvSpPr>
          <p:spPr>
            <a:xfrm rot="5400000">
              <a:off x="3456432" y="2948796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018408" y="2902609"/>
              <a:ext cx="3289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A01</a:t>
              </a:r>
              <a:endParaRPr lang="ko-KR" altLang="en-US" sz="700" b="1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233699" y="2900227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86</a:t>
              </a:r>
              <a:endParaRPr lang="ko-KR" altLang="en-US" sz="700" b="1"/>
            </a:p>
          </p:txBody>
        </p:sp>
        <p:sp>
          <p:nvSpPr>
            <p:cNvPr id="236" name="오른쪽 화살표 235"/>
            <p:cNvSpPr/>
            <p:nvPr/>
          </p:nvSpPr>
          <p:spPr>
            <a:xfrm rot="18856230">
              <a:off x="3472026" y="297995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7" name="모서리가 둥근 직사각형 236"/>
          <p:cNvSpPr/>
          <p:nvPr/>
        </p:nvSpPr>
        <p:spPr>
          <a:xfrm>
            <a:off x="5571537" y="2908266"/>
            <a:ext cx="2754000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8" name="그룹 237"/>
          <p:cNvGrpSpPr/>
          <p:nvPr/>
        </p:nvGrpSpPr>
        <p:grpSpPr>
          <a:xfrm>
            <a:off x="5503180" y="2911676"/>
            <a:ext cx="541814" cy="200056"/>
            <a:chOff x="5506355" y="2914851"/>
            <a:chExt cx="541814" cy="200056"/>
          </a:xfrm>
        </p:grpSpPr>
        <p:sp>
          <p:nvSpPr>
            <p:cNvPr id="239" name="모서리가 둥근 직사각형 238"/>
            <p:cNvSpPr/>
            <p:nvPr/>
          </p:nvSpPr>
          <p:spPr>
            <a:xfrm>
              <a:off x="5575053" y="2962214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양쪽 모서리가 둥근 사각형 239"/>
            <p:cNvSpPr/>
            <p:nvPr/>
          </p:nvSpPr>
          <p:spPr>
            <a:xfrm rot="16200000">
              <a:off x="5613702" y="2923690"/>
              <a:ext cx="104719" cy="182321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1" name="양쪽 모서리가 둥근 사각형 240"/>
            <p:cNvSpPr/>
            <p:nvPr/>
          </p:nvSpPr>
          <p:spPr>
            <a:xfrm rot="5400000">
              <a:off x="5944379" y="2963419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5506355" y="2914851"/>
              <a:ext cx="3289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A02</a:t>
              </a:r>
              <a:endParaRPr lang="ko-KR" altLang="en-US" sz="700" b="1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5721645" y="2914852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81</a:t>
              </a:r>
              <a:endParaRPr lang="ko-KR" altLang="en-US" sz="700" b="1"/>
            </a:p>
          </p:txBody>
        </p:sp>
        <p:sp>
          <p:nvSpPr>
            <p:cNvPr id="245" name="오른쪽 화살표 244"/>
            <p:cNvSpPr/>
            <p:nvPr/>
          </p:nvSpPr>
          <p:spPr>
            <a:xfrm rot="2524570">
              <a:off x="5959973" y="2996955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6" name="모서리가 둥근 직사각형 245"/>
          <p:cNvSpPr/>
          <p:nvPr/>
        </p:nvSpPr>
        <p:spPr>
          <a:xfrm>
            <a:off x="2582488" y="3636334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3795339" y="3636334"/>
            <a:ext cx="1316736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모서리가 둥근 직사각형 247"/>
          <p:cNvSpPr/>
          <p:nvPr/>
        </p:nvSpPr>
        <p:spPr>
          <a:xfrm>
            <a:off x="1955933" y="4447508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5" name="모서리가 둥근 직사각형 254"/>
          <p:cNvSpPr/>
          <p:nvPr/>
        </p:nvSpPr>
        <p:spPr>
          <a:xfrm>
            <a:off x="6969631" y="3642480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5585323" y="3642480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5" name="그룹 264"/>
          <p:cNvGrpSpPr/>
          <p:nvPr/>
        </p:nvGrpSpPr>
        <p:grpSpPr>
          <a:xfrm>
            <a:off x="5503513" y="3640359"/>
            <a:ext cx="541814" cy="206404"/>
            <a:chOff x="5506688" y="3662584"/>
            <a:chExt cx="541814" cy="206404"/>
          </a:xfrm>
        </p:grpSpPr>
        <p:sp>
          <p:nvSpPr>
            <p:cNvPr id="266" name="모서리가 둥근 직사각형 265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양쪽 모서리가 둥근 사각형 266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8" name="양쪽 모서리가 둥근 사각형 267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71" name="오른쪽 화살표 270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2" name="그룹 271"/>
          <p:cNvGrpSpPr/>
          <p:nvPr/>
        </p:nvGrpSpPr>
        <p:grpSpPr>
          <a:xfrm>
            <a:off x="7765295" y="3643868"/>
            <a:ext cx="541814" cy="206404"/>
            <a:chOff x="7768470" y="3666093"/>
            <a:chExt cx="541814" cy="206404"/>
          </a:xfrm>
        </p:grpSpPr>
        <p:sp>
          <p:nvSpPr>
            <p:cNvPr id="273" name="모서리가 둥근 직사각형 272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4" name="양쪽 모서리가 둥근 사각형 273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5" name="양쪽 모서리가 둥근 사각형 274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78" name="오른쪽 화살표 277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9" name="모서리가 둥근 직사각형 278"/>
          <p:cNvSpPr/>
          <p:nvPr/>
        </p:nvSpPr>
        <p:spPr>
          <a:xfrm>
            <a:off x="5566273" y="4435951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0" name="그룹 279"/>
          <p:cNvGrpSpPr/>
          <p:nvPr/>
        </p:nvGrpSpPr>
        <p:grpSpPr>
          <a:xfrm>
            <a:off x="4563479" y="3639995"/>
            <a:ext cx="541814" cy="206404"/>
            <a:chOff x="4592054" y="3639995"/>
            <a:chExt cx="541814" cy="206404"/>
          </a:xfrm>
        </p:grpSpPr>
        <p:sp>
          <p:nvSpPr>
            <p:cNvPr id="281" name="모서리가 둥근 직사각형 280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양쪽 모서리가 둥근 사각형 281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3" name="양쪽 모서리가 둥근 사각형 282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86" name="오른쪽 화살표 285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7" name="그룹 286"/>
          <p:cNvGrpSpPr/>
          <p:nvPr/>
        </p:nvGrpSpPr>
        <p:grpSpPr>
          <a:xfrm>
            <a:off x="2512517" y="3639025"/>
            <a:ext cx="541814" cy="200056"/>
            <a:chOff x="2541092" y="3651725"/>
            <a:chExt cx="541814" cy="200056"/>
          </a:xfrm>
        </p:grpSpPr>
        <p:sp>
          <p:nvSpPr>
            <p:cNvPr id="288" name="모서리가 둥근 직사각형 287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양쪽 모서리가 둥근 사각형 288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0" name="양쪽 모서리가 둥근 사각형 289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93" name="오른쪽 화살표 292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94" name="표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84854"/>
              </p:ext>
            </p:extLst>
          </p:nvPr>
        </p:nvGraphicFramePr>
        <p:xfrm>
          <a:off x="7318211" y="1301322"/>
          <a:ext cx="158457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167073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수입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수출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err="1" smtClean="0">
                          <a:solidFill>
                            <a:schemeClr val="tx1"/>
                          </a:solidFill>
                        </a:rPr>
                        <a:t>환적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" name="타원 294"/>
          <p:cNvSpPr/>
          <p:nvPr/>
        </p:nvSpPr>
        <p:spPr>
          <a:xfrm>
            <a:off x="2943697" y="285674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319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미래 장치 예측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7434682" y="2187300"/>
            <a:ext cx="632404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Cycle Time</a:t>
            </a:r>
            <a:endParaRPr lang="ko-KR" altLang="en-US" sz="700" b="1"/>
          </a:p>
        </p:txBody>
      </p:sp>
      <p:sp>
        <p:nvSpPr>
          <p:cNvPr id="210" name="타원 209"/>
          <p:cNvSpPr/>
          <p:nvPr/>
        </p:nvSpPr>
        <p:spPr>
          <a:xfrm>
            <a:off x="7283377" y="207401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57" name="표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67046"/>
              </p:ext>
            </p:extLst>
          </p:nvPr>
        </p:nvGraphicFramePr>
        <p:xfrm>
          <a:off x="407895" y="4168544"/>
          <a:ext cx="865831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55"/>
                <a:gridCol w="704850"/>
                <a:gridCol w="359064"/>
                <a:gridCol w="526472"/>
                <a:gridCol w="406400"/>
                <a:gridCol w="397164"/>
                <a:gridCol w="332509"/>
                <a:gridCol w="1902691"/>
                <a:gridCol w="563418"/>
                <a:gridCol w="424873"/>
                <a:gridCol w="406400"/>
                <a:gridCol w="395215"/>
                <a:gridCol w="1789904"/>
              </a:tblGrid>
              <a:tr h="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6D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Block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EP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I.C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T.S</a:t>
                      </a:r>
                      <a:endParaRPr lang="ko-KR" altLang="en-US" sz="8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I.C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T.S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14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8" name="차트 157"/>
          <p:cNvGraphicFramePr/>
          <p:nvPr>
            <p:extLst>
              <p:ext uri="{D42A27DB-BD31-4B8C-83A1-F6EECF244321}">
                <p14:modId xmlns:p14="http://schemas.microsoft.com/office/powerpoint/2010/main" val="2854202087"/>
              </p:ext>
            </p:extLst>
          </p:nvPr>
        </p:nvGraphicFramePr>
        <p:xfrm>
          <a:off x="3679568" y="4390846"/>
          <a:ext cx="1654418" cy="104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9" name="차트 158"/>
          <p:cNvGraphicFramePr/>
          <p:nvPr>
            <p:extLst>
              <p:ext uri="{D42A27DB-BD31-4B8C-83A1-F6EECF244321}">
                <p14:modId xmlns:p14="http://schemas.microsoft.com/office/powerpoint/2010/main" val="794541795"/>
              </p:ext>
            </p:extLst>
          </p:nvPr>
        </p:nvGraphicFramePr>
        <p:xfrm>
          <a:off x="7338198" y="4410581"/>
          <a:ext cx="1709884" cy="102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01" name="그룹 100"/>
          <p:cNvGrpSpPr/>
          <p:nvPr/>
        </p:nvGrpSpPr>
        <p:grpSpPr>
          <a:xfrm>
            <a:off x="2594550" y="2616284"/>
            <a:ext cx="2521365" cy="202320"/>
            <a:chOff x="2594550" y="3227370"/>
            <a:chExt cx="925210" cy="418622"/>
          </a:xfrm>
        </p:grpSpPr>
        <p:sp>
          <p:nvSpPr>
            <p:cNvPr id="102" name="모서리가 둥근 직사각형 101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3149661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모서리가 둥근 직사각형 103"/>
            <p:cNvSpPr/>
            <p:nvPr/>
          </p:nvSpPr>
          <p:spPr>
            <a:xfrm>
              <a:off x="3315284" y="3229702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모서리가 둥근 직사각형 104"/>
            <p:cNvSpPr/>
            <p:nvPr/>
          </p:nvSpPr>
          <p:spPr>
            <a:xfrm>
              <a:off x="2594550" y="3227370"/>
              <a:ext cx="92521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1959622" y="3340001"/>
            <a:ext cx="3156294" cy="224684"/>
            <a:chOff x="1959622" y="4031888"/>
            <a:chExt cx="1314536" cy="418622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1960033" y="4033407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모서리가 둥근 직사각형 107"/>
            <p:cNvSpPr/>
            <p:nvPr/>
          </p:nvSpPr>
          <p:spPr>
            <a:xfrm>
              <a:off x="2518122" y="4033407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2683745" y="4034219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모서리가 둥근 직사각형 109"/>
            <p:cNvSpPr/>
            <p:nvPr/>
          </p:nvSpPr>
          <p:spPr>
            <a:xfrm>
              <a:off x="1959622" y="4031888"/>
              <a:ext cx="1314536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5577810" y="2613243"/>
            <a:ext cx="2727991" cy="217800"/>
            <a:chOff x="2594550" y="3227370"/>
            <a:chExt cx="1299610" cy="418622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모서리가 둥근 직사각형 113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2594550" y="3227370"/>
              <a:ext cx="129961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5559761" y="3340000"/>
            <a:ext cx="2746039" cy="217733"/>
            <a:chOff x="5559763" y="4024937"/>
            <a:chExt cx="1861576" cy="418622"/>
          </a:xfrm>
        </p:grpSpPr>
        <p:sp>
          <p:nvSpPr>
            <p:cNvPr id="117" name="모서리가 둥근 직사각형 116"/>
            <p:cNvSpPr/>
            <p:nvPr/>
          </p:nvSpPr>
          <p:spPr>
            <a:xfrm>
              <a:off x="5560172" y="4026456"/>
              <a:ext cx="551147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모서리가 둥근 직사각형 117"/>
            <p:cNvSpPr/>
            <p:nvPr/>
          </p:nvSpPr>
          <p:spPr>
            <a:xfrm>
              <a:off x="6118261" y="4026456"/>
              <a:ext cx="164141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모서리가 둥근 직사각형 118"/>
            <p:cNvSpPr/>
            <p:nvPr/>
          </p:nvSpPr>
          <p:spPr>
            <a:xfrm>
              <a:off x="6283885" y="4027268"/>
              <a:ext cx="11406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모서리가 둥근 직사각형 119"/>
            <p:cNvSpPr/>
            <p:nvPr/>
          </p:nvSpPr>
          <p:spPr>
            <a:xfrm>
              <a:off x="5559763" y="4024937"/>
              <a:ext cx="1861576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1" name="직사각형 120"/>
          <p:cNvSpPr/>
          <p:nvPr/>
        </p:nvSpPr>
        <p:spPr>
          <a:xfrm>
            <a:off x="2508048" y="242362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>
            <a:off x="1866353" y="315893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5466518" y="244225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5475980" y="3158935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573753" y="2414114"/>
            <a:ext cx="2730816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557709" y="3139245"/>
            <a:ext cx="2746860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2590983" y="2423621"/>
            <a:ext cx="2523249" cy="39456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1957435" y="3166873"/>
            <a:ext cx="3156797" cy="39456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5599336" y="2444223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45" name="TextBox 144"/>
          <p:cNvSpPr txBox="1"/>
          <p:nvPr/>
        </p:nvSpPr>
        <p:spPr>
          <a:xfrm>
            <a:off x="5538218" y="2395229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5575729" y="314456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51" name="TextBox 150"/>
          <p:cNvSpPr txBox="1"/>
          <p:nvPr/>
        </p:nvSpPr>
        <p:spPr>
          <a:xfrm>
            <a:off x="5520008" y="310462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grpSp>
        <p:nvGrpSpPr>
          <p:cNvPr id="152" name="그룹 151"/>
          <p:cNvGrpSpPr/>
          <p:nvPr/>
        </p:nvGrpSpPr>
        <p:grpSpPr>
          <a:xfrm>
            <a:off x="2541105" y="2402585"/>
            <a:ext cx="319128" cy="230832"/>
            <a:chOff x="6469" y="3970419"/>
            <a:chExt cx="319128" cy="230832"/>
          </a:xfrm>
        </p:grpSpPr>
        <p:sp>
          <p:nvSpPr>
            <p:cNvPr id="154" name="모서리가 둥근 직사각형 153"/>
            <p:cNvSpPr/>
            <p:nvPr/>
          </p:nvSpPr>
          <p:spPr>
            <a:xfrm>
              <a:off x="67587" y="4019413"/>
              <a:ext cx="187673" cy="138254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500" dirty="0" smtClean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469" y="3970419"/>
              <a:ext cx="319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5</a:t>
              </a:r>
              <a:r>
                <a:rPr lang="en-US" altLang="ko-KR" sz="900" dirty="0" smtClean="0">
                  <a:solidFill>
                    <a:schemeClr val="bg1"/>
                  </a:solidFill>
                </a:rPr>
                <a:t>B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그룹 160"/>
          <p:cNvGrpSpPr/>
          <p:nvPr/>
        </p:nvGrpSpPr>
        <p:grpSpPr>
          <a:xfrm>
            <a:off x="1912285" y="3131862"/>
            <a:ext cx="312906" cy="230832"/>
            <a:chOff x="-11741" y="4733790"/>
            <a:chExt cx="312906" cy="230832"/>
          </a:xfrm>
        </p:grpSpPr>
        <p:sp>
          <p:nvSpPr>
            <p:cNvPr id="170" name="모서리가 둥근 직사각형 169"/>
            <p:cNvSpPr/>
            <p:nvPr/>
          </p:nvSpPr>
          <p:spPr>
            <a:xfrm>
              <a:off x="43980" y="4786427"/>
              <a:ext cx="202872" cy="142004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500" dirty="0" smtClean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-11741" y="4733790"/>
              <a:ext cx="3129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</a:rPr>
                <a:t>5D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3104874" y="2414696"/>
            <a:ext cx="20906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60%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15%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063306" y="3156202"/>
            <a:ext cx="20906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35%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15%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350682" y="2410101"/>
            <a:ext cx="1988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38%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346061" y="3151607"/>
            <a:ext cx="2005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20%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564105" y="2615520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85%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70%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947924" y="336670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5</a:t>
            </a:r>
            <a:r>
              <a:rPr lang="en-US" altLang="ko-KR" sz="800" b="1" dirty="0" smtClean="0">
                <a:solidFill>
                  <a:schemeClr val="bg1"/>
                </a:solidFill>
              </a:rPr>
              <a:t>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70%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553367" y="262933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65%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80%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558016" y="336170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45%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50%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grpSp>
        <p:nvGrpSpPr>
          <p:cNvPr id="190" name="그룹 189"/>
          <p:cNvGrpSpPr/>
          <p:nvPr/>
        </p:nvGrpSpPr>
        <p:grpSpPr>
          <a:xfrm>
            <a:off x="1887081" y="3561602"/>
            <a:ext cx="535464" cy="200056"/>
            <a:chOff x="1899781" y="4431552"/>
            <a:chExt cx="535464" cy="200056"/>
          </a:xfrm>
        </p:grpSpPr>
        <p:sp>
          <p:nvSpPr>
            <p:cNvPr id="191" name="모서리가 둥근 직사각형 190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양쪽 모서리가 둥근 사각형 194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8" name="양쪽 모서리가 둥근 사각형 197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04" name="오른쪽 화살표 203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5" name="그룹 204"/>
          <p:cNvGrpSpPr/>
          <p:nvPr/>
        </p:nvGrpSpPr>
        <p:grpSpPr>
          <a:xfrm>
            <a:off x="5469793" y="3550169"/>
            <a:ext cx="541814" cy="200056"/>
            <a:chOff x="5492018" y="4439169"/>
            <a:chExt cx="541814" cy="200056"/>
          </a:xfrm>
        </p:grpSpPr>
        <p:sp>
          <p:nvSpPr>
            <p:cNvPr id="206" name="모서리가 둥근 직사각형 205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양쪽 모서리가 둥근 사각형 206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8" name="양쪽 모서리가 둥근 사각형 207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14" name="오른쪽 화살표 213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5" name="모서리가 둥근 직사각형 214"/>
          <p:cNvSpPr/>
          <p:nvPr/>
        </p:nvSpPr>
        <p:spPr>
          <a:xfrm>
            <a:off x="2582488" y="2817184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6" name="모서리가 둥근 직사각형 215"/>
          <p:cNvSpPr/>
          <p:nvPr/>
        </p:nvSpPr>
        <p:spPr>
          <a:xfrm>
            <a:off x="3795339" y="2817184"/>
            <a:ext cx="1316736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1955933" y="3561683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6969631" y="2823330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모서리가 둥근 직사각형 219"/>
          <p:cNvSpPr/>
          <p:nvPr/>
        </p:nvSpPr>
        <p:spPr>
          <a:xfrm>
            <a:off x="5585323" y="2823330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3" name="그룹 222"/>
          <p:cNvGrpSpPr/>
          <p:nvPr/>
        </p:nvGrpSpPr>
        <p:grpSpPr>
          <a:xfrm>
            <a:off x="5503513" y="2821209"/>
            <a:ext cx="541814" cy="206404"/>
            <a:chOff x="5506688" y="3662584"/>
            <a:chExt cx="541814" cy="206404"/>
          </a:xfrm>
        </p:grpSpPr>
        <p:sp>
          <p:nvSpPr>
            <p:cNvPr id="224" name="모서리가 둥근 직사각형 223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양쪽 모서리가 둥근 사각형 225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7" name="양쪽 모서리가 둥근 사각형 226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30" name="오른쪽 화살표 229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1" name="그룹 230"/>
          <p:cNvGrpSpPr/>
          <p:nvPr/>
        </p:nvGrpSpPr>
        <p:grpSpPr>
          <a:xfrm>
            <a:off x="7765295" y="2824718"/>
            <a:ext cx="541814" cy="206404"/>
            <a:chOff x="7768470" y="3666093"/>
            <a:chExt cx="541814" cy="206404"/>
          </a:xfrm>
        </p:grpSpPr>
        <p:sp>
          <p:nvSpPr>
            <p:cNvPr id="232" name="모서리가 둥근 직사각형 231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양쪽 모서리가 둥근 사각형 232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4" name="양쪽 모서리가 둥근 사각형 233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37" name="오른쪽 화살표 236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8" name="모서리가 둥근 직사각형 237"/>
          <p:cNvSpPr/>
          <p:nvPr/>
        </p:nvSpPr>
        <p:spPr>
          <a:xfrm>
            <a:off x="5566273" y="3550126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9" name="그룹 238"/>
          <p:cNvGrpSpPr/>
          <p:nvPr/>
        </p:nvGrpSpPr>
        <p:grpSpPr>
          <a:xfrm>
            <a:off x="4563479" y="2820845"/>
            <a:ext cx="541814" cy="206404"/>
            <a:chOff x="4592054" y="3639995"/>
            <a:chExt cx="541814" cy="206404"/>
          </a:xfrm>
        </p:grpSpPr>
        <p:sp>
          <p:nvSpPr>
            <p:cNvPr id="240" name="모서리가 둥근 직사각형 239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양쪽 모서리가 둥근 사각형 240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2" name="양쪽 모서리가 둥근 사각형 241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46" name="오른쪽 화살표 245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7" name="그룹 246"/>
          <p:cNvGrpSpPr/>
          <p:nvPr/>
        </p:nvGrpSpPr>
        <p:grpSpPr>
          <a:xfrm>
            <a:off x="2512517" y="2819875"/>
            <a:ext cx="541814" cy="200056"/>
            <a:chOff x="2541092" y="3651725"/>
            <a:chExt cx="541814" cy="200056"/>
          </a:xfrm>
        </p:grpSpPr>
        <p:sp>
          <p:nvSpPr>
            <p:cNvPr id="248" name="모서리가 둥근 직사각형 247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양쪽 모서리가 둥근 사각형 254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7" name="양쪽 모서리가 둥근 사각형 256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60" name="오른쪽 화살표 259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64" name="차트 263"/>
          <p:cNvGraphicFramePr/>
          <p:nvPr>
            <p:extLst>
              <p:ext uri="{D42A27DB-BD31-4B8C-83A1-F6EECF244321}">
                <p14:modId xmlns:p14="http://schemas.microsoft.com/office/powerpoint/2010/main" val="1299818844"/>
              </p:ext>
            </p:extLst>
          </p:nvPr>
        </p:nvGraphicFramePr>
        <p:xfrm>
          <a:off x="370669" y="1299094"/>
          <a:ext cx="6643737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5" name="모서리가 둥근 직사각형 264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6" name="표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83997"/>
              </p:ext>
            </p:extLst>
          </p:nvPr>
        </p:nvGraphicFramePr>
        <p:xfrm>
          <a:off x="7318211" y="1301322"/>
          <a:ext cx="148288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426509"/>
              </a:tblGrid>
              <a:tr h="167073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수입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수출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err="1" smtClean="0">
                          <a:solidFill>
                            <a:schemeClr val="tx1"/>
                          </a:solidFill>
                        </a:rPr>
                        <a:t>환적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0" name="TextBox 269"/>
          <p:cNvSpPr txBox="1"/>
          <p:nvPr/>
        </p:nvSpPr>
        <p:spPr>
          <a:xfrm>
            <a:off x="5387759" y="23688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/>
              <a:t>√</a:t>
            </a:r>
            <a:endParaRPr lang="ko-KR" altLang="en-US" sz="800" b="1" dirty="0"/>
          </a:p>
        </p:txBody>
      </p:sp>
      <p:sp>
        <p:nvSpPr>
          <p:cNvPr id="272" name="타원 271"/>
          <p:cNvSpPr/>
          <p:nvPr/>
        </p:nvSpPr>
        <p:spPr>
          <a:xfrm>
            <a:off x="5331479" y="230522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73" name="타원 272"/>
          <p:cNvSpPr/>
          <p:nvPr/>
        </p:nvSpPr>
        <p:spPr>
          <a:xfrm>
            <a:off x="317895" y="43008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27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43338"/>
              </p:ext>
            </p:extLst>
          </p:nvPr>
        </p:nvGraphicFramePr>
        <p:xfrm>
          <a:off x="9488422" y="851115"/>
          <a:ext cx="2637675" cy="3633748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aseline="0" dirty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Cycle Time</a:t>
                      </a:r>
                      <a:r>
                        <a:rPr lang="ko-KR" altLang="en-US" sz="800" baseline="0" smtClean="0">
                          <a:effectLst/>
                        </a:rPr>
                        <a:t>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72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미래 장치 예측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7434682" y="2187300"/>
            <a:ext cx="632404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Cycle Time</a:t>
            </a:r>
            <a:endParaRPr lang="ko-KR" altLang="en-US" sz="700" b="1"/>
          </a:p>
        </p:txBody>
      </p:sp>
      <p:graphicFrame>
        <p:nvGraphicFramePr>
          <p:cNvPr id="157" name="표 156"/>
          <p:cNvGraphicFramePr>
            <a:graphicFrameLocks noGrp="1"/>
          </p:cNvGraphicFramePr>
          <p:nvPr>
            <p:extLst/>
          </p:nvPr>
        </p:nvGraphicFramePr>
        <p:xfrm>
          <a:off x="407895" y="3893340"/>
          <a:ext cx="865831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55"/>
                <a:gridCol w="704850"/>
                <a:gridCol w="359064"/>
                <a:gridCol w="526472"/>
                <a:gridCol w="406400"/>
                <a:gridCol w="397164"/>
                <a:gridCol w="332509"/>
                <a:gridCol w="1902691"/>
                <a:gridCol w="563418"/>
                <a:gridCol w="424873"/>
                <a:gridCol w="406400"/>
                <a:gridCol w="395215"/>
                <a:gridCol w="1789904"/>
              </a:tblGrid>
              <a:tr h="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AVG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Block Info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Container Info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EP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I.C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T.S</a:t>
                      </a:r>
                      <a:endParaRPr lang="ko-KR" altLang="en-US" sz="8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I.C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T.S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14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53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6D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Block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EP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I.C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T.S</a:t>
                      </a:r>
                      <a:endParaRPr lang="ko-KR" altLang="en-US" sz="8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I.C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T.S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14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53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6D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Block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EP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I.C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T.S</a:t>
                      </a:r>
                      <a:endParaRPr lang="ko-KR" altLang="en-US" sz="8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I.C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T.S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14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53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8" name="차트 157"/>
          <p:cNvGraphicFramePr/>
          <p:nvPr>
            <p:extLst/>
          </p:nvPr>
        </p:nvGraphicFramePr>
        <p:xfrm>
          <a:off x="3679568" y="4115642"/>
          <a:ext cx="1654418" cy="104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9" name="차트 158"/>
          <p:cNvGraphicFramePr/>
          <p:nvPr>
            <p:extLst/>
          </p:nvPr>
        </p:nvGraphicFramePr>
        <p:xfrm>
          <a:off x="7338198" y="4135377"/>
          <a:ext cx="1709884" cy="102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2" name="차트 161"/>
          <p:cNvGraphicFramePr/>
          <p:nvPr>
            <p:extLst/>
          </p:nvPr>
        </p:nvGraphicFramePr>
        <p:xfrm>
          <a:off x="3677061" y="5412688"/>
          <a:ext cx="1654418" cy="104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3" name="차트 162"/>
          <p:cNvGraphicFramePr/>
          <p:nvPr>
            <p:extLst/>
          </p:nvPr>
        </p:nvGraphicFramePr>
        <p:xfrm>
          <a:off x="7335691" y="5432423"/>
          <a:ext cx="1709884" cy="102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01" name="그룹 100"/>
          <p:cNvGrpSpPr/>
          <p:nvPr/>
        </p:nvGrpSpPr>
        <p:grpSpPr>
          <a:xfrm>
            <a:off x="2594550" y="2616284"/>
            <a:ext cx="2521365" cy="202320"/>
            <a:chOff x="2594550" y="3227370"/>
            <a:chExt cx="925210" cy="418622"/>
          </a:xfrm>
        </p:grpSpPr>
        <p:sp>
          <p:nvSpPr>
            <p:cNvPr id="102" name="모서리가 둥근 직사각형 101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3149661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모서리가 둥근 직사각형 103"/>
            <p:cNvSpPr/>
            <p:nvPr/>
          </p:nvSpPr>
          <p:spPr>
            <a:xfrm>
              <a:off x="3315284" y="3229702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모서리가 둥근 직사각형 104"/>
            <p:cNvSpPr/>
            <p:nvPr/>
          </p:nvSpPr>
          <p:spPr>
            <a:xfrm>
              <a:off x="2594550" y="3227370"/>
              <a:ext cx="92521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1959622" y="3340001"/>
            <a:ext cx="3156294" cy="224684"/>
            <a:chOff x="1959622" y="4031888"/>
            <a:chExt cx="1314536" cy="418622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1960033" y="4033407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모서리가 둥근 직사각형 107"/>
            <p:cNvSpPr/>
            <p:nvPr/>
          </p:nvSpPr>
          <p:spPr>
            <a:xfrm>
              <a:off x="2518122" y="4033407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2683745" y="4034219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모서리가 둥근 직사각형 109"/>
            <p:cNvSpPr/>
            <p:nvPr/>
          </p:nvSpPr>
          <p:spPr>
            <a:xfrm>
              <a:off x="1959622" y="4031888"/>
              <a:ext cx="1314536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5577810" y="2613243"/>
            <a:ext cx="2727991" cy="217800"/>
            <a:chOff x="2594550" y="3227370"/>
            <a:chExt cx="1299610" cy="418622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모서리가 둥근 직사각형 113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2594550" y="3227370"/>
              <a:ext cx="129961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5559761" y="3340000"/>
            <a:ext cx="2746039" cy="217733"/>
            <a:chOff x="5559763" y="4024937"/>
            <a:chExt cx="1861576" cy="418622"/>
          </a:xfrm>
        </p:grpSpPr>
        <p:sp>
          <p:nvSpPr>
            <p:cNvPr id="117" name="모서리가 둥근 직사각형 116"/>
            <p:cNvSpPr/>
            <p:nvPr/>
          </p:nvSpPr>
          <p:spPr>
            <a:xfrm>
              <a:off x="5560172" y="4026456"/>
              <a:ext cx="551147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모서리가 둥근 직사각형 117"/>
            <p:cNvSpPr/>
            <p:nvPr/>
          </p:nvSpPr>
          <p:spPr>
            <a:xfrm>
              <a:off x="6118261" y="4026456"/>
              <a:ext cx="164141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모서리가 둥근 직사각형 118"/>
            <p:cNvSpPr/>
            <p:nvPr/>
          </p:nvSpPr>
          <p:spPr>
            <a:xfrm>
              <a:off x="6283885" y="4027268"/>
              <a:ext cx="11406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모서리가 둥근 직사각형 119"/>
            <p:cNvSpPr/>
            <p:nvPr/>
          </p:nvSpPr>
          <p:spPr>
            <a:xfrm>
              <a:off x="5559763" y="4024937"/>
              <a:ext cx="1861576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1" name="직사각형 120"/>
          <p:cNvSpPr/>
          <p:nvPr/>
        </p:nvSpPr>
        <p:spPr>
          <a:xfrm>
            <a:off x="2508048" y="242362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>
            <a:off x="1866353" y="315893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5466518" y="244225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5475980" y="3158935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573753" y="2414114"/>
            <a:ext cx="2730816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557709" y="3139245"/>
            <a:ext cx="2746860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2590983" y="2423621"/>
            <a:ext cx="2523249" cy="39456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1957435" y="3166873"/>
            <a:ext cx="3156797" cy="39456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5599336" y="2444223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45" name="TextBox 144"/>
          <p:cNvSpPr txBox="1"/>
          <p:nvPr/>
        </p:nvSpPr>
        <p:spPr>
          <a:xfrm>
            <a:off x="5538218" y="2395229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5575729" y="314456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51" name="TextBox 150"/>
          <p:cNvSpPr txBox="1"/>
          <p:nvPr/>
        </p:nvSpPr>
        <p:spPr>
          <a:xfrm>
            <a:off x="5520008" y="310462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grpSp>
        <p:nvGrpSpPr>
          <p:cNvPr id="152" name="그룹 151"/>
          <p:cNvGrpSpPr/>
          <p:nvPr/>
        </p:nvGrpSpPr>
        <p:grpSpPr>
          <a:xfrm>
            <a:off x="2541105" y="2402585"/>
            <a:ext cx="319128" cy="230832"/>
            <a:chOff x="6469" y="3970419"/>
            <a:chExt cx="319128" cy="230832"/>
          </a:xfrm>
        </p:grpSpPr>
        <p:sp>
          <p:nvSpPr>
            <p:cNvPr id="154" name="모서리가 둥근 직사각형 153"/>
            <p:cNvSpPr/>
            <p:nvPr/>
          </p:nvSpPr>
          <p:spPr>
            <a:xfrm>
              <a:off x="67587" y="4019413"/>
              <a:ext cx="187673" cy="138254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500" dirty="0" smtClean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469" y="3970419"/>
              <a:ext cx="319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5</a:t>
              </a:r>
              <a:r>
                <a:rPr lang="en-US" altLang="ko-KR" sz="900" dirty="0" smtClean="0">
                  <a:solidFill>
                    <a:schemeClr val="bg1"/>
                  </a:solidFill>
                </a:rPr>
                <a:t>B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그룹 160"/>
          <p:cNvGrpSpPr/>
          <p:nvPr/>
        </p:nvGrpSpPr>
        <p:grpSpPr>
          <a:xfrm>
            <a:off x="1912285" y="3131862"/>
            <a:ext cx="312906" cy="230832"/>
            <a:chOff x="-11741" y="4733790"/>
            <a:chExt cx="312906" cy="230832"/>
          </a:xfrm>
        </p:grpSpPr>
        <p:sp>
          <p:nvSpPr>
            <p:cNvPr id="170" name="모서리가 둥근 직사각형 169"/>
            <p:cNvSpPr/>
            <p:nvPr/>
          </p:nvSpPr>
          <p:spPr>
            <a:xfrm>
              <a:off x="43980" y="4786427"/>
              <a:ext cx="202872" cy="142004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500" dirty="0" smtClean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-11741" y="4733790"/>
              <a:ext cx="3129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</a:rPr>
                <a:t>5D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3104874" y="2414696"/>
            <a:ext cx="20906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60%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15%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063306" y="3156202"/>
            <a:ext cx="20906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35%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15%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350682" y="2410101"/>
            <a:ext cx="1988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38%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346061" y="3151607"/>
            <a:ext cx="2005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20%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564105" y="2615520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85%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70%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947924" y="336670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5</a:t>
            </a:r>
            <a:r>
              <a:rPr lang="en-US" altLang="ko-KR" sz="800" b="1" dirty="0" smtClean="0">
                <a:solidFill>
                  <a:schemeClr val="bg1"/>
                </a:solidFill>
              </a:rPr>
              <a:t>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70%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553367" y="262933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65%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80%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558016" y="336170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45%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50%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grpSp>
        <p:nvGrpSpPr>
          <p:cNvPr id="190" name="그룹 189"/>
          <p:cNvGrpSpPr/>
          <p:nvPr/>
        </p:nvGrpSpPr>
        <p:grpSpPr>
          <a:xfrm>
            <a:off x="1887081" y="3561602"/>
            <a:ext cx="535464" cy="200056"/>
            <a:chOff x="1899781" y="4431552"/>
            <a:chExt cx="535464" cy="200056"/>
          </a:xfrm>
        </p:grpSpPr>
        <p:sp>
          <p:nvSpPr>
            <p:cNvPr id="191" name="모서리가 둥근 직사각형 190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양쪽 모서리가 둥근 사각형 194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8" name="양쪽 모서리가 둥근 사각형 197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04" name="오른쪽 화살표 203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5" name="그룹 204"/>
          <p:cNvGrpSpPr/>
          <p:nvPr/>
        </p:nvGrpSpPr>
        <p:grpSpPr>
          <a:xfrm>
            <a:off x="5469793" y="3550169"/>
            <a:ext cx="541814" cy="200056"/>
            <a:chOff x="5492018" y="4439169"/>
            <a:chExt cx="541814" cy="200056"/>
          </a:xfrm>
        </p:grpSpPr>
        <p:sp>
          <p:nvSpPr>
            <p:cNvPr id="206" name="모서리가 둥근 직사각형 205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양쪽 모서리가 둥근 사각형 206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8" name="양쪽 모서리가 둥근 사각형 207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14" name="오른쪽 화살표 213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5" name="모서리가 둥근 직사각형 214"/>
          <p:cNvSpPr/>
          <p:nvPr/>
        </p:nvSpPr>
        <p:spPr>
          <a:xfrm>
            <a:off x="2582488" y="2817184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6" name="모서리가 둥근 직사각형 215"/>
          <p:cNvSpPr/>
          <p:nvPr/>
        </p:nvSpPr>
        <p:spPr>
          <a:xfrm>
            <a:off x="3795339" y="2817184"/>
            <a:ext cx="1316736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1955933" y="3561683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6969631" y="2823330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모서리가 둥근 직사각형 219"/>
          <p:cNvSpPr/>
          <p:nvPr/>
        </p:nvSpPr>
        <p:spPr>
          <a:xfrm>
            <a:off x="5585323" y="2823330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3" name="그룹 222"/>
          <p:cNvGrpSpPr/>
          <p:nvPr/>
        </p:nvGrpSpPr>
        <p:grpSpPr>
          <a:xfrm>
            <a:off x="5503513" y="2821209"/>
            <a:ext cx="541814" cy="206404"/>
            <a:chOff x="5506688" y="3662584"/>
            <a:chExt cx="541814" cy="206404"/>
          </a:xfrm>
        </p:grpSpPr>
        <p:sp>
          <p:nvSpPr>
            <p:cNvPr id="224" name="모서리가 둥근 직사각형 223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양쪽 모서리가 둥근 사각형 225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7" name="양쪽 모서리가 둥근 사각형 226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30" name="오른쪽 화살표 229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1" name="그룹 230"/>
          <p:cNvGrpSpPr/>
          <p:nvPr/>
        </p:nvGrpSpPr>
        <p:grpSpPr>
          <a:xfrm>
            <a:off x="7765295" y="2824718"/>
            <a:ext cx="541814" cy="206404"/>
            <a:chOff x="7768470" y="3666093"/>
            <a:chExt cx="541814" cy="206404"/>
          </a:xfrm>
        </p:grpSpPr>
        <p:sp>
          <p:nvSpPr>
            <p:cNvPr id="232" name="모서리가 둥근 직사각형 231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양쪽 모서리가 둥근 사각형 232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4" name="양쪽 모서리가 둥근 사각형 233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768470" y="3672442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B04</a:t>
              </a:r>
              <a:endParaRPr lang="ko-KR" altLang="en-US" sz="700" b="1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37" name="오른쪽 화살표 236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8" name="모서리가 둥근 직사각형 237"/>
          <p:cNvSpPr/>
          <p:nvPr/>
        </p:nvSpPr>
        <p:spPr>
          <a:xfrm>
            <a:off x="5566273" y="3550126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9" name="그룹 238"/>
          <p:cNvGrpSpPr/>
          <p:nvPr/>
        </p:nvGrpSpPr>
        <p:grpSpPr>
          <a:xfrm>
            <a:off x="4563479" y="2820845"/>
            <a:ext cx="541814" cy="206404"/>
            <a:chOff x="4592054" y="3639995"/>
            <a:chExt cx="541814" cy="206404"/>
          </a:xfrm>
        </p:grpSpPr>
        <p:sp>
          <p:nvSpPr>
            <p:cNvPr id="240" name="모서리가 둥근 직사각형 239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양쪽 모서리가 둥근 사각형 240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2" name="양쪽 모서리가 둥근 사각형 241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46" name="오른쪽 화살표 245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7" name="그룹 246"/>
          <p:cNvGrpSpPr/>
          <p:nvPr/>
        </p:nvGrpSpPr>
        <p:grpSpPr>
          <a:xfrm>
            <a:off x="2512517" y="2819875"/>
            <a:ext cx="541814" cy="200056"/>
            <a:chOff x="2541092" y="3651725"/>
            <a:chExt cx="541814" cy="200056"/>
          </a:xfrm>
        </p:grpSpPr>
        <p:sp>
          <p:nvSpPr>
            <p:cNvPr id="248" name="모서리가 둥근 직사각형 247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양쪽 모서리가 둥근 사각형 254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7" name="양쪽 모서리가 둥근 사각형 256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60" name="오른쪽 화살표 259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64" name="차트 263"/>
          <p:cNvGraphicFramePr/>
          <p:nvPr>
            <p:extLst/>
          </p:nvPr>
        </p:nvGraphicFramePr>
        <p:xfrm>
          <a:off x="370669" y="1299094"/>
          <a:ext cx="6643737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5" name="모서리가 둥근 직사각형 264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6" name="표 265"/>
          <p:cNvGraphicFramePr>
            <a:graphicFrameLocks noGrp="1"/>
          </p:cNvGraphicFramePr>
          <p:nvPr>
            <p:extLst/>
          </p:nvPr>
        </p:nvGraphicFramePr>
        <p:xfrm>
          <a:off x="7318211" y="1301322"/>
          <a:ext cx="158457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167073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수입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수출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err="1" smtClean="0">
                          <a:solidFill>
                            <a:schemeClr val="tx1"/>
                          </a:solidFill>
                        </a:rPr>
                        <a:t>환적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8" name="차트 267"/>
          <p:cNvGraphicFramePr/>
          <p:nvPr>
            <p:extLst/>
          </p:nvPr>
        </p:nvGraphicFramePr>
        <p:xfrm>
          <a:off x="3687868" y="6661558"/>
          <a:ext cx="1654418" cy="104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9" name="차트 268"/>
          <p:cNvGraphicFramePr/>
          <p:nvPr>
            <p:extLst/>
          </p:nvPr>
        </p:nvGraphicFramePr>
        <p:xfrm>
          <a:off x="7346498" y="6681293"/>
          <a:ext cx="1709884" cy="102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3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35358"/>
              </p:ext>
            </p:extLst>
          </p:nvPr>
        </p:nvGraphicFramePr>
        <p:xfrm>
          <a:off x="9488422" y="851115"/>
          <a:ext cx="2637675" cy="36093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아무런 선택 없이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버튼 클릭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 블록의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창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에 대한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 </a:t>
                      </a:r>
                      <a:r>
                        <a:rPr lang="ko-KR" altLang="en-US" sz="8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정보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 </a:t>
                      </a:r>
                      <a:r>
                        <a:rPr lang="en-US" altLang="ko-KR" sz="800" baseline="0" dirty="0" smtClean="0">
                          <a:effectLst/>
                        </a:rPr>
                        <a:t>Block</a:t>
                      </a:r>
                      <a:r>
                        <a:rPr lang="ko-KR" altLang="en-US" sz="800" baseline="0" smtClean="0">
                          <a:effectLst/>
                        </a:rPr>
                        <a:t>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" name="타원 147"/>
          <p:cNvSpPr/>
          <p:nvPr/>
        </p:nvSpPr>
        <p:spPr>
          <a:xfrm>
            <a:off x="7298988" y="2086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9" name="타원 148"/>
          <p:cNvSpPr/>
          <p:nvPr/>
        </p:nvSpPr>
        <p:spPr>
          <a:xfrm>
            <a:off x="325386" y="438283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50" name="타원 149"/>
          <p:cNvSpPr/>
          <p:nvPr/>
        </p:nvSpPr>
        <p:spPr>
          <a:xfrm>
            <a:off x="299299" y="563358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53" name="타원 152"/>
          <p:cNvSpPr/>
          <p:nvPr/>
        </p:nvSpPr>
        <p:spPr>
          <a:xfrm>
            <a:off x="317895" y="690880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0604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미래 장치 예측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7434682" y="2187300"/>
            <a:ext cx="632404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Cycle Time</a:t>
            </a:r>
            <a:endParaRPr lang="ko-KR" altLang="en-US" sz="700" b="1"/>
          </a:p>
        </p:txBody>
      </p:sp>
      <p:graphicFrame>
        <p:nvGraphicFramePr>
          <p:cNvPr id="157" name="표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29323"/>
              </p:ext>
            </p:extLst>
          </p:nvPr>
        </p:nvGraphicFramePr>
        <p:xfrm>
          <a:off x="407895" y="3893340"/>
          <a:ext cx="865831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55"/>
                <a:gridCol w="704850"/>
                <a:gridCol w="359064"/>
                <a:gridCol w="526472"/>
                <a:gridCol w="406400"/>
                <a:gridCol w="397164"/>
                <a:gridCol w="332509"/>
                <a:gridCol w="1902691"/>
                <a:gridCol w="563418"/>
                <a:gridCol w="424873"/>
                <a:gridCol w="406400"/>
                <a:gridCol w="395215"/>
                <a:gridCol w="1789904"/>
              </a:tblGrid>
              <a:tr h="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Rehandling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Block Info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Container Info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EP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I.C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T.S</a:t>
                      </a:r>
                      <a:endParaRPr lang="ko-KR" altLang="en-US" sz="8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I.C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T.S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14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53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5B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Block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EP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I.C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T.S</a:t>
                      </a:r>
                      <a:endParaRPr lang="ko-KR" altLang="en-US" sz="8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I.C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T.S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14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53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5D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>
                          <a:solidFill>
                            <a:schemeClr val="bg1"/>
                          </a:solidFill>
                        </a:rPr>
                        <a:t>Rehandling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Block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>
                          <a:solidFill>
                            <a:schemeClr val="bg1"/>
                          </a:solidFill>
                        </a:rPr>
                        <a:t>Container Info</a:t>
                      </a:r>
                      <a:endParaRPr lang="ko-KR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31%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69%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EP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I.C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T.S</a:t>
                      </a:r>
                      <a:endParaRPr lang="ko-KR" altLang="en-US" sz="8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I.C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T.S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latinLnBrk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General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70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14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</a:rPr>
                        <a:t>Container Count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Danger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31</a:t>
                      </a:r>
                      <a:endParaRPr lang="ko-KR" altLang="en-US" sz="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65</a:t>
                      </a:r>
                      <a:endParaRPr lang="ko-KR" alt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Reefer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53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44</a:t>
                      </a:r>
                      <a:endParaRPr lang="ko-KR" altLang="en-U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Bundle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8" name="차트 157"/>
          <p:cNvGraphicFramePr/>
          <p:nvPr>
            <p:extLst/>
          </p:nvPr>
        </p:nvGraphicFramePr>
        <p:xfrm>
          <a:off x="3679568" y="4115642"/>
          <a:ext cx="1654418" cy="104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9" name="차트 158"/>
          <p:cNvGraphicFramePr/>
          <p:nvPr>
            <p:extLst/>
          </p:nvPr>
        </p:nvGraphicFramePr>
        <p:xfrm>
          <a:off x="7338198" y="4135377"/>
          <a:ext cx="1709884" cy="102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2" name="차트 161"/>
          <p:cNvGraphicFramePr/>
          <p:nvPr>
            <p:extLst/>
          </p:nvPr>
        </p:nvGraphicFramePr>
        <p:xfrm>
          <a:off x="3677061" y="5412688"/>
          <a:ext cx="1654418" cy="104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3" name="차트 162"/>
          <p:cNvGraphicFramePr/>
          <p:nvPr>
            <p:extLst/>
          </p:nvPr>
        </p:nvGraphicFramePr>
        <p:xfrm>
          <a:off x="7335691" y="5432423"/>
          <a:ext cx="1709884" cy="102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01" name="그룹 100"/>
          <p:cNvGrpSpPr/>
          <p:nvPr/>
        </p:nvGrpSpPr>
        <p:grpSpPr>
          <a:xfrm>
            <a:off x="2594550" y="2616284"/>
            <a:ext cx="2521365" cy="202320"/>
            <a:chOff x="2594550" y="3227370"/>
            <a:chExt cx="925210" cy="418622"/>
          </a:xfrm>
        </p:grpSpPr>
        <p:sp>
          <p:nvSpPr>
            <p:cNvPr id="102" name="모서리가 둥근 직사각형 101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3149661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모서리가 둥근 직사각형 103"/>
            <p:cNvSpPr/>
            <p:nvPr/>
          </p:nvSpPr>
          <p:spPr>
            <a:xfrm>
              <a:off x="3315284" y="3229702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모서리가 둥근 직사각형 104"/>
            <p:cNvSpPr/>
            <p:nvPr/>
          </p:nvSpPr>
          <p:spPr>
            <a:xfrm>
              <a:off x="2594550" y="3227370"/>
              <a:ext cx="92521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1959622" y="3340001"/>
            <a:ext cx="3156294" cy="224684"/>
            <a:chOff x="1959622" y="4031888"/>
            <a:chExt cx="1314536" cy="418622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1960033" y="4033407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모서리가 둥근 직사각형 107"/>
            <p:cNvSpPr/>
            <p:nvPr/>
          </p:nvSpPr>
          <p:spPr>
            <a:xfrm>
              <a:off x="2518122" y="4033407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2683745" y="4034219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모서리가 둥근 직사각형 109"/>
            <p:cNvSpPr/>
            <p:nvPr/>
          </p:nvSpPr>
          <p:spPr>
            <a:xfrm>
              <a:off x="1959622" y="4031888"/>
              <a:ext cx="1314536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5577810" y="2613243"/>
            <a:ext cx="2727991" cy="217800"/>
            <a:chOff x="2594550" y="3227370"/>
            <a:chExt cx="1299610" cy="418622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2594961" y="3228889"/>
              <a:ext cx="55337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3153050" y="3228889"/>
              <a:ext cx="164804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모서리가 둥근 직사각형 113"/>
            <p:cNvSpPr/>
            <p:nvPr/>
          </p:nvSpPr>
          <p:spPr>
            <a:xfrm>
              <a:off x="3318673" y="3229701"/>
              <a:ext cx="114523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2594550" y="3227370"/>
              <a:ext cx="1299610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5559761" y="3340000"/>
            <a:ext cx="2746039" cy="217733"/>
            <a:chOff x="5559763" y="4024937"/>
            <a:chExt cx="1861576" cy="418622"/>
          </a:xfrm>
        </p:grpSpPr>
        <p:sp>
          <p:nvSpPr>
            <p:cNvPr id="117" name="모서리가 둥근 직사각형 116"/>
            <p:cNvSpPr/>
            <p:nvPr/>
          </p:nvSpPr>
          <p:spPr>
            <a:xfrm>
              <a:off x="5560172" y="4026456"/>
              <a:ext cx="551147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모서리가 둥근 직사각형 117"/>
            <p:cNvSpPr/>
            <p:nvPr/>
          </p:nvSpPr>
          <p:spPr>
            <a:xfrm>
              <a:off x="6118261" y="4026456"/>
              <a:ext cx="164141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모서리가 둥근 직사각형 118"/>
            <p:cNvSpPr/>
            <p:nvPr/>
          </p:nvSpPr>
          <p:spPr>
            <a:xfrm>
              <a:off x="6283885" y="4027268"/>
              <a:ext cx="114062" cy="410323"/>
            </a:xfrm>
            <a:prstGeom prst="roundRect">
              <a:avLst>
                <a:gd name="adj" fmla="val 574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모서리가 둥근 직사각형 119"/>
            <p:cNvSpPr/>
            <p:nvPr/>
          </p:nvSpPr>
          <p:spPr>
            <a:xfrm>
              <a:off x="5559763" y="4024937"/>
              <a:ext cx="1861576" cy="418622"/>
            </a:xfrm>
            <a:prstGeom prst="roundRect">
              <a:avLst>
                <a:gd name="adj" fmla="val 57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1" name="직사각형 120"/>
          <p:cNvSpPr/>
          <p:nvPr/>
        </p:nvSpPr>
        <p:spPr>
          <a:xfrm>
            <a:off x="2508048" y="2423622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>
            <a:off x="1866353" y="3158936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5466518" y="2442250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5475980" y="3158935"/>
            <a:ext cx="73038" cy="72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573753" y="2414114"/>
            <a:ext cx="2730816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557709" y="3139245"/>
            <a:ext cx="2746860" cy="418622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2590983" y="2423621"/>
            <a:ext cx="2523249" cy="39456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1957435" y="3166873"/>
            <a:ext cx="3156797" cy="394567"/>
          </a:xfrm>
          <a:prstGeom prst="roundRect">
            <a:avLst>
              <a:gd name="adj" fmla="val 57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5599336" y="2444223"/>
            <a:ext cx="187673" cy="13825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45" name="TextBox 144"/>
          <p:cNvSpPr txBox="1"/>
          <p:nvPr/>
        </p:nvSpPr>
        <p:spPr>
          <a:xfrm>
            <a:off x="5538218" y="2395229"/>
            <a:ext cx="319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6B</a:t>
            </a:r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5575729" y="3144562"/>
            <a:ext cx="202872" cy="1420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/>
          </a:p>
        </p:txBody>
      </p:sp>
      <p:sp>
        <p:nvSpPr>
          <p:cNvPr id="151" name="TextBox 150"/>
          <p:cNvSpPr txBox="1"/>
          <p:nvPr/>
        </p:nvSpPr>
        <p:spPr>
          <a:xfrm>
            <a:off x="5520008" y="310462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</a:rPr>
              <a:t>6D</a:t>
            </a:r>
            <a:endParaRPr lang="ko-KR" altLang="en-US" sz="900">
              <a:solidFill>
                <a:schemeClr val="bg1"/>
              </a:solidFill>
            </a:endParaRPr>
          </a:p>
        </p:txBody>
      </p:sp>
      <p:grpSp>
        <p:nvGrpSpPr>
          <p:cNvPr id="152" name="그룹 151"/>
          <p:cNvGrpSpPr/>
          <p:nvPr/>
        </p:nvGrpSpPr>
        <p:grpSpPr>
          <a:xfrm>
            <a:off x="2541105" y="2402585"/>
            <a:ext cx="319128" cy="230832"/>
            <a:chOff x="6469" y="3970419"/>
            <a:chExt cx="319128" cy="230832"/>
          </a:xfrm>
        </p:grpSpPr>
        <p:sp>
          <p:nvSpPr>
            <p:cNvPr id="154" name="모서리가 둥근 직사각형 153"/>
            <p:cNvSpPr/>
            <p:nvPr/>
          </p:nvSpPr>
          <p:spPr>
            <a:xfrm>
              <a:off x="67587" y="4019413"/>
              <a:ext cx="187673" cy="138254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500" dirty="0" smtClean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469" y="3970419"/>
              <a:ext cx="319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5</a:t>
              </a:r>
              <a:r>
                <a:rPr lang="en-US" altLang="ko-KR" sz="900" dirty="0" smtClean="0">
                  <a:solidFill>
                    <a:schemeClr val="bg1"/>
                  </a:solidFill>
                </a:rPr>
                <a:t>B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그룹 160"/>
          <p:cNvGrpSpPr/>
          <p:nvPr/>
        </p:nvGrpSpPr>
        <p:grpSpPr>
          <a:xfrm>
            <a:off x="1912285" y="3131862"/>
            <a:ext cx="312906" cy="230832"/>
            <a:chOff x="-11741" y="4733790"/>
            <a:chExt cx="312906" cy="230832"/>
          </a:xfrm>
        </p:grpSpPr>
        <p:sp>
          <p:nvSpPr>
            <p:cNvPr id="170" name="모서리가 둥근 직사각형 169"/>
            <p:cNvSpPr/>
            <p:nvPr/>
          </p:nvSpPr>
          <p:spPr>
            <a:xfrm>
              <a:off x="43980" y="4786427"/>
              <a:ext cx="202872" cy="142004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500" dirty="0" smtClean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-11741" y="4733790"/>
              <a:ext cx="3129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</a:rPr>
                <a:t>5D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3104874" y="2414696"/>
            <a:ext cx="20906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60%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15%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063306" y="3156202"/>
            <a:ext cx="20906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35%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15%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10%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350682" y="2410101"/>
            <a:ext cx="1988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38%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346061" y="3151607"/>
            <a:ext cx="2005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EP: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↗</a:t>
            </a:r>
            <a:r>
              <a:rPr lang="en-US" altLang="ko-KR" sz="800" b="1" dirty="0" smtClean="0"/>
              <a:t> 20%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I.C: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/>
              <a:t>| T.S:</a:t>
            </a:r>
            <a:r>
              <a:rPr lang="en-US" altLang="ko-KR" sz="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r>
              <a:rPr lang="en-US" altLang="ko-KR" sz="800" b="1" dirty="0" smtClean="0"/>
              <a:t> </a:t>
            </a:r>
            <a:r>
              <a:rPr lang="en-US" altLang="ko-KR" sz="800" b="1" dirty="0"/>
              <a:t>7% </a:t>
            </a:r>
            <a:r>
              <a:rPr lang="en-US" altLang="ko-KR" sz="800" b="1" dirty="0" smtClean="0">
                <a:solidFill>
                  <a:schemeClr val="accent1">
                    <a:lumMod val="75000"/>
                  </a:schemeClr>
                </a:solidFill>
              </a:rPr>
              <a:t>↘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564105" y="2615520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85%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70%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947924" y="336670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5</a:t>
            </a:r>
            <a:r>
              <a:rPr lang="en-US" altLang="ko-KR" sz="800" b="1" dirty="0" smtClean="0">
                <a:solidFill>
                  <a:schemeClr val="bg1"/>
                </a:solidFill>
              </a:rPr>
              <a:t>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70%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553367" y="262933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65%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80%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558016" y="336170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bg1"/>
                </a:solidFill>
              </a:rPr>
              <a:t>45% </a:t>
            </a:r>
            <a:r>
              <a:rPr lang="en-US" altLang="ko-KR" sz="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50%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grpSp>
        <p:nvGrpSpPr>
          <p:cNvPr id="190" name="그룹 189"/>
          <p:cNvGrpSpPr/>
          <p:nvPr/>
        </p:nvGrpSpPr>
        <p:grpSpPr>
          <a:xfrm>
            <a:off x="1887081" y="3561602"/>
            <a:ext cx="535464" cy="200056"/>
            <a:chOff x="1899781" y="4431552"/>
            <a:chExt cx="535464" cy="200056"/>
          </a:xfrm>
        </p:grpSpPr>
        <p:sp>
          <p:nvSpPr>
            <p:cNvPr id="191" name="모서리가 둥근 직사각형 190"/>
            <p:cNvSpPr/>
            <p:nvPr/>
          </p:nvSpPr>
          <p:spPr>
            <a:xfrm>
              <a:off x="1962129" y="447891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양쪽 모서리가 둥근 사각형 194"/>
            <p:cNvSpPr/>
            <p:nvPr/>
          </p:nvSpPr>
          <p:spPr>
            <a:xfrm rot="16200000">
              <a:off x="2000778" y="4440391"/>
              <a:ext cx="104719" cy="18232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8" name="양쪽 모서리가 둥근 사각형 197"/>
            <p:cNvSpPr/>
            <p:nvPr/>
          </p:nvSpPr>
          <p:spPr>
            <a:xfrm rot="5400000">
              <a:off x="2331455" y="448012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899781" y="4431552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/>
                <a:t>D</a:t>
              </a:r>
              <a:r>
                <a:rPr lang="en-US" altLang="ko-KR" sz="700" b="1" dirty="0" smtClean="0"/>
                <a:t>01</a:t>
              </a:r>
              <a:endParaRPr lang="ko-KR" altLang="en-US" sz="700" b="1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108720" y="4431553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76</a:t>
              </a:r>
              <a:endParaRPr lang="ko-KR" altLang="en-US" sz="700" b="1"/>
            </a:p>
          </p:txBody>
        </p:sp>
        <p:sp>
          <p:nvSpPr>
            <p:cNvPr id="204" name="오른쪽 화살표 203"/>
            <p:cNvSpPr/>
            <p:nvPr/>
          </p:nvSpPr>
          <p:spPr>
            <a:xfrm rot="2524570">
              <a:off x="2347049" y="4513656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5" name="그룹 204"/>
          <p:cNvGrpSpPr/>
          <p:nvPr/>
        </p:nvGrpSpPr>
        <p:grpSpPr>
          <a:xfrm>
            <a:off x="5469793" y="3550169"/>
            <a:ext cx="541814" cy="200056"/>
            <a:chOff x="5492018" y="4439169"/>
            <a:chExt cx="541814" cy="200056"/>
          </a:xfrm>
        </p:grpSpPr>
        <p:sp>
          <p:nvSpPr>
            <p:cNvPr id="206" name="모서리가 둥근 직사각형 205"/>
            <p:cNvSpPr/>
            <p:nvPr/>
          </p:nvSpPr>
          <p:spPr>
            <a:xfrm>
              <a:off x="5560716" y="4486532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양쪽 모서리가 둥근 사각형 206"/>
            <p:cNvSpPr/>
            <p:nvPr/>
          </p:nvSpPr>
          <p:spPr>
            <a:xfrm rot="16200000">
              <a:off x="5599365" y="4448008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8" name="양쪽 모서리가 둥근 사각형 207"/>
            <p:cNvSpPr/>
            <p:nvPr/>
          </p:nvSpPr>
          <p:spPr>
            <a:xfrm rot="5400000">
              <a:off x="5930042" y="4487737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492018" y="4439169"/>
              <a:ext cx="3305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D02</a:t>
              </a:r>
              <a:endParaRPr lang="ko-KR" altLang="en-US" sz="700" b="1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707308" y="4439170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67</a:t>
              </a:r>
              <a:endParaRPr lang="ko-KR" altLang="en-US" sz="700" b="1"/>
            </a:p>
          </p:txBody>
        </p:sp>
        <p:sp>
          <p:nvSpPr>
            <p:cNvPr id="214" name="오른쪽 화살표 213"/>
            <p:cNvSpPr/>
            <p:nvPr/>
          </p:nvSpPr>
          <p:spPr>
            <a:xfrm rot="2524570">
              <a:off x="5945636" y="4521273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5" name="모서리가 둥근 직사각형 214"/>
          <p:cNvSpPr/>
          <p:nvPr/>
        </p:nvSpPr>
        <p:spPr>
          <a:xfrm>
            <a:off x="2582488" y="2817184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6" name="모서리가 둥근 직사각형 215"/>
          <p:cNvSpPr/>
          <p:nvPr/>
        </p:nvSpPr>
        <p:spPr>
          <a:xfrm>
            <a:off x="3795339" y="2817184"/>
            <a:ext cx="1316736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1955933" y="3561683"/>
            <a:ext cx="3171977" cy="45719"/>
          </a:xfrm>
          <a:prstGeom prst="roundRect">
            <a:avLst>
              <a:gd name="adj" fmla="val 1455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6969631" y="2823330"/>
            <a:ext cx="1327079" cy="45719"/>
          </a:xfrm>
          <a:prstGeom prst="roundRect">
            <a:avLst>
              <a:gd name="adj" fmla="val 14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모서리가 둥근 직사각형 219"/>
          <p:cNvSpPr/>
          <p:nvPr/>
        </p:nvSpPr>
        <p:spPr>
          <a:xfrm>
            <a:off x="5585323" y="2823330"/>
            <a:ext cx="1639357" cy="45719"/>
          </a:xfrm>
          <a:prstGeom prst="roundRect">
            <a:avLst>
              <a:gd name="adj" fmla="val 14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3" name="그룹 222"/>
          <p:cNvGrpSpPr/>
          <p:nvPr/>
        </p:nvGrpSpPr>
        <p:grpSpPr>
          <a:xfrm>
            <a:off x="5503513" y="2821209"/>
            <a:ext cx="541814" cy="206404"/>
            <a:chOff x="5506688" y="3662584"/>
            <a:chExt cx="541814" cy="206404"/>
          </a:xfrm>
        </p:grpSpPr>
        <p:sp>
          <p:nvSpPr>
            <p:cNvPr id="224" name="모서리가 둥근 직사각형 223"/>
            <p:cNvSpPr/>
            <p:nvPr/>
          </p:nvSpPr>
          <p:spPr>
            <a:xfrm>
              <a:off x="5575386" y="3709946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양쪽 모서리가 둥근 사각형 225"/>
            <p:cNvSpPr/>
            <p:nvPr/>
          </p:nvSpPr>
          <p:spPr>
            <a:xfrm rot="16200000">
              <a:off x="5614035" y="3671422"/>
              <a:ext cx="104719" cy="182321"/>
            </a:xfrm>
            <a:prstGeom prst="round2Same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7" name="양쪽 모서리가 둥근 사각형 226"/>
            <p:cNvSpPr/>
            <p:nvPr/>
          </p:nvSpPr>
          <p:spPr>
            <a:xfrm rot="5400000">
              <a:off x="5944712" y="3711151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506688" y="3668933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B03</a:t>
              </a:r>
              <a:endParaRPr lang="ko-KR" altLang="en-US" sz="700" b="1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5721978" y="3662584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36</a:t>
              </a:r>
              <a:endParaRPr lang="ko-KR" altLang="en-US" sz="700" b="1"/>
            </a:p>
          </p:txBody>
        </p:sp>
        <p:sp>
          <p:nvSpPr>
            <p:cNvPr id="230" name="오른쪽 화살표 229"/>
            <p:cNvSpPr/>
            <p:nvPr/>
          </p:nvSpPr>
          <p:spPr>
            <a:xfrm rot="2524570">
              <a:off x="5960306" y="3744687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1" name="그룹 230"/>
          <p:cNvGrpSpPr/>
          <p:nvPr/>
        </p:nvGrpSpPr>
        <p:grpSpPr>
          <a:xfrm>
            <a:off x="7765295" y="2824718"/>
            <a:ext cx="541814" cy="206404"/>
            <a:chOff x="7768470" y="3666093"/>
            <a:chExt cx="541814" cy="206404"/>
          </a:xfrm>
        </p:grpSpPr>
        <p:sp>
          <p:nvSpPr>
            <p:cNvPr id="232" name="모서리가 둥근 직사각형 231"/>
            <p:cNvSpPr/>
            <p:nvPr/>
          </p:nvSpPr>
          <p:spPr>
            <a:xfrm>
              <a:off x="7837168" y="3713455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양쪽 모서리가 둥근 사각형 232"/>
            <p:cNvSpPr/>
            <p:nvPr/>
          </p:nvSpPr>
          <p:spPr>
            <a:xfrm rot="16200000">
              <a:off x="7875817" y="3674931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4" name="양쪽 모서리가 둥근 사각형 233"/>
            <p:cNvSpPr/>
            <p:nvPr/>
          </p:nvSpPr>
          <p:spPr>
            <a:xfrm rot="5400000">
              <a:off x="8206494" y="3714660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768470" y="3672442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smtClean="0"/>
                <a:t>B0</a:t>
              </a:r>
              <a:endParaRPr lang="ko-KR" altLang="en-US" sz="700" b="1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7983760" y="3666093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37" name="오른쪽 화살표 236"/>
            <p:cNvSpPr/>
            <p:nvPr/>
          </p:nvSpPr>
          <p:spPr>
            <a:xfrm rot="18856230">
              <a:off x="8221107" y="3747211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8" name="모서리가 둥근 직사각형 237"/>
          <p:cNvSpPr/>
          <p:nvPr/>
        </p:nvSpPr>
        <p:spPr>
          <a:xfrm>
            <a:off x="5566273" y="3550126"/>
            <a:ext cx="2731210" cy="45719"/>
          </a:xfrm>
          <a:prstGeom prst="roundRect">
            <a:avLst>
              <a:gd name="adj" fmla="val 145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9" name="그룹 238"/>
          <p:cNvGrpSpPr/>
          <p:nvPr/>
        </p:nvGrpSpPr>
        <p:grpSpPr>
          <a:xfrm>
            <a:off x="4563479" y="2820845"/>
            <a:ext cx="541814" cy="206404"/>
            <a:chOff x="4592054" y="3639995"/>
            <a:chExt cx="541814" cy="206404"/>
          </a:xfrm>
        </p:grpSpPr>
        <p:sp>
          <p:nvSpPr>
            <p:cNvPr id="240" name="모서리가 둥근 직사각형 239"/>
            <p:cNvSpPr/>
            <p:nvPr/>
          </p:nvSpPr>
          <p:spPr>
            <a:xfrm>
              <a:off x="4660752" y="3687357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양쪽 모서리가 둥근 사각형 240"/>
            <p:cNvSpPr/>
            <p:nvPr/>
          </p:nvSpPr>
          <p:spPr>
            <a:xfrm rot="16200000">
              <a:off x="4699401" y="3648833"/>
              <a:ext cx="104719" cy="182321"/>
            </a:xfrm>
            <a:prstGeom prst="round2Same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2" name="양쪽 모서리가 둥근 사각형 241"/>
            <p:cNvSpPr/>
            <p:nvPr/>
          </p:nvSpPr>
          <p:spPr>
            <a:xfrm rot="5400000">
              <a:off x="5030078" y="3688562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592054" y="3646344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B02</a:t>
              </a:r>
              <a:endParaRPr lang="ko-KR" altLang="en-US" sz="700" b="1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807344" y="3639995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58</a:t>
              </a:r>
              <a:endParaRPr lang="ko-KR" altLang="en-US" sz="700" b="1"/>
            </a:p>
          </p:txBody>
        </p:sp>
        <p:sp>
          <p:nvSpPr>
            <p:cNvPr id="246" name="오른쪽 화살표 245"/>
            <p:cNvSpPr/>
            <p:nvPr/>
          </p:nvSpPr>
          <p:spPr>
            <a:xfrm rot="18856230">
              <a:off x="5044691" y="3721113"/>
              <a:ext cx="75490" cy="3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7" name="그룹 246"/>
          <p:cNvGrpSpPr/>
          <p:nvPr/>
        </p:nvGrpSpPr>
        <p:grpSpPr>
          <a:xfrm>
            <a:off x="2512517" y="2819875"/>
            <a:ext cx="541814" cy="200056"/>
            <a:chOff x="2541092" y="3651725"/>
            <a:chExt cx="541814" cy="200056"/>
          </a:xfrm>
        </p:grpSpPr>
        <p:sp>
          <p:nvSpPr>
            <p:cNvPr id="248" name="모서리가 둥근 직사각형 247"/>
            <p:cNvSpPr/>
            <p:nvPr/>
          </p:nvSpPr>
          <p:spPr>
            <a:xfrm>
              <a:off x="2609790" y="3699088"/>
              <a:ext cx="470904" cy="10499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양쪽 모서리가 둥근 사각형 254"/>
            <p:cNvSpPr/>
            <p:nvPr/>
          </p:nvSpPr>
          <p:spPr>
            <a:xfrm rot="16200000">
              <a:off x="2648439" y="3660564"/>
              <a:ext cx="104719" cy="182321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7" name="양쪽 모서리가 둥근 사각형 256"/>
            <p:cNvSpPr/>
            <p:nvPr/>
          </p:nvSpPr>
          <p:spPr>
            <a:xfrm rot="5400000">
              <a:off x="2979116" y="3700293"/>
              <a:ext cx="104719" cy="102861"/>
            </a:xfrm>
            <a:prstGeom prst="round2Same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2541092" y="3651725"/>
              <a:ext cx="3241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B01</a:t>
              </a:r>
              <a:endParaRPr lang="ko-KR" altLang="en-US" sz="700" b="1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2756382" y="3651726"/>
              <a:ext cx="27443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b="1" dirty="0" smtClean="0"/>
                <a:t>64</a:t>
              </a:r>
              <a:endParaRPr lang="ko-KR" altLang="en-US" sz="700" b="1"/>
            </a:p>
          </p:txBody>
        </p:sp>
        <p:sp>
          <p:nvSpPr>
            <p:cNvPr id="260" name="오른쪽 화살표 259"/>
            <p:cNvSpPr/>
            <p:nvPr/>
          </p:nvSpPr>
          <p:spPr>
            <a:xfrm rot="2524570">
              <a:off x="2994710" y="3733829"/>
              <a:ext cx="75490" cy="36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64" name="차트 263"/>
          <p:cNvGraphicFramePr/>
          <p:nvPr>
            <p:extLst/>
          </p:nvPr>
        </p:nvGraphicFramePr>
        <p:xfrm>
          <a:off x="370669" y="1299094"/>
          <a:ext cx="6643737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5" name="모서리가 둥근 직사각형 264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6" name="표 265"/>
          <p:cNvGraphicFramePr>
            <a:graphicFrameLocks noGrp="1"/>
          </p:cNvGraphicFramePr>
          <p:nvPr>
            <p:extLst/>
          </p:nvPr>
        </p:nvGraphicFramePr>
        <p:xfrm>
          <a:off x="7318211" y="1301322"/>
          <a:ext cx="158457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05"/>
                <a:gridCol w="359175"/>
                <a:gridCol w="528190"/>
              </a:tblGrid>
              <a:tr h="167073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수입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수출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err="1" smtClean="0">
                          <a:solidFill>
                            <a:schemeClr val="tx1"/>
                          </a:solidFill>
                        </a:rPr>
                        <a:t>환적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8" name="차트 267"/>
          <p:cNvGraphicFramePr/>
          <p:nvPr>
            <p:extLst/>
          </p:nvPr>
        </p:nvGraphicFramePr>
        <p:xfrm>
          <a:off x="3687868" y="6661558"/>
          <a:ext cx="1654418" cy="104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9" name="차트 268"/>
          <p:cNvGraphicFramePr/>
          <p:nvPr>
            <p:extLst/>
          </p:nvPr>
        </p:nvGraphicFramePr>
        <p:xfrm>
          <a:off x="7346498" y="6681293"/>
          <a:ext cx="1709884" cy="102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4" name="타원 133"/>
          <p:cNvSpPr/>
          <p:nvPr/>
        </p:nvSpPr>
        <p:spPr>
          <a:xfrm>
            <a:off x="7296344" y="209479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0" name="타원 139"/>
          <p:cNvSpPr/>
          <p:nvPr/>
        </p:nvSpPr>
        <p:spPr>
          <a:xfrm>
            <a:off x="316018" y="432277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1" name="타원 140"/>
          <p:cNvSpPr/>
          <p:nvPr/>
        </p:nvSpPr>
        <p:spPr>
          <a:xfrm>
            <a:off x="302660" y="567345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2" name="타원 141"/>
          <p:cNvSpPr/>
          <p:nvPr/>
        </p:nvSpPr>
        <p:spPr>
          <a:xfrm>
            <a:off x="302660" y="691255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43" name="Group 214"/>
          <p:cNvGraphicFramePr>
            <a:graphicFrameLocks noGrp="1"/>
          </p:cNvGraphicFramePr>
          <p:nvPr>
            <p:extLst/>
          </p:nvPr>
        </p:nvGraphicFramePr>
        <p:xfrm>
          <a:off x="9488422" y="851115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블록 선택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Check Bock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Data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View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선택된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평균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effectLst/>
                        </a:rPr>
                        <a:t>해당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블록에 대한 </a:t>
                      </a:r>
                      <a:r>
                        <a:rPr lang="en-US" altLang="ko-KR" sz="800" baseline="0" dirty="0" smtClean="0">
                          <a:effectLst/>
                        </a:rPr>
                        <a:t>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647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13" name="모서리가 둥근 직사각형 912"/>
          <p:cNvSpPr/>
          <p:nvPr/>
        </p:nvSpPr>
        <p:spPr>
          <a:xfrm>
            <a:off x="333791" y="1267728"/>
            <a:ext cx="693136" cy="514731"/>
          </a:xfrm>
          <a:prstGeom prst="roundRect">
            <a:avLst>
              <a:gd name="adj" fmla="val 4727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4" name="직사각형 913"/>
          <p:cNvSpPr/>
          <p:nvPr/>
        </p:nvSpPr>
        <p:spPr>
          <a:xfrm>
            <a:off x="374810" y="1401927"/>
            <a:ext cx="61266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/>
              <a:t>HJNC20191</a:t>
            </a:r>
            <a:endParaRPr lang="ko-KR" altLang="en-US" sz="600" b="1"/>
          </a:p>
        </p:txBody>
      </p:sp>
      <p:sp>
        <p:nvSpPr>
          <p:cNvPr id="915" name="직사각형 914"/>
          <p:cNvSpPr/>
          <p:nvPr/>
        </p:nvSpPr>
        <p:spPr>
          <a:xfrm>
            <a:off x="1137426" y="1400728"/>
            <a:ext cx="56778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HJNC2011</a:t>
            </a:r>
            <a:endParaRPr lang="ko-KR" altLang="en-US" sz="600" b="1"/>
          </a:p>
        </p:txBody>
      </p:sp>
      <p:sp>
        <p:nvSpPr>
          <p:cNvPr id="916" name="직사각형 915"/>
          <p:cNvSpPr/>
          <p:nvPr/>
        </p:nvSpPr>
        <p:spPr>
          <a:xfrm>
            <a:off x="1899456" y="1405406"/>
            <a:ext cx="5212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NYK2314</a:t>
            </a:r>
            <a:endParaRPr lang="ko-KR" altLang="en-US" sz="600" b="1"/>
          </a:p>
        </p:txBody>
      </p:sp>
      <p:sp>
        <p:nvSpPr>
          <p:cNvPr id="917" name="직사각형 916"/>
          <p:cNvSpPr/>
          <p:nvPr/>
        </p:nvSpPr>
        <p:spPr>
          <a:xfrm>
            <a:off x="2544675" y="1406909"/>
            <a:ext cx="6158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HMM15833</a:t>
            </a:r>
            <a:endParaRPr lang="ko-KR" altLang="en-US" sz="600" b="1"/>
          </a:p>
        </p:txBody>
      </p:sp>
      <p:graphicFrame>
        <p:nvGraphicFramePr>
          <p:cNvPr id="918" name="차트 917"/>
          <p:cNvGraphicFramePr/>
          <p:nvPr>
            <p:extLst>
              <p:ext uri="{D42A27DB-BD31-4B8C-83A1-F6EECF244321}">
                <p14:modId xmlns:p14="http://schemas.microsoft.com/office/powerpoint/2010/main" val="2251493160"/>
              </p:ext>
            </p:extLst>
          </p:nvPr>
        </p:nvGraphicFramePr>
        <p:xfrm>
          <a:off x="4094310" y="1010538"/>
          <a:ext cx="3755849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19" name="그림 9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76" y="1305174"/>
            <a:ext cx="320769" cy="66260"/>
          </a:xfrm>
          <a:prstGeom prst="rect">
            <a:avLst/>
          </a:prstGeom>
        </p:spPr>
      </p:pic>
      <p:pic>
        <p:nvPicPr>
          <p:cNvPr id="920" name="그림 9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9" y="1302018"/>
            <a:ext cx="646002" cy="111372"/>
          </a:xfrm>
          <a:prstGeom prst="rect">
            <a:avLst/>
          </a:prstGeom>
        </p:spPr>
      </p:pic>
      <p:pic>
        <p:nvPicPr>
          <p:cNvPr id="921" name="그림 9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07586" y="1299973"/>
            <a:ext cx="422560" cy="84131"/>
          </a:xfrm>
          <a:prstGeom prst="rect">
            <a:avLst/>
          </a:prstGeom>
        </p:spPr>
      </p:pic>
      <p:pic>
        <p:nvPicPr>
          <p:cNvPr id="922" name="그림 9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" y="1299434"/>
            <a:ext cx="485869" cy="85210"/>
          </a:xfrm>
          <a:prstGeom prst="rect">
            <a:avLst/>
          </a:prstGeom>
        </p:spPr>
      </p:pic>
      <p:sp>
        <p:nvSpPr>
          <p:cNvPr id="923" name="모서리가 둥근 직사각형 922"/>
          <p:cNvSpPr/>
          <p:nvPr/>
        </p:nvSpPr>
        <p:spPr>
          <a:xfrm>
            <a:off x="1053154" y="1266528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4" name="모서리가 둥근 직사각형 923"/>
          <p:cNvSpPr/>
          <p:nvPr/>
        </p:nvSpPr>
        <p:spPr>
          <a:xfrm>
            <a:off x="1770632" y="1269035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5" name="모서리가 둥근 직사각형 924"/>
          <p:cNvSpPr/>
          <p:nvPr/>
        </p:nvSpPr>
        <p:spPr>
          <a:xfrm>
            <a:off x="2491580" y="1267835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6" name="직사각형 925"/>
          <p:cNvSpPr/>
          <p:nvPr/>
        </p:nvSpPr>
        <p:spPr>
          <a:xfrm>
            <a:off x="3265623" y="1405602"/>
            <a:ext cx="6158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HMM15833</a:t>
            </a:r>
            <a:endParaRPr lang="ko-KR" altLang="en-US" sz="600" b="1"/>
          </a:p>
        </p:txBody>
      </p:sp>
      <p:pic>
        <p:nvPicPr>
          <p:cNvPr id="927" name="그림 9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24" y="1303867"/>
            <a:ext cx="320769" cy="66260"/>
          </a:xfrm>
          <a:prstGeom prst="rect">
            <a:avLst/>
          </a:prstGeom>
        </p:spPr>
      </p:pic>
      <p:sp>
        <p:nvSpPr>
          <p:cNvPr id="928" name="모서리가 둥근 직사각형 927"/>
          <p:cNvSpPr/>
          <p:nvPr/>
        </p:nvSpPr>
        <p:spPr>
          <a:xfrm>
            <a:off x="3206178" y="1266528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4087725" y="983521"/>
            <a:ext cx="5007943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cxnSp>
        <p:nvCxnSpPr>
          <p:cNvPr id="933" name="직선 연결선 932"/>
          <p:cNvCxnSpPr/>
          <p:nvPr/>
        </p:nvCxnSpPr>
        <p:spPr>
          <a:xfrm>
            <a:off x="333791" y="1588594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4" name="직선 연결선 933"/>
          <p:cNvCxnSpPr/>
          <p:nvPr/>
        </p:nvCxnSpPr>
        <p:spPr>
          <a:xfrm>
            <a:off x="1053154" y="1583130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5" name="직선 연결선 934"/>
          <p:cNvCxnSpPr/>
          <p:nvPr/>
        </p:nvCxnSpPr>
        <p:spPr>
          <a:xfrm>
            <a:off x="1775241" y="1588594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6" name="직선 연결선 935"/>
          <p:cNvCxnSpPr/>
          <p:nvPr/>
        </p:nvCxnSpPr>
        <p:spPr>
          <a:xfrm>
            <a:off x="2488254" y="1583130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7" name="직선 연결선 936"/>
          <p:cNvCxnSpPr/>
          <p:nvPr/>
        </p:nvCxnSpPr>
        <p:spPr>
          <a:xfrm>
            <a:off x="3207329" y="1580543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8" name="직선 연결선 937"/>
          <p:cNvCxnSpPr>
            <a:endCxn id="913" idx="2"/>
          </p:cNvCxnSpPr>
          <p:nvPr/>
        </p:nvCxnSpPr>
        <p:spPr>
          <a:xfrm>
            <a:off x="679966" y="1587605"/>
            <a:ext cx="393" cy="19485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9" name="직선 연결선 938"/>
          <p:cNvCxnSpPr/>
          <p:nvPr/>
        </p:nvCxnSpPr>
        <p:spPr>
          <a:xfrm>
            <a:off x="1397791" y="1586405"/>
            <a:ext cx="393" cy="19485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0" name="TextBox 939"/>
          <p:cNvSpPr txBox="1"/>
          <p:nvPr/>
        </p:nvSpPr>
        <p:spPr>
          <a:xfrm>
            <a:off x="323076" y="1554361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 smtClean="0"/>
              <a:t>R</a:t>
            </a:r>
            <a:endParaRPr lang="ko-KR" altLang="en-US" sz="400" b="1"/>
          </a:p>
        </p:txBody>
      </p:sp>
      <p:sp>
        <p:nvSpPr>
          <p:cNvPr id="941" name="TextBox 940"/>
          <p:cNvSpPr txBox="1"/>
          <p:nvPr/>
        </p:nvSpPr>
        <p:spPr>
          <a:xfrm>
            <a:off x="669151" y="1557536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/>
              <a:t>P</a:t>
            </a:r>
            <a:endParaRPr lang="ko-KR" altLang="en-US" sz="400" b="1"/>
          </a:p>
        </p:txBody>
      </p:sp>
      <p:sp>
        <p:nvSpPr>
          <p:cNvPr id="942" name="TextBox 941"/>
          <p:cNvSpPr txBox="1"/>
          <p:nvPr/>
        </p:nvSpPr>
        <p:spPr>
          <a:xfrm>
            <a:off x="357294" y="1598291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10.6</a:t>
            </a:r>
            <a:endParaRPr lang="ko-KR" altLang="en-US" sz="700"/>
          </a:p>
        </p:txBody>
      </p:sp>
      <p:sp>
        <p:nvSpPr>
          <p:cNvPr id="943" name="TextBox 942"/>
          <p:cNvSpPr txBox="1"/>
          <p:nvPr/>
        </p:nvSpPr>
        <p:spPr>
          <a:xfrm>
            <a:off x="676295" y="1598290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11.0</a:t>
            </a:r>
            <a:endParaRPr lang="ko-KR" altLang="en-US" sz="700"/>
          </a:p>
        </p:txBody>
      </p:sp>
      <p:sp>
        <p:nvSpPr>
          <p:cNvPr id="944" name="TextBox 943"/>
          <p:cNvSpPr txBox="1"/>
          <p:nvPr/>
        </p:nvSpPr>
        <p:spPr>
          <a:xfrm>
            <a:off x="1037324" y="1553737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 smtClean="0"/>
              <a:t>R</a:t>
            </a:r>
            <a:endParaRPr lang="ko-KR" altLang="en-US" sz="400" b="1"/>
          </a:p>
        </p:txBody>
      </p:sp>
      <p:sp>
        <p:nvSpPr>
          <p:cNvPr id="945" name="TextBox 944"/>
          <p:cNvSpPr txBox="1"/>
          <p:nvPr/>
        </p:nvSpPr>
        <p:spPr>
          <a:xfrm>
            <a:off x="1383399" y="1556912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/>
              <a:t>P</a:t>
            </a:r>
            <a:endParaRPr lang="ko-KR" altLang="en-US" sz="400" b="1"/>
          </a:p>
        </p:txBody>
      </p:sp>
      <p:sp>
        <p:nvSpPr>
          <p:cNvPr id="946" name="TextBox 945"/>
          <p:cNvSpPr txBox="1"/>
          <p:nvPr/>
        </p:nvSpPr>
        <p:spPr>
          <a:xfrm>
            <a:off x="1071542" y="1597667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10.6</a:t>
            </a:r>
            <a:endParaRPr lang="ko-KR" altLang="en-US" sz="700"/>
          </a:p>
        </p:txBody>
      </p:sp>
      <p:sp>
        <p:nvSpPr>
          <p:cNvPr id="947" name="TextBox 946"/>
          <p:cNvSpPr txBox="1"/>
          <p:nvPr/>
        </p:nvSpPr>
        <p:spPr>
          <a:xfrm>
            <a:off x="1390543" y="1597666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11.0</a:t>
            </a:r>
            <a:endParaRPr lang="ko-KR" altLang="en-US" sz="700"/>
          </a:p>
        </p:txBody>
      </p:sp>
      <p:cxnSp>
        <p:nvCxnSpPr>
          <p:cNvPr id="948" name="직선 연결선 947"/>
          <p:cNvCxnSpPr/>
          <p:nvPr/>
        </p:nvCxnSpPr>
        <p:spPr>
          <a:xfrm>
            <a:off x="2115444" y="1586405"/>
            <a:ext cx="393" cy="19485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9" name="TextBox 948"/>
          <p:cNvSpPr txBox="1"/>
          <p:nvPr/>
        </p:nvSpPr>
        <p:spPr>
          <a:xfrm>
            <a:off x="1754977" y="1553737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 smtClean="0"/>
              <a:t>R</a:t>
            </a:r>
            <a:endParaRPr lang="ko-KR" altLang="en-US" sz="400" b="1"/>
          </a:p>
        </p:txBody>
      </p:sp>
      <p:sp>
        <p:nvSpPr>
          <p:cNvPr id="950" name="TextBox 949"/>
          <p:cNvSpPr txBox="1"/>
          <p:nvPr/>
        </p:nvSpPr>
        <p:spPr>
          <a:xfrm>
            <a:off x="2101052" y="1556912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/>
              <a:t>P</a:t>
            </a:r>
            <a:endParaRPr lang="ko-KR" altLang="en-US" sz="400" b="1"/>
          </a:p>
        </p:txBody>
      </p:sp>
      <p:sp>
        <p:nvSpPr>
          <p:cNvPr id="951" name="TextBox 950"/>
          <p:cNvSpPr txBox="1"/>
          <p:nvPr/>
        </p:nvSpPr>
        <p:spPr>
          <a:xfrm>
            <a:off x="1789195" y="1597667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10.6</a:t>
            </a:r>
            <a:endParaRPr lang="ko-KR" altLang="en-US" sz="700"/>
          </a:p>
        </p:txBody>
      </p:sp>
      <p:sp>
        <p:nvSpPr>
          <p:cNvPr id="952" name="TextBox 951"/>
          <p:cNvSpPr txBox="1"/>
          <p:nvPr/>
        </p:nvSpPr>
        <p:spPr>
          <a:xfrm>
            <a:off x="2108196" y="1597666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11.0</a:t>
            </a:r>
            <a:endParaRPr lang="ko-KR" altLang="en-US" sz="700"/>
          </a:p>
        </p:txBody>
      </p:sp>
      <p:cxnSp>
        <p:nvCxnSpPr>
          <p:cNvPr id="953" name="직선 연결선 952"/>
          <p:cNvCxnSpPr/>
          <p:nvPr/>
        </p:nvCxnSpPr>
        <p:spPr>
          <a:xfrm>
            <a:off x="2843839" y="1582948"/>
            <a:ext cx="393" cy="19485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4" name="TextBox 953"/>
          <p:cNvSpPr txBox="1"/>
          <p:nvPr/>
        </p:nvSpPr>
        <p:spPr>
          <a:xfrm>
            <a:off x="2483372" y="1550280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 smtClean="0"/>
              <a:t>R</a:t>
            </a:r>
            <a:endParaRPr lang="ko-KR" altLang="en-US" sz="400" b="1"/>
          </a:p>
        </p:txBody>
      </p:sp>
      <p:sp>
        <p:nvSpPr>
          <p:cNvPr id="955" name="TextBox 954"/>
          <p:cNvSpPr txBox="1"/>
          <p:nvPr/>
        </p:nvSpPr>
        <p:spPr>
          <a:xfrm>
            <a:off x="2829447" y="1553455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/>
              <a:t>P</a:t>
            </a:r>
            <a:endParaRPr lang="ko-KR" altLang="en-US" sz="400" b="1"/>
          </a:p>
        </p:txBody>
      </p:sp>
      <p:sp>
        <p:nvSpPr>
          <p:cNvPr id="956" name="TextBox 955"/>
          <p:cNvSpPr txBox="1"/>
          <p:nvPr/>
        </p:nvSpPr>
        <p:spPr>
          <a:xfrm>
            <a:off x="2517590" y="1594210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10.6</a:t>
            </a:r>
            <a:endParaRPr lang="ko-KR" altLang="en-US" sz="700"/>
          </a:p>
        </p:txBody>
      </p:sp>
      <p:sp>
        <p:nvSpPr>
          <p:cNvPr id="957" name="TextBox 956"/>
          <p:cNvSpPr txBox="1"/>
          <p:nvPr/>
        </p:nvSpPr>
        <p:spPr>
          <a:xfrm>
            <a:off x="2836591" y="1594209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11.0</a:t>
            </a:r>
            <a:endParaRPr lang="ko-KR" altLang="en-US" sz="700"/>
          </a:p>
        </p:txBody>
      </p:sp>
      <p:cxnSp>
        <p:nvCxnSpPr>
          <p:cNvPr id="958" name="직선 연결선 957"/>
          <p:cNvCxnSpPr/>
          <p:nvPr/>
        </p:nvCxnSpPr>
        <p:spPr>
          <a:xfrm>
            <a:off x="3558697" y="1580567"/>
            <a:ext cx="393" cy="19485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9" name="TextBox 958"/>
          <p:cNvSpPr txBox="1"/>
          <p:nvPr/>
        </p:nvSpPr>
        <p:spPr>
          <a:xfrm>
            <a:off x="3198230" y="1547899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 smtClean="0"/>
              <a:t>R</a:t>
            </a:r>
            <a:endParaRPr lang="ko-KR" altLang="en-US" sz="400" b="1"/>
          </a:p>
        </p:txBody>
      </p:sp>
      <p:sp>
        <p:nvSpPr>
          <p:cNvPr id="960" name="TextBox 959"/>
          <p:cNvSpPr txBox="1"/>
          <p:nvPr/>
        </p:nvSpPr>
        <p:spPr>
          <a:xfrm>
            <a:off x="3544305" y="1551074"/>
            <a:ext cx="9409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 b="1" dirty="0"/>
              <a:t>P</a:t>
            </a:r>
            <a:endParaRPr lang="ko-KR" altLang="en-US" sz="400" b="1"/>
          </a:p>
        </p:txBody>
      </p:sp>
      <p:sp>
        <p:nvSpPr>
          <p:cNvPr id="961" name="TextBox 960"/>
          <p:cNvSpPr txBox="1"/>
          <p:nvPr/>
        </p:nvSpPr>
        <p:spPr>
          <a:xfrm>
            <a:off x="3232448" y="1591829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10.6</a:t>
            </a:r>
            <a:endParaRPr lang="ko-KR" altLang="en-US" sz="700"/>
          </a:p>
        </p:txBody>
      </p:sp>
      <p:sp>
        <p:nvSpPr>
          <p:cNvPr id="962" name="TextBox 961"/>
          <p:cNvSpPr txBox="1"/>
          <p:nvPr/>
        </p:nvSpPr>
        <p:spPr>
          <a:xfrm>
            <a:off x="3551449" y="1591828"/>
            <a:ext cx="352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11.0</a:t>
            </a:r>
            <a:endParaRPr lang="ko-KR" altLang="en-US" sz="700"/>
          </a:p>
        </p:txBody>
      </p:sp>
      <p:sp>
        <p:nvSpPr>
          <p:cNvPr id="963" name="모서리가 둥근 직사각형 962"/>
          <p:cNvSpPr/>
          <p:nvPr/>
        </p:nvSpPr>
        <p:spPr>
          <a:xfrm>
            <a:off x="331180" y="1889712"/>
            <a:ext cx="8755156" cy="4657428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4" name="TextBox 963"/>
          <p:cNvSpPr txBox="1"/>
          <p:nvPr/>
        </p:nvSpPr>
        <p:spPr>
          <a:xfrm>
            <a:off x="394142" y="1920492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QC Plan</a:t>
            </a:r>
            <a:endParaRPr lang="ko-KR" altLang="en-US" sz="800" b="1"/>
          </a:p>
        </p:txBody>
      </p:sp>
      <p:cxnSp>
        <p:nvCxnSpPr>
          <p:cNvPr id="1368" name="직선 연결선 1367"/>
          <p:cNvCxnSpPr/>
          <p:nvPr/>
        </p:nvCxnSpPr>
        <p:spPr>
          <a:xfrm flipV="1">
            <a:off x="639888" y="4553349"/>
            <a:ext cx="813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4" name="모서리가 둥근 직사각형 1373"/>
          <p:cNvSpPr/>
          <p:nvPr/>
        </p:nvSpPr>
        <p:spPr>
          <a:xfrm>
            <a:off x="351442" y="2250956"/>
            <a:ext cx="335546" cy="2879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5" name="TextBox 1374"/>
          <p:cNvSpPr txBox="1"/>
          <p:nvPr/>
        </p:nvSpPr>
        <p:spPr>
          <a:xfrm>
            <a:off x="318049" y="227562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plan</a:t>
            </a:r>
            <a:endParaRPr lang="ko-KR" altLang="en-US" sz="800" b="1"/>
          </a:p>
        </p:txBody>
      </p:sp>
      <p:sp>
        <p:nvSpPr>
          <p:cNvPr id="1376" name="모서리가 둥근 직사각형 1375"/>
          <p:cNvSpPr/>
          <p:nvPr/>
        </p:nvSpPr>
        <p:spPr>
          <a:xfrm>
            <a:off x="347407" y="3590314"/>
            <a:ext cx="335546" cy="2879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7" name="TextBox 1376"/>
          <p:cNvSpPr txBox="1"/>
          <p:nvPr/>
        </p:nvSpPr>
        <p:spPr>
          <a:xfrm>
            <a:off x="322252" y="3631456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real</a:t>
            </a:r>
            <a:endParaRPr lang="ko-KR" altLang="en-US" sz="800" b="1"/>
          </a:p>
        </p:txBody>
      </p:sp>
      <p:sp>
        <p:nvSpPr>
          <p:cNvPr id="1378" name="모서리가 둥근 직사각형 1377"/>
          <p:cNvSpPr/>
          <p:nvPr/>
        </p:nvSpPr>
        <p:spPr>
          <a:xfrm>
            <a:off x="353933" y="4632253"/>
            <a:ext cx="335546" cy="2879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9" name="TextBox 1378"/>
          <p:cNvSpPr txBox="1"/>
          <p:nvPr/>
        </p:nvSpPr>
        <p:spPr>
          <a:xfrm>
            <a:off x="312302" y="4663869"/>
            <a:ext cx="4090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err="1" smtClean="0"/>
              <a:t>pred</a:t>
            </a:r>
            <a:endParaRPr lang="ko-KR" altLang="en-US" sz="800" b="1"/>
          </a:p>
        </p:txBody>
      </p: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74144"/>
              </p:ext>
            </p:extLst>
          </p:nvPr>
        </p:nvGraphicFramePr>
        <p:xfrm>
          <a:off x="9488422" y="859353"/>
          <a:ext cx="2637675" cy="4872124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검색기산 설정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Default Value :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기준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분 단위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데이터 조회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30</a:t>
                      </a:r>
                      <a:r>
                        <a:rPr lang="ko-KR" altLang="en-US" sz="800" baseline="0" smtClean="0">
                          <a:effectLst/>
                        </a:rPr>
                        <a:t>분 단위로 이전 조회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이후 조회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작업중인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 List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Real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생산성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Predicted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Default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작업시간이 가장 빠른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시간동 안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작업량 비교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Plan / Real / Predicted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작업 갯수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동안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Plan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TOS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CWP Plan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따른 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DS-DECK / LD-DECK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DS-HOLD / LD-HOLD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작업할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동안 수행한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수행 정보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실제 작업한 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DS-DECK / LD-DECK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DS-HOLD / LD-HOLD :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실제 작업한 각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동안 예측된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수행 정보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ML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기반으로 예측된 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DS-DECK / LD-DECK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DS-HOLD / LD-HOLD :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Bay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(Plan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대비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생산성에 따른 색상 표현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    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+5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이상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    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+4, -4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    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-5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이하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QC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작업패턴 분석 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798" name="타원 1797"/>
          <p:cNvSpPr/>
          <p:nvPr/>
        </p:nvSpPr>
        <p:spPr>
          <a:xfrm>
            <a:off x="263933" y="8709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799" name="타원 1798"/>
          <p:cNvSpPr/>
          <p:nvPr/>
        </p:nvSpPr>
        <p:spPr>
          <a:xfrm>
            <a:off x="2047993" y="8740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00" name="타원 1799"/>
          <p:cNvSpPr/>
          <p:nvPr/>
        </p:nvSpPr>
        <p:spPr>
          <a:xfrm>
            <a:off x="3319680" y="84509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01" name="타원 1800"/>
          <p:cNvSpPr/>
          <p:nvPr/>
        </p:nvSpPr>
        <p:spPr>
          <a:xfrm>
            <a:off x="251917" y="113797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02" name="타원 1801"/>
          <p:cNvSpPr/>
          <p:nvPr/>
        </p:nvSpPr>
        <p:spPr>
          <a:xfrm>
            <a:off x="3963123" y="89322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03" name="타원 1802"/>
          <p:cNvSpPr/>
          <p:nvPr/>
        </p:nvSpPr>
        <p:spPr>
          <a:xfrm>
            <a:off x="688979" y="216461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04" name="타원 1803"/>
          <p:cNvSpPr/>
          <p:nvPr/>
        </p:nvSpPr>
        <p:spPr>
          <a:xfrm>
            <a:off x="635618" y="349446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05" name="타원 1804"/>
          <p:cNvSpPr/>
          <p:nvPr/>
        </p:nvSpPr>
        <p:spPr>
          <a:xfrm>
            <a:off x="633121" y="451160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08" name="타원 1807"/>
          <p:cNvSpPr/>
          <p:nvPr/>
        </p:nvSpPr>
        <p:spPr>
          <a:xfrm>
            <a:off x="1786619" y="197913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09" name="모서리가 둥근 직사각형 1808"/>
          <p:cNvSpPr/>
          <p:nvPr/>
        </p:nvSpPr>
        <p:spPr>
          <a:xfrm>
            <a:off x="9936083" y="5097702"/>
            <a:ext cx="335546" cy="923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10" name="모서리가 둥근 직사각형 1809"/>
          <p:cNvSpPr/>
          <p:nvPr/>
        </p:nvSpPr>
        <p:spPr>
          <a:xfrm>
            <a:off x="9936083" y="5221527"/>
            <a:ext cx="335546" cy="923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11" name="모서리가 둥근 직사각형 1810"/>
          <p:cNvSpPr/>
          <p:nvPr/>
        </p:nvSpPr>
        <p:spPr>
          <a:xfrm>
            <a:off x="9945608" y="5354877"/>
            <a:ext cx="335546" cy="92333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26" name="그림 18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18046" y="2602853"/>
            <a:ext cx="748146" cy="914653"/>
          </a:xfrm>
          <a:prstGeom prst="rect">
            <a:avLst/>
          </a:prstGeom>
        </p:spPr>
      </p:pic>
      <p:pic>
        <p:nvPicPr>
          <p:cNvPr id="1827" name="그림 18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9999" y="2644755"/>
            <a:ext cx="393086" cy="870535"/>
          </a:xfrm>
          <a:prstGeom prst="rect">
            <a:avLst/>
          </a:prstGeom>
        </p:spPr>
      </p:pic>
      <p:pic>
        <p:nvPicPr>
          <p:cNvPr id="1828" name="그림 18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0325" y="2644755"/>
            <a:ext cx="393086" cy="870535"/>
          </a:xfrm>
          <a:prstGeom prst="rect">
            <a:avLst/>
          </a:prstGeom>
        </p:spPr>
      </p:pic>
      <p:pic>
        <p:nvPicPr>
          <p:cNvPr id="1829" name="그림 18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3261" y="2644754"/>
            <a:ext cx="393086" cy="870535"/>
          </a:xfrm>
          <a:prstGeom prst="rect">
            <a:avLst/>
          </a:prstGeom>
        </p:spPr>
      </p:pic>
      <p:pic>
        <p:nvPicPr>
          <p:cNvPr id="1830" name="그림 18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1557" y="2644754"/>
            <a:ext cx="393086" cy="870535"/>
          </a:xfrm>
          <a:prstGeom prst="rect">
            <a:avLst/>
          </a:prstGeom>
        </p:spPr>
      </p:pic>
      <p:pic>
        <p:nvPicPr>
          <p:cNvPr id="1831" name="그림 18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4263" y="2644754"/>
            <a:ext cx="393086" cy="870535"/>
          </a:xfrm>
          <a:prstGeom prst="rect">
            <a:avLst/>
          </a:prstGeom>
        </p:spPr>
      </p:pic>
      <p:pic>
        <p:nvPicPr>
          <p:cNvPr id="1832" name="그림 18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7199" y="2644753"/>
            <a:ext cx="393086" cy="870535"/>
          </a:xfrm>
          <a:prstGeom prst="rect">
            <a:avLst/>
          </a:prstGeom>
        </p:spPr>
      </p:pic>
      <p:pic>
        <p:nvPicPr>
          <p:cNvPr id="1833" name="그림 18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9113" y="2644754"/>
            <a:ext cx="393086" cy="870535"/>
          </a:xfrm>
          <a:prstGeom prst="rect">
            <a:avLst/>
          </a:prstGeom>
        </p:spPr>
      </p:pic>
      <p:pic>
        <p:nvPicPr>
          <p:cNvPr id="1834" name="그림 18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9439" y="2644754"/>
            <a:ext cx="393086" cy="870535"/>
          </a:xfrm>
          <a:prstGeom prst="rect">
            <a:avLst/>
          </a:prstGeom>
        </p:spPr>
      </p:pic>
      <p:pic>
        <p:nvPicPr>
          <p:cNvPr id="1835" name="그림 18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2375" y="2644753"/>
            <a:ext cx="393086" cy="870535"/>
          </a:xfrm>
          <a:prstGeom prst="rect">
            <a:avLst/>
          </a:prstGeom>
        </p:spPr>
      </p:pic>
      <p:pic>
        <p:nvPicPr>
          <p:cNvPr id="1836" name="그림 18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0671" y="2644753"/>
            <a:ext cx="393086" cy="870535"/>
          </a:xfrm>
          <a:prstGeom prst="rect">
            <a:avLst/>
          </a:prstGeom>
        </p:spPr>
      </p:pic>
      <p:pic>
        <p:nvPicPr>
          <p:cNvPr id="1837" name="그림 18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0997" y="2644753"/>
            <a:ext cx="393086" cy="870535"/>
          </a:xfrm>
          <a:prstGeom prst="rect">
            <a:avLst/>
          </a:prstGeom>
        </p:spPr>
      </p:pic>
      <p:pic>
        <p:nvPicPr>
          <p:cNvPr id="1838" name="그림 18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3933" y="2644752"/>
            <a:ext cx="393086" cy="870535"/>
          </a:xfrm>
          <a:prstGeom prst="rect">
            <a:avLst/>
          </a:prstGeom>
        </p:spPr>
      </p:pic>
      <p:pic>
        <p:nvPicPr>
          <p:cNvPr id="1839" name="그림 18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2079" y="2644752"/>
            <a:ext cx="393086" cy="870535"/>
          </a:xfrm>
          <a:prstGeom prst="rect">
            <a:avLst/>
          </a:prstGeom>
        </p:spPr>
      </p:pic>
      <p:pic>
        <p:nvPicPr>
          <p:cNvPr id="1840" name="그림 18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0375" y="2644752"/>
            <a:ext cx="393086" cy="870535"/>
          </a:xfrm>
          <a:prstGeom prst="rect">
            <a:avLst/>
          </a:prstGeom>
        </p:spPr>
      </p:pic>
      <p:pic>
        <p:nvPicPr>
          <p:cNvPr id="1841" name="그림 18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0701" y="2644752"/>
            <a:ext cx="393086" cy="870535"/>
          </a:xfrm>
          <a:prstGeom prst="rect">
            <a:avLst/>
          </a:prstGeom>
        </p:spPr>
      </p:pic>
      <p:pic>
        <p:nvPicPr>
          <p:cNvPr id="1842" name="그림 18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3637" y="2644750"/>
            <a:ext cx="393086" cy="870535"/>
          </a:xfrm>
          <a:prstGeom prst="rect">
            <a:avLst/>
          </a:prstGeom>
        </p:spPr>
      </p:pic>
      <p:pic>
        <p:nvPicPr>
          <p:cNvPr id="1843" name="그림 18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3804" y="2644750"/>
            <a:ext cx="393086" cy="870535"/>
          </a:xfrm>
          <a:prstGeom prst="rect">
            <a:avLst/>
          </a:prstGeom>
        </p:spPr>
      </p:pic>
      <p:sp>
        <p:nvSpPr>
          <p:cNvPr id="1844" name="직사각형 1843"/>
          <p:cNvSpPr/>
          <p:nvPr/>
        </p:nvSpPr>
        <p:spPr>
          <a:xfrm>
            <a:off x="1859543" y="2836554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5" name="직사각형 1844"/>
          <p:cNvSpPr/>
          <p:nvPr/>
        </p:nvSpPr>
        <p:spPr>
          <a:xfrm>
            <a:off x="1859543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6" name="직사각형 1845"/>
          <p:cNvSpPr/>
          <p:nvPr/>
        </p:nvSpPr>
        <p:spPr>
          <a:xfrm>
            <a:off x="2041343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7" name="직사각형 1846"/>
          <p:cNvSpPr/>
          <p:nvPr/>
        </p:nvSpPr>
        <p:spPr>
          <a:xfrm>
            <a:off x="2247044" y="2836554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8" name="직사각형 1847"/>
          <p:cNvSpPr/>
          <p:nvPr/>
        </p:nvSpPr>
        <p:spPr>
          <a:xfrm>
            <a:off x="2247044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9" name="직사각형 1848"/>
          <p:cNvSpPr/>
          <p:nvPr/>
        </p:nvSpPr>
        <p:spPr>
          <a:xfrm>
            <a:off x="2428845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0" name="직사각형 1849"/>
          <p:cNvSpPr/>
          <p:nvPr/>
        </p:nvSpPr>
        <p:spPr>
          <a:xfrm>
            <a:off x="2634546" y="2836554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1" name="직사각형 1850"/>
          <p:cNvSpPr/>
          <p:nvPr/>
        </p:nvSpPr>
        <p:spPr>
          <a:xfrm>
            <a:off x="2634546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2" name="직사각형 1851"/>
          <p:cNvSpPr/>
          <p:nvPr/>
        </p:nvSpPr>
        <p:spPr>
          <a:xfrm>
            <a:off x="2816346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3" name="직사각형 1852"/>
          <p:cNvSpPr/>
          <p:nvPr/>
        </p:nvSpPr>
        <p:spPr>
          <a:xfrm>
            <a:off x="3409105" y="2836554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4" name="직사각형 1853"/>
          <p:cNvSpPr/>
          <p:nvPr/>
        </p:nvSpPr>
        <p:spPr>
          <a:xfrm>
            <a:off x="3409105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5" name="직사각형 1854"/>
          <p:cNvSpPr/>
          <p:nvPr/>
        </p:nvSpPr>
        <p:spPr>
          <a:xfrm>
            <a:off x="3590905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6" name="직사각형 1855"/>
          <p:cNvSpPr/>
          <p:nvPr/>
        </p:nvSpPr>
        <p:spPr>
          <a:xfrm>
            <a:off x="3796607" y="2836554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7" name="직사각형 1856"/>
          <p:cNvSpPr/>
          <p:nvPr/>
        </p:nvSpPr>
        <p:spPr>
          <a:xfrm>
            <a:off x="3796607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8" name="직사각형 1857"/>
          <p:cNvSpPr/>
          <p:nvPr/>
        </p:nvSpPr>
        <p:spPr>
          <a:xfrm>
            <a:off x="3978407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9" name="직사각형 1858"/>
          <p:cNvSpPr/>
          <p:nvPr/>
        </p:nvSpPr>
        <p:spPr>
          <a:xfrm>
            <a:off x="4184108" y="2836554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0" name="직사각형 1859"/>
          <p:cNvSpPr/>
          <p:nvPr/>
        </p:nvSpPr>
        <p:spPr>
          <a:xfrm>
            <a:off x="4184108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1" name="직사각형 1860"/>
          <p:cNvSpPr/>
          <p:nvPr/>
        </p:nvSpPr>
        <p:spPr>
          <a:xfrm>
            <a:off x="4365909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2" name="직사각형 1861"/>
          <p:cNvSpPr/>
          <p:nvPr/>
        </p:nvSpPr>
        <p:spPr>
          <a:xfrm>
            <a:off x="4571610" y="2836554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3" name="직사각형 1862"/>
          <p:cNvSpPr/>
          <p:nvPr/>
        </p:nvSpPr>
        <p:spPr>
          <a:xfrm>
            <a:off x="4571610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4" name="직사각형 1863"/>
          <p:cNvSpPr/>
          <p:nvPr/>
        </p:nvSpPr>
        <p:spPr>
          <a:xfrm>
            <a:off x="4753410" y="293063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5" name="직사각형 1864"/>
          <p:cNvSpPr/>
          <p:nvPr/>
        </p:nvSpPr>
        <p:spPr>
          <a:xfrm>
            <a:off x="4961077" y="283442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6" name="직사각형 1865"/>
          <p:cNvSpPr/>
          <p:nvPr/>
        </p:nvSpPr>
        <p:spPr>
          <a:xfrm>
            <a:off x="4961077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7" name="직사각형 1866"/>
          <p:cNvSpPr/>
          <p:nvPr/>
        </p:nvSpPr>
        <p:spPr>
          <a:xfrm>
            <a:off x="5142877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8" name="직사각형 1867"/>
          <p:cNvSpPr/>
          <p:nvPr/>
        </p:nvSpPr>
        <p:spPr>
          <a:xfrm>
            <a:off x="5348578" y="283442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9" name="직사각형 1868"/>
          <p:cNvSpPr/>
          <p:nvPr/>
        </p:nvSpPr>
        <p:spPr>
          <a:xfrm>
            <a:off x="5348578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0" name="직사각형 1869"/>
          <p:cNvSpPr/>
          <p:nvPr/>
        </p:nvSpPr>
        <p:spPr>
          <a:xfrm>
            <a:off x="5530379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1" name="직사각형 1870"/>
          <p:cNvSpPr/>
          <p:nvPr/>
        </p:nvSpPr>
        <p:spPr>
          <a:xfrm>
            <a:off x="5736080" y="283442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2" name="직사각형 1871"/>
          <p:cNvSpPr/>
          <p:nvPr/>
        </p:nvSpPr>
        <p:spPr>
          <a:xfrm>
            <a:off x="5736080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3" name="직사각형 1872"/>
          <p:cNvSpPr/>
          <p:nvPr/>
        </p:nvSpPr>
        <p:spPr>
          <a:xfrm>
            <a:off x="5917880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4" name="직사각형 1873"/>
          <p:cNvSpPr/>
          <p:nvPr/>
        </p:nvSpPr>
        <p:spPr>
          <a:xfrm>
            <a:off x="6123582" y="283442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5" name="직사각형 1874"/>
          <p:cNvSpPr/>
          <p:nvPr/>
        </p:nvSpPr>
        <p:spPr>
          <a:xfrm>
            <a:off x="6123582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6" name="직사각형 1875"/>
          <p:cNvSpPr/>
          <p:nvPr/>
        </p:nvSpPr>
        <p:spPr>
          <a:xfrm>
            <a:off x="6305382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7" name="직사각형 1876"/>
          <p:cNvSpPr/>
          <p:nvPr/>
        </p:nvSpPr>
        <p:spPr>
          <a:xfrm>
            <a:off x="6509812" y="283442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8" name="직사각형 1877"/>
          <p:cNvSpPr/>
          <p:nvPr/>
        </p:nvSpPr>
        <p:spPr>
          <a:xfrm>
            <a:off x="6509812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9" name="직사각형 1878"/>
          <p:cNvSpPr/>
          <p:nvPr/>
        </p:nvSpPr>
        <p:spPr>
          <a:xfrm>
            <a:off x="6691612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0" name="직사각형 1879"/>
          <p:cNvSpPr/>
          <p:nvPr/>
        </p:nvSpPr>
        <p:spPr>
          <a:xfrm>
            <a:off x="6897314" y="283442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1" name="직사각형 1880"/>
          <p:cNvSpPr/>
          <p:nvPr/>
        </p:nvSpPr>
        <p:spPr>
          <a:xfrm>
            <a:off x="6897314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2" name="직사각형 1881"/>
          <p:cNvSpPr/>
          <p:nvPr/>
        </p:nvSpPr>
        <p:spPr>
          <a:xfrm>
            <a:off x="7079114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3" name="직사각형 1882"/>
          <p:cNvSpPr/>
          <p:nvPr/>
        </p:nvSpPr>
        <p:spPr>
          <a:xfrm>
            <a:off x="7284815" y="283442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4" name="직사각형 1883"/>
          <p:cNvSpPr/>
          <p:nvPr/>
        </p:nvSpPr>
        <p:spPr>
          <a:xfrm>
            <a:off x="7284815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5" name="직사각형 1884"/>
          <p:cNvSpPr/>
          <p:nvPr/>
        </p:nvSpPr>
        <p:spPr>
          <a:xfrm>
            <a:off x="7466616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6" name="직사각형 1885"/>
          <p:cNvSpPr/>
          <p:nvPr/>
        </p:nvSpPr>
        <p:spPr>
          <a:xfrm>
            <a:off x="7672317" y="283442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7" name="직사각형 1886"/>
          <p:cNvSpPr/>
          <p:nvPr/>
        </p:nvSpPr>
        <p:spPr>
          <a:xfrm>
            <a:off x="7672317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8" name="직사각형 1887"/>
          <p:cNvSpPr/>
          <p:nvPr/>
        </p:nvSpPr>
        <p:spPr>
          <a:xfrm>
            <a:off x="7854117" y="292849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9" name="직사각형 1888"/>
          <p:cNvSpPr/>
          <p:nvPr/>
        </p:nvSpPr>
        <p:spPr>
          <a:xfrm>
            <a:off x="8059819" y="2832288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0" name="직사각형 1889"/>
          <p:cNvSpPr/>
          <p:nvPr/>
        </p:nvSpPr>
        <p:spPr>
          <a:xfrm>
            <a:off x="8059819" y="2926364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1" name="직사각형 1890"/>
          <p:cNvSpPr/>
          <p:nvPr/>
        </p:nvSpPr>
        <p:spPr>
          <a:xfrm>
            <a:off x="8241619" y="2926364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2" name="직사각형 1891"/>
          <p:cNvSpPr/>
          <p:nvPr/>
        </p:nvSpPr>
        <p:spPr>
          <a:xfrm>
            <a:off x="1855584" y="307106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3" name="직사각형 1892"/>
          <p:cNvSpPr/>
          <p:nvPr/>
        </p:nvSpPr>
        <p:spPr>
          <a:xfrm>
            <a:off x="1855584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4" name="직사각형 1893"/>
          <p:cNvSpPr/>
          <p:nvPr/>
        </p:nvSpPr>
        <p:spPr>
          <a:xfrm>
            <a:off x="2037384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5" name="직사각형 1894"/>
          <p:cNvSpPr/>
          <p:nvPr/>
        </p:nvSpPr>
        <p:spPr>
          <a:xfrm>
            <a:off x="2243086" y="307106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6" name="직사각형 1895"/>
          <p:cNvSpPr/>
          <p:nvPr/>
        </p:nvSpPr>
        <p:spPr>
          <a:xfrm>
            <a:off x="2243086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7" name="직사각형 1896"/>
          <p:cNvSpPr/>
          <p:nvPr/>
        </p:nvSpPr>
        <p:spPr>
          <a:xfrm>
            <a:off x="2424886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8" name="직사각형 1897"/>
          <p:cNvSpPr/>
          <p:nvPr/>
        </p:nvSpPr>
        <p:spPr>
          <a:xfrm>
            <a:off x="2630587" y="307106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9" name="직사각형 1898"/>
          <p:cNvSpPr/>
          <p:nvPr/>
        </p:nvSpPr>
        <p:spPr>
          <a:xfrm>
            <a:off x="2630587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0" name="직사각형 1899"/>
          <p:cNvSpPr/>
          <p:nvPr/>
        </p:nvSpPr>
        <p:spPr>
          <a:xfrm>
            <a:off x="2812388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1" name="직사각형 1900"/>
          <p:cNvSpPr/>
          <p:nvPr/>
        </p:nvSpPr>
        <p:spPr>
          <a:xfrm>
            <a:off x="3405146" y="307106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2" name="직사각형 1901"/>
          <p:cNvSpPr/>
          <p:nvPr/>
        </p:nvSpPr>
        <p:spPr>
          <a:xfrm>
            <a:off x="3405146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3" name="직사각형 1902"/>
          <p:cNvSpPr/>
          <p:nvPr/>
        </p:nvSpPr>
        <p:spPr>
          <a:xfrm>
            <a:off x="3586947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4" name="직사각형 1903"/>
          <p:cNvSpPr/>
          <p:nvPr/>
        </p:nvSpPr>
        <p:spPr>
          <a:xfrm>
            <a:off x="3792648" y="307106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5" name="직사각형 1904"/>
          <p:cNvSpPr/>
          <p:nvPr/>
        </p:nvSpPr>
        <p:spPr>
          <a:xfrm>
            <a:off x="3792648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6" name="직사각형 1905"/>
          <p:cNvSpPr/>
          <p:nvPr/>
        </p:nvSpPr>
        <p:spPr>
          <a:xfrm>
            <a:off x="3974448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7" name="직사각형 1906"/>
          <p:cNvSpPr/>
          <p:nvPr/>
        </p:nvSpPr>
        <p:spPr>
          <a:xfrm>
            <a:off x="4180150" y="307106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8" name="직사각형 1907"/>
          <p:cNvSpPr/>
          <p:nvPr/>
        </p:nvSpPr>
        <p:spPr>
          <a:xfrm>
            <a:off x="4180150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9" name="직사각형 1908"/>
          <p:cNvSpPr/>
          <p:nvPr/>
        </p:nvSpPr>
        <p:spPr>
          <a:xfrm>
            <a:off x="4361950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0" name="직사각형 1909"/>
          <p:cNvSpPr/>
          <p:nvPr/>
        </p:nvSpPr>
        <p:spPr>
          <a:xfrm>
            <a:off x="4567651" y="307106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1" name="직사각형 1910"/>
          <p:cNvSpPr/>
          <p:nvPr/>
        </p:nvSpPr>
        <p:spPr>
          <a:xfrm>
            <a:off x="4567651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2" name="직사각형 1911"/>
          <p:cNvSpPr/>
          <p:nvPr/>
        </p:nvSpPr>
        <p:spPr>
          <a:xfrm>
            <a:off x="4749452" y="31651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3" name="직사각형 1912"/>
          <p:cNvSpPr/>
          <p:nvPr/>
        </p:nvSpPr>
        <p:spPr>
          <a:xfrm>
            <a:off x="4957118" y="3068936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4" name="직사각형 1913"/>
          <p:cNvSpPr/>
          <p:nvPr/>
        </p:nvSpPr>
        <p:spPr>
          <a:xfrm>
            <a:off x="4957118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5" name="직사각형 1914"/>
          <p:cNvSpPr/>
          <p:nvPr/>
        </p:nvSpPr>
        <p:spPr>
          <a:xfrm>
            <a:off x="5138919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6" name="직사각형 1915"/>
          <p:cNvSpPr/>
          <p:nvPr/>
        </p:nvSpPr>
        <p:spPr>
          <a:xfrm>
            <a:off x="5344620" y="3068936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7" name="직사각형 1916"/>
          <p:cNvSpPr/>
          <p:nvPr/>
        </p:nvSpPr>
        <p:spPr>
          <a:xfrm>
            <a:off x="5344620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8" name="직사각형 1917"/>
          <p:cNvSpPr/>
          <p:nvPr/>
        </p:nvSpPr>
        <p:spPr>
          <a:xfrm>
            <a:off x="5526420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9" name="직사각형 1918"/>
          <p:cNvSpPr/>
          <p:nvPr/>
        </p:nvSpPr>
        <p:spPr>
          <a:xfrm>
            <a:off x="5732121" y="3068936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0" name="직사각형 1919"/>
          <p:cNvSpPr/>
          <p:nvPr/>
        </p:nvSpPr>
        <p:spPr>
          <a:xfrm>
            <a:off x="5732121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1" name="직사각형 1920"/>
          <p:cNvSpPr/>
          <p:nvPr/>
        </p:nvSpPr>
        <p:spPr>
          <a:xfrm>
            <a:off x="5913922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2" name="직사각형 1921"/>
          <p:cNvSpPr/>
          <p:nvPr/>
        </p:nvSpPr>
        <p:spPr>
          <a:xfrm>
            <a:off x="6119623" y="3068936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3" name="직사각형 1922"/>
          <p:cNvSpPr/>
          <p:nvPr/>
        </p:nvSpPr>
        <p:spPr>
          <a:xfrm>
            <a:off x="6119623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4" name="직사각형 1923"/>
          <p:cNvSpPr/>
          <p:nvPr/>
        </p:nvSpPr>
        <p:spPr>
          <a:xfrm>
            <a:off x="6301423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5" name="직사각형 1924"/>
          <p:cNvSpPr/>
          <p:nvPr/>
        </p:nvSpPr>
        <p:spPr>
          <a:xfrm>
            <a:off x="6505853" y="3068936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6" name="직사각형 1925"/>
          <p:cNvSpPr/>
          <p:nvPr/>
        </p:nvSpPr>
        <p:spPr>
          <a:xfrm>
            <a:off x="6505853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7" name="직사각형 1926"/>
          <p:cNvSpPr/>
          <p:nvPr/>
        </p:nvSpPr>
        <p:spPr>
          <a:xfrm>
            <a:off x="6687654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8" name="직사각형 1927"/>
          <p:cNvSpPr/>
          <p:nvPr/>
        </p:nvSpPr>
        <p:spPr>
          <a:xfrm>
            <a:off x="6893355" y="3068936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9" name="직사각형 1928"/>
          <p:cNvSpPr/>
          <p:nvPr/>
        </p:nvSpPr>
        <p:spPr>
          <a:xfrm>
            <a:off x="6893355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0" name="직사각형 1929"/>
          <p:cNvSpPr/>
          <p:nvPr/>
        </p:nvSpPr>
        <p:spPr>
          <a:xfrm>
            <a:off x="7075155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1" name="직사각형 1930"/>
          <p:cNvSpPr/>
          <p:nvPr/>
        </p:nvSpPr>
        <p:spPr>
          <a:xfrm>
            <a:off x="7280857" y="3068936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2" name="직사각형 1931"/>
          <p:cNvSpPr/>
          <p:nvPr/>
        </p:nvSpPr>
        <p:spPr>
          <a:xfrm>
            <a:off x="7280857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3" name="직사각형 1932"/>
          <p:cNvSpPr/>
          <p:nvPr/>
        </p:nvSpPr>
        <p:spPr>
          <a:xfrm>
            <a:off x="7462657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4" name="직사각형 1933"/>
          <p:cNvSpPr/>
          <p:nvPr/>
        </p:nvSpPr>
        <p:spPr>
          <a:xfrm>
            <a:off x="7668358" y="3068936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5" name="직사각형 1934"/>
          <p:cNvSpPr/>
          <p:nvPr/>
        </p:nvSpPr>
        <p:spPr>
          <a:xfrm>
            <a:off x="7668358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6" name="직사각형 1935"/>
          <p:cNvSpPr/>
          <p:nvPr/>
        </p:nvSpPr>
        <p:spPr>
          <a:xfrm>
            <a:off x="7850159" y="316301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7" name="직사각형 1936"/>
          <p:cNvSpPr/>
          <p:nvPr/>
        </p:nvSpPr>
        <p:spPr>
          <a:xfrm>
            <a:off x="8055860" y="3066802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8" name="직사각형 1937"/>
          <p:cNvSpPr/>
          <p:nvPr/>
        </p:nvSpPr>
        <p:spPr>
          <a:xfrm>
            <a:off x="8055860" y="3160879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9" name="직사각형 1938"/>
          <p:cNvSpPr/>
          <p:nvPr/>
        </p:nvSpPr>
        <p:spPr>
          <a:xfrm>
            <a:off x="8237660" y="3160879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0" name="그림 19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425714" y="2311895"/>
            <a:ext cx="660212" cy="1213080"/>
          </a:xfrm>
          <a:prstGeom prst="rect">
            <a:avLst/>
          </a:prstGeom>
        </p:spPr>
      </p:pic>
      <p:sp>
        <p:nvSpPr>
          <p:cNvPr id="1941" name="직사각형 1940"/>
          <p:cNvSpPr/>
          <p:nvPr/>
        </p:nvSpPr>
        <p:spPr>
          <a:xfrm>
            <a:off x="1480652" y="2305309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2" name="직사각형 1941"/>
          <p:cNvSpPr/>
          <p:nvPr/>
        </p:nvSpPr>
        <p:spPr>
          <a:xfrm>
            <a:off x="1868154" y="2305309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3" name="직사각형 1942"/>
          <p:cNvSpPr/>
          <p:nvPr/>
        </p:nvSpPr>
        <p:spPr>
          <a:xfrm>
            <a:off x="1868154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4" name="직사각형 1943"/>
          <p:cNvSpPr/>
          <p:nvPr/>
        </p:nvSpPr>
        <p:spPr>
          <a:xfrm>
            <a:off x="2049954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5" name="직사각형 1944"/>
          <p:cNvSpPr/>
          <p:nvPr/>
        </p:nvSpPr>
        <p:spPr>
          <a:xfrm>
            <a:off x="2255655" y="2305309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6" name="직사각형 1945"/>
          <p:cNvSpPr/>
          <p:nvPr/>
        </p:nvSpPr>
        <p:spPr>
          <a:xfrm>
            <a:off x="2255655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7" name="직사각형 1946"/>
          <p:cNvSpPr/>
          <p:nvPr/>
        </p:nvSpPr>
        <p:spPr>
          <a:xfrm>
            <a:off x="2437456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8" name="직사각형 1947"/>
          <p:cNvSpPr/>
          <p:nvPr/>
        </p:nvSpPr>
        <p:spPr>
          <a:xfrm>
            <a:off x="2643157" y="2305309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9" name="직사각형 1948"/>
          <p:cNvSpPr/>
          <p:nvPr/>
        </p:nvSpPr>
        <p:spPr>
          <a:xfrm>
            <a:off x="2643157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0" name="직사각형 1949"/>
          <p:cNvSpPr/>
          <p:nvPr/>
        </p:nvSpPr>
        <p:spPr>
          <a:xfrm>
            <a:off x="2824957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1" name="직사각형 1950"/>
          <p:cNvSpPr/>
          <p:nvPr/>
        </p:nvSpPr>
        <p:spPr>
          <a:xfrm>
            <a:off x="3410096" y="2305309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2" name="직사각형 1951"/>
          <p:cNvSpPr/>
          <p:nvPr/>
        </p:nvSpPr>
        <p:spPr>
          <a:xfrm>
            <a:off x="3410096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3" name="직사각형 1952"/>
          <p:cNvSpPr/>
          <p:nvPr/>
        </p:nvSpPr>
        <p:spPr>
          <a:xfrm>
            <a:off x="3591897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4" name="직사각형 1953"/>
          <p:cNvSpPr/>
          <p:nvPr/>
        </p:nvSpPr>
        <p:spPr>
          <a:xfrm>
            <a:off x="3797598" y="2305309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5" name="직사각형 1954"/>
          <p:cNvSpPr/>
          <p:nvPr/>
        </p:nvSpPr>
        <p:spPr>
          <a:xfrm>
            <a:off x="3797598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6" name="직사각형 1955"/>
          <p:cNvSpPr/>
          <p:nvPr/>
        </p:nvSpPr>
        <p:spPr>
          <a:xfrm>
            <a:off x="3979398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7" name="직사각형 1956"/>
          <p:cNvSpPr/>
          <p:nvPr/>
        </p:nvSpPr>
        <p:spPr>
          <a:xfrm>
            <a:off x="4185100" y="2305309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8" name="직사각형 1957"/>
          <p:cNvSpPr/>
          <p:nvPr/>
        </p:nvSpPr>
        <p:spPr>
          <a:xfrm>
            <a:off x="4185100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9" name="직사각형 1958"/>
          <p:cNvSpPr/>
          <p:nvPr/>
        </p:nvSpPr>
        <p:spPr>
          <a:xfrm>
            <a:off x="4366900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0" name="직사각형 1959"/>
          <p:cNvSpPr/>
          <p:nvPr/>
        </p:nvSpPr>
        <p:spPr>
          <a:xfrm>
            <a:off x="4572601" y="2305309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1" name="직사각형 1960"/>
          <p:cNvSpPr/>
          <p:nvPr/>
        </p:nvSpPr>
        <p:spPr>
          <a:xfrm>
            <a:off x="4572601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2" name="직사각형 1961"/>
          <p:cNvSpPr/>
          <p:nvPr/>
        </p:nvSpPr>
        <p:spPr>
          <a:xfrm>
            <a:off x="4754401" y="2399385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3" name="직사각형 1962"/>
          <p:cNvSpPr/>
          <p:nvPr/>
        </p:nvSpPr>
        <p:spPr>
          <a:xfrm>
            <a:off x="4962068" y="230317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4" name="직사각형 1963"/>
          <p:cNvSpPr/>
          <p:nvPr/>
        </p:nvSpPr>
        <p:spPr>
          <a:xfrm>
            <a:off x="4962068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5" name="직사각형 1964"/>
          <p:cNvSpPr/>
          <p:nvPr/>
        </p:nvSpPr>
        <p:spPr>
          <a:xfrm>
            <a:off x="5143868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6" name="직사각형 1965"/>
          <p:cNvSpPr/>
          <p:nvPr/>
        </p:nvSpPr>
        <p:spPr>
          <a:xfrm>
            <a:off x="5349570" y="230317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7" name="직사각형 1966"/>
          <p:cNvSpPr/>
          <p:nvPr/>
        </p:nvSpPr>
        <p:spPr>
          <a:xfrm>
            <a:off x="5349570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8" name="직사각형 1967"/>
          <p:cNvSpPr/>
          <p:nvPr/>
        </p:nvSpPr>
        <p:spPr>
          <a:xfrm>
            <a:off x="5531370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9" name="직사각형 1968"/>
          <p:cNvSpPr/>
          <p:nvPr/>
        </p:nvSpPr>
        <p:spPr>
          <a:xfrm>
            <a:off x="5737071" y="230317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0" name="직사각형 1969"/>
          <p:cNvSpPr/>
          <p:nvPr/>
        </p:nvSpPr>
        <p:spPr>
          <a:xfrm>
            <a:off x="5737071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1" name="직사각형 1970"/>
          <p:cNvSpPr/>
          <p:nvPr/>
        </p:nvSpPr>
        <p:spPr>
          <a:xfrm>
            <a:off x="5918872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2" name="직사각형 1971"/>
          <p:cNvSpPr/>
          <p:nvPr/>
        </p:nvSpPr>
        <p:spPr>
          <a:xfrm>
            <a:off x="6124573" y="230317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3" name="직사각형 1972"/>
          <p:cNvSpPr/>
          <p:nvPr/>
        </p:nvSpPr>
        <p:spPr>
          <a:xfrm>
            <a:off x="6124573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4" name="직사각형 1973"/>
          <p:cNvSpPr/>
          <p:nvPr/>
        </p:nvSpPr>
        <p:spPr>
          <a:xfrm>
            <a:off x="6306373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5" name="직사각형 1974"/>
          <p:cNvSpPr/>
          <p:nvPr/>
        </p:nvSpPr>
        <p:spPr>
          <a:xfrm>
            <a:off x="6510803" y="230317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6" name="직사각형 1975"/>
          <p:cNvSpPr/>
          <p:nvPr/>
        </p:nvSpPr>
        <p:spPr>
          <a:xfrm>
            <a:off x="6510803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7" name="직사각형 1976"/>
          <p:cNvSpPr/>
          <p:nvPr/>
        </p:nvSpPr>
        <p:spPr>
          <a:xfrm>
            <a:off x="6692604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8" name="직사각형 1977"/>
          <p:cNvSpPr/>
          <p:nvPr/>
        </p:nvSpPr>
        <p:spPr>
          <a:xfrm>
            <a:off x="6898305" y="230317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9" name="직사각형 1978"/>
          <p:cNvSpPr/>
          <p:nvPr/>
        </p:nvSpPr>
        <p:spPr>
          <a:xfrm>
            <a:off x="6898305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0" name="직사각형 1979"/>
          <p:cNvSpPr/>
          <p:nvPr/>
        </p:nvSpPr>
        <p:spPr>
          <a:xfrm>
            <a:off x="7080105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1" name="직사각형 1980"/>
          <p:cNvSpPr/>
          <p:nvPr/>
        </p:nvSpPr>
        <p:spPr>
          <a:xfrm>
            <a:off x="7285806" y="230317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2" name="직사각형 1981"/>
          <p:cNvSpPr/>
          <p:nvPr/>
        </p:nvSpPr>
        <p:spPr>
          <a:xfrm>
            <a:off x="7285806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3" name="직사각형 1982"/>
          <p:cNvSpPr/>
          <p:nvPr/>
        </p:nvSpPr>
        <p:spPr>
          <a:xfrm>
            <a:off x="7467607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4" name="직사각형 1983"/>
          <p:cNvSpPr/>
          <p:nvPr/>
        </p:nvSpPr>
        <p:spPr>
          <a:xfrm>
            <a:off x="7673308" y="230317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5" name="직사각형 1984"/>
          <p:cNvSpPr/>
          <p:nvPr/>
        </p:nvSpPr>
        <p:spPr>
          <a:xfrm>
            <a:off x="7673308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6" name="직사각형 1985"/>
          <p:cNvSpPr/>
          <p:nvPr/>
        </p:nvSpPr>
        <p:spPr>
          <a:xfrm>
            <a:off x="7855108" y="2397252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7" name="직사각형 1986"/>
          <p:cNvSpPr/>
          <p:nvPr/>
        </p:nvSpPr>
        <p:spPr>
          <a:xfrm>
            <a:off x="8060810" y="2301042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8" name="직사각형 1987"/>
          <p:cNvSpPr/>
          <p:nvPr/>
        </p:nvSpPr>
        <p:spPr>
          <a:xfrm>
            <a:off x="8060810" y="239511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9" name="직사각형 1988"/>
          <p:cNvSpPr/>
          <p:nvPr/>
        </p:nvSpPr>
        <p:spPr>
          <a:xfrm>
            <a:off x="8242610" y="239511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0" name="직사각형 1989"/>
          <p:cNvSpPr/>
          <p:nvPr/>
        </p:nvSpPr>
        <p:spPr>
          <a:xfrm>
            <a:off x="1485305" y="2539824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1" name="직사각형 1990"/>
          <p:cNvSpPr/>
          <p:nvPr/>
        </p:nvSpPr>
        <p:spPr>
          <a:xfrm>
            <a:off x="1864195" y="2539824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2" name="직사각형 1991"/>
          <p:cNvSpPr/>
          <p:nvPr/>
        </p:nvSpPr>
        <p:spPr>
          <a:xfrm>
            <a:off x="1864195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3" name="직사각형 1992"/>
          <p:cNvSpPr/>
          <p:nvPr/>
        </p:nvSpPr>
        <p:spPr>
          <a:xfrm>
            <a:off x="2045995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4" name="직사각형 1993"/>
          <p:cNvSpPr/>
          <p:nvPr/>
        </p:nvSpPr>
        <p:spPr>
          <a:xfrm>
            <a:off x="2251697" y="2539824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5" name="직사각형 1994"/>
          <p:cNvSpPr/>
          <p:nvPr/>
        </p:nvSpPr>
        <p:spPr>
          <a:xfrm>
            <a:off x="2251697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6" name="직사각형 1995"/>
          <p:cNvSpPr/>
          <p:nvPr/>
        </p:nvSpPr>
        <p:spPr>
          <a:xfrm>
            <a:off x="2433497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7" name="직사각형 1996"/>
          <p:cNvSpPr/>
          <p:nvPr/>
        </p:nvSpPr>
        <p:spPr>
          <a:xfrm>
            <a:off x="2639198" y="2539824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8" name="직사각형 1997"/>
          <p:cNvSpPr/>
          <p:nvPr/>
        </p:nvSpPr>
        <p:spPr>
          <a:xfrm>
            <a:off x="2639198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9" name="직사각형 1998"/>
          <p:cNvSpPr/>
          <p:nvPr/>
        </p:nvSpPr>
        <p:spPr>
          <a:xfrm>
            <a:off x="2820999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0" name="직사각형 1999"/>
          <p:cNvSpPr/>
          <p:nvPr/>
        </p:nvSpPr>
        <p:spPr>
          <a:xfrm>
            <a:off x="3406138" y="2539824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1" name="직사각형 2000"/>
          <p:cNvSpPr/>
          <p:nvPr/>
        </p:nvSpPr>
        <p:spPr>
          <a:xfrm>
            <a:off x="3406138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2" name="직사각형 2001"/>
          <p:cNvSpPr/>
          <p:nvPr/>
        </p:nvSpPr>
        <p:spPr>
          <a:xfrm>
            <a:off x="3587938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3" name="직사각형 2002"/>
          <p:cNvSpPr/>
          <p:nvPr/>
        </p:nvSpPr>
        <p:spPr>
          <a:xfrm>
            <a:off x="3793639" y="2539824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4" name="직사각형 2003"/>
          <p:cNvSpPr/>
          <p:nvPr/>
        </p:nvSpPr>
        <p:spPr>
          <a:xfrm>
            <a:off x="3793639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5" name="직사각형 2004"/>
          <p:cNvSpPr/>
          <p:nvPr/>
        </p:nvSpPr>
        <p:spPr>
          <a:xfrm>
            <a:off x="3975440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6" name="직사각형 2005"/>
          <p:cNvSpPr/>
          <p:nvPr/>
        </p:nvSpPr>
        <p:spPr>
          <a:xfrm>
            <a:off x="4181141" y="2539824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7" name="직사각형 2006"/>
          <p:cNvSpPr/>
          <p:nvPr/>
        </p:nvSpPr>
        <p:spPr>
          <a:xfrm>
            <a:off x="4181141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8" name="직사각형 2007"/>
          <p:cNvSpPr/>
          <p:nvPr/>
        </p:nvSpPr>
        <p:spPr>
          <a:xfrm>
            <a:off x="4362941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9" name="직사각형 2008"/>
          <p:cNvSpPr/>
          <p:nvPr/>
        </p:nvSpPr>
        <p:spPr>
          <a:xfrm>
            <a:off x="4568643" y="2539824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0" name="직사각형 2009"/>
          <p:cNvSpPr/>
          <p:nvPr/>
        </p:nvSpPr>
        <p:spPr>
          <a:xfrm>
            <a:off x="4568643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1" name="직사각형 2010"/>
          <p:cNvSpPr/>
          <p:nvPr/>
        </p:nvSpPr>
        <p:spPr>
          <a:xfrm>
            <a:off x="4750443" y="2633900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2" name="직사각형 2011"/>
          <p:cNvSpPr/>
          <p:nvPr/>
        </p:nvSpPr>
        <p:spPr>
          <a:xfrm>
            <a:off x="4958109" y="2537690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3" name="직사각형 2012"/>
          <p:cNvSpPr/>
          <p:nvPr/>
        </p:nvSpPr>
        <p:spPr>
          <a:xfrm>
            <a:off x="4958109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4" name="직사각형 2013"/>
          <p:cNvSpPr/>
          <p:nvPr/>
        </p:nvSpPr>
        <p:spPr>
          <a:xfrm>
            <a:off x="5139910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5" name="직사각형 2014"/>
          <p:cNvSpPr/>
          <p:nvPr/>
        </p:nvSpPr>
        <p:spPr>
          <a:xfrm>
            <a:off x="5345611" y="2537690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6" name="직사각형 2015"/>
          <p:cNvSpPr/>
          <p:nvPr/>
        </p:nvSpPr>
        <p:spPr>
          <a:xfrm>
            <a:off x="5345611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7" name="직사각형 2016"/>
          <p:cNvSpPr/>
          <p:nvPr/>
        </p:nvSpPr>
        <p:spPr>
          <a:xfrm>
            <a:off x="5527411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8" name="직사각형 2017"/>
          <p:cNvSpPr/>
          <p:nvPr/>
        </p:nvSpPr>
        <p:spPr>
          <a:xfrm>
            <a:off x="5733113" y="2537690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9" name="직사각형 2018"/>
          <p:cNvSpPr/>
          <p:nvPr/>
        </p:nvSpPr>
        <p:spPr>
          <a:xfrm>
            <a:off x="5733113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0" name="직사각형 2019"/>
          <p:cNvSpPr/>
          <p:nvPr/>
        </p:nvSpPr>
        <p:spPr>
          <a:xfrm>
            <a:off x="5914913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1" name="직사각형 2020"/>
          <p:cNvSpPr/>
          <p:nvPr/>
        </p:nvSpPr>
        <p:spPr>
          <a:xfrm>
            <a:off x="6120614" y="2537690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2" name="직사각형 2021"/>
          <p:cNvSpPr/>
          <p:nvPr/>
        </p:nvSpPr>
        <p:spPr>
          <a:xfrm>
            <a:off x="6120614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3" name="직사각형 2022"/>
          <p:cNvSpPr/>
          <p:nvPr/>
        </p:nvSpPr>
        <p:spPr>
          <a:xfrm>
            <a:off x="6302415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4" name="직사각형 2023"/>
          <p:cNvSpPr/>
          <p:nvPr/>
        </p:nvSpPr>
        <p:spPr>
          <a:xfrm>
            <a:off x="6506845" y="2537690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5" name="직사각형 2024"/>
          <p:cNvSpPr/>
          <p:nvPr/>
        </p:nvSpPr>
        <p:spPr>
          <a:xfrm>
            <a:off x="6506845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6" name="직사각형 2025"/>
          <p:cNvSpPr/>
          <p:nvPr/>
        </p:nvSpPr>
        <p:spPr>
          <a:xfrm>
            <a:off x="6688645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7" name="직사각형 2026"/>
          <p:cNvSpPr/>
          <p:nvPr/>
        </p:nvSpPr>
        <p:spPr>
          <a:xfrm>
            <a:off x="6894346" y="2537690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8" name="직사각형 2027"/>
          <p:cNvSpPr/>
          <p:nvPr/>
        </p:nvSpPr>
        <p:spPr>
          <a:xfrm>
            <a:off x="6894346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9" name="직사각형 2028"/>
          <p:cNvSpPr/>
          <p:nvPr/>
        </p:nvSpPr>
        <p:spPr>
          <a:xfrm>
            <a:off x="7076146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0" name="직사각형 2029"/>
          <p:cNvSpPr/>
          <p:nvPr/>
        </p:nvSpPr>
        <p:spPr>
          <a:xfrm>
            <a:off x="7281848" y="2537690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1" name="직사각형 2030"/>
          <p:cNvSpPr/>
          <p:nvPr/>
        </p:nvSpPr>
        <p:spPr>
          <a:xfrm>
            <a:off x="7281848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2" name="직사각형 2031"/>
          <p:cNvSpPr/>
          <p:nvPr/>
        </p:nvSpPr>
        <p:spPr>
          <a:xfrm>
            <a:off x="7463648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3" name="직사각형 2032"/>
          <p:cNvSpPr/>
          <p:nvPr/>
        </p:nvSpPr>
        <p:spPr>
          <a:xfrm>
            <a:off x="7669349" y="2537690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4" name="직사각형 2033"/>
          <p:cNvSpPr/>
          <p:nvPr/>
        </p:nvSpPr>
        <p:spPr>
          <a:xfrm>
            <a:off x="7669349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5" name="직사각형 2034"/>
          <p:cNvSpPr/>
          <p:nvPr/>
        </p:nvSpPr>
        <p:spPr>
          <a:xfrm>
            <a:off x="7851150" y="2631767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6" name="직사각형 2035"/>
          <p:cNvSpPr/>
          <p:nvPr/>
        </p:nvSpPr>
        <p:spPr>
          <a:xfrm>
            <a:off x="8056851" y="2535557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7" name="직사각형 2036"/>
          <p:cNvSpPr/>
          <p:nvPr/>
        </p:nvSpPr>
        <p:spPr>
          <a:xfrm>
            <a:off x="8056851" y="2629633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8" name="직사각형 2037"/>
          <p:cNvSpPr/>
          <p:nvPr/>
        </p:nvSpPr>
        <p:spPr>
          <a:xfrm>
            <a:off x="8238651" y="2629633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9" name="직사각형 2038"/>
          <p:cNvSpPr/>
          <p:nvPr/>
        </p:nvSpPr>
        <p:spPr>
          <a:xfrm>
            <a:off x="808434" y="2532398"/>
            <a:ext cx="483911" cy="193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0" name="직사각형 2039"/>
          <p:cNvSpPr/>
          <p:nvPr/>
        </p:nvSpPr>
        <p:spPr>
          <a:xfrm>
            <a:off x="815790" y="2801526"/>
            <a:ext cx="483911" cy="1903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1" name="직사각형 2040"/>
          <p:cNvSpPr/>
          <p:nvPr/>
        </p:nvSpPr>
        <p:spPr>
          <a:xfrm>
            <a:off x="815790" y="3023983"/>
            <a:ext cx="483911" cy="187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42" name="그룹 2041"/>
          <p:cNvGrpSpPr/>
          <p:nvPr/>
        </p:nvGrpSpPr>
        <p:grpSpPr>
          <a:xfrm>
            <a:off x="799781" y="2313138"/>
            <a:ext cx="516488" cy="193880"/>
            <a:chOff x="643957" y="3664512"/>
            <a:chExt cx="516488" cy="193880"/>
          </a:xfrm>
        </p:grpSpPr>
        <p:sp>
          <p:nvSpPr>
            <p:cNvPr id="2043" name="직사각형 2042"/>
            <p:cNvSpPr/>
            <p:nvPr/>
          </p:nvSpPr>
          <p:spPr>
            <a:xfrm>
              <a:off x="652610" y="3665972"/>
              <a:ext cx="483911" cy="192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44" name="TextBox 2043"/>
            <p:cNvSpPr txBox="1"/>
            <p:nvPr/>
          </p:nvSpPr>
          <p:spPr>
            <a:xfrm>
              <a:off x="643957" y="3664512"/>
              <a:ext cx="5164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DS-DECK</a:t>
              </a:r>
              <a:endParaRPr lang="ko-KR" altLang="en-US" sz="600" b="1"/>
            </a:p>
          </p:txBody>
        </p:sp>
      </p:grpSp>
      <p:sp>
        <p:nvSpPr>
          <p:cNvPr id="2045" name="TextBox 2044"/>
          <p:cNvSpPr txBox="1"/>
          <p:nvPr/>
        </p:nvSpPr>
        <p:spPr>
          <a:xfrm>
            <a:off x="791817" y="2531834"/>
            <a:ext cx="5132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LD-DECK</a:t>
            </a:r>
            <a:endParaRPr lang="ko-KR" altLang="en-US" sz="600" b="1"/>
          </a:p>
        </p:txBody>
      </p:sp>
      <p:sp>
        <p:nvSpPr>
          <p:cNvPr id="2046" name="TextBox 2045"/>
          <p:cNvSpPr txBox="1"/>
          <p:nvPr/>
        </p:nvSpPr>
        <p:spPr>
          <a:xfrm>
            <a:off x="798993" y="2794701"/>
            <a:ext cx="5341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DS-HOLD</a:t>
            </a:r>
            <a:endParaRPr lang="ko-KR" altLang="en-US" sz="600" b="1"/>
          </a:p>
        </p:txBody>
      </p:sp>
      <p:sp>
        <p:nvSpPr>
          <p:cNvPr id="2047" name="TextBox 2046"/>
          <p:cNvSpPr txBox="1"/>
          <p:nvPr/>
        </p:nvSpPr>
        <p:spPr>
          <a:xfrm>
            <a:off x="798649" y="3013397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LD-HOLD</a:t>
            </a:r>
            <a:endParaRPr lang="ko-KR" altLang="en-US" sz="600" b="1"/>
          </a:p>
        </p:txBody>
      </p:sp>
      <p:sp>
        <p:nvSpPr>
          <p:cNvPr id="2048" name="직사각형 2047"/>
          <p:cNvSpPr/>
          <p:nvPr/>
        </p:nvSpPr>
        <p:spPr>
          <a:xfrm>
            <a:off x="1470418" y="3513485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68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49" name="직사각형 2048"/>
          <p:cNvSpPr/>
          <p:nvPr/>
        </p:nvSpPr>
        <p:spPr>
          <a:xfrm>
            <a:off x="1857920" y="3513485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64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0" name="직사각형 2049"/>
          <p:cNvSpPr/>
          <p:nvPr/>
        </p:nvSpPr>
        <p:spPr>
          <a:xfrm>
            <a:off x="2245421" y="3513485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60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1" name="직사각형 2050"/>
          <p:cNvSpPr/>
          <p:nvPr/>
        </p:nvSpPr>
        <p:spPr>
          <a:xfrm>
            <a:off x="2632923" y="3513485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56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2" name="직사각형 2051"/>
          <p:cNvSpPr/>
          <p:nvPr/>
        </p:nvSpPr>
        <p:spPr>
          <a:xfrm>
            <a:off x="3407482" y="3513485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52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3" name="직사각형 2052"/>
          <p:cNvSpPr/>
          <p:nvPr/>
        </p:nvSpPr>
        <p:spPr>
          <a:xfrm>
            <a:off x="3794984" y="3513485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48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4" name="직사각형 2053"/>
          <p:cNvSpPr/>
          <p:nvPr/>
        </p:nvSpPr>
        <p:spPr>
          <a:xfrm>
            <a:off x="4182486" y="3513485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44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5" name="직사각형 2054"/>
          <p:cNvSpPr/>
          <p:nvPr/>
        </p:nvSpPr>
        <p:spPr>
          <a:xfrm>
            <a:off x="4569987" y="3513485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40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6" name="직사각형 2055"/>
          <p:cNvSpPr/>
          <p:nvPr/>
        </p:nvSpPr>
        <p:spPr>
          <a:xfrm>
            <a:off x="4959454" y="3511351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36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7" name="직사각형 2056"/>
          <p:cNvSpPr/>
          <p:nvPr/>
        </p:nvSpPr>
        <p:spPr>
          <a:xfrm>
            <a:off x="5346956" y="3511351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32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8" name="직사각형 2057"/>
          <p:cNvSpPr/>
          <p:nvPr/>
        </p:nvSpPr>
        <p:spPr>
          <a:xfrm>
            <a:off x="5734457" y="3511351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28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59" name="직사각형 2058"/>
          <p:cNvSpPr/>
          <p:nvPr/>
        </p:nvSpPr>
        <p:spPr>
          <a:xfrm>
            <a:off x="6121959" y="3511351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24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60" name="직사각형 2059"/>
          <p:cNvSpPr/>
          <p:nvPr/>
        </p:nvSpPr>
        <p:spPr>
          <a:xfrm>
            <a:off x="6508189" y="3511351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20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61" name="직사각형 2060"/>
          <p:cNvSpPr/>
          <p:nvPr/>
        </p:nvSpPr>
        <p:spPr>
          <a:xfrm>
            <a:off x="6895691" y="3511351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16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62" name="직사각형 2061"/>
          <p:cNvSpPr/>
          <p:nvPr/>
        </p:nvSpPr>
        <p:spPr>
          <a:xfrm>
            <a:off x="7283192" y="3511351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12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63" name="직사각형 2062"/>
          <p:cNvSpPr/>
          <p:nvPr/>
        </p:nvSpPr>
        <p:spPr>
          <a:xfrm>
            <a:off x="7670694" y="3511351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8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64" name="직사각형 2063"/>
          <p:cNvSpPr/>
          <p:nvPr/>
        </p:nvSpPr>
        <p:spPr>
          <a:xfrm>
            <a:off x="8058196" y="3509218"/>
            <a:ext cx="366143" cy="962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b="1" dirty="0" smtClean="0">
                <a:solidFill>
                  <a:schemeClr val="tx1"/>
                </a:solidFill>
              </a:rPr>
              <a:t>4</a:t>
            </a:r>
            <a:endParaRPr lang="ko-KR" altLang="en-US" sz="600" b="1">
              <a:solidFill>
                <a:schemeClr val="tx1"/>
              </a:solidFill>
            </a:endParaRPr>
          </a:p>
        </p:txBody>
      </p:sp>
      <p:sp>
        <p:nvSpPr>
          <p:cNvPr id="2065" name="직사각형 2064"/>
          <p:cNvSpPr/>
          <p:nvPr/>
        </p:nvSpPr>
        <p:spPr>
          <a:xfrm>
            <a:off x="8443484" y="239988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6" name="직사각형 2065"/>
          <p:cNvSpPr/>
          <p:nvPr/>
        </p:nvSpPr>
        <p:spPr>
          <a:xfrm>
            <a:off x="8447232" y="2926364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7" name="직사각형 2066"/>
          <p:cNvSpPr/>
          <p:nvPr/>
        </p:nvSpPr>
        <p:spPr>
          <a:xfrm>
            <a:off x="8443273" y="3160879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8" name="직사각형 2067"/>
          <p:cNvSpPr/>
          <p:nvPr/>
        </p:nvSpPr>
        <p:spPr>
          <a:xfrm>
            <a:off x="8439501" y="2629633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9" name="직사각형 2068"/>
          <p:cNvSpPr/>
          <p:nvPr/>
        </p:nvSpPr>
        <p:spPr>
          <a:xfrm>
            <a:off x="1873160" y="2167771"/>
            <a:ext cx="366143" cy="962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0" name="직사각형 2069"/>
          <p:cNvSpPr/>
          <p:nvPr/>
        </p:nvSpPr>
        <p:spPr>
          <a:xfrm>
            <a:off x="3802603" y="2168383"/>
            <a:ext cx="366143" cy="96210"/>
          </a:xfrm>
          <a:prstGeom prst="rect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1" name="TextBox 2070"/>
          <p:cNvSpPr txBox="1"/>
          <p:nvPr/>
        </p:nvSpPr>
        <p:spPr>
          <a:xfrm>
            <a:off x="1867837" y="2120775"/>
            <a:ext cx="4058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STS04</a:t>
            </a:r>
            <a:endParaRPr lang="ko-KR" altLang="en-US" sz="600" b="1"/>
          </a:p>
        </p:txBody>
      </p:sp>
      <p:sp>
        <p:nvSpPr>
          <p:cNvPr id="2072" name="TextBox 2071"/>
          <p:cNvSpPr txBox="1"/>
          <p:nvPr/>
        </p:nvSpPr>
        <p:spPr>
          <a:xfrm>
            <a:off x="1907131" y="2493096"/>
            <a:ext cx="3193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>
                <a:solidFill>
                  <a:srgbClr val="FF0000"/>
                </a:solidFill>
              </a:rPr>
              <a:t>131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073" name="TextBox 2072"/>
          <p:cNvSpPr txBox="1"/>
          <p:nvPr/>
        </p:nvSpPr>
        <p:spPr>
          <a:xfrm>
            <a:off x="1538546" y="2266826"/>
            <a:ext cx="2744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23</a:t>
            </a:r>
            <a:endParaRPr lang="ko-KR" altLang="en-US" sz="600" b="1"/>
          </a:p>
        </p:txBody>
      </p:sp>
      <p:sp>
        <p:nvSpPr>
          <p:cNvPr id="2074" name="TextBox 2073"/>
          <p:cNvSpPr txBox="1"/>
          <p:nvPr/>
        </p:nvSpPr>
        <p:spPr>
          <a:xfrm>
            <a:off x="2274431" y="2258681"/>
            <a:ext cx="3193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115</a:t>
            </a:r>
            <a:endParaRPr lang="ko-KR" altLang="en-US" sz="600" b="1"/>
          </a:p>
        </p:txBody>
      </p:sp>
      <p:sp>
        <p:nvSpPr>
          <p:cNvPr id="2075" name="TextBox 2074"/>
          <p:cNvSpPr txBox="1"/>
          <p:nvPr/>
        </p:nvSpPr>
        <p:spPr>
          <a:xfrm>
            <a:off x="2387523" y="2350121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72</a:t>
            </a:r>
            <a:endParaRPr lang="ko-KR" altLang="en-US" sz="600" b="1"/>
          </a:p>
        </p:txBody>
      </p:sp>
      <p:sp>
        <p:nvSpPr>
          <p:cNvPr id="2076" name="TextBox 2075"/>
          <p:cNvSpPr txBox="1"/>
          <p:nvPr/>
        </p:nvSpPr>
        <p:spPr>
          <a:xfrm>
            <a:off x="2219584" y="2349581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88</a:t>
            </a:r>
            <a:endParaRPr lang="ko-KR" altLang="en-US" sz="600" b="1"/>
          </a:p>
        </p:txBody>
      </p:sp>
      <p:sp>
        <p:nvSpPr>
          <p:cNvPr id="2077" name="TextBox 2076"/>
          <p:cNvSpPr txBox="1"/>
          <p:nvPr/>
        </p:nvSpPr>
        <p:spPr>
          <a:xfrm>
            <a:off x="2283496" y="2494809"/>
            <a:ext cx="2744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84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078" name="TextBox 2077"/>
          <p:cNvSpPr txBox="1"/>
          <p:nvPr/>
        </p:nvSpPr>
        <p:spPr>
          <a:xfrm>
            <a:off x="2387794" y="2586249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55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079" name="TextBox 2078"/>
          <p:cNvSpPr txBox="1"/>
          <p:nvPr/>
        </p:nvSpPr>
        <p:spPr>
          <a:xfrm>
            <a:off x="2217757" y="2585709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>
                <a:solidFill>
                  <a:srgbClr val="FF0000"/>
                </a:solidFill>
              </a:rPr>
              <a:t>9</a:t>
            </a:r>
            <a:r>
              <a:rPr lang="en-US" altLang="ko-KR" sz="600" b="1" dirty="0" smtClean="0">
                <a:solidFill>
                  <a:srgbClr val="FF0000"/>
                </a:solidFill>
              </a:rPr>
              <a:t>5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080" name="TextBox 2079"/>
          <p:cNvSpPr txBox="1"/>
          <p:nvPr/>
        </p:nvSpPr>
        <p:spPr>
          <a:xfrm>
            <a:off x="2282882" y="2793293"/>
            <a:ext cx="2744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8</a:t>
            </a:r>
            <a:r>
              <a:rPr lang="en-US" altLang="ko-KR" sz="600" b="1" dirty="0" smtClean="0"/>
              <a:t>3</a:t>
            </a:r>
            <a:endParaRPr lang="ko-KR" altLang="en-US" sz="600" b="1"/>
          </a:p>
        </p:txBody>
      </p:sp>
      <p:sp>
        <p:nvSpPr>
          <p:cNvPr id="2081" name="TextBox 2080"/>
          <p:cNvSpPr txBox="1"/>
          <p:nvPr/>
        </p:nvSpPr>
        <p:spPr>
          <a:xfrm>
            <a:off x="2386232" y="2891083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6</a:t>
            </a:r>
            <a:r>
              <a:rPr lang="en-US" altLang="ko-KR" sz="600" b="1" dirty="0" smtClean="0"/>
              <a:t>2</a:t>
            </a:r>
            <a:endParaRPr lang="ko-KR" altLang="en-US" sz="600" b="1"/>
          </a:p>
        </p:txBody>
      </p:sp>
      <p:sp>
        <p:nvSpPr>
          <p:cNvPr id="2082" name="TextBox 2081"/>
          <p:cNvSpPr txBox="1"/>
          <p:nvPr/>
        </p:nvSpPr>
        <p:spPr>
          <a:xfrm>
            <a:off x="2215812" y="2890543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7</a:t>
            </a:r>
            <a:r>
              <a:rPr lang="en-US" altLang="ko-KR" sz="600" b="1" dirty="0" smtClean="0"/>
              <a:t>5</a:t>
            </a:r>
            <a:endParaRPr lang="ko-KR" altLang="en-US" sz="600" b="1"/>
          </a:p>
        </p:txBody>
      </p:sp>
      <p:sp>
        <p:nvSpPr>
          <p:cNvPr id="2083" name="TextBox 2082"/>
          <p:cNvSpPr txBox="1"/>
          <p:nvPr/>
        </p:nvSpPr>
        <p:spPr>
          <a:xfrm>
            <a:off x="1851700" y="2588135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91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084" name="TextBox 2083"/>
          <p:cNvSpPr txBox="1"/>
          <p:nvPr/>
        </p:nvSpPr>
        <p:spPr>
          <a:xfrm>
            <a:off x="1979763" y="2587867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132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085" name="TextBox 2084"/>
          <p:cNvSpPr txBox="1"/>
          <p:nvPr/>
        </p:nvSpPr>
        <p:spPr>
          <a:xfrm>
            <a:off x="3756444" y="2120702"/>
            <a:ext cx="4507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STS103</a:t>
            </a:r>
            <a:endParaRPr lang="ko-KR" altLang="en-US" sz="600" b="1"/>
          </a:p>
        </p:txBody>
      </p:sp>
      <p:grpSp>
        <p:nvGrpSpPr>
          <p:cNvPr id="2086" name="그룹 2085"/>
          <p:cNvGrpSpPr/>
          <p:nvPr/>
        </p:nvGrpSpPr>
        <p:grpSpPr>
          <a:xfrm>
            <a:off x="1856929" y="3884254"/>
            <a:ext cx="6574039" cy="194553"/>
            <a:chOff x="1600170" y="4199352"/>
            <a:chExt cx="6574039" cy="194553"/>
          </a:xfrm>
        </p:grpSpPr>
        <p:sp>
          <p:nvSpPr>
            <p:cNvPr id="2087" name="직사각형 2086"/>
            <p:cNvSpPr/>
            <p:nvPr/>
          </p:nvSpPr>
          <p:spPr>
            <a:xfrm>
              <a:off x="1600170" y="4203618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8" name="직사각형 2087"/>
            <p:cNvSpPr/>
            <p:nvPr/>
          </p:nvSpPr>
          <p:spPr>
            <a:xfrm>
              <a:off x="1600170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9" name="직사각형 2088"/>
            <p:cNvSpPr/>
            <p:nvPr/>
          </p:nvSpPr>
          <p:spPr>
            <a:xfrm>
              <a:off x="1781970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0" name="직사각형 2089"/>
            <p:cNvSpPr/>
            <p:nvPr/>
          </p:nvSpPr>
          <p:spPr>
            <a:xfrm>
              <a:off x="1987671" y="4203618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1" name="직사각형 2090"/>
            <p:cNvSpPr/>
            <p:nvPr/>
          </p:nvSpPr>
          <p:spPr>
            <a:xfrm>
              <a:off x="1987671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2" name="직사각형 2091"/>
            <p:cNvSpPr/>
            <p:nvPr/>
          </p:nvSpPr>
          <p:spPr>
            <a:xfrm>
              <a:off x="2169472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3" name="직사각형 2092"/>
            <p:cNvSpPr/>
            <p:nvPr/>
          </p:nvSpPr>
          <p:spPr>
            <a:xfrm>
              <a:off x="2375173" y="4203618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4" name="직사각형 2093"/>
            <p:cNvSpPr/>
            <p:nvPr/>
          </p:nvSpPr>
          <p:spPr>
            <a:xfrm>
              <a:off x="2375173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5" name="직사각형 2094"/>
            <p:cNvSpPr/>
            <p:nvPr/>
          </p:nvSpPr>
          <p:spPr>
            <a:xfrm>
              <a:off x="2556973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6" name="직사각형 2095"/>
            <p:cNvSpPr/>
            <p:nvPr/>
          </p:nvSpPr>
          <p:spPr>
            <a:xfrm>
              <a:off x="3157352" y="4203618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7" name="직사각형 2096"/>
            <p:cNvSpPr/>
            <p:nvPr/>
          </p:nvSpPr>
          <p:spPr>
            <a:xfrm>
              <a:off x="3157352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8" name="직사각형 2097"/>
            <p:cNvSpPr/>
            <p:nvPr/>
          </p:nvSpPr>
          <p:spPr>
            <a:xfrm>
              <a:off x="3339152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9" name="직사각형 2098"/>
            <p:cNvSpPr/>
            <p:nvPr/>
          </p:nvSpPr>
          <p:spPr>
            <a:xfrm>
              <a:off x="3544854" y="4203618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0" name="직사각형 2099"/>
            <p:cNvSpPr/>
            <p:nvPr/>
          </p:nvSpPr>
          <p:spPr>
            <a:xfrm>
              <a:off x="3544854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1" name="직사각형 2100"/>
            <p:cNvSpPr/>
            <p:nvPr/>
          </p:nvSpPr>
          <p:spPr>
            <a:xfrm>
              <a:off x="3726654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2" name="직사각형 2101"/>
            <p:cNvSpPr/>
            <p:nvPr/>
          </p:nvSpPr>
          <p:spPr>
            <a:xfrm>
              <a:off x="3932355" y="4203618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3" name="직사각형 2102"/>
            <p:cNvSpPr/>
            <p:nvPr/>
          </p:nvSpPr>
          <p:spPr>
            <a:xfrm>
              <a:off x="3932355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4" name="직사각형 2103"/>
            <p:cNvSpPr/>
            <p:nvPr/>
          </p:nvSpPr>
          <p:spPr>
            <a:xfrm>
              <a:off x="4114156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5" name="직사각형 2104"/>
            <p:cNvSpPr/>
            <p:nvPr/>
          </p:nvSpPr>
          <p:spPr>
            <a:xfrm>
              <a:off x="4319857" y="4203618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6" name="직사각형 2105"/>
            <p:cNvSpPr/>
            <p:nvPr/>
          </p:nvSpPr>
          <p:spPr>
            <a:xfrm>
              <a:off x="4319857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7" name="직사각형 2106"/>
            <p:cNvSpPr/>
            <p:nvPr/>
          </p:nvSpPr>
          <p:spPr>
            <a:xfrm>
              <a:off x="4501657" y="429769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8" name="직사각형 2107"/>
            <p:cNvSpPr/>
            <p:nvPr/>
          </p:nvSpPr>
          <p:spPr>
            <a:xfrm>
              <a:off x="4709324" y="420148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9" name="직사각형 2108"/>
            <p:cNvSpPr/>
            <p:nvPr/>
          </p:nvSpPr>
          <p:spPr>
            <a:xfrm>
              <a:off x="4709324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0" name="직사각형 2109"/>
            <p:cNvSpPr/>
            <p:nvPr/>
          </p:nvSpPr>
          <p:spPr>
            <a:xfrm>
              <a:off x="4891124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1" name="직사각형 2110"/>
            <p:cNvSpPr/>
            <p:nvPr/>
          </p:nvSpPr>
          <p:spPr>
            <a:xfrm>
              <a:off x="5096825" y="420148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2" name="직사각형 2111"/>
            <p:cNvSpPr/>
            <p:nvPr/>
          </p:nvSpPr>
          <p:spPr>
            <a:xfrm>
              <a:off x="5096825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3" name="직사각형 2112"/>
            <p:cNvSpPr/>
            <p:nvPr/>
          </p:nvSpPr>
          <p:spPr>
            <a:xfrm>
              <a:off x="5278626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4" name="직사각형 2113"/>
            <p:cNvSpPr/>
            <p:nvPr/>
          </p:nvSpPr>
          <p:spPr>
            <a:xfrm>
              <a:off x="5484327" y="420148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5" name="직사각형 2114"/>
            <p:cNvSpPr/>
            <p:nvPr/>
          </p:nvSpPr>
          <p:spPr>
            <a:xfrm>
              <a:off x="5484327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6" name="직사각형 2115"/>
            <p:cNvSpPr/>
            <p:nvPr/>
          </p:nvSpPr>
          <p:spPr>
            <a:xfrm>
              <a:off x="5666127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7" name="직사각형 2116"/>
            <p:cNvSpPr/>
            <p:nvPr/>
          </p:nvSpPr>
          <p:spPr>
            <a:xfrm>
              <a:off x="5871829" y="420148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8" name="직사각형 2117"/>
            <p:cNvSpPr/>
            <p:nvPr/>
          </p:nvSpPr>
          <p:spPr>
            <a:xfrm>
              <a:off x="5871829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9" name="직사각형 2118"/>
            <p:cNvSpPr/>
            <p:nvPr/>
          </p:nvSpPr>
          <p:spPr>
            <a:xfrm>
              <a:off x="6053629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0" name="직사각형 2119"/>
            <p:cNvSpPr/>
            <p:nvPr/>
          </p:nvSpPr>
          <p:spPr>
            <a:xfrm>
              <a:off x="6258059" y="420148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1" name="직사각형 2120"/>
            <p:cNvSpPr/>
            <p:nvPr/>
          </p:nvSpPr>
          <p:spPr>
            <a:xfrm>
              <a:off x="6258059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2" name="직사각형 2121"/>
            <p:cNvSpPr/>
            <p:nvPr/>
          </p:nvSpPr>
          <p:spPr>
            <a:xfrm>
              <a:off x="6439859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3" name="직사각형 2122"/>
            <p:cNvSpPr/>
            <p:nvPr/>
          </p:nvSpPr>
          <p:spPr>
            <a:xfrm>
              <a:off x="6645561" y="420148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4" name="직사각형 2123"/>
            <p:cNvSpPr/>
            <p:nvPr/>
          </p:nvSpPr>
          <p:spPr>
            <a:xfrm>
              <a:off x="6645561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5" name="직사각형 2124"/>
            <p:cNvSpPr/>
            <p:nvPr/>
          </p:nvSpPr>
          <p:spPr>
            <a:xfrm>
              <a:off x="6827361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6" name="직사각형 2125"/>
            <p:cNvSpPr/>
            <p:nvPr/>
          </p:nvSpPr>
          <p:spPr>
            <a:xfrm>
              <a:off x="7033062" y="420148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7" name="직사각형 2126"/>
            <p:cNvSpPr/>
            <p:nvPr/>
          </p:nvSpPr>
          <p:spPr>
            <a:xfrm>
              <a:off x="7033062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8" name="직사각형 2127"/>
            <p:cNvSpPr/>
            <p:nvPr/>
          </p:nvSpPr>
          <p:spPr>
            <a:xfrm>
              <a:off x="7214863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9" name="직사각형 2128"/>
            <p:cNvSpPr/>
            <p:nvPr/>
          </p:nvSpPr>
          <p:spPr>
            <a:xfrm>
              <a:off x="7420564" y="420148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0" name="직사각형 2129"/>
            <p:cNvSpPr/>
            <p:nvPr/>
          </p:nvSpPr>
          <p:spPr>
            <a:xfrm>
              <a:off x="7420564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1" name="직사각형 2130"/>
            <p:cNvSpPr/>
            <p:nvPr/>
          </p:nvSpPr>
          <p:spPr>
            <a:xfrm>
              <a:off x="7602364" y="429556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2" name="직사각형 2131"/>
            <p:cNvSpPr/>
            <p:nvPr/>
          </p:nvSpPr>
          <p:spPr>
            <a:xfrm>
              <a:off x="7808066" y="4199352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3" name="직사각형 2132"/>
            <p:cNvSpPr/>
            <p:nvPr/>
          </p:nvSpPr>
          <p:spPr>
            <a:xfrm>
              <a:off x="7808066" y="4293428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4" name="직사각형 2133"/>
            <p:cNvSpPr/>
            <p:nvPr/>
          </p:nvSpPr>
          <p:spPr>
            <a:xfrm>
              <a:off x="7989866" y="4293428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35" name="그룹 2134"/>
          <p:cNvGrpSpPr/>
          <p:nvPr/>
        </p:nvGrpSpPr>
        <p:grpSpPr>
          <a:xfrm>
            <a:off x="1845350" y="4370228"/>
            <a:ext cx="6574039" cy="194554"/>
            <a:chOff x="1596211" y="4433866"/>
            <a:chExt cx="6574039" cy="194554"/>
          </a:xfrm>
        </p:grpSpPr>
        <p:sp>
          <p:nvSpPr>
            <p:cNvPr id="2136" name="직사각형 2135"/>
            <p:cNvSpPr/>
            <p:nvPr/>
          </p:nvSpPr>
          <p:spPr>
            <a:xfrm>
              <a:off x="1596211" y="443813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7" name="직사각형 2136"/>
            <p:cNvSpPr/>
            <p:nvPr/>
          </p:nvSpPr>
          <p:spPr>
            <a:xfrm>
              <a:off x="1596211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8" name="직사각형 2137"/>
            <p:cNvSpPr/>
            <p:nvPr/>
          </p:nvSpPr>
          <p:spPr>
            <a:xfrm>
              <a:off x="1778011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9" name="직사각형 2138"/>
            <p:cNvSpPr/>
            <p:nvPr/>
          </p:nvSpPr>
          <p:spPr>
            <a:xfrm>
              <a:off x="1983713" y="443813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0" name="직사각형 2139"/>
            <p:cNvSpPr/>
            <p:nvPr/>
          </p:nvSpPr>
          <p:spPr>
            <a:xfrm>
              <a:off x="1983713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1" name="직사각형 2140"/>
            <p:cNvSpPr/>
            <p:nvPr/>
          </p:nvSpPr>
          <p:spPr>
            <a:xfrm>
              <a:off x="2165513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2" name="직사각형 2141"/>
            <p:cNvSpPr/>
            <p:nvPr/>
          </p:nvSpPr>
          <p:spPr>
            <a:xfrm>
              <a:off x="2371214" y="443813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3" name="직사각형 2142"/>
            <p:cNvSpPr/>
            <p:nvPr/>
          </p:nvSpPr>
          <p:spPr>
            <a:xfrm>
              <a:off x="2371214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4" name="직사각형 2143"/>
            <p:cNvSpPr/>
            <p:nvPr/>
          </p:nvSpPr>
          <p:spPr>
            <a:xfrm>
              <a:off x="2553015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5" name="직사각형 2144"/>
            <p:cNvSpPr/>
            <p:nvPr/>
          </p:nvSpPr>
          <p:spPr>
            <a:xfrm>
              <a:off x="3153393" y="443813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6" name="직사각형 2145"/>
            <p:cNvSpPr/>
            <p:nvPr/>
          </p:nvSpPr>
          <p:spPr>
            <a:xfrm>
              <a:off x="3153393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7" name="직사각형 2146"/>
            <p:cNvSpPr/>
            <p:nvPr/>
          </p:nvSpPr>
          <p:spPr>
            <a:xfrm>
              <a:off x="3335194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8" name="직사각형 2147"/>
            <p:cNvSpPr/>
            <p:nvPr/>
          </p:nvSpPr>
          <p:spPr>
            <a:xfrm>
              <a:off x="3540895" y="443813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9" name="직사각형 2148"/>
            <p:cNvSpPr/>
            <p:nvPr/>
          </p:nvSpPr>
          <p:spPr>
            <a:xfrm>
              <a:off x="3540895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0" name="직사각형 2149"/>
            <p:cNvSpPr/>
            <p:nvPr/>
          </p:nvSpPr>
          <p:spPr>
            <a:xfrm>
              <a:off x="3722695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1" name="직사각형 2150"/>
            <p:cNvSpPr/>
            <p:nvPr/>
          </p:nvSpPr>
          <p:spPr>
            <a:xfrm>
              <a:off x="3928397" y="443813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2" name="직사각형 2151"/>
            <p:cNvSpPr/>
            <p:nvPr/>
          </p:nvSpPr>
          <p:spPr>
            <a:xfrm>
              <a:off x="3928397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3" name="직사각형 2152"/>
            <p:cNvSpPr/>
            <p:nvPr/>
          </p:nvSpPr>
          <p:spPr>
            <a:xfrm>
              <a:off x="4110197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4" name="직사각형 2153"/>
            <p:cNvSpPr/>
            <p:nvPr/>
          </p:nvSpPr>
          <p:spPr>
            <a:xfrm>
              <a:off x="4315898" y="443813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5" name="직사각형 2154"/>
            <p:cNvSpPr/>
            <p:nvPr/>
          </p:nvSpPr>
          <p:spPr>
            <a:xfrm>
              <a:off x="4315898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6" name="직사각형 2155"/>
            <p:cNvSpPr/>
            <p:nvPr/>
          </p:nvSpPr>
          <p:spPr>
            <a:xfrm>
              <a:off x="4497699" y="453221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7" name="직사각형 2156"/>
            <p:cNvSpPr/>
            <p:nvPr/>
          </p:nvSpPr>
          <p:spPr>
            <a:xfrm>
              <a:off x="4705365" y="4436000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8" name="직사각형 2157"/>
            <p:cNvSpPr/>
            <p:nvPr/>
          </p:nvSpPr>
          <p:spPr>
            <a:xfrm>
              <a:off x="4705365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9" name="직사각형 2158"/>
            <p:cNvSpPr/>
            <p:nvPr/>
          </p:nvSpPr>
          <p:spPr>
            <a:xfrm>
              <a:off x="4887166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0" name="직사각형 2159"/>
            <p:cNvSpPr/>
            <p:nvPr/>
          </p:nvSpPr>
          <p:spPr>
            <a:xfrm>
              <a:off x="5092867" y="4436000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1" name="직사각형 2160"/>
            <p:cNvSpPr/>
            <p:nvPr/>
          </p:nvSpPr>
          <p:spPr>
            <a:xfrm>
              <a:off x="5092867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2" name="직사각형 2161"/>
            <p:cNvSpPr/>
            <p:nvPr/>
          </p:nvSpPr>
          <p:spPr>
            <a:xfrm>
              <a:off x="5274667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3" name="직사각형 2162"/>
            <p:cNvSpPr/>
            <p:nvPr/>
          </p:nvSpPr>
          <p:spPr>
            <a:xfrm>
              <a:off x="5480368" y="4436000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4" name="직사각형 2163"/>
            <p:cNvSpPr/>
            <p:nvPr/>
          </p:nvSpPr>
          <p:spPr>
            <a:xfrm>
              <a:off x="5480368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5" name="직사각형 2164"/>
            <p:cNvSpPr/>
            <p:nvPr/>
          </p:nvSpPr>
          <p:spPr>
            <a:xfrm>
              <a:off x="5662169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6" name="직사각형 2165"/>
            <p:cNvSpPr/>
            <p:nvPr/>
          </p:nvSpPr>
          <p:spPr>
            <a:xfrm>
              <a:off x="5867870" y="4436000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7" name="직사각형 2166"/>
            <p:cNvSpPr/>
            <p:nvPr/>
          </p:nvSpPr>
          <p:spPr>
            <a:xfrm>
              <a:off x="5867870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8" name="직사각형 2167"/>
            <p:cNvSpPr/>
            <p:nvPr/>
          </p:nvSpPr>
          <p:spPr>
            <a:xfrm>
              <a:off x="6049670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9" name="직사각형 2168"/>
            <p:cNvSpPr/>
            <p:nvPr/>
          </p:nvSpPr>
          <p:spPr>
            <a:xfrm>
              <a:off x="6254100" y="4436000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0" name="직사각형 2169"/>
            <p:cNvSpPr/>
            <p:nvPr/>
          </p:nvSpPr>
          <p:spPr>
            <a:xfrm>
              <a:off x="6254100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1" name="직사각형 2170"/>
            <p:cNvSpPr/>
            <p:nvPr/>
          </p:nvSpPr>
          <p:spPr>
            <a:xfrm>
              <a:off x="6435901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2" name="직사각형 2171"/>
            <p:cNvSpPr/>
            <p:nvPr/>
          </p:nvSpPr>
          <p:spPr>
            <a:xfrm>
              <a:off x="6641602" y="4436000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3" name="직사각형 2172"/>
            <p:cNvSpPr/>
            <p:nvPr/>
          </p:nvSpPr>
          <p:spPr>
            <a:xfrm>
              <a:off x="6641602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4" name="직사각형 2173"/>
            <p:cNvSpPr/>
            <p:nvPr/>
          </p:nvSpPr>
          <p:spPr>
            <a:xfrm>
              <a:off x="6823402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5" name="직사각형 2174"/>
            <p:cNvSpPr/>
            <p:nvPr/>
          </p:nvSpPr>
          <p:spPr>
            <a:xfrm>
              <a:off x="7029104" y="4436000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6" name="직사각형 2175"/>
            <p:cNvSpPr/>
            <p:nvPr/>
          </p:nvSpPr>
          <p:spPr>
            <a:xfrm>
              <a:off x="7029104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7" name="직사각형 2176"/>
            <p:cNvSpPr/>
            <p:nvPr/>
          </p:nvSpPr>
          <p:spPr>
            <a:xfrm>
              <a:off x="7210904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8" name="직사각형 2177"/>
            <p:cNvSpPr/>
            <p:nvPr/>
          </p:nvSpPr>
          <p:spPr>
            <a:xfrm>
              <a:off x="7416605" y="4436000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9" name="직사각형 2178"/>
            <p:cNvSpPr/>
            <p:nvPr/>
          </p:nvSpPr>
          <p:spPr>
            <a:xfrm>
              <a:off x="7416605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0" name="직사각형 2179"/>
            <p:cNvSpPr/>
            <p:nvPr/>
          </p:nvSpPr>
          <p:spPr>
            <a:xfrm>
              <a:off x="7598406" y="453007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1" name="직사각형 2180"/>
            <p:cNvSpPr/>
            <p:nvPr/>
          </p:nvSpPr>
          <p:spPr>
            <a:xfrm>
              <a:off x="7804107" y="4433866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2" name="직사각형 2181"/>
            <p:cNvSpPr/>
            <p:nvPr/>
          </p:nvSpPr>
          <p:spPr>
            <a:xfrm>
              <a:off x="7804107" y="4527943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3" name="직사각형 2182"/>
            <p:cNvSpPr/>
            <p:nvPr/>
          </p:nvSpPr>
          <p:spPr>
            <a:xfrm>
              <a:off x="7985907" y="4527943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84" name="직사각형 2183"/>
          <p:cNvSpPr/>
          <p:nvPr/>
        </p:nvSpPr>
        <p:spPr>
          <a:xfrm>
            <a:off x="1478038" y="366969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85" name="직사각형 2184"/>
          <p:cNvSpPr/>
          <p:nvPr/>
        </p:nvSpPr>
        <p:spPr>
          <a:xfrm>
            <a:off x="1865540" y="366969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6" name="직사각형 2185"/>
          <p:cNvSpPr/>
          <p:nvPr/>
        </p:nvSpPr>
        <p:spPr>
          <a:xfrm>
            <a:off x="2253041" y="366969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7" name="직사각형 2186"/>
          <p:cNvSpPr/>
          <p:nvPr/>
        </p:nvSpPr>
        <p:spPr>
          <a:xfrm>
            <a:off x="2640543" y="366969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8" name="직사각형 2187"/>
          <p:cNvSpPr/>
          <p:nvPr/>
        </p:nvSpPr>
        <p:spPr>
          <a:xfrm>
            <a:off x="3415102" y="366969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9" name="직사각형 2188"/>
          <p:cNvSpPr/>
          <p:nvPr/>
        </p:nvSpPr>
        <p:spPr>
          <a:xfrm>
            <a:off x="3802604" y="366969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0" name="직사각형 2189"/>
          <p:cNvSpPr/>
          <p:nvPr/>
        </p:nvSpPr>
        <p:spPr>
          <a:xfrm>
            <a:off x="4190106" y="366969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1" name="직사각형 2190"/>
          <p:cNvSpPr/>
          <p:nvPr/>
        </p:nvSpPr>
        <p:spPr>
          <a:xfrm>
            <a:off x="4577607" y="3669695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2" name="직사각형 2191"/>
          <p:cNvSpPr/>
          <p:nvPr/>
        </p:nvSpPr>
        <p:spPr>
          <a:xfrm>
            <a:off x="4967074" y="366756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3" name="직사각형 2192"/>
          <p:cNvSpPr/>
          <p:nvPr/>
        </p:nvSpPr>
        <p:spPr>
          <a:xfrm>
            <a:off x="5354576" y="366756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4" name="직사각형 2193"/>
          <p:cNvSpPr/>
          <p:nvPr/>
        </p:nvSpPr>
        <p:spPr>
          <a:xfrm>
            <a:off x="5742077" y="366756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5" name="직사각형 2194"/>
          <p:cNvSpPr/>
          <p:nvPr/>
        </p:nvSpPr>
        <p:spPr>
          <a:xfrm>
            <a:off x="6129579" y="366756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6" name="직사각형 2195"/>
          <p:cNvSpPr/>
          <p:nvPr/>
        </p:nvSpPr>
        <p:spPr>
          <a:xfrm>
            <a:off x="6515809" y="366756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7" name="직사각형 2196"/>
          <p:cNvSpPr/>
          <p:nvPr/>
        </p:nvSpPr>
        <p:spPr>
          <a:xfrm>
            <a:off x="6903311" y="366756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8" name="직사각형 2197"/>
          <p:cNvSpPr/>
          <p:nvPr/>
        </p:nvSpPr>
        <p:spPr>
          <a:xfrm>
            <a:off x="7290812" y="366756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9" name="직사각형 2198"/>
          <p:cNvSpPr/>
          <p:nvPr/>
        </p:nvSpPr>
        <p:spPr>
          <a:xfrm>
            <a:off x="7678314" y="3667561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0" name="직사각형 2199"/>
          <p:cNvSpPr/>
          <p:nvPr/>
        </p:nvSpPr>
        <p:spPr>
          <a:xfrm>
            <a:off x="8065816" y="3665428"/>
            <a:ext cx="366143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1" name="직사각형 2200"/>
          <p:cNvSpPr/>
          <p:nvPr/>
        </p:nvSpPr>
        <p:spPr>
          <a:xfrm>
            <a:off x="1464068" y="414693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2" name="직사각형 2201"/>
          <p:cNvSpPr/>
          <p:nvPr/>
        </p:nvSpPr>
        <p:spPr>
          <a:xfrm>
            <a:off x="2236810" y="414693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3" name="직사각형 2202"/>
          <p:cNvSpPr/>
          <p:nvPr/>
        </p:nvSpPr>
        <p:spPr>
          <a:xfrm>
            <a:off x="2236810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4" name="직사각형 2203"/>
          <p:cNvSpPr/>
          <p:nvPr/>
        </p:nvSpPr>
        <p:spPr>
          <a:xfrm>
            <a:off x="2418610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5" name="직사각형 2204"/>
          <p:cNvSpPr/>
          <p:nvPr/>
        </p:nvSpPr>
        <p:spPr>
          <a:xfrm>
            <a:off x="2624311" y="414693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6" name="직사각형 2205"/>
          <p:cNvSpPr/>
          <p:nvPr/>
        </p:nvSpPr>
        <p:spPr>
          <a:xfrm>
            <a:off x="2624311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7" name="직사각형 2206"/>
          <p:cNvSpPr/>
          <p:nvPr/>
        </p:nvSpPr>
        <p:spPr>
          <a:xfrm>
            <a:off x="2806112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8" name="직사각형 2207"/>
          <p:cNvSpPr/>
          <p:nvPr/>
        </p:nvSpPr>
        <p:spPr>
          <a:xfrm>
            <a:off x="3406491" y="414693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9" name="직사각형 2208"/>
          <p:cNvSpPr/>
          <p:nvPr/>
        </p:nvSpPr>
        <p:spPr>
          <a:xfrm>
            <a:off x="3406491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0" name="직사각형 2209"/>
          <p:cNvSpPr/>
          <p:nvPr/>
        </p:nvSpPr>
        <p:spPr>
          <a:xfrm>
            <a:off x="3588291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1" name="직사각형 2210"/>
          <p:cNvSpPr/>
          <p:nvPr/>
        </p:nvSpPr>
        <p:spPr>
          <a:xfrm>
            <a:off x="3793992" y="414693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2" name="직사각형 2211"/>
          <p:cNvSpPr/>
          <p:nvPr/>
        </p:nvSpPr>
        <p:spPr>
          <a:xfrm>
            <a:off x="3793992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3" name="직사각형 2212"/>
          <p:cNvSpPr/>
          <p:nvPr/>
        </p:nvSpPr>
        <p:spPr>
          <a:xfrm>
            <a:off x="3975793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4" name="직사각형 2213"/>
          <p:cNvSpPr/>
          <p:nvPr/>
        </p:nvSpPr>
        <p:spPr>
          <a:xfrm>
            <a:off x="4181494" y="414693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5" name="직사각형 2214"/>
          <p:cNvSpPr/>
          <p:nvPr/>
        </p:nvSpPr>
        <p:spPr>
          <a:xfrm>
            <a:off x="4181494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6" name="직사각형 2215"/>
          <p:cNvSpPr/>
          <p:nvPr/>
        </p:nvSpPr>
        <p:spPr>
          <a:xfrm>
            <a:off x="4363294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7" name="직사각형 2216"/>
          <p:cNvSpPr/>
          <p:nvPr/>
        </p:nvSpPr>
        <p:spPr>
          <a:xfrm>
            <a:off x="4568996" y="4146939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8" name="직사각형 2217"/>
          <p:cNvSpPr/>
          <p:nvPr/>
        </p:nvSpPr>
        <p:spPr>
          <a:xfrm>
            <a:off x="4568996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9" name="직사각형 2218"/>
          <p:cNvSpPr/>
          <p:nvPr/>
        </p:nvSpPr>
        <p:spPr>
          <a:xfrm>
            <a:off x="4750796" y="4241015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0" name="직사각형 2219"/>
          <p:cNvSpPr/>
          <p:nvPr/>
        </p:nvSpPr>
        <p:spPr>
          <a:xfrm>
            <a:off x="4958462" y="4144805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1" name="직사각형 2220"/>
          <p:cNvSpPr/>
          <p:nvPr/>
        </p:nvSpPr>
        <p:spPr>
          <a:xfrm>
            <a:off x="4958462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2" name="직사각형 2221"/>
          <p:cNvSpPr/>
          <p:nvPr/>
        </p:nvSpPr>
        <p:spPr>
          <a:xfrm>
            <a:off x="5140263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3" name="직사각형 2222"/>
          <p:cNvSpPr/>
          <p:nvPr/>
        </p:nvSpPr>
        <p:spPr>
          <a:xfrm>
            <a:off x="5345964" y="4144805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4" name="직사각형 2223"/>
          <p:cNvSpPr/>
          <p:nvPr/>
        </p:nvSpPr>
        <p:spPr>
          <a:xfrm>
            <a:off x="5345964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5" name="직사각형 2224"/>
          <p:cNvSpPr/>
          <p:nvPr/>
        </p:nvSpPr>
        <p:spPr>
          <a:xfrm>
            <a:off x="5527764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6" name="직사각형 2225"/>
          <p:cNvSpPr/>
          <p:nvPr/>
        </p:nvSpPr>
        <p:spPr>
          <a:xfrm>
            <a:off x="5733466" y="4144805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7" name="직사각형 2226"/>
          <p:cNvSpPr/>
          <p:nvPr/>
        </p:nvSpPr>
        <p:spPr>
          <a:xfrm>
            <a:off x="5733466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8" name="직사각형 2227"/>
          <p:cNvSpPr/>
          <p:nvPr/>
        </p:nvSpPr>
        <p:spPr>
          <a:xfrm>
            <a:off x="5915266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9" name="직사각형 2228"/>
          <p:cNvSpPr/>
          <p:nvPr/>
        </p:nvSpPr>
        <p:spPr>
          <a:xfrm>
            <a:off x="6120967" y="4144805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0" name="직사각형 2229"/>
          <p:cNvSpPr/>
          <p:nvPr/>
        </p:nvSpPr>
        <p:spPr>
          <a:xfrm>
            <a:off x="6120967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1" name="직사각형 2230"/>
          <p:cNvSpPr/>
          <p:nvPr/>
        </p:nvSpPr>
        <p:spPr>
          <a:xfrm>
            <a:off x="6302768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2" name="직사각형 2231"/>
          <p:cNvSpPr/>
          <p:nvPr/>
        </p:nvSpPr>
        <p:spPr>
          <a:xfrm>
            <a:off x="6507198" y="4144805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3" name="직사각형 2232"/>
          <p:cNvSpPr/>
          <p:nvPr/>
        </p:nvSpPr>
        <p:spPr>
          <a:xfrm>
            <a:off x="6507198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4" name="직사각형 2233"/>
          <p:cNvSpPr/>
          <p:nvPr/>
        </p:nvSpPr>
        <p:spPr>
          <a:xfrm>
            <a:off x="6688998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5" name="직사각형 2234"/>
          <p:cNvSpPr/>
          <p:nvPr/>
        </p:nvSpPr>
        <p:spPr>
          <a:xfrm>
            <a:off x="6894699" y="4144805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6" name="직사각형 2235"/>
          <p:cNvSpPr/>
          <p:nvPr/>
        </p:nvSpPr>
        <p:spPr>
          <a:xfrm>
            <a:off x="6894699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7" name="직사각형 2236"/>
          <p:cNvSpPr/>
          <p:nvPr/>
        </p:nvSpPr>
        <p:spPr>
          <a:xfrm>
            <a:off x="7076499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8" name="직사각형 2237"/>
          <p:cNvSpPr/>
          <p:nvPr/>
        </p:nvSpPr>
        <p:spPr>
          <a:xfrm>
            <a:off x="7282201" y="4144805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9" name="직사각형 2238"/>
          <p:cNvSpPr/>
          <p:nvPr/>
        </p:nvSpPr>
        <p:spPr>
          <a:xfrm>
            <a:off x="7282201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0" name="직사각형 2239"/>
          <p:cNvSpPr/>
          <p:nvPr/>
        </p:nvSpPr>
        <p:spPr>
          <a:xfrm>
            <a:off x="7464001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1" name="직사각형 2240"/>
          <p:cNvSpPr/>
          <p:nvPr/>
        </p:nvSpPr>
        <p:spPr>
          <a:xfrm>
            <a:off x="7669702" y="4144805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2" name="직사각형 2241"/>
          <p:cNvSpPr/>
          <p:nvPr/>
        </p:nvSpPr>
        <p:spPr>
          <a:xfrm>
            <a:off x="7669702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3" name="직사각형 2242"/>
          <p:cNvSpPr/>
          <p:nvPr/>
        </p:nvSpPr>
        <p:spPr>
          <a:xfrm>
            <a:off x="7851503" y="4238882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4" name="직사각형 2243"/>
          <p:cNvSpPr/>
          <p:nvPr/>
        </p:nvSpPr>
        <p:spPr>
          <a:xfrm>
            <a:off x="8057204" y="4142672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5" name="직사각형 2244"/>
          <p:cNvSpPr/>
          <p:nvPr/>
        </p:nvSpPr>
        <p:spPr>
          <a:xfrm>
            <a:off x="8057204" y="4236748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6" name="직사각형 2245"/>
          <p:cNvSpPr/>
          <p:nvPr/>
        </p:nvSpPr>
        <p:spPr>
          <a:xfrm>
            <a:off x="8239004" y="4236748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7" name="직사각형 2246"/>
          <p:cNvSpPr/>
          <p:nvPr/>
        </p:nvSpPr>
        <p:spPr>
          <a:xfrm>
            <a:off x="792656" y="3880688"/>
            <a:ext cx="483911" cy="193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8" name="직사각형 2247"/>
          <p:cNvSpPr/>
          <p:nvPr/>
        </p:nvSpPr>
        <p:spPr>
          <a:xfrm>
            <a:off x="800012" y="4142196"/>
            <a:ext cx="483911" cy="1903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9" name="직사각형 2248"/>
          <p:cNvSpPr/>
          <p:nvPr/>
        </p:nvSpPr>
        <p:spPr>
          <a:xfrm>
            <a:off x="800012" y="4364653"/>
            <a:ext cx="483911" cy="187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50" name="그룹 2249"/>
          <p:cNvGrpSpPr/>
          <p:nvPr/>
        </p:nvGrpSpPr>
        <p:grpSpPr>
          <a:xfrm>
            <a:off x="784003" y="3669048"/>
            <a:ext cx="516488" cy="193880"/>
            <a:chOff x="643957" y="3664512"/>
            <a:chExt cx="516488" cy="193880"/>
          </a:xfrm>
        </p:grpSpPr>
        <p:sp>
          <p:nvSpPr>
            <p:cNvPr id="2251" name="직사각형 2250"/>
            <p:cNvSpPr/>
            <p:nvPr/>
          </p:nvSpPr>
          <p:spPr>
            <a:xfrm>
              <a:off x="652610" y="3665972"/>
              <a:ext cx="483911" cy="1924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52" name="TextBox 2251"/>
            <p:cNvSpPr txBox="1"/>
            <p:nvPr/>
          </p:nvSpPr>
          <p:spPr>
            <a:xfrm>
              <a:off x="643957" y="3664512"/>
              <a:ext cx="5164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DS-DECK</a:t>
              </a:r>
              <a:endParaRPr lang="ko-KR" altLang="en-US" sz="600" b="1"/>
            </a:p>
          </p:txBody>
        </p:sp>
      </p:grpSp>
      <p:sp>
        <p:nvSpPr>
          <p:cNvPr id="2253" name="TextBox 2252"/>
          <p:cNvSpPr txBox="1"/>
          <p:nvPr/>
        </p:nvSpPr>
        <p:spPr>
          <a:xfrm>
            <a:off x="776039" y="3880124"/>
            <a:ext cx="5341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DS-HOLD</a:t>
            </a:r>
            <a:endParaRPr lang="ko-KR" altLang="en-US" sz="600" b="1"/>
          </a:p>
        </p:txBody>
      </p:sp>
      <p:sp>
        <p:nvSpPr>
          <p:cNvPr id="2254" name="TextBox 2253"/>
          <p:cNvSpPr txBox="1"/>
          <p:nvPr/>
        </p:nvSpPr>
        <p:spPr>
          <a:xfrm>
            <a:off x="783215" y="4135371"/>
            <a:ext cx="5132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LD-DECK</a:t>
            </a:r>
            <a:endParaRPr lang="ko-KR" altLang="en-US" sz="600" b="1"/>
          </a:p>
        </p:txBody>
      </p:sp>
      <p:sp>
        <p:nvSpPr>
          <p:cNvPr id="2255" name="TextBox 2254"/>
          <p:cNvSpPr txBox="1"/>
          <p:nvPr/>
        </p:nvSpPr>
        <p:spPr>
          <a:xfrm>
            <a:off x="782871" y="4354067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LD-HOLD</a:t>
            </a:r>
            <a:endParaRPr lang="ko-KR" altLang="en-US" sz="600" b="1"/>
          </a:p>
        </p:txBody>
      </p:sp>
      <p:sp>
        <p:nvSpPr>
          <p:cNvPr id="2256" name="직사각형 2255"/>
          <p:cNvSpPr/>
          <p:nvPr/>
        </p:nvSpPr>
        <p:spPr>
          <a:xfrm>
            <a:off x="1865540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57" name="직사각형 2256"/>
          <p:cNvSpPr/>
          <p:nvPr/>
        </p:nvSpPr>
        <p:spPr>
          <a:xfrm>
            <a:off x="2047340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58" name="직사각형 2257"/>
          <p:cNvSpPr/>
          <p:nvPr/>
        </p:nvSpPr>
        <p:spPr>
          <a:xfrm>
            <a:off x="2253041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59" name="직사각형 2258"/>
          <p:cNvSpPr/>
          <p:nvPr/>
        </p:nvSpPr>
        <p:spPr>
          <a:xfrm>
            <a:off x="2434842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0" name="직사각형 2259"/>
          <p:cNvSpPr/>
          <p:nvPr/>
        </p:nvSpPr>
        <p:spPr>
          <a:xfrm>
            <a:off x="2640543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1" name="직사각형 2260"/>
          <p:cNvSpPr/>
          <p:nvPr/>
        </p:nvSpPr>
        <p:spPr>
          <a:xfrm>
            <a:off x="2822343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2" name="직사각형 2261"/>
          <p:cNvSpPr/>
          <p:nvPr/>
        </p:nvSpPr>
        <p:spPr>
          <a:xfrm>
            <a:off x="3415102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3" name="직사각형 2262"/>
          <p:cNvSpPr/>
          <p:nvPr/>
        </p:nvSpPr>
        <p:spPr>
          <a:xfrm>
            <a:off x="3596903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4" name="직사각형 2263"/>
          <p:cNvSpPr/>
          <p:nvPr/>
        </p:nvSpPr>
        <p:spPr>
          <a:xfrm>
            <a:off x="3802604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5" name="직사각형 2264"/>
          <p:cNvSpPr/>
          <p:nvPr/>
        </p:nvSpPr>
        <p:spPr>
          <a:xfrm>
            <a:off x="3984404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6" name="직사각형 2265"/>
          <p:cNvSpPr/>
          <p:nvPr/>
        </p:nvSpPr>
        <p:spPr>
          <a:xfrm>
            <a:off x="4190106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7" name="직사각형 2266"/>
          <p:cNvSpPr/>
          <p:nvPr/>
        </p:nvSpPr>
        <p:spPr>
          <a:xfrm>
            <a:off x="4371906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8" name="직사각형 2267"/>
          <p:cNvSpPr/>
          <p:nvPr/>
        </p:nvSpPr>
        <p:spPr>
          <a:xfrm>
            <a:off x="4577607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9" name="직사각형 2268"/>
          <p:cNvSpPr/>
          <p:nvPr/>
        </p:nvSpPr>
        <p:spPr>
          <a:xfrm>
            <a:off x="4759407" y="376377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0" name="직사각형 2269"/>
          <p:cNvSpPr/>
          <p:nvPr/>
        </p:nvSpPr>
        <p:spPr>
          <a:xfrm>
            <a:off x="4967074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1" name="직사각형 2270"/>
          <p:cNvSpPr/>
          <p:nvPr/>
        </p:nvSpPr>
        <p:spPr>
          <a:xfrm>
            <a:off x="5148874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2" name="직사각형 2271"/>
          <p:cNvSpPr/>
          <p:nvPr/>
        </p:nvSpPr>
        <p:spPr>
          <a:xfrm>
            <a:off x="5354576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3" name="직사각형 2272"/>
          <p:cNvSpPr/>
          <p:nvPr/>
        </p:nvSpPr>
        <p:spPr>
          <a:xfrm>
            <a:off x="5536376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4" name="직사각형 2273"/>
          <p:cNvSpPr/>
          <p:nvPr/>
        </p:nvSpPr>
        <p:spPr>
          <a:xfrm>
            <a:off x="5742077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5" name="직사각형 2274"/>
          <p:cNvSpPr/>
          <p:nvPr/>
        </p:nvSpPr>
        <p:spPr>
          <a:xfrm>
            <a:off x="5923878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6" name="직사각형 2275"/>
          <p:cNvSpPr/>
          <p:nvPr/>
        </p:nvSpPr>
        <p:spPr>
          <a:xfrm>
            <a:off x="6129579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7" name="직사각형 2276"/>
          <p:cNvSpPr/>
          <p:nvPr/>
        </p:nvSpPr>
        <p:spPr>
          <a:xfrm>
            <a:off x="6311379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8" name="직사각형 2277"/>
          <p:cNvSpPr/>
          <p:nvPr/>
        </p:nvSpPr>
        <p:spPr>
          <a:xfrm>
            <a:off x="6515809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9" name="직사각형 2278"/>
          <p:cNvSpPr/>
          <p:nvPr/>
        </p:nvSpPr>
        <p:spPr>
          <a:xfrm>
            <a:off x="6697610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0" name="직사각형 2279"/>
          <p:cNvSpPr/>
          <p:nvPr/>
        </p:nvSpPr>
        <p:spPr>
          <a:xfrm>
            <a:off x="6903311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1" name="직사각형 2280"/>
          <p:cNvSpPr/>
          <p:nvPr/>
        </p:nvSpPr>
        <p:spPr>
          <a:xfrm>
            <a:off x="7085111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2" name="직사각형 2281"/>
          <p:cNvSpPr/>
          <p:nvPr/>
        </p:nvSpPr>
        <p:spPr>
          <a:xfrm>
            <a:off x="7290812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3" name="직사각형 2282"/>
          <p:cNvSpPr/>
          <p:nvPr/>
        </p:nvSpPr>
        <p:spPr>
          <a:xfrm>
            <a:off x="7472613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4" name="직사각형 2283"/>
          <p:cNvSpPr/>
          <p:nvPr/>
        </p:nvSpPr>
        <p:spPr>
          <a:xfrm>
            <a:off x="7678314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5" name="직사각형 2284"/>
          <p:cNvSpPr/>
          <p:nvPr/>
        </p:nvSpPr>
        <p:spPr>
          <a:xfrm>
            <a:off x="7860114" y="3761638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6" name="직사각형 2285"/>
          <p:cNvSpPr/>
          <p:nvPr/>
        </p:nvSpPr>
        <p:spPr>
          <a:xfrm>
            <a:off x="8065816" y="3759504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7" name="직사각형 2286"/>
          <p:cNvSpPr/>
          <p:nvPr/>
        </p:nvSpPr>
        <p:spPr>
          <a:xfrm>
            <a:off x="8247616" y="3759504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8" name="직사각형 2287"/>
          <p:cNvSpPr/>
          <p:nvPr/>
        </p:nvSpPr>
        <p:spPr>
          <a:xfrm>
            <a:off x="8455978" y="3759741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9" name="직사각형 2288"/>
          <p:cNvSpPr/>
          <p:nvPr/>
        </p:nvSpPr>
        <p:spPr>
          <a:xfrm>
            <a:off x="8445437" y="4238594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0" name="직사각형 2289"/>
          <p:cNvSpPr/>
          <p:nvPr/>
        </p:nvSpPr>
        <p:spPr>
          <a:xfrm>
            <a:off x="8441478" y="4468346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1" name="직사각형 2290"/>
          <p:cNvSpPr/>
          <p:nvPr/>
        </p:nvSpPr>
        <p:spPr>
          <a:xfrm>
            <a:off x="8456758" y="3979967"/>
            <a:ext cx="183072" cy="9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2" name="직사각형 2291"/>
          <p:cNvSpPr/>
          <p:nvPr/>
        </p:nvSpPr>
        <p:spPr>
          <a:xfrm>
            <a:off x="1849261" y="4147492"/>
            <a:ext cx="366143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293" name="직사각형 2292"/>
          <p:cNvSpPr/>
          <p:nvPr/>
        </p:nvSpPr>
        <p:spPr>
          <a:xfrm>
            <a:off x="1849261" y="4241568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294" name="직사각형 2293"/>
          <p:cNvSpPr/>
          <p:nvPr/>
        </p:nvSpPr>
        <p:spPr>
          <a:xfrm>
            <a:off x="2031062" y="4241568"/>
            <a:ext cx="183072" cy="9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295" name="그룹 2294"/>
          <p:cNvGrpSpPr/>
          <p:nvPr/>
        </p:nvGrpSpPr>
        <p:grpSpPr>
          <a:xfrm>
            <a:off x="771685" y="4682639"/>
            <a:ext cx="7863791" cy="1156576"/>
            <a:chOff x="635993" y="3401812"/>
            <a:chExt cx="7863791" cy="1156576"/>
          </a:xfrm>
        </p:grpSpPr>
        <p:grpSp>
          <p:nvGrpSpPr>
            <p:cNvPr id="2296" name="그룹 2295"/>
            <p:cNvGrpSpPr/>
            <p:nvPr/>
          </p:nvGrpSpPr>
          <p:grpSpPr>
            <a:xfrm>
              <a:off x="1716883" y="3620638"/>
              <a:ext cx="6574039" cy="194553"/>
              <a:chOff x="1600170" y="4199352"/>
              <a:chExt cx="6574039" cy="194553"/>
            </a:xfrm>
          </p:grpSpPr>
          <p:sp>
            <p:nvSpPr>
              <p:cNvPr id="2540" name="직사각형 2539"/>
              <p:cNvSpPr/>
              <p:nvPr/>
            </p:nvSpPr>
            <p:spPr>
              <a:xfrm>
                <a:off x="1600170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1" name="직사각형 2540"/>
              <p:cNvSpPr/>
              <p:nvPr/>
            </p:nvSpPr>
            <p:spPr>
              <a:xfrm>
                <a:off x="1600170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2" name="직사각형 2541"/>
              <p:cNvSpPr/>
              <p:nvPr/>
            </p:nvSpPr>
            <p:spPr>
              <a:xfrm>
                <a:off x="1781970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3" name="직사각형 2542"/>
              <p:cNvSpPr/>
              <p:nvPr/>
            </p:nvSpPr>
            <p:spPr>
              <a:xfrm>
                <a:off x="1987671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4" name="직사각형 2543"/>
              <p:cNvSpPr/>
              <p:nvPr/>
            </p:nvSpPr>
            <p:spPr>
              <a:xfrm>
                <a:off x="1987671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5" name="직사각형 2544"/>
              <p:cNvSpPr/>
              <p:nvPr/>
            </p:nvSpPr>
            <p:spPr>
              <a:xfrm>
                <a:off x="2169472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6" name="직사각형 2545"/>
              <p:cNvSpPr/>
              <p:nvPr/>
            </p:nvSpPr>
            <p:spPr>
              <a:xfrm>
                <a:off x="2375173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7" name="직사각형 2546"/>
              <p:cNvSpPr/>
              <p:nvPr/>
            </p:nvSpPr>
            <p:spPr>
              <a:xfrm>
                <a:off x="2375173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8" name="직사각형 2547"/>
              <p:cNvSpPr/>
              <p:nvPr/>
            </p:nvSpPr>
            <p:spPr>
              <a:xfrm>
                <a:off x="2556973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9" name="직사각형 2548"/>
              <p:cNvSpPr/>
              <p:nvPr/>
            </p:nvSpPr>
            <p:spPr>
              <a:xfrm>
                <a:off x="3157352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0" name="직사각형 2549"/>
              <p:cNvSpPr/>
              <p:nvPr/>
            </p:nvSpPr>
            <p:spPr>
              <a:xfrm>
                <a:off x="3157352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1" name="직사각형 2550"/>
              <p:cNvSpPr/>
              <p:nvPr/>
            </p:nvSpPr>
            <p:spPr>
              <a:xfrm>
                <a:off x="3339152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2" name="직사각형 2551"/>
              <p:cNvSpPr/>
              <p:nvPr/>
            </p:nvSpPr>
            <p:spPr>
              <a:xfrm>
                <a:off x="3544854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3" name="직사각형 2552"/>
              <p:cNvSpPr/>
              <p:nvPr/>
            </p:nvSpPr>
            <p:spPr>
              <a:xfrm>
                <a:off x="3544854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4" name="직사각형 2553"/>
              <p:cNvSpPr/>
              <p:nvPr/>
            </p:nvSpPr>
            <p:spPr>
              <a:xfrm>
                <a:off x="3726654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5" name="직사각형 2554"/>
              <p:cNvSpPr/>
              <p:nvPr/>
            </p:nvSpPr>
            <p:spPr>
              <a:xfrm>
                <a:off x="3932355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6" name="직사각형 2555"/>
              <p:cNvSpPr/>
              <p:nvPr/>
            </p:nvSpPr>
            <p:spPr>
              <a:xfrm>
                <a:off x="3932355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7" name="직사각형 2556"/>
              <p:cNvSpPr/>
              <p:nvPr/>
            </p:nvSpPr>
            <p:spPr>
              <a:xfrm>
                <a:off x="4114156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8" name="직사각형 2557"/>
              <p:cNvSpPr/>
              <p:nvPr/>
            </p:nvSpPr>
            <p:spPr>
              <a:xfrm>
                <a:off x="4319857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9" name="직사각형 2558"/>
              <p:cNvSpPr/>
              <p:nvPr/>
            </p:nvSpPr>
            <p:spPr>
              <a:xfrm>
                <a:off x="4319857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0" name="직사각형 2559"/>
              <p:cNvSpPr/>
              <p:nvPr/>
            </p:nvSpPr>
            <p:spPr>
              <a:xfrm>
                <a:off x="4501657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1" name="직사각형 2560"/>
              <p:cNvSpPr/>
              <p:nvPr/>
            </p:nvSpPr>
            <p:spPr>
              <a:xfrm>
                <a:off x="4709324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2" name="직사각형 2561"/>
              <p:cNvSpPr/>
              <p:nvPr/>
            </p:nvSpPr>
            <p:spPr>
              <a:xfrm>
                <a:off x="4709324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3" name="직사각형 2562"/>
              <p:cNvSpPr/>
              <p:nvPr/>
            </p:nvSpPr>
            <p:spPr>
              <a:xfrm>
                <a:off x="4891124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4" name="직사각형 2563"/>
              <p:cNvSpPr/>
              <p:nvPr/>
            </p:nvSpPr>
            <p:spPr>
              <a:xfrm>
                <a:off x="5096825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5" name="직사각형 2564"/>
              <p:cNvSpPr/>
              <p:nvPr/>
            </p:nvSpPr>
            <p:spPr>
              <a:xfrm>
                <a:off x="5096825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6" name="직사각형 2565"/>
              <p:cNvSpPr/>
              <p:nvPr/>
            </p:nvSpPr>
            <p:spPr>
              <a:xfrm>
                <a:off x="5278626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7" name="직사각형 2566"/>
              <p:cNvSpPr/>
              <p:nvPr/>
            </p:nvSpPr>
            <p:spPr>
              <a:xfrm>
                <a:off x="5484327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8" name="직사각형 2567"/>
              <p:cNvSpPr/>
              <p:nvPr/>
            </p:nvSpPr>
            <p:spPr>
              <a:xfrm>
                <a:off x="5484327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9" name="직사각형 2568"/>
              <p:cNvSpPr/>
              <p:nvPr/>
            </p:nvSpPr>
            <p:spPr>
              <a:xfrm>
                <a:off x="5666127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0" name="직사각형 2569"/>
              <p:cNvSpPr/>
              <p:nvPr/>
            </p:nvSpPr>
            <p:spPr>
              <a:xfrm>
                <a:off x="5871829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1" name="직사각형 2570"/>
              <p:cNvSpPr/>
              <p:nvPr/>
            </p:nvSpPr>
            <p:spPr>
              <a:xfrm>
                <a:off x="5871829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2" name="직사각형 2571"/>
              <p:cNvSpPr/>
              <p:nvPr/>
            </p:nvSpPr>
            <p:spPr>
              <a:xfrm>
                <a:off x="6053629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3" name="직사각형 2572"/>
              <p:cNvSpPr/>
              <p:nvPr/>
            </p:nvSpPr>
            <p:spPr>
              <a:xfrm>
                <a:off x="6258059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4" name="직사각형 2573"/>
              <p:cNvSpPr/>
              <p:nvPr/>
            </p:nvSpPr>
            <p:spPr>
              <a:xfrm>
                <a:off x="6258059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5" name="직사각형 2574"/>
              <p:cNvSpPr/>
              <p:nvPr/>
            </p:nvSpPr>
            <p:spPr>
              <a:xfrm>
                <a:off x="6439859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6" name="직사각형 2575"/>
              <p:cNvSpPr/>
              <p:nvPr/>
            </p:nvSpPr>
            <p:spPr>
              <a:xfrm>
                <a:off x="6645561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7" name="직사각형 2576"/>
              <p:cNvSpPr/>
              <p:nvPr/>
            </p:nvSpPr>
            <p:spPr>
              <a:xfrm>
                <a:off x="6645561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8" name="직사각형 2577"/>
              <p:cNvSpPr/>
              <p:nvPr/>
            </p:nvSpPr>
            <p:spPr>
              <a:xfrm>
                <a:off x="6827361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9" name="직사각형 2578"/>
              <p:cNvSpPr/>
              <p:nvPr/>
            </p:nvSpPr>
            <p:spPr>
              <a:xfrm>
                <a:off x="7033062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0" name="직사각형 2579"/>
              <p:cNvSpPr/>
              <p:nvPr/>
            </p:nvSpPr>
            <p:spPr>
              <a:xfrm>
                <a:off x="7033062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1" name="직사각형 2580"/>
              <p:cNvSpPr/>
              <p:nvPr/>
            </p:nvSpPr>
            <p:spPr>
              <a:xfrm>
                <a:off x="7214863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2" name="직사각형 2581"/>
              <p:cNvSpPr/>
              <p:nvPr/>
            </p:nvSpPr>
            <p:spPr>
              <a:xfrm>
                <a:off x="7420564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3" name="직사각형 2582"/>
              <p:cNvSpPr/>
              <p:nvPr/>
            </p:nvSpPr>
            <p:spPr>
              <a:xfrm>
                <a:off x="7420564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4" name="직사각형 2583"/>
              <p:cNvSpPr/>
              <p:nvPr/>
            </p:nvSpPr>
            <p:spPr>
              <a:xfrm>
                <a:off x="7602364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5" name="직사각형 2584"/>
              <p:cNvSpPr/>
              <p:nvPr/>
            </p:nvSpPr>
            <p:spPr>
              <a:xfrm>
                <a:off x="7808066" y="4199352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6" name="직사각형 2585"/>
              <p:cNvSpPr/>
              <p:nvPr/>
            </p:nvSpPr>
            <p:spPr>
              <a:xfrm>
                <a:off x="7808066" y="4293428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7" name="직사각형 2586"/>
              <p:cNvSpPr/>
              <p:nvPr/>
            </p:nvSpPr>
            <p:spPr>
              <a:xfrm>
                <a:off x="7989866" y="4293428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97" name="그룹 2296"/>
            <p:cNvGrpSpPr/>
            <p:nvPr/>
          </p:nvGrpSpPr>
          <p:grpSpPr>
            <a:xfrm>
              <a:off x="1705304" y="4106612"/>
              <a:ext cx="6574039" cy="194554"/>
              <a:chOff x="1596211" y="4433866"/>
              <a:chExt cx="6574039" cy="194554"/>
            </a:xfrm>
          </p:grpSpPr>
          <p:sp>
            <p:nvSpPr>
              <p:cNvPr id="2492" name="직사각형 2491"/>
              <p:cNvSpPr/>
              <p:nvPr/>
            </p:nvSpPr>
            <p:spPr>
              <a:xfrm>
                <a:off x="1596211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3" name="직사각형 2492"/>
              <p:cNvSpPr/>
              <p:nvPr/>
            </p:nvSpPr>
            <p:spPr>
              <a:xfrm>
                <a:off x="1596211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4" name="직사각형 2493"/>
              <p:cNvSpPr/>
              <p:nvPr/>
            </p:nvSpPr>
            <p:spPr>
              <a:xfrm>
                <a:off x="1778011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5" name="직사각형 2494"/>
              <p:cNvSpPr/>
              <p:nvPr/>
            </p:nvSpPr>
            <p:spPr>
              <a:xfrm>
                <a:off x="1983713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6" name="직사각형 2495"/>
              <p:cNvSpPr/>
              <p:nvPr/>
            </p:nvSpPr>
            <p:spPr>
              <a:xfrm>
                <a:off x="1983713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7" name="직사각형 2496"/>
              <p:cNvSpPr/>
              <p:nvPr/>
            </p:nvSpPr>
            <p:spPr>
              <a:xfrm>
                <a:off x="2165513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8" name="직사각형 2497"/>
              <p:cNvSpPr/>
              <p:nvPr/>
            </p:nvSpPr>
            <p:spPr>
              <a:xfrm>
                <a:off x="2371214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9" name="직사각형 2498"/>
              <p:cNvSpPr/>
              <p:nvPr/>
            </p:nvSpPr>
            <p:spPr>
              <a:xfrm>
                <a:off x="2371214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0" name="직사각형 2499"/>
              <p:cNvSpPr/>
              <p:nvPr/>
            </p:nvSpPr>
            <p:spPr>
              <a:xfrm>
                <a:off x="2553015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1" name="직사각형 2500"/>
              <p:cNvSpPr/>
              <p:nvPr/>
            </p:nvSpPr>
            <p:spPr>
              <a:xfrm>
                <a:off x="3153393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2" name="직사각형 2501"/>
              <p:cNvSpPr/>
              <p:nvPr/>
            </p:nvSpPr>
            <p:spPr>
              <a:xfrm>
                <a:off x="3153393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3" name="직사각형 2502"/>
              <p:cNvSpPr/>
              <p:nvPr/>
            </p:nvSpPr>
            <p:spPr>
              <a:xfrm>
                <a:off x="3335194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4" name="직사각형 2503"/>
              <p:cNvSpPr/>
              <p:nvPr/>
            </p:nvSpPr>
            <p:spPr>
              <a:xfrm>
                <a:off x="3540895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5" name="직사각형 2504"/>
              <p:cNvSpPr/>
              <p:nvPr/>
            </p:nvSpPr>
            <p:spPr>
              <a:xfrm>
                <a:off x="3540895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6" name="직사각형 2505"/>
              <p:cNvSpPr/>
              <p:nvPr/>
            </p:nvSpPr>
            <p:spPr>
              <a:xfrm>
                <a:off x="3722695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7" name="직사각형 2506"/>
              <p:cNvSpPr/>
              <p:nvPr/>
            </p:nvSpPr>
            <p:spPr>
              <a:xfrm>
                <a:off x="3928397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8" name="직사각형 2507"/>
              <p:cNvSpPr/>
              <p:nvPr/>
            </p:nvSpPr>
            <p:spPr>
              <a:xfrm>
                <a:off x="3928397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9" name="직사각형 2508"/>
              <p:cNvSpPr/>
              <p:nvPr/>
            </p:nvSpPr>
            <p:spPr>
              <a:xfrm>
                <a:off x="4110197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0" name="직사각형 2509"/>
              <p:cNvSpPr/>
              <p:nvPr/>
            </p:nvSpPr>
            <p:spPr>
              <a:xfrm>
                <a:off x="4315898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1" name="직사각형 2510"/>
              <p:cNvSpPr/>
              <p:nvPr/>
            </p:nvSpPr>
            <p:spPr>
              <a:xfrm>
                <a:off x="4315898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2" name="직사각형 2511"/>
              <p:cNvSpPr/>
              <p:nvPr/>
            </p:nvSpPr>
            <p:spPr>
              <a:xfrm>
                <a:off x="4497699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3" name="직사각형 2512"/>
              <p:cNvSpPr/>
              <p:nvPr/>
            </p:nvSpPr>
            <p:spPr>
              <a:xfrm>
                <a:off x="4705365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4" name="직사각형 2513"/>
              <p:cNvSpPr/>
              <p:nvPr/>
            </p:nvSpPr>
            <p:spPr>
              <a:xfrm>
                <a:off x="4705365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5" name="직사각형 2514"/>
              <p:cNvSpPr/>
              <p:nvPr/>
            </p:nvSpPr>
            <p:spPr>
              <a:xfrm>
                <a:off x="4887166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6" name="직사각형 2515"/>
              <p:cNvSpPr/>
              <p:nvPr/>
            </p:nvSpPr>
            <p:spPr>
              <a:xfrm>
                <a:off x="5092867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7" name="직사각형 2516"/>
              <p:cNvSpPr/>
              <p:nvPr/>
            </p:nvSpPr>
            <p:spPr>
              <a:xfrm>
                <a:off x="5092867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8" name="직사각형 2517"/>
              <p:cNvSpPr/>
              <p:nvPr/>
            </p:nvSpPr>
            <p:spPr>
              <a:xfrm>
                <a:off x="5274667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9" name="직사각형 2518"/>
              <p:cNvSpPr/>
              <p:nvPr/>
            </p:nvSpPr>
            <p:spPr>
              <a:xfrm>
                <a:off x="5480368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0" name="직사각형 2519"/>
              <p:cNvSpPr/>
              <p:nvPr/>
            </p:nvSpPr>
            <p:spPr>
              <a:xfrm>
                <a:off x="5480368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1" name="직사각형 2520"/>
              <p:cNvSpPr/>
              <p:nvPr/>
            </p:nvSpPr>
            <p:spPr>
              <a:xfrm>
                <a:off x="5662169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2" name="직사각형 2521"/>
              <p:cNvSpPr/>
              <p:nvPr/>
            </p:nvSpPr>
            <p:spPr>
              <a:xfrm>
                <a:off x="5867870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3" name="직사각형 2522"/>
              <p:cNvSpPr/>
              <p:nvPr/>
            </p:nvSpPr>
            <p:spPr>
              <a:xfrm>
                <a:off x="5867870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4" name="직사각형 2523"/>
              <p:cNvSpPr/>
              <p:nvPr/>
            </p:nvSpPr>
            <p:spPr>
              <a:xfrm>
                <a:off x="6049670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5" name="직사각형 2524"/>
              <p:cNvSpPr/>
              <p:nvPr/>
            </p:nvSpPr>
            <p:spPr>
              <a:xfrm>
                <a:off x="6254100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6" name="직사각형 2525"/>
              <p:cNvSpPr/>
              <p:nvPr/>
            </p:nvSpPr>
            <p:spPr>
              <a:xfrm>
                <a:off x="6254100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7" name="직사각형 2526"/>
              <p:cNvSpPr/>
              <p:nvPr/>
            </p:nvSpPr>
            <p:spPr>
              <a:xfrm>
                <a:off x="6435901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8" name="직사각형 2527"/>
              <p:cNvSpPr/>
              <p:nvPr/>
            </p:nvSpPr>
            <p:spPr>
              <a:xfrm>
                <a:off x="6641602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9" name="직사각형 2528"/>
              <p:cNvSpPr/>
              <p:nvPr/>
            </p:nvSpPr>
            <p:spPr>
              <a:xfrm>
                <a:off x="6641602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0" name="직사각형 2529"/>
              <p:cNvSpPr/>
              <p:nvPr/>
            </p:nvSpPr>
            <p:spPr>
              <a:xfrm>
                <a:off x="6823402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1" name="직사각형 2530"/>
              <p:cNvSpPr/>
              <p:nvPr/>
            </p:nvSpPr>
            <p:spPr>
              <a:xfrm>
                <a:off x="7029104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2" name="직사각형 2531"/>
              <p:cNvSpPr/>
              <p:nvPr/>
            </p:nvSpPr>
            <p:spPr>
              <a:xfrm>
                <a:off x="7029104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3" name="직사각형 2532"/>
              <p:cNvSpPr/>
              <p:nvPr/>
            </p:nvSpPr>
            <p:spPr>
              <a:xfrm>
                <a:off x="7210904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4" name="직사각형 2533"/>
              <p:cNvSpPr/>
              <p:nvPr/>
            </p:nvSpPr>
            <p:spPr>
              <a:xfrm>
                <a:off x="7416605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5" name="직사각형 2534"/>
              <p:cNvSpPr/>
              <p:nvPr/>
            </p:nvSpPr>
            <p:spPr>
              <a:xfrm>
                <a:off x="7416605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6" name="직사각형 2535"/>
              <p:cNvSpPr/>
              <p:nvPr/>
            </p:nvSpPr>
            <p:spPr>
              <a:xfrm>
                <a:off x="7598406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7" name="직사각형 2536"/>
              <p:cNvSpPr/>
              <p:nvPr/>
            </p:nvSpPr>
            <p:spPr>
              <a:xfrm>
                <a:off x="7804107" y="4433866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8" name="직사각형 2537"/>
              <p:cNvSpPr/>
              <p:nvPr/>
            </p:nvSpPr>
            <p:spPr>
              <a:xfrm>
                <a:off x="7804107" y="4527943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9" name="직사각형 2538"/>
              <p:cNvSpPr/>
              <p:nvPr/>
            </p:nvSpPr>
            <p:spPr>
              <a:xfrm>
                <a:off x="7985907" y="4527943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98" name="직사각형 2297"/>
            <p:cNvSpPr/>
            <p:nvPr/>
          </p:nvSpPr>
          <p:spPr>
            <a:xfrm>
              <a:off x="1337992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9" name="직사각형 2298"/>
            <p:cNvSpPr/>
            <p:nvPr/>
          </p:nvSpPr>
          <p:spPr>
            <a:xfrm>
              <a:off x="1725494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0" name="직사각형 2299"/>
            <p:cNvSpPr/>
            <p:nvPr/>
          </p:nvSpPr>
          <p:spPr>
            <a:xfrm>
              <a:off x="2112995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1" name="직사각형 2300"/>
            <p:cNvSpPr/>
            <p:nvPr/>
          </p:nvSpPr>
          <p:spPr>
            <a:xfrm>
              <a:off x="2500497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2" name="직사각형 2301"/>
            <p:cNvSpPr/>
            <p:nvPr/>
          </p:nvSpPr>
          <p:spPr>
            <a:xfrm>
              <a:off x="3275056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3" name="직사각형 2302"/>
            <p:cNvSpPr/>
            <p:nvPr/>
          </p:nvSpPr>
          <p:spPr>
            <a:xfrm>
              <a:off x="3662558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4" name="직사각형 2303"/>
            <p:cNvSpPr/>
            <p:nvPr/>
          </p:nvSpPr>
          <p:spPr>
            <a:xfrm>
              <a:off x="4050060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5" name="직사각형 2304"/>
            <p:cNvSpPr/>
            <p:nvPr/>
          </p:nvSpPr>
          <p:spPr>
            <a:xfrm>
              <a:off x="4437561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6" name="직사각형 2305"/>
            <p:cNvSpPr/>
            <p:nvPr/>
          </p:nvSpPr>
          <p:spPr>
            <a:xfrm>
              <a:off x="4827028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7" name="직사각형 2306"/>
            <p:cNvSpPr/>
            <p:nvPr/>
          </p:nvSpPr>
          <p:spPr>
            <a:xfrm>
              <a:off x="5214530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8" name="직사각형 2307"/>
            <p:cNvSpPr/>
            <p:nvPr/>
          </p:nvSpPr>
          <p:spPr>
            <a:xfrm>
              <a:off x="5602031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9" name="직사각형 2308"/>
            <p:cNvSpPr/>
            <p:nvPr/>
          </p:nvSpPr>
          <p:spPr>
            <a:xfrm>
              <a:off x="5989533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0" name="직사각형 2309"/>
            <p:cNvSpPr/>
            <p:nvPr/>
          </p:nvSpPr>
          <p:spPr>
            <a:xfrm>
              <a:off x="6375763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1" name="직사각형 2310"/>
            <p:cNvSpPr/>
            <p:nvPr/>
          </p:nvSpPr>
          <p:spPr>
            <a:xfrm>
              <a:off x="6763265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2" name="직사각형 2311"/>
            <p:cNvSpPr/>
            <p:nvPr/>
          </p:nvSpPr>
          <p:spPr>
            <a:xfrm>
              <a:off x="7150766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3" name="직사각형 2312"/>
            <p:cNvSpPr/>
            <p:nvPr/>
          </p:nvSpPr>
          <p:spPr>
            <a:xfrm>
              <a:off x="7538268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4" name="직사각형 2313"/>
            <p:cNvSpPr/>
            <p:nvPr/>
          </p:nvSpPr>
          <p:spPr>
            <a:xfrm>
              <a:off x="7925770" y="3401812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5" name="직사각형 2314"/>
            <p:cNvSpPr/>
            <p:nvPr/>
          </p:nvSpPr>
          <p:spPr>
            <a:xfrm>
              <a:off x="1324022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6" name="직사각형 2315"/>
            <p:cNvSpPr/>
            <p:nvPr/>
          </p:nvSpPr>
          <p:spPr>
            <a:xfrm>
              <a:off x="2096764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7" name="직사각형 2316"/>
            <p:cNvSpPr/>
            <p:nvPr/>
          </p:nvSpPr>
          <p:spPr>
            <a:xfrm>
              <a:off x="2096764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8" name="직사각형 2317"/>
            <p:cNvSpPr/>
            <p:nvPr/>
          </p:nvSpPr>
          <p:spPr>
            <a:xfrm>
              <a:off x="2278564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9" name="직사각형 2318"/>
            <p:cNvSpPr/>
            <p:nvPr/>
          </p:nvSpPr>
          <p:spPr>
            <a:xfrm>
              <a:off x="2484265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0" name="직사각형 2319"/>
            <p:cNvSpPr/>
            <p:nvPr/>
          </p:nvSpPr>
          <p:spPr>
            <a:xfrm>
              <a:off x="2484265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1" name="직사각형 2320"/>
            <p:cNvSpPr/>
            <p:nvPr/>
          </p:nvSpPr>
          <p:spPr>
            <a:xfrm>
              <a:off x="2666066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2" name="직사각형 2321"/>
            <p:cNvSpPr/>
            <p:nvPr/>
          </p:nvSpPr>
          <p:spPr>
            <a:xfrm>
              <a:off x="3266445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3" name="직사각형 2322"/>
            <p:cNvSpPr/>
            <p:nvPr/>
          </p:nvSpPr>
          <p:spPr>
            <a:xfrm>
              <a:off x="3266445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4" name="직사각형 2323"/>
            <p:cNvSpPr/>
            <p:nvPr/>
          </p:nvSpPr>
          <p:spPr>
            <a:xfrm>
              <a:off x="3448245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5" name="직사각형 2324"/>
            <p:cNvSpPr/>
            <p:nvPr/>
          </p:nvSpPr>
          <p:spPr>
            <a:xfrm>
              <a:off x="3653946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6" name="직사각형 2325"/>
            <p:cNvSpPr/>
            <p:nvPr/>
          </p:nvSpPr>
          <p:spPr>
            <a:xfrm>
              <a:off x="3653946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7" name="직사각형 2326"/>
            <p:cNvSpPr/>
            <p:nvPr/>
          </p:nvSpPr>
          <p:spPr>
            <a:xfrm>
              <a:off x="3835747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8" name="직사각형 2327"/>
            <p:cNvSpPr/>
            <p:nvPr/>
          </p:nvSpPr>
          <p:spPr>
            <a:xfrm>
              <a:off x="4041448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9" name="직사각형 2328"/>
            <p:cNvSpPr/>
            <p:nvPr/>
          </p:nvSpPr>
          <p:spPr>
            <a:xfrm>
              <a:off x="4041448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0" name="직사각형 2329"/>
            <p:cNvSpPr/>
            <p:nvPr/>
          </p:nvSpPr>
          <p:spPr>
            <a:xfrm>
              <a:off x="4223248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1" name="직사각형 2330"/>
            <p:cNvSpPr/>
            <p:nvPr/>
          </p:nvSpPr>
          <p:spPr>
            <a:xfrm>
              <a:off x="4428950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2" name="직사각형 2331"/>
            <p:cNvSpPr/>
            <p:nvPr/>
          </p:nvSpPr>
          <p:spPr>
            <a:xfrm>
              <a:off x="4428950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3" name="직사각형 2332"/>
            <p:cNvSpPr/>
            <p:nvPr/>
          </p:nvSpPr>
          <p:spPr>
            <a:xfrm>
              <a:off x="4610750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4" name="직사각형 2333"/>
            <p:cNvSpPr/>
            <p:nvPr/>
          </p:nvSpPr>
          <p:spPr>
            <a:xfrm>
              <a:off x="4818416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5" name="직사각형 2334"/>
            <p:cNvSpPr/>
            <p:nvPr/>
          </p:nvSpPr>
          <p:spPr>
            <a:xfrm>
              <a:off x="4818416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6" name="직사각형 2335"/>
            <p:cNvSpPr/>
            <p:nvPr/>
          </p:nvSpPr>
          <p:spPr>
            <a:xfrm>
              <a:off x="5000217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7" name="직사각형 2336"/>
            <p:cNvSpPr/>
            <p:nvPr/>
          </p:nvSpPr>
          <p:spPr>
            <a:xfrm>
              <a:off x="5205918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8" name="직사각형 2337"/>
            <p:cNvSpPr/>
            <p:nvPr/>
          </p:nvSpPr>
          <p:spPr>
            <a:xfrm>
              <a:off x="5205918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9" name="직사각형 2338"/>
            <p:cNvSpPr/>
            <p:nvPr/>
          </p:nvSpPr>
          <p:spPr>
            <a:xfrm>
              <a:off x="5387718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0" name="직사각형 2339"/>
            <p:cNvSpPr/>
            <p:nvPr/>
          </p:nvSpPr>
          <p:spPr>
            <a:xfrm>
              <a:off x="5593420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1" name="직사각형 2340"/>
            <p:cNvSpPr/>
            <p:nvPr/>
          </p:nvSpPr>
          <p:spPr>
            <a:xfrm>
              <a:off x="5593420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2" name="직사각형 2341"/>
            <p:cNvSpPr/>
            <p:nvPr/>
          </p:nvSpPr>
          <p:spPr>
            <a:xfrm>
              <a:off x="5775220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3" name="직사각형 2342"/>
            <p:cNvSpPr/>
            <p:nvPr/>
          </p:nvSpPr>
          <p:spPr>
            <a:xfrm>
              <a:off x="5980921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4" name="직사각형 2343"/>
            <p:cNvSpPr/>
            <p:nvPr/>
          </p:nvSpPr>
          <p:spPr>
            <a:xfrm>
              <a:off x="5980921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5" name="직사각형 2344"/>
            <p:cNvSpPr/>
            <p:nvPr/>
          </p:nvSpPr>
          <p:spPr>
            <a:xfrm>
              <a:off x="6162722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6" name="직사각형 2345"/>
            <p:cNvSpPr/>
            <p:nvPr/>
          </p:nvSpPr>
          <p:spPr>
            <a:xfrm>
              <a:off x="6367152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7" name="직사각형 2346"/>
            <p:cNvSpPr/>
            <p:nvPr/>
          </p:nvSpPr>
          <p:spPr>
            <a:xfrm>
              <a:off x="6367152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8" name="직사각형 2347"/>
            <p:cNvSpPr/>
            <p:nvPr/>
          </p:nvSpPr>
          <p:spPr>
            <a:xfrm>
              <a:off x="6548952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9" name="직사각형 2348"/>
            <p:cNvSpPr/>
            <p:nvPr/>
          </p:nvSpPr>
          <p:spPr>
            <a:xfrm>
              <a:off x="6754653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0" name="직사각형 2349"/>
            <p:cNvSpPr/>
            <p:nvPr/>
          </p:nvSpPr>
          <p:spPr>
            <a:xfrm>
              <a:off x="6754653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1" name="직사각형 2350"/>
            <p:cNvSpPr/>
            <p:nvPr/>
          </p:nvSpPr>
          <p:spPr>
            <a:xfrm>
              <a:off x="6936453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2" name="직사각형 2351"/>
            <p:cNvSpPr/>
            <p:nvPr/>
          </p:nvSpPr>
          <p:spPr>
            <a:xfrm>
              <a:off x="7142155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3" name="직사각형 2352"/>
            <p:cNvSpPr/>
            <p:nvPr/>
          </p:nvSpPr>
          <p:spPr>
            <a:xfrm>
              <a:off x="7142155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4" name="직사각형 2353"/>
            <p:cNvSpPr/>
            <p:nvPr/>
          </p:nvSpPr>
          <p:spPr>
            <a:xfrm>
              <a:off x="7323955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5" name="직사각형 2354"/>
            <p:cNvSpPr/>
            <p:nvPr/>
          </p:nvSpPr>
          <p:spPr>
            <a:xfrm>
              <a:off x="7529656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6" name="직사각형 2355"/>
            <p:cNvSpPr/>
            <p:nvPr/>
          </p:nvSpPr>
          <p:spPr>
            <a:xfrm>
              <a:off x="7529656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7" name="직사각형 2356"/>
            <p:cNvSpPr/>
            <p:nvPr/>
          </p:nvSpPr>
          <p:spPr>
            <a:xfrm>
              <a:off x="7711457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8" name="직사각형 2357"/>
            <p:cNvSpPr/>
            <p:nvPr/>
          </p:nvSpPr>
          <p:spPr>
            <a:xfrm>
              <a:off x="7917158" y="3879056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9" name="직사각형 2358"/>
            <p:cNvSpPr/>
            <p:nvPr/>
          </p:nvSpPr>
          <p:spPr>
            <a:xfrm>
              <a:off x="7917158" y="3973132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0" name="직사각형 2359"/>
            <p:cNvSpPr/>
            <p:nvPr/>
          </p:nvSpPr>
          <p:spPr>
            <a:xfrm>
              <a:off x="8098958" y="3973132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1" name="직사각형 2360"/>
            <p:cNvSpPr/>
            <p:nvPr/>
          </p:nvSpPr>
          <p:spPr>
            <a:xfrm>
              <a:off x="652610" y="3617072"/>
              <a:ext cx="483911" cy="1934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2" name="직사각형 2361"/>
            <p:cNvSpPr/>
            <p:nvPr/>
          </p:nvSpPr>
          <p:spPr>
            <a:xfrm>
              <a:off x="659966" y="3878580"/>
              <a:ext cx="483911" cy="1903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3" name="직사각형 2362"/>
            <p:cNvSpPr/>
            <p:nvPr/>
          </p:nvSpPr>
          <p:spPr>
            <a:xfrm>
              <a:off x="659966" y="4101037"/>
              <a:ext cx="483911" cy="1878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64" name="그룹 2363"/>
            <p:cNvGrpSpPr/>
            <p:nvPr/>
          </p:nvGrpSpPr>
          <p:grpSpPr>
            <a:xfrm>
              <a:off x="643957" y="3405432"/>
              <a:ext cx="516488" cy="193880"/>
              <a:chOff x="643957" y="3664512"/>
              <a:chExt cx="516488" cy="193880"/>
            </a:xfrm>
          </p:grpSpPr>
          <p:sp>
            <p:nvSpPr>
              <p:cNvPr id="2490" name="직사각형 2489"/>
              <p:cNvSpPr/>
              <p:nvPr/>
            </p:nvSpPr>
            <p:spPr>
              <a:xfrm>
                <a:off x="652610" y="3665972"/>
                <a:ext cx="483911" cy="1924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91" name="TextBox 2490"/>
              <p:cNvSpPr txBox="1"/>
              <p:nvPr/>
            </p:nvSpPr>
            <p:spPr>
              <a:xfrm>
                <a:off x="643957" y="3664512"/>
                <a:ext cx="51648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600" b="1" dirty="0" smtClean="0"/>
                  <a:t>DS-DECK</a:t>
                </a:r>
                <a:endParaRPr lang="ko-KR" altLang="en-US" sz="600" b="1"/>
              </a:p>
            </p:txBody>
          </p:sp>
        </p:grpSp>
        <p:sp>
          <p:nvSpPr>
            <p:cNvPr id="2365" name="TextBox 2364"/>
            <p:cNvSpPr txBox="1"/>
            <p:nvPr/>
          </p:nvSpPr>
          <p:spPr>
            <a:xfrm>
              <a:off x="635993" y="3616508"/>
              <a:ext cx="5341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DS-HOLD</a:t>
              </a:r>
              <a:endParaRPr lang="ko-KR" altLang="en-US" sz="600" b="1"/>
            </a:p>
          </p:txBody>
        </p:sp>
        <p:sp>
          <p:nvSpPr>
            <p:cNvPr id="2366" name="TextBox 2365"/>
            <p:cNvSpPr txBox="1"/>
            <p:nvPr/>
          </p:nvSpPr>
          <p:spPr>
            <a:xfrm>
              <a:off x="643169" y="3871755"/>
              <a:ext cx="5132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LD-DECK</a:t>
              </a:r>
              <a:endParaRPr lang="ko-KR" altLang="en-US" sz="600" b="1"/>
            </a:p>
          </p:txBody>
        </p:sp>
        <p:sp>
          <p:nvSpPr>
            <p:cNvPr id="2367" name="TextBox 2366"/>
            <p:cNvSpPr txBox="1"/>
            <p:nvPr/>
          </p:nvSpPr>
          <p:spPr>
            <a:xfrm>
              <a:off x="642825" y="4090451"/>
              <a:ext cx="53091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LD-HOLD</a:t>
              </a:r>
              <a:endParaRPr lang="ko-KR" altLang="en-US" sz="600" b="1"/>
            </a:p>
          </p:txBody>
        </p:sp>
        <p:sp>
          <p:nvSpPr>
            <p:cNvPr id="2368" name="직사각형 2367"/>
            <p:cNvSpPr/>
            <p:nvPr/>
          </p:nvSpPr>
          <p:spPr>
            <a:xfrm>
              <a:off x="1324150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68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69" name="직사각형 2368"/>
            <p:cNvSpPr/>
            <p:nvPr/>
          </p:nvSpPr>
          <p:spPr>
            <a:xfrm>
              <a:off x="1711652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64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0" name="직사각형 2369"/>
            <p:cNvSpPr/>
            <p:nvPr/>
          </p:nvSpPr>
          <p:spPr>
            <a:xfrm>
              <a:off x="2099153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60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1" name="직사각형 2370"/>
            <p:cNvSpPr/>
            <p:nvPr/>
          </p:nvSpPr>
          <p:spPr>
            <a:xfrm>
              <a:off x="2486655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56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2" name="직사각형 2371"/>
            <p:cNvSpPr/>
            <p:nvPr/>
          </p:nvSpPr>
          <p:spPr>
            <a:xfrm>
              <a:off x="3261214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52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3" name="직사각형 2372"/>
            <p:cNvSpPr/>
            <p:nvPr/>
          </p:nvSpPr>
          <p:spPr>
            <a:xfrm>
              <a:off x="3648716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48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4" name="직사각형 2373"/>
            <p:cNvSpPr/>
            <p:nvPr/>
          </p:nvSpPr>
          <p:spPr>
            <a:xfrm>
              <a:off x="4036218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44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5" name="직사각형 2374"/>
            <p:cNvSpPr/>
            <p:nvPr/>
          </p:nvSpPr>
          <p:spPr>
            <a:xfrm>
              <a:off x="4423719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40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6" name="직사각형 2375"/>
            <p:cNvSpPr/>
            <p:nvPr/>
          </p:nvSpPr>
          <p:spPr>
            <a:xfrm>
              <a:off x="4813186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36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7" name="직사각형 2376"/>
            <p:cNvSpPr/>
            <p:nvPr/>
          </p:nvSpPr>
          <p:spPr>
            <a:xfrm>
              <a:off x="5200688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32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8" name="직사각형 2377"/>
            <p:cNvSpPr/>
            <p:nvPr/>
          </p:nvSpPr>
          <p:spPr>
            <a:xfrm>
              <a:off x="5588189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28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79" name="직사각형 2378"/>
            <p:cNvSpPr/>
            <p:nvPr/>
          </p:nvSpPr>
          <p:spPr>
            <a:xfrm>
              <a:off x="5975691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24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80" name="직사각형 2379"/>
            <p:cNvSpPr/>
            <p:nvPr/>
          </p:nvSpPr>
          <p:spPr>
            <a:xfrm>
              <a:off x="6361921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20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81" name="직사각형 2380"/>
            <p:cNvSpPr/>
            <p:nvPr/>
          </p:nvSpPr>
          <p:spPr>
            <a:xfrm>
              <a:off x="6749423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16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82" name="직사각형 2381"/>
            <p:cNvSpPr/>
            <p:nvPr/>
          </p:nvSpPr>
          <p:spPr>
            <a:xfrm>
              <a:off x="7136924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12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83" name="직사각형 2382"/>
            <p:cNvSpPr/>
            <p:nvPr/>
          </p:nvSpPr>
          <p:spPr>
            <a:xfrm>
              <a:off x="7524426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8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84" name="직사각형 2383"/>
            <p:cNvSpPr/>
            <p:nvPr/>
          </p:nvSpPr>
          <p:spPr>
            <a:xfrm>
              <a:off x="7911928" y="4315864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4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2385" name="직사각형 2384"/>
            <p:cNvSpPr/>
            <p:nvPr/>
          </p:nvSpPr>
          <p:spPr>
            <a:xfrm>
              <a:off x="1725494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6" name="직사각형 2385"/>
            <p:cNvSpPr/>
            <p:nvPr/>
          </p:nvSpPr>
          <p:spPr>
            <a:xfrm>
              <a:off x="1907294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7" name="직사각형 2386"/>
            <p:cNvSpPr/>
            <p:nvPr/>
          </p:nvSpPr>
          <p:spPr>
            <a:xfrm>
              <a:off x="2112995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8" name="직사각형 2387"/>
            <p:cNvSpPr/>
            <p:nvPr/>
          </p:nvSpPr>
          <p:spPr>
            <a:xfrm>
              <a:off x="2294796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9" name="직사각형 2388"/>
            <p:cNvSpPr/>
            <p:nvPr/>
          </p:nvSpPr>
          <p:spPr>
            <a:xfrm>
              <a:off x="2500497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0" name="직사각형 2389"/>
            <p:cNvSpPr/>
            <p:nvPr/>
          </p:nvSpPr>
          <p:spPr>
            <a:xfrm>
              <a:off x="2682297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1" name="직사각형 2390"/>
            <p:cNvSpPr/>
            <p:nvPr/>
          </p:nvSpPr>
          <p:spPr>
            <a:xfrm>
              <a:off x="3275056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2" name="직사각형 2391"/>
            <p:cNvSpPr/>
            <p:nvPr/>
          </p:nvSpPr>
          <p:spPr>
            <a:xfrm>
              <a:off x="3456857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3" name="직사각형 2392"/>
            <p:cNvSpPr/>
            <p:nvPr/>
          </p:nvSpPr>
          <p:spPr>
            <a:xfrm>
              <a:off x="3662558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4" name="직사각형 2393"/>
            <p:cNvSpPr/>
            <p:nvPr/>
          </p:nvSpPr>
          <p:spPr>
            <a:xfrm>
              <a:off x="3844358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5" name="직사각형 2394"/>
            <p:cNvSpPr/>
            <p:nvPr/>
          </p:nvSpPr>
          <p:spPr>
            <a:xfrm>
              <a:off x="4050060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6" name="직사각형 2395"/>
            <p:cNvSpPr/>
            <p:nvPr/>
          </p:nvSpPr>
          <p:spPr>
            <a:xfrm>
              <a:off x="4231860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7" name="직사각형 2396"/>
            <p:cNvSpPr/>
            <p:nvPr/>
          </p:nvSpPr>
          <p:spPr>
            <a:xfrm>
              <a:off x="4437561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8" name="직사각형 2397"/>
            <p:cNvSpPr/>
            <p:nvPr/>
          </p:nvSpPr>
          <p:spPr>
            <a:xfrm>
              <a:off x="4619361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9" name="직사각형 2398"/>
            <p:cNvSpPr/>
            <p:nvPr/>
          </p:nvSpPr>
          <p:spPr>
            <a:xfrm>
              <a:off x="4827028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0" name="직사각형 2399"/>
            <p:cNvSpPr/>
            <p:nvPr/>
          </p:nvSpPr>
          <p:spPr>
            <a:xfrm>
              <a:off x="5008828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1" name="직사각형 2400"/>
            <p:cNvSpPr/>
            <p:nvPr/>
          </p:nvSpPr>
          <p:spPr>
            <a:xfrm>
              <a:off x="5214530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2" name="직사각형 2401"/>
            <p:cNvSpPr/>
            <p:nvPr/>
          </p:nvSpPr>
          <p:spPr>
            <a:xfrm>
              <a:off x="5396330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3" name="직사각형 2402"/>
            <p:cNvSpPr/>
            <p:nvPr/>
          </p:nvSpPr>
          <p:spPr>
            <a:xfrm>
              <a:off x="5602031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4" name="직사각형 2403"/>
            <p:cNvSpPr/>
            <p:nvPr/>
          </p:nvSpPr>
          <p:spPr>
            <a:xfrm>
              <a:off x="5783832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5" name="직사각형 2404"/>
            <p:cNvSpPr/>
            <p:nvPr/>
          </p:nvSpPr>
          <p:spPr>
            <a:xfrm>
              <a:off x="5989533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6" name="직사각형 2405"/>
            <p:cNvSpPr/>
            <p:nvPr/>
          </p:nvSpPr>
          <p:spPr>
            <a:xfrm>
              <a:off x="6171333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7" name="직사각형 2406"/>
            <p:cNvSpPr/>
            <p:nvPr/>
          </p:nvSpPr>
          <p:spPr>
            <a:xfrm>
              <a:off x="6375763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8" name="직사각형 2407"/>
            <p:cNvSpPr/>
            <p:nvPr/>
          </p:nvSpPr>
          <p:spPr>
            <a:xfrm>
              <a:off x="6557564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9" name="직사각형 2408"/>
            <p:cNvSpPr/>
            <p:nvPr/>
          </p:nvSpPr>
          <p:spPr>
            <a:xfrm>
              <a:off x="6763265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0" name="직사각형 2409"/>
            <p:cNvSpPr/>
            <p:nvPr/>
          </p:nvSpPr>
          <p:spPr>
            <a:xfrm>
              <a:off x="6945065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1" name="직사각형 2410"/>
            <p:cNvSpPr/>
            <p:nvPr/>
          </p:nvSpPr>
          <p:spPr>
            <a:xfrm>
              <a:off x="7150766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2" name="직사각형 2411"/>
            <p:cNvSpPr/>
            <p:nvPr/>
          </p:nvSpPr>
          <p:spPr>
            <a:xfrm>
              <a:off x="7332567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3" name="직사각형 2412"/>
            <p:cNvSpPr/>
            <p:nvPr/>
          </p:nvSpPr>
          <p:spPr>
            <a:xfrm>
              <a:off x="7538268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4" name="직사각형 2413"/>
            <p:cNvSpPr/>
            <p:nvPr/>
          </p:nvSpPr>
          <p:spPr>
            <a:xfrm>
              <a:off x="7720068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5" name="직사각형 2414"/>
            <p:cNvSpPr/>
            <p:nvPr/>
          </p:nvSpPr>
          <p:spPr>
            <a:xfrm>
              <a:off x="7925770" y="3495888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6" name="직사각형 2415"/>
            <p:cNvSpPr/>
            <p:nvPr/>
          </p:nvSpPr>
          <p:spPr>
            <a:xfrm>
              <a:off x="8107570" y="3495888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7" name="직사각형 2416"/>
            <p:cNvSpPr/>
            <p:nvPr/>
          </p:nvSpPr>
          <p:spPr>
            <a:xfrm>
              <a:off x="1713175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" dirty="0">
                <a:solidFill>
                  <a:schemeClr val="tx1"/>
                </a:solidFill>
              </a:endParaRPr>
            </a:p>
          </p:txBody>
        </p:sp>
        <p:sp>
          <p:nvSpPr>
            <p:cNvPr id="2418" name="직사각형 2417"/>
            <p:cNvSpPr/>
            <p:nvPr/>
          </p:nvSpPr>
          <p:spPr>
            <a:xfrm>
              <a:off x="1894975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9" name="직사각형 2418"/>
            <p:cNvSpPr/>
            <p:nvPr/>
          </p:nvSpPr>
          <p:spPr>
            <a:xfrm>
              <a:off x="2100199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0" name="직사각형 2419"/>
            <p:cNvSpPr/>
            <p:nvPr/>
          </p:nvSpPr>
          <p:spPr>
            <a:xfrm>
              <a:off x="2282000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1" name="직사각형 2420"/>
            <p:cNvSpPr/>
            <p:nvPr/>
          </p:nvSpPr>
          <p:spPr>
            <a:xfrm>
              <a:off x="2485733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2" name="직사각형 2421"/>
            <p:cNvSpPr/>
            <p:nvPr/>
          </p:nvSpPr>
          <p:spPr>
            <a:xfrm>
              <a:off x="2669502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3" name="직사각형 2422"/>
            <p:cNvSpPr/>
            <p:nvPr/>
          </p:nvSpPr>
          <p:spPr>
            <a:xfrm>
              <a:off x="3262736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4" name="직사각형 2423"/>
            <p:cNvSpPr/>
            <p:nvPr/>
          </p:nvSpPr>
          <p:spPr>
            <a:xfrm>
              <a:off x="3444537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5" name="직사각형 2424"/>
            <p:cNvSpPr/>
            <p:nvPr/>
          </p:nvSpPr>
          <p:spPr>
            <a:xfrm>
              <a:off x="3650238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6" name="직사각형 2425"/>
            <p:cNvSpPr/>
            <p:nvPr/>
          </p:nvSpPr>
          <p:spPr>
            <a:xfrm>
              <a:off x="3832038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7" name="직사각형 2426"/>
            <p:cNvSpPr/>
            <p:nvPr/>
          </p:nvSpPr>
          <p:spPr>
            <a:xfrm>
              <a:off x="4037740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8" name="직사각형 2427"/>
            <p:cNvSpPr/>
            <p:nvPr/>
          </p:nvSpPr>
          <p:spPr>
            <a:xfrm>
              <a:off x="4219540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9" name="직사각형 2428"/>
            <p:cNvSpPr/>
            <p:nvPr/>
          </p:nvSpPr>
          <p:spPr>
            <a:xfrm>
              <a:off x="4425241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0" name="직사각형 2429"/>
            <p:cNvSpPr/>
            <p:nvPr/>
          </p:nvSpPr>
          <p:spPr>
            <a:xfrm>
              <a:off x="4607041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1" name="직사각형 2430"/>
            <p:cNvSpPr/>
            <p:nvPr/>
          </p:nvSpPr>
          <p:spPr>
            <a:xfrm>
              <a:off x="4814708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2" name="직사각형 2431"/>
            <p:cNvSpPr/>
            <p:nvPr/>
          </p:nvSpPr>
          <p:spPr>
            <a:xfrm>
              <a:off x="4996508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3" name="직사각형 2432"/>
            <p:cNvSpPr/>
            <p:nvPr/>
          </p:nvSpPr>
          <p:spPr>
            <a:xfrm>
              <a:off x="5202210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4" name="직사각형 2433"/>
            <p:cNvSpPr/>
            <p:nvPr/>
          </p:nvSpPr>
          <p:spPr>
            <a:xfrm>
              <a:off x="5384010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5" name="직사각형 2434"/>
            <p:cNvSpPr/>
            <p:nvPr/>
          </p:nvSpPr>
          <p:spPr>
            <a:xfrm>
              <a:off x="5589711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6" name="직사각형 2435"/>
            <p:cNvSpPr/>
            <p:nvPr/>
          </p:nvSpPr>
          <p:spPr>
            <a:xfrm>
              <a:off x="5771512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7" name="직사각형 2436"/>
            <p:cNvSpPr/>
            <p:nvPr/>
          </p:nvSpPr>
          <p:spPr>
            <a:xfrm>
              <a:off x="5977213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8" name="직사각형 2437"/>
            <p:cNvSpPr/>
            <p:nvPr/>
          </p:nvSpPr>
          <p:spPr>
            <a:xfrm>
              <a:off x="6159013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9" name="직사각형 2438"/>
            <p:cNvSpPr/>
            <p:nvPr/>
          </p:nvSpPr>
          <p:spPr>
            <a:xfrm>
              <a:off x="6363443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0" name="직사각형 2439"/>
            <p:cNvSpPr/>
            <p:nvPr/>
          </p:nvSpPr>
          <p:spPr>
            <a:xfrm>
              <a:off x="6545244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1" name="직사각형 2440"/>
            <p:cNvSpPr/>
            <p:nvPr/>
          </p:nvSpPr>
          <p:spPr>
            <a:xfrm>
              <a:off x="6750945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2" name="직사각형 2441"/>
            <p:cNvSpPr/>
            <p:nvPr/>
          </p:nvSpPr>
          <p:spPr>
            <a:xfrm>
              <a:off x="6932745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3" name="직사각형 2442"/>
            <p:cNvSpPr/>
            <p:nvPr/>
          </p:nvSpPr>
          <p:spPr>
            <a:xfrm>
              <a:off x="7138446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4" name="직사각형 2443"/>
            <p:cNvSpPr/>
            <p:nvPr/>
          </p:nvSpPr>
          <p:spPr>
            <a:xfrm>
              <a:off x="7320247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5" name="직사각형 2444"/>
            <p:cNvSpPr/>
            <p:nvPr/>
          </p:nvSpPr>
          <p:spPr>
            <a:xfrm>
              <a:off x="7525948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6" name="직사각형 2445"/>
            <p:cNvSpPr/>
            <p:nvPr/>
          </p:nvSpPr>
          <p:spPr>
            <a:xfrm>
              <a:off x="7707748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7" name="직사각형 2446"/>
            <p:cNvSpPr/>
            <p:nvPr/>
          </p:nvSpPr>
          <p:spPr>
            <a:xfrm>
              <a:off x="7913450" y="4411491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8" name="직사각형 2447"/>
            <p:cNvSpPr/>
            <p:nvPr/>
          </p:nvSpPr>
          <p:spPr>
            <a:xfrm>
              <a:off x="8095250" y="4411491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9" name="TextBox 2448"/>
            <p:cNvSpPr txBox="1"/>
            <p:nvPr/>
          </p:nvSpPr>
          <p:spPr>
            <a:xfrm>
              <a:off x="1681686" y="4367263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65</a:t>
              </a:r>
              <a:endParaRPr lang="ko-KR" altLang="en-US" sz="600" b="1"/>
            </a:p>
          </p:txBody>
        </p:sp>
        <p:sp>
          <p:nvSpPr>
            <p:cNvPr id="2450" name="TextBox 2449"/>
            <p:cNvSpPr txBox="1"/>
            <p:nvPr/>
          </p:nvSpPr>
          <p:spPr>
            <a:xfrm>
              <a:off x="1849294" y="4367117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63</a:t>
              </a:r>
              <a:endParaRPr lang="ko-KR" altLang="en-US" sz="600" b="1"/>
            </a:p>
          </p:txBody>
        </p:sp>
        <p:sp>
          <p:nvSpPr>
            <p:cNvPr id="2451" name="TextBox 2450"/>
            <p:cNvSpPr txBox="1"/>
            <p:nvPr/>
          </p:nvSpPr>
          <p:spPr>
            <a:xfrm>
              <a:off x="2064340" y="4372026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61</a:t>
              </a:r>
              <a:endParaRPr lang="ko-KR" altLang="en-US" sz="600" b="1"/>
            </a:p>
          </p:txBody>
        </p:sp>
        <p:sp>
          <p:nvSpPr>
            <p:cNvPr id="2452" name="TextBox 2451"/>
            <p:cNvSpPr txBox="1"/>
            <p:nvPr/>
          </p:nvSpPr>
          <p:spPr>
            <a:xfrm>
              <a:off x="2231948" y="4371880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58</a:t>
              </a:r>
              <a:endParaRPr lang="ko-KR" altLang="en-US" sz="600" b="1"/>
            </a:p>
          </p:txBody>
        </p:sp>
        <p:sp>
          <p:nvSpPr>
            <p:cNvPr id="2453" name="TextBox 2452"/>
            <p:cNvSpPr txBox="1"/>
            <p:nvPr/>
          </p:nvSpPr>
          <p:spPr>
            <a:xfrm>
              <a:off x="2448352" y="4368959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57</a:t>
              </a:r>
              <a:endParaRPr lang="ko-KR" altLang="en-US" sz="600" b="1"/>
            </a:p>
          </p:txBody>
        </p:sp>
        <p:sp>
          <p:nvSpPr>
            <p:cNvPr id="2454" name="TextBox 2453"/>
            <p:cNvSpPr txBox="1"/>
            <p:nvPr/>
          </p:nvSpPr>
          <p:spPr>
            <a:xfrm>
              <a:off x="2615960" y="4368813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55</a:t>
              </a:r>
              <a:endParaRPr lang="ko-KR" altLang="en-US" sz="600" b="1"/>
            </a:p>
          </p:txBody>
        </p:sp>
        <p:sp>
          <p:nvSpPr>
            <p:cNvPr id="2455" name="TextBox 2454"/>
            <p:cNvSpPr txBox="1"/>
            <p:nvPr/>
          </p:nvSpPr>
          <p:spPr>
            <a:xfrm>
              <a:off x="3229374" y="4367263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53</a:t>
              </a:r>
              <a:endParaRPr lang="ko-KR" altLang="en-US" sz="600" b="1"/>
            </a:p>
          </p:txBody>
        </p:sp>
        <p:sp>
          <p:nvSpPr>
            <p:cNvPr id="2456" name="TextBox 2455"/>
            <p:cNvSpPr txBox="1"/>
            <p:nvPr/>
          </p:nvSpPr>
          <p:spPr>
            <a:xfrm>
              <a:off x="3396982" y="4367117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51</a:t>
              </a:r>
              <a:endParaRPr lang="ko-KR" altLang="en-US" sz="600" b="1"/>
            </a:p>
          </p:txBody>
        </p:sp>
        <p:sp>
          <p:nvSpPr>
            <p:cNvPr id="2457" name="TextBox 2456"/>
            <p:cNvSpPr txBox="1"/>
            <p:nvPr/>
          </p:nvSpPr>
          <p:spPr>
            <a:xfrm>
              <a:off x="3612028" y="4372026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49</a:t>
              </a:r>
              <a:endParaRPr lang="ko-KR" altLang="en-US" sz="600" b="1"/>
            </a:p>
          </p:txBody>
        </p:sp>
        <p:sp>
          <p:nvSpPr>
            <p:cNvPr id="2458" name="TextBox 2457"/>
            <p:cNvSpPr txBox="1"/>
            <p:nvPr/>
          </p:nvSpPr>
          <p:spPr>
            <a:xfrm>
              <a:off x="3779636" y="4371880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47</a:t>
              </a:r>
              <a:endParaRPr lang="ko-KR" altLang="en-US" sz="600" b="1"/>
            </a:p>
          </p:txBody>
        </p:sp>
        <p:sp>
          <p:nvSpPr>
            <p:cNvPr id="2459" name="TextBox 2458"/>
            <p:cNvSpPr txBox="1"/>
            <p:nvPr/>
          </p:nvSpPr>
          <p:spPr>
            <a:xfrm>
              <a:off x="3996040" y="4368959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45</a:t>
              </a:r>
              <a:endParaRPr lang="ko-KR" altLang="en-US" sz="600" b="1"/>
            </a:p>
          </p:txBody>
        </p:sp>
        <p:sp>
          <p:nvSpPr>
            <p:cNvPr id="2460" name="TextBox 2459"/>
            <p:cNvSpPr txBox="1"/>
            <p:nvPr/>
          </p:nvSpPr>
          <p:spPr>
            <a:xfrm>
              <a:off x="4163648" y="4368813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43</a:t>
              </a:r>
              <a:endParaRPr lang="ko-KR" altLang="en-US" sz="600" b="1"/>
            </a:p>
          </p:txBody>
        </p:sp>
        <p:sp>
          <p:nvSpPr>
            <p:cNvPr id="2461" name="TextBox 2460"/>
            <p:cNvSpPr txBox="1"/>
            <p:nvPr/>
          </p:nvSpPr>
          <p:spPr>
            <a:xfrm>
              <a:off x="4378694" y="4373722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41</a:t>
              </a:r>
              <a:endParaRPr lang="ko-KR" altLang="en-US" sz="600" b="1"/>
            </a:p>
          </p:txBody>
        </p:sp>
        <p:sp>
          <p:nvSpPr>
            <p:cNvPr id="2462" name="TextBox 2461"/>
            <p:cNvSpPr txBox="1"/>
            <p:nvPr/>
          </p:nvSpPr>
          <p:spPr>
            <a:xfrm>
              <a:off x="4546302" y="4373576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39</a:t>
              </a:r>
              <a:endParaRPr lang="ko-KR" altLang="en-US" sz="600" b="1"/>
            </a:p>
          </p:txBody>
        </p:sp>
        <p:sp>
          <p:nvSpPr>
            <p:cNvPr id="2463" name="직사각형 2462"/>
            <p:cNvSpPr/>
            <p:nvPr/>
          </p:nvSpPr>
          <p:spPr>
            <a:xfrm>
              <a:off x="8315932" y="349612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4" name="직사각형 2463"/>
            <p:cNvSpPr/>
            <p:nvPr/>
          </p:nvSpPr>
          <p:spPr>
            <a:xfrm>
              <a:off x="8305391" y="3974978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5" name="직사각형 2464"/>
            <p:cNvSpPr/>
            <p:nvPr/>
          </p:nvSpPr>
          <p:spPr>
            <a:xfrm>
              <a:off x="8301432" y="420473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6" name="직사각형 2465"/>
            <p:cNvSpPr/>
            <p:nvPr/>
          </p:nvSpPr>
          <p:spPr>
            <a:xfrm>
              <a:off x="8316712" y="371635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7" name="TextBox 2466"/>
            <p:cNvSpPr txBox="1"/>
            <p:nvPr/>
          </p:nvSpPr>
          <p:spPr>
            <a:xfrm>
              <a:off x="4781825" y="4366085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37</a:t>
              </a:r>
              <a:endParaRPr lang="ko-KR" altLang="en-US" sz="600" b="1"/>
            </a:p>
          </p:txBody>
        </p:sp>
        <p:sp>
          <p:nvSpPr>
            <p:cNvPr id="2468" name="TextBox 2467"/>
            <p:cNvSpPr txBox="1"/>
            <p:nvPr/>
          </p:nvSpPr>
          <p:spPr>
            <a:xfrm>
              <a:off x="4949433" y="4365939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35</a:t>
              </a:r>
              <a:endParaRPr lang="ko-KR" altLang="en-US" sz="600" b="1"/>
            </a:p>
          </p:txBody>
        </p:sp>
        <p:sp>
          <p:nvSpPr>
            <p:cNvPr id="2469" name="TextBox 2468"/>
            <p:cNvSpPr txBox="1"/>
            <p:nvPr/>
          </p:nvSpPr>
          <p:spPr>
            <a:xfrm>
              <a:off x="5164479" y="4370848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33</a:t>
              </a:r>
              <a:endParaRPr lang="ko-KR" altLang="en-US" sz="600" b="1"/>
            </a:p>
          </p:txBody>
        </p:sp>
        <p:sp>
          <p:nvSpPr>
            <p:cNvPr id="2470" name="TextBox 2469"/>
            <p:cNvSpPr txBox="1"/>
            <p:nvPr/>
          </p:nvSpPr>
          <p:spPr>
            <a:xfrm>
              <a:off x="5332087" y="4370702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31</a:t>
              </a:r>
              <a:endParaRPr lang="ko-KR" altLang="en-US" sz="600" b="1"/>
            </a:p>
          </p:txBody>
        </p:sp>
        <p:sp>
          <p:nvSpPr>
            <p:cNvPr id="2471" name="TextBox 2470"/>
            <p:cNvSpPr txBox="1"/>
            <p:nvPr/>
          </p:nvSpPr>
          <p:spPr>
            <a:xfrm>
              <a:off x="5548491" y="4367781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29</a:t>
              </a:r>
              <a:endParaRPr lang="ko-KR" altLang="en-US" sz="600" b="1"/>
            </a:p>
          </p:txBody>
        </p:sp>
        <p:sp>
          <p:nvSpPr>
            <p:cNvPr id="2472" name="TextBox 2471"/>
            <p:cNvSpPr txBox="1"/>
            <p:nvPr/>
          </p:nvSpPr>
          <p:spPr>
            <a:xfrm>
              <a:off x="5716099" y="4367635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27</a:t>
              </a:r>
              <a:endParaRPr lang="ko-KR" altLang="en-US" sz="600" b="1"/>
            </a:p>
          </p:txBody>
        </p:sp>
        <p:sp>
          <p:nvSpPr>
            <p:cNvPr id="2473" name="TextBox 2472"/>
            <p:cNvSpPr txBox="1"/>
            <p:nvPr/>
          </p:nvSpPr>
          <p:spPr>
            <a:xfrm>
              <a:off x="5931145" y="4372544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25</a:t>
              </a:r>
              <a:endParaRPr lang="ko-KR" altLang="en-US" sz="600" b="1"/>
            </a:p>
          </p:txBody>
        </p:sp>
        <p:sp>
          <p:nvSpPr>
            <p:cNvPr id="2474" name="TextBox 2473"/>
            <p:cNvSpPr txBox="1"/>
            <p:nvPr/>
          </p:nvSpPr>
          <p:spPr>
            <a:xfrm>
              <a:off x="6098753" y="4372398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23</a:t>
              </a:r>
              <a:endParaRPr lang="ko-KR" altLang="en-US" sz="600" b="1"/>
            </a:p>
          </p:txBody>
        </p:sp>
        <p:sp>
          <p:nvSpPr>
            <p:cNvPr id="2475" name="TextBox 2474"/>
            <p:cNvSpPr txBox="1"/>
            <p:nvPr/>
          </p:nvSpPr>
          <p:spPr>
            <a:xfrm>
              <a:off x="6319656" y="4366962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21</a:t>
              </a:r>
              <a:endParaRPr lang="ko-KR" altLang="en-US" sz="600" b="1"/>
            </a:p>
          </p:txBody>
        </p:sp>
        <p:sp>
          <p:nvSpPr>
            <p:cNvPr id="2476" name="TextBox 2475"/>
            <p:cNvSpPr txBox="1"/>
            <p:nvPr/>
          </p:nvSpPr>
          <p:spPr>
            <a:xfrm>
              <a:off x="6487264" y="4366816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19</a:t>
              </a:r>
              <a:endParaRPr lang="ko-KR" altLang="en-US" sz="600" b="1"/>
            </a:p>
          </p:txBody>
        </p:sp>
        <p:sp>
          <p:nvSpPr>
            <p:cNvPr id="2477" name="TextBox 2476"/>
            <p:cNvSpPr txBox="1"/>
            <p:nvPr/>
          </p:nvSpPr>
          <p:spPr>
            <a:xfrm>
              <a:off x="6722787" y="4359325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17</a:t>
              </a:r>
              <a:endParaRPr lang="ko-KR" altLang="en-US" sz="600" b="1"/>
            </a:p>
          </p:txBody>
        </p:sp>
        <p:sp>
          <p:nvSpPr>
            <p:cNvPr id="2478" name="TextBox 2477"/>
            <p:cNvSpPr txBox="1"/>
            <p:nvPr/>
          </p:nvSpPr>
          <p:spPr>
            <a:xfrm>
              <a:off x="6890395" y="4359179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15</a:t>
              </a:r>
              <a:endParaRPr lang="ko-KR" altLang="en-US" sz="600" b="1"/>
            </a:p>
          </p:txBody>
        </p:sp>
        <p:sp>
          <p:nvSpPr>
            <p:cNvPr id="2479" name="TextBox 2478"/>
            <p:cNvSpPr txBox="1"/>
            <p:nvPr/>
          </p:nvSpPr>
          <p:spPr>
            <a:xfrm>
              <a:off x="7105441" y="4364088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13</a:t>
              </a:r>
              <a:endParaRPr lang="ko-KR" altLang="en-US" sz="600" b="1"/>
            </a:p>
          </p:txBody>
        </p:sp>
        <p:sp>
          <p:nvSpPr>
            <p:cNvPr id="2480" name="TextBox 2479"/>
            <p:cNvSpPr txBox="1"/>
            <p:nvPr/>
          </p:nvSpPr>
          <p:spPr>
            <a:xfrm>
              <a:off x="7273049" y="4363942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11</a:t>
              </a:r>
              <a:endParaRPr lang="ko-KR" altLang="en-US" sz="600" b="1"/>
            </a:p>
          </p:txBody>
        </p:sp>
        <p:sp>
          <p:nvSpPr>
            <p:cNvPr id="2481" name="TextBox 2480"/>
            <p:cNvSpPr txBox="1"/>
            <p:nvPr/>
          </p:nvSpPr>
          <p:spPr>
            <a:xfrm>
              <a:off x="7508503" y="4364196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9</a:t>
              </a:r>
              <a:endParaRPr lang="ko-KR" altLang="en-US" sz="600" b="1"/>
            </a:p>
          </p:txBody>
        </p:sp>
        <p:sp>
          <p:nvSpPr>
            <p:cNvPr id="2482" name="TextBox 2481"/>
            <p:cNvSpPr txBox="1"/>
            <p:nvPr/>
          </p:nvSpPr>
          <p:spPr>
            <a:xfrm>
              <a:off x="7676111" y="4364050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7</a:t>
              </a:r>
              <a:endParaRPr lang="ko-KR" altLang="en-US" sz="600" b="1"/>
            </a:p>
          </p:txBody>
        </p:sp>
        <p:sp>
          <p:nvSpPr>
            <p:cNvPr id="2483" name="TextBox 2482"/>
            <p:cNvSpPr txBox="1"/>
            <p:nvPr/>
          </p:nvSpPr>
          <p:spPr>
            <a:xfrm>
              <a:off x="7897507" y="4365784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</a:t>
              </a:r>
              <a:endParaRPr lang="ko-KR" altLang="en-US" sz="600" b="1"/>
            </a:p>
          </p:txBody>
        </p:sp>
        <p:sp>
          <p:nvSpPr>
            <p:cNvPr id="2484" name="TextBox 2483"/>
            <p:cNvSpPr txBox="1"/>
            <p:nvPr/>
          </p:nvSpPr>
          <p:spPr>
            <a:xfrm>
              <a:off x="8065115" y="43656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</a:t>
              </a:r>
              <a:endParaRPr lang="ko-KR" altLang="en-US" sz="600" b="1"/>
            </a:p>
          </p:txBody>
        </p:sp>
        <p:sp>
          <p:nvSpPr>
            <p:cNvPr id="2485" name="직사각형 2484"/>
            <p:cNvSpPr/>
            <p:nvPr/>
          </p:nvSpPr>
          <p:spPr>
            <a:xfrm>
              <a:off x="8293239" y="4414686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6" name="TextBox 2485"/>
            <p:cNvSpPr txBox="1"/>
            <p:nvPr/>
          </p:nvSpPr>
          <p:spPr>
            <a:xfrm>
              <a:off x="8263104" y="4368833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</a:t>
              </a:r>
              <a:endParaRPr lang="ko-KR" altLang="en-US" sz="600" b="1"/>
            </a:p>
          </p:txBody>
        </p:sp>
        <p:sp>
          <p:nvSpPr>
            <p:cNvPr id="2487" name="직사각형 2486"/>
            <p:cNvSpPr/>
            <p:nvPr/>
          </p:nvSpPr>
          <p:spPr>
            <a:xfrm>
              <a:off x="1709215" y="3883876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88" name="직사각형 2487"/>
            <p:cNvSpPr/>
            <p:nvPr/>
          </p:nvSpPr>
          <p:spPr>
            <a:xfrm>
              <a:off x="1709215" y="3977952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89" name="직사각형 2488"/>
            <p:cNvSpPr/>
            <p:nvPr/>
          </p:nvSpPr>
          <p:spPr>
            <a:xfrm>
              <a:off x="1891016" y="3977952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588" name="TextBox 2587"/>
          <p:cNvSpPr txBox="1"/>
          <p:nvPr/>
        </p:nvSpPr>
        <p:spPr>
          <a:xfrm>
            <a:off x="1897807" y="2265397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151</a:t>
            </a:r>
            <a:endParaRPr lang="ko-KR" altLang="en-US" sz="600" b="1"/>
          </a:p>
        </p:txBody>
      </p:sp>
      <p:sp>
        <p:nvSpPr>
          <p:cNvPr id="2589" name="TextBox 2588"/>
          <p:cNvSpPr txBox="1"/>
          <p:nvPr/>
        </p:nvSpPr>
        <p:spPr>
          <a:xfrm>
            <a:off x="1814953" y="2354182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134</a:t>
            </a:r>
            <a:endParaRPr lang="ko-KR" altLang="en-US" sz="600" b="1"/>
          </a:p>
        </p:txBody>
      </p:sp>
      <p:sp>
        <p:nvSpPr>
          <p:cNvPr id="2590" name="TextBox 2589"/>
          <p:cNvSpPr txBox="1"/>
          <p:nvPr/>
        </p:nvSpPr>
        <p:spPr>
          <a:xfrm>
            <a:off x="1997855" y="235432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9</a:t>
            </a:r>
            <a:r>
              <a:rPr lang="en-US" altLang="ko-KR" sz="600" b="1" dirty="0" smtClean="0"/>
              <a:t>8</a:t>
            </a:r>
            <a:endParaRPr lang="ko-KR" altLang="en-US" sz="600" b="1"/>
          </a:p>
        </p:txBody>
      </p:sp>
      <p:sp>
        <p:nvSpPr>
          <p:cNvPr id="2591" name="TextBox 2590"/>
          <p:cNvSpPr txBox="1"/>
          <p:nvPr/>
        </p:nvSpPr>
        <p:spPr>
          <a:xfrm>
            <a:off x="2371401" y="3116916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47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592" name="TextBox 2591"/>
          <p:cNvSpPr txBox="1"/>
          <p:nvPr/>
        </p:nvSpPr>
        <p:spPr>
          <a:xfrm>
            <a:off x="2194951" y="3116376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33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593" name="TextBox 2592"/>
          <p:cNvSpPr txBox="1"/>
          <p:nvPr/>
        </p:nvSpPr>
        <p:spPr>
          <a:xfrm>
            <a:off x="2274201" y="3028115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154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594" name="TextBox 2593"/>
          <p:cNvSpPr txBox="1"/>
          <p:nvPr/>
        </p:nvSpPr>
        <p:spPr>
          <a:xfrm>
            <a:off x="1910405" y="2787332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80</a:t>
            </a:r>
            <a:endParaRPr lang="ko-KR" altLang="en-US" sz="600" b="1"/>
          </a:p>
        </p:txBody>
      </p:sp>
      <p:sp>
        <p:nvSpPr>
          <p:cNvPr id="2595" name="TextBox 2594"/>
          <p:cNvSpPr txBox="1"/>
          <p:nvPr/>
        </p:nvSpPr>
        <p:spPr>
          <a:xfrm>
            <a:off x="1994557" y="2885767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38</a:t>
            </a:r>
            <a:endParaRPr lang="ko-KR" altLang="en-US" sz="600" b="1"/>
          </a:p>
        </p:txBody>
      </p:sp>
      <p:sp>
        <p:nvSpPr>
          <p:cNvPr id="2596" name="TextBox 2595"/>
          <p:cNvSpPr txBox="1"/>
          <p:nvPr/>
        </p:nvSpPr>
        <p:spPr>
          <a:xfrm>
            <a:off x="1830549" y="2885227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58</a:t>
            </a:r>
            <a:endParaRPr lang="ko-KR" altLang="en-US" sz="600" b="1"/>
          </a:p>
        </p:txBody>
      </p:sp>
      <p:sp>
        <p:nvSpPr>
          <p:cNvPr id="2597" name="TextBox 2596"/>
          <p:cNvSpPr txBox="1"/>
          <p:nvPr/>
        </p:nvSpPr>
        <p:spPr>
          <a:xfrm>
            <a:off x="1906551" y="3023345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92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598" name="TextBox 2597"/>
          <p:cNvSpPr txBox="1"/>
          <p:nvPr/>
        </p:nvSpPr>
        <p:spPr>
          <a:xfrm>
            <a:off x="2006853" y="3121579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>
                <a:solidFill>
                  <a:srgbClr val="FF0000"/>
                </a:solidFill>
              </a:rPr>
              <a:t>6</a:t>
            </a:r>
            <a:r>
              <a:rPr lang="en-US" altLang="ko-KR" sz="600" b="1" dirty="0" smtClean="0">
                <a:solidFill>
                  <a:srgbClr val="FF0000"/>
                </a:solidFill>
              </a:rPr>
              <a:t>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599" name="TextBox 2598"/>
          <p:cNvSpPr txBox="1"/>
          <p:nvPr/>
        </p:nvSpPr>
        <p:spPr>
          <a:xfrm>
            <a:off x="1811167" y="3121039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166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00" name="TextBox 2599"/>
          <p:cNvSpPr txBox="1"/>
          <p:nvPr/>
        </p:nvSpPr>
        <p:spPr>
          <a:xfrm>
            <a:off x="1522377" y="3629246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23</a:t>
            </a:r>
            <a:endParaRPr lang="ko-KR" altLang="en-US" sz="600" b="1"/>
          </a:p>
        </p:txBody>
      </p:sp>
      <p:sp>
        <p:nvSpPr>
          <p:cNvPr id="2601" name="TextBox 2600"/>
          <p:cNvSpPr txBox="1"/>
          <p:nvPr/>
        </p:nvSpPr>
        <p:spPr>
          <a:xfrm>
            <a:off x="2287116" y="3621101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85</a:t>
            </a:r>
            <a:endParaRPr lang="ko-KR" altLang="en-US" sz="600" b="1"/>
          </a:p>
        </p:txBody>
      </p:sp>
      <p:sp>
        <p:nvSpPr>
          <p:cNvPr id="2602" name="TextBox 2601"/>
          <p:cNvSpPr txBox="1"/>
          <p:nvPr/>
        </p:nvSpPr>
        <p:spPr>
          <a:xfrm>
            <a:off x="1881638" y="3627817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132</a:t>
            </a:r>
            <a:endParaRPr lang="ko-KR" altLang="en-US" sz="600" b="1"/>
          </a:p>
        </p:txBody>
      </p:sp>
      <p:sp>
        <p:nvSpPr>
          <p:cNvPr id="2603" name="TextBox 2602"/>
          <p:cNvSpPr txBox="1"/>
          <p:nvPr/>
        </p:nvSpPr>
        <p:spPr>
          <a:xfrm>
            <a:off x="2383736" y="371600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58</a:t>
            </a:r>
            <a:endParaRPr lang="ko-KR" altLang="en-US" sz="600" b="1"/>
          </a:p>
        </p:txBody>
      </p:sp>
      <p:sp>
        <p:nvSpPr>
          <p:cNvPr id="2604" name="TextBox 2603"/>
          <p:cNvSpPr txBox="1"/>
          <p:nvPr/>
        </p:nvSpPr>
        <p:spPr>
          <a:xfrm>
            <a:off x="2215798" y="371546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68</a:t>
            </a:r>
            <a:endParaRPr lang="ko-KR" altLang="en-US" sz="600" b="1"/>
          </a:p>
        </p:txBody>
      </p:sp>
      <p:sp>
        <p:nvSpPr>
          <p:cNvPr id="2605" name="TextBox 2604"/>
          <p:cNvSpPr txBox="1"/>
          <p:nvPr/>
        </p:nvSpPr>
        <p:spPr>
          <a:xfrm>
            <a:off x="1811167" y="3720061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121</a:t>
            </a:r>
            <a:endParaRPr lang="ko-KR" altLang="en-US" sz="600" b="1"/>
          </a:p>
        </p:txBody>
      </p:sp>
      <p:sp>
        <p:nvSpPr>
          <p:cNvPr id="2606" name="TextBox 2605"/>
          <p:cNvSpPr txBox="1"/>
          <p:nvPr/>
        </p:nvSpPr>
        <p:spPr>
          <a:xfrm>
            <a:off x="1994069" y="3720207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66</a:t>
            </a:r>
            <a:endParaRPr lang="ko-KR" altLang="en-US" sz="600" b="1"/>
          </a:p>
        </p:txBody>
      </p:sp>
      <p:sp>
        <p:nvSpPr>
          <p:cNvPr id="2607" name="TextBox 2606"/>
          <p:cNvSpPr txBox="1"/>
          <p:nvPr/>
        </p:nvSpPr>
        <p:spPr>
          <a:xfrm>
            <a:off x="2287805" y="3841477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69</a:t>
            </a:r>
            <a:endParaRPr lang="ko-KR" altLang="en-US" sz="600" b="1"/>
          </a:p>
        </p:txBody>
      </p:sp>
      <p:sp>
        <p:nvSpPr>
          <p:cNvPr id="2608" name="TextBox 2607"/>
          <p:cNvSpPr txBox="1"/>
          <p:nvPr/>
        </p:nvSpPr>
        <p:spPr>
          <a:xfrm>
            <a:off x="1915328" y="383551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60</a:t>
            </a:r>
            <a:endParaRPr lang="ko-KR" altLang="en-US" sz="600" b="1"/>
          </a:p>
        </p:txBody>
      </p:sp>
      <p:sp>
        <p:nvSpPr>
          <p:cNvPr id="2609" name="TextBox 2608"/>
          <p:cNvSpPr txBox="1"/>
          <p:nvPr/>
        </p:nvSpPr>
        <p:spPr>
          <a:xfrm>
            <a:off x="2372090" y="394354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32</a:t>
            </a:r>
            <a:endParaRPr lang="ko-KR" altLang="en-US" sz="600" b="1"/>
          </a:p>
        </p:txBody>
      </p:sp>
      <p:sp>
        <p:nvSpPr>
          <p:cNvPr id="2610" name="TextBox 2609"/>
          <p:cNvSpPr txBox="1"/>
          <p:nvPr/>
        </p:nvSpPr>
        <p:spPr>
          <a:xfrm>
            <a:off x="2201670" y="394300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24</a:t>
            </a:r>
            <a:endParaRPr lang="ko-KR" altLang="en-US" sz="600" b="1"/>
          </a:p>
        </p:txBody>
      </p:sp>
      <p:sp>
        <p:nvSpPr>
          <p:cNvPr id="2611" name="TextBox 2610"/>
          <p:cNvSpPr txBox="1"/>
          <p:nvPr/>
        </p:nvSpPr>
        <p:spPr>
          <a:xfrm>
            <a:off x="1986827" y="3938232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32</a:t>
            </a:r>
            <a:endParaRPr lang="ko-KR" altLang="en-US" sz="600" b="1"/>
          </a:p>
        </p:txBody>
      </p:sp>
      <p:sp>
        <p:nvSpPr>
          <p:cNvPr id="2612" name="TextBox 2611"/>
          <p:cNvSpPr txBox="1"/>
          <p:nvPr/>
        </p:nvSpPr>
        <p:spPr>
          <a:xfrm>
            <a:off x="1816406" y="3937692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42</a:t>
            </a:r>
            <a:endParaRPr lang="ko-KR" altLang="en-US" sz="600" b="1"/>
          </a:p>
        </p:txBody>
      </p:sp>
      <p:sp>
        <p:nvSpPr>
          <p:cNvPr id="2613" name="TextBox 2612"/>
          <p:cNvSpPr txBox="1"/>
          <p:nvPr/>
        </p:nvSpPr>
        <p:spPr>
          <a:xfrm>
            <a:off x="1888289" y="4098278"/>
            <a:ext cx="300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>
                <a:solidFill>
                  <a:srgbClr val="FF0000"/>
                </a:solidFill>
              </a:rPr>
              <a:t>128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14" name="TextBox 2613"/>
          <p:cNvSpPr txBox="1"/>
          <p:nvPr/>
        </p:nvSpPr>
        <p:spPr>
          <a:xfrm>
            <a:off x="2271066" y="4099991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>
                <a:solidFill>
                  <a:srgbClr val="FF0000"/>
                </a:solidFill>
              </a:rPr>
              <a:t>6</a:t>
            </a:r>
            <a:r>
              <a:rPr lang="en-US" altLang="ko-KR" sz="600" b="1" dirty="0" smtClean="0">
                <a:solidFill>
                  <a:srgbClr val="FF0000"/>
                </a:solidFill>
              </a:rPr>
              <a:t>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15" name="TextBox 2614"/>
          <p:cNvSpPr txBox="1"/>
          <p:nvPr/>
        </p:nvSpPr>
        <p:spPr>
          <a:xfrm>
            <a:off x="2380161" y="4195137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44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16" name="TextBox 2615"/>
          <p:cNvSpPr txBox="1"/>
          <p:nvPr/>
        </p:nvSpPr>
        <p:spPr>
          <a:xfrm>
            <a:off x="2203712" y="4194597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84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17" name="TextBox 2616"/>
          <p:cNvSpPr txBox="1"/>
          <p:nvPr/>
        </p:nvSpPr>
        <p:spPr>
          <a:xfrm>
            <a:off x="1837655" y="4197023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82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18" name="TextBox 2617"/>
          <p:cNvSpPr txBox="1"/>
          <p:nvPr/>
        </p:nvSpPr>
        <p:spPr>
          <a:xfrm>
            <a:off x="1965717" y="4196755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122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19" name="TextBox 2618"/>
          <p:cNvSpPr txBox="1"/>
          <p:nvPr/>
        </p:nvSpPr>
        <p:spPr>
          <a:xfrm>
            <a:off x="2360804" y="442327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34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20" name="TextBox 2619"/>
          <p:cNvSpPr txBox="1"/>
          <p:nvPr/>
        </p:nvSpPr>
        <p:spPr>
          <a:xfrm>
            <a:off x="2184355" y="442273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23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21" name="TextBox 2620"/>
          <p:cNvSpPr txBox="1"/>
          <p:nvPr/>
        </p:nvSpPr>
        <p:spPr>
          <a:xfrm>
            <a:off x="1784773" y="4425162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144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22" name="TextBox 2621"/>
          <p:cNvSpPr txBox="1"/>
          <p:nvPr/>
        </p:nvSpPr>
        <p:spPr>
          <a:xfrm>
            <a:off x="1979886" y="4424894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46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23" name="TextBox 2622"/>
          <p:cNvSpPr txBox="1"/>
          <p:nvPr/>
        </p:nvSpPr>
        <p:spPr>
          <a:xfrm>
            <a:off x="1882787" y="4327945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>
                <a:solidFill>
                  <a:srgbClr val="FF0000"/>
                </a:solidFill>
              </a:rPr>
              <a:t>80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24" name="TextBox 2623"/>
          <p:cNvSpPr txBox="1"/>
          <p:nvPr/>
        </p:nvSpPr>
        <p:spPr>
          <a:xfrm>
            <a:off x="2246328" y="4329658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142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25" name="TextBox 2624"/>
          <p:cNvSpPr txBox="1"/>
          <p:nvPr/>
        </p:nvSpPr>
        <p:spPr>
          <a:xfrm>
            <a:off x="1510665" y="4638894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23</a:t>
            </a:r>
            <a:endParaRPr lang="ko-KR" altLang="en-US" sz="600" b="1"/>
          </a:p>
        </p:txBody>
      </p:sp>
      <p:sp>
        <p:nvSpPr>
          <p:cNvPr id="2626" name="TextBox 2625"/>
          <p:cNvSpPr txBox="1"/>
          <p:nvPr/>
        </p:nvSpPr>
        <p:spPr>
          <a:xfrm>
            <a:off x="2275404" y="4635512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90</a:t>
            </a:r>
            <a:endParaRPr lang="ko-KR" altLang="en-US" sz="600" b="1"/>
          </a:p>
        </p:txBody>
      </p:sp>
      <p:sp>
        <p:nvSpPr>
          <p:cNvPr id="2627" name="TextBox 2626"/>
          <p:cNvSpPr txBox="1"/>
          <p:nvPr/>
        </p:nvSpPr>
        <p:spPr>
          <a:xfrm>
            <a:off x="1869926" y="4637465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134</a:t>
            </a:r>
            <a:endParaRPr lang="ko-KR" altLang="en-US" sz="600" b="1"/>
          </a:p>
        </p:txBody>
      </p:sp>
      <p:sp>
        <p:nvSpPr>
          <p:cNvPr id="2628" name="TextBox 2627"/>
          <p:cNvSpPr txBox="1"/>
          <p:nvPr/>
        </p:nvSpPr>
        <p:spPr>
          <a:xfrm>
            <a:off x="2385006" y="473645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60</a:t>
            </a:r>
            <a:endParaRPr lang="ko-KR" altLang="en-US" sz="600" b="1"/>
          </a:p>
        </p:txBody>
      </p:sp>
      <p:sp>
        <p:nvSpPr>
          <p:cNvPr id="2629" name="TextBox 2628"/>
          <p:cNvSpPr txBox="1"/>
          <p:nvPr/>
        </p:nvSpPr>
        <p:spPr>
          <a:xfrm>
            <a:off x="2202778" y="473591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70</a:t>
            </a:r>
            <a:endParaRPr lang="ko-KR" altLang="en-US" sz="600" b="1"/>
          </a:p>
        </p:txBody>
      </p:sp>
      <p:sp>
        <p:nvSpPr>
          <p:cNvPr id="2630" name="TextBox 2629"/>
          <p:cNvSpPr txBox="1"/>
          <p:nvPr/>
        </p:nvSpPr>
        <p:spPr>
          <a:xfrm>
            <a:off x="1812437" y="4740519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122</a:t>
            </a:r>
            <a:endParaRPr lang="ko-KR" altLang="en-US" sz="600" b="1"/>
          </a:p>
        </p:txBody>
      </p:sp>
      <p:sp>
        <p:nvSpPr>
          <p:cNvPr id="2631" name="TextBox 2630"/>
          <p:cNvSpPr txBox="1"/>
          <p:nvPr/>
        </p:nvSpPr>
        <p:spPr>
          <a:xfrm>
            <a:off x="1995339" y="4740665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70</a:t>
            </a:r>
            <a:endParaRPr lang="ko-KR" altLang="en-US" sz="600" b="1"/>
          </a:p>
        </p:txBody>
      </p:sp>
      <p:sp>
        <p:nvSpPr>
          <p:cNvPr id="2632" name="TextBox 2631"/>
          <p:cNvSpPr txBox="1"/>
          <p:nvPr/>
        </p:nvSpPr>
        <p:spPr>
          <a:xfrm>
            <a:off x="2385007" y="4945679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32</a:t>
            </a:r>
            <a:endParaRPr lang="ko-KR" altLang="en-US" sz="600" b="1"/>
          </a:p>
        </p:txBody>
      </p:sp>
      <p:sp>
        <p:nvSpPr>
          <p:cNvPr id="2633" name="TextBox 2632"/>
          <p:cNvSpPr txBox="1"/>
          <p:nvPr/>
        </p:nvSpPr>
        <p:spPr>
          <a:xfrm>
            <a:off x="2212305" y="4949902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26</a:t>
            </a:r>
            <a:endParaRPr lang="ko-KR" altLang="en-US" sz="600" b="1"/>
          </a:p>
        </p:txBody>
      </p:sp>
      <p:sp>
        <p:nvSpPr>
          <p:cNvPr id="2634" name="TextBox 2633"/>
          <p:cNvSpPr txBox="1"/>
          <p:nvPr/>
        </p:nvSpPr>
        <p:spPr>
          <a:xfrm>
            <a:off x="1831673" y="494974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44</a:t>
            </a:r>
            <a:endParaRPr lang="ko-KR" altLang="en-US" sz="600" b="1"/>
          </a:p>
        </p:txBody>
      </p:sp>
      <p:sp>
        <p:nvSpPr>
          <p:cNvPr id="2635" name="TextBox 2634"/>
          <p:cNvSpPr txBox="1"/>
          <p:nvPr/>
        </p:nvSpPr>
        <p:spPr>
          <a:xfrm>
            <a:off x="1995339" y="494988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32</a:t>
            </a:r>
            <a:endParaRPr lang="ko-KR" altLang="en-US" sz="600" b="1"/>
          </a:p>
        </p:txBody>
      </p:sp>
      <p:sp>
        <p:nvSpPr>
          <p:cNvPr id="2636" name="TextBox 2635"/>
          <p:cNvSpPr txBox="1"/>
          <p:nvPr/>
        </p:nvSpPr>
        <p:spPr>
          <a:xfrm>
            <a:off x="2284890" y="485854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70</a:t>
            </a:r>
            <a:endParaRPr lang="ko-KR" altLang="en-US" sz="600" b="1"/>
          </a:p>
        </p:txBody>
      </p:sp>
      <p:sp>
        <p:nvSpPr>
          <p:cNvPr id="2637" name="TextBox 2636"/>
          <p:cNvSpPr txBox="1"/>
          <p:nvPr/>
        </p:nvSpPr>
        <p:spPr>
          <a:xfrm>
            <a:off x="1898648" y="485573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62</a:t>
            </a:r>
            <a:endParaRPr lang="ko-KR" altLang="en-US" sz="600" b="1"/>
          </a:p>
        </p:txBody>
      </p:sp>
      <p:sp>
        <p:nvSpPr>
          <p:cNvPr id="2638" name="TextBox 2637"/>
          <p:cNvSpPr txBox="1"/>
          <p:nvPr/>
        </p:nvSpPr>
        <p:spPr>
          <a:xfrm>
            <a:off x="1882787" y="5112384"/>
            <a:ext cx="300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>
                <a:solidFill>
                  <a:srgbClr val="FF0000"/>
                </a:solidFill>
              </a:rPr>
              <a:t>130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39" name="TextBox 2638"/>
          <p:cNvSpPr txBox="1"/>
          <p:nvPr/>
        </p:nvSpPr>
        <p:spPr>
          <a:xfrm>
            <a:off x="2265564" y="5114097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70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0" name="TextBox 2639"/>
          <p:cNvSpPr txBox="1"/>
          <p:nvPr/>
        </p:nvSpPr>
        <p:spPr>
          <a:xfrm>
            <a:off x="2380419" y="521407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48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1" name="TextBox 2640"/>
          <p:cNvSpPr txBox="1"/>
          <p:nvPr/>
        </p:nvSpPr>
        <p:spPr>
          <a:xfrm>
            <a:off x="2203971" y="521353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>
                <a:solidFill>
                  <a:srgbClr val="FF0000"/>
                </a:solidFill>
              </a:rPr>
              <a:t>8</a:t>
            </a:r>
            <a:r>
              <a:rPr lang="en-US" altLang="ko-KR" sz="600" b="1" dirty="0" smtClean="0">
                <a:solidFill>
                  <a:srgbClr val="FF0000"/>
                </a:solidFill>
              </a:rPr>
              <a:t>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2" name="TextBox 2641"/>
          <p:cNvSpPr txBox="1"/>
          <p:nvPr/>
        </p:nvSpPr>
        <p:spPr>
          <a:xfrm>
            <a:off x="1823624" y="5215964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80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3" name="TextBox 2642"/>
          <p:cNvSpPr txBox="1"/>
          <p:nvPr/>
        </p:nvSpPr>
        <p:spPr>
          <a:xfrm>
            <a:off x="1980266" y="5215696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120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4" name="TextBox 2643"/>
          <p:cNvSpPr txBox="1"/>
          <p:nvPr/>
        </p:nvSpPr>
        <p:spPr>
          <a:xfrm>
            <a:off x="2375352" y="5442217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34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5" name="TextBox 2644"/>
          <p:cNvSpPr txBox="1"/>
          <p:nvPr/>
        </p:nvSpPr>
        <p:spPr>
          <a:xfrm>
            <a:off x="2198903" y="5441677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6" name="TextBox 2645"/>
          <p:cNvSpPr txBox="1"/>
          <p:nvPr/>
        </p:nvSpPr>
        <p:spPr>
          <a:xfrm>
            <a:off x="1804083" y="5444103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146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7" name="TextBox 2646"/>
          <p:cNvSpPr txBox="1"/>
          <p:nvPr/>
        </p:nvSpPr>
        <p:spPr>
          <a:xfrm>
            <a:off x="1970619" y="5443835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46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8" name="TextBox 2647"/>
          <p:cNvSpPr txBox="1"/>
          <p:nvPr/>
        </p:nvSpPr>
        <p:spPr>
          <a:xfrm>
            <a:off x="1889017" y="5347449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>
                <a:solidFill>
                  <a:srgbClr val="FF0000"/>
                </a:solidFill>
              </a:rPr>
              <a:t>82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49" name="TextBox 2648"/>
          <p:cNvSpPr txBox="1"/>
          <p:nvPr/>
        </p:nvSpPr>
        <p:spPr>
          <a:xfrm>
            <a:off x="2252558" y="5349162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144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50" name="TextBox 2649"/>
          <p:cNvSpPr txBox="1"/>
          <p:nvPr/>
        </p:nvSpPr>
        <p:spPr>
          <a:xfrm>
            <a:off x="3826226" y="2493096"/>
            <a:ext cx="300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>
                <a:solidFill>
                  <a:srgbClr val="FF0000"/>
                </a:solidFill>
              </a:rPr>
              <a:t>140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51" name="TextBox 2650"/>
          <p:cNvSpPr txBox="1"/>
          <p:nvPr/>
        </p:nvSpPr>
        <p:spPr>
          <a:xfrm>
            <a:off x="3816902" y="2265397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150</a:t>
            </a:r>
            <a:endParaRPr lang="ko-KR" altLang="en-US" sz="600" b="1"/>
          </a:p>
        </p:txBody>
      </p:sp>
      <p:sp>
        <p:nvSpPr>
          <p:cNvPr id="2652" name="TextBox 2651"/>
          <p:cNvSpPr txBox="1"/>
          <p:nvPr/>
        </p:nvSpPr>
        <p:spPr>
          <a:xfrm>
            <a:off x="3807058" y="2787332"/>
            <a:ext cx="3193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102</a:t>
            </a:r>
            <a:endParaRPr lang="ko-KR" altLang="en-US" sz="600" b="1"/>
          </a:p>
        </p:txBody>
      </p:sp>
      <p:sp>
        <p:nvSpPr>
          <p:cNvPr id="2653" name="TextBox 2652"/>
          <p:cNvSpPr txBox="1"/>
          <p:nvPr/>
        </p:nvSpPr>
        <p:spPr>
          <a:xfrm>
            <a:off x="3796792" y="3023345"/>
            <a:ext cx="3193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151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54" name="TextBox 2653"/>
          <p:cNvSpPr txBox="1"/>
          <p:nvPr/>
        </p:nvSpPr>
        <p:spPr>
          <a:xfrm>
            <a:off x="3824548" y="3623054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130</a:t>
            </a:r>
            <a:endParaRPr lang="ko-KR" altLang="en-US" sz="600" b="1"/>
          </a:p>
        </p:txBody>
      </p:sp>
      <p:sp>
        <p:nvSpPr>
          <p:cNvPr id="2655" name="TextBox 2654"/>
          <p:cNvSpPr txBox="1"/>
          <p:nvPr/>
        </p:nvSpPr>
        <p:spPr>
          <a:xfrm>
            <a:off x="3834423" y="383551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92</a:t>
            </a:r>
            <a:endParaRPr lang="ko-KR" altLang="en-US" sz="600" b="1"/>
          </a:p>
        </p:txBody>
      </p:sp>
      <p:sp>
        <p:nvSpPr>
          <p:cNvPr id="2656" name="TextBox 2655"/>
          <p:cNvSpPr txBox="1"/>
          <p:nvPr/>
        </p:nvSpPr>
        <p:spPr>
          <a:xfrm>
            <a:off x="3737681" y="2592752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110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57" name="TextBox 2656"/>
          <p:cNvSpPr txBox="1"/>
          <p:nvPr/>
        </p:nvSpPr>
        <p:spPr>
          <a:xfrm>
            <a:off x="3912093" y="2592484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32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58" name="TextBox 2657"/>
          <p:cNvSpPr txBox="1"/>
          <p:nvPr/>
        </p:nvSpPr>
        <p:spPr>
          <a:xfrm>
            <a:off x="3747283" y="2358799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34</a:t>
            </a:r>
            <a:endParaRPr lang="ko-KR" altLang="en-US" sz="600" b="1"/>
          </a:p>
        </p:txBody>
      </p:sp>
      <p:sp>
        <p:nvSpPr>
          <p:cNvPr id="2659" name="TextBox 2658"/>
          <p:cNvSpPr txBox="1"/>
          <p:nvPr/>
        </p:nvSpPr>
        <p:spPr>
          <a:xfrm>
            <a:off x="3907651" y="2358945"/>
            <a:ext cx="300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148</a:t>
            </a:r>
            <a:endParaRPr lang="ko-KR" altLang="en-US" sz="600" b="1"/>
          </a:p>
        </p:txBody>
      </p:sp>
      <p:sp>
        <p:nvSpPr>
          <p:cNvPr id="2660" name="TextBox 2659"/>
          <p:cNvSpPr txBox="1"/>
          <p:nvPr/>
        </p:nvSpPr>
        <p:spPr>
          <a:xfrm>
            <a:off x="3914063" y="2890384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32</a:t>
            </a:r>
            <a:endParaRPr lang="ko-KR" altLang="en-US" sz="600" b="1"/>
          </a:p>
        </p:txBody>
      </p:sp>
      <p:sp>
        <p:nvSpPr>
          <p:cNvPr id="2661" name="TextBox 2660"/>
          <p:cNvSpPr txBox="1"/>
          <p:nvPr/>
        </p:nvSpPr>
        <p:spPr>
          <a:xfrm>
            <a:off x="3743643" y="2889844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88</a:t>
            </a:r>
            <a:endParaRPr lang="ko-KR" altLang="en-US" sz="600" b="1"/>
          </a:p>
        </p:txBody>
      </p:sp>
      <p:sp>
        <p:nvSpPr>
          <p:cNvPr id="2662" name="TextBox 2661"/>
          <p:cNvSpPr txBox="1"/>
          <p:nvPr/>
        </p:nvSpPr>
        <p:spPr>
          <a:xfrm>
            <a:off x="3919947" y="3126196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44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63" name="TextBox 2662"/>
          <p:cNvSpPr txBox="1"/>
          <p:nvPr/>
        </p:nvSpPr>
        <p:spPr>
          <a:xfrm>
            <a:off x="3743497" y="3125656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36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64" name="TextBox 2663"/>
          <p:cNvSpPr txBox="1"/>
          <p:nvPr/>
        </p:nvSpPr>
        <p:spPr>
          <a:xfrm>
            <a:off x="3743497" y="3724678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16</a:t>
            </a:r>
            <a:endParaRPr lang="ko-KR" altLang="en-US" sz="600" b="1"/>
          </a:p>
        </p:txBody>
      </p:sp>
      <p:sp>
        <p:nvSpPr>
          <p:cNvPr id="2665" name="TextBox 2664"/>
          <p:cNvSpPr txBox="1"/>
          <p:nvPr/>
        </p:nvSpPr>
        <p:spPr>
          <a:xfrm>
            <a:off x="3908628" y="3720061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122</a:t>
            </a:r>
            <a:endParaRPr lang="ko-KR" altLang="en-US" sz="600" b="1"/>
          </a:p>
        </p:txBody>
      </p:sp>
      <p:sp>
        <p:nvSpPr>
          <p:cNvPr id="2666" name="TextBox 2665"/>
          <p:cNvSpPr txBox="1"/>
          <p:nvPr/>
        </p:nvSpPr>
        <p:spPr>
          <a:xfrm>
            <a:off x="3920622" y="3942849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22</a:t>
            </a:r>
            <a:endParaRPr lang="ko-KR" altLang="en-US" sz="600" b="1"/>
          </a:p>
        </p:txBody>
      </p:sp>
      <p:sp>
        <p:nvSpPr>
          <p:cNvPr id="2667" name="TextBox 2666"/>
          <p:cNvSpPr txBox="1"/>
          <p:nvPr/>
        </p:nvSpPr>
        <p:spPr>
          <a:xfrm>
            <a:off x="3754964" y="393754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6</a:t>
            </a:r>
            <a:r>
              <a:rPr lang="en-US" altLang="ko-KR" sz="600" b="1" dirty="0" smtClean="0"/>
              <a:t>3</a:t>
            </a:r>
            <a:endParaRPr lang="ko-KR" altLang="en-US" sz="600" b="1"/>
          </a:p>
        </p:txBody>
      </p:sp>
      <p:sp>
        <p:nvSpPr>
          <p:cNvPr id="2668" name="TextBox 2667"/>
          <p:cNvSpPr txBox="1"/>
          <p:nvPr/>
        </p:nvSpPr>
        <p:spPr>
          <a:xfrm>
            <a:off x="3747637" y="4201913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112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69" name="TextBox 2668"/>
          <p:cNvSpPr txBox="1"/>
          <p:nvPr/>
        </p:nvSpPr>
        <p:spPr>
          <a:xfrm>
            <a:off x="3923697" y="4201645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27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70" name="TextBox 2669"/>
          <p:cNvSpPr txBox="1"/>
          <p:nvPr/>
        </p:nvSpPr>
        <p:spPr>
          <a:xfrm>
            <a:off x="3747516" y="4430052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71" name="TextBox 2670"/>
          <p:cNvSpPr txBox="1"/>
          <p:nvPr/>
        </p:nvSpPr>
        <p:spPr>
          <a:xfrm>
            <a:off x="3894815" y="4429784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72" name="TextBox 2671"/>
          <p:cNvSpPr txBox="1"/>
          <p:nvPr/>
        </p:nvSpPr>
        <p:spPr>
          <a:xfrm>
            <a:off x="3754479" y="4745409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18</a:t>
            </a:r>
            <a:endParaRPr lang="ko-KR" altLang="en-US" sz="600" b="1"/>
          </a:p>
        </p:txBody>
      </p:sp>
      <p:sp>
        <p:nvSpPr>
          <p:cNvPr id="2673" name="TextBox 2672"/>
          <p:cNvSpPr txBox="1"/>
          <p:nvPr/>
        </p:nvSpPr>
        <p:spPr>
          <a:xfrm>
            <a:off x="3905321" y="4745555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120</a:t>
            </a:r>
            <a:endParaRPr lang="ko-KR" altLang="en-US" sz="600" b="1"/>
          </a:p>
        </p:txBody>
      </p:sp>
      <p:sp>
        <p:nvSpPr>
          <p:cNvPr id="2674" name="TextBox 2673"/>
          <p:cNvSpPr txBox="1"/>
          <p:nvPr/>
        </p:nvSpPr>
        <p:spPr>
          <a:xfrm>
            <a:off x="3760891" y="495463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65</a:t>
            </a:r>
            <a:endParaRPr lang="ko-KR" altLang="en-US" sz="600" b="1"/>
          </a:p>
        </p:txBody>
      </p:sp>
      <p:sp>
        <p:nvSpPr>
          <p:cNvPr id="2675" name="TextBox 2674"/>
          <p:cNvSpPr txBox="1"/>
          <p:nvPr/>
        </p:nvSpPr>
        <p:spPr>
          <a:xfrm>
            <a:off x="3924557" y="495477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2</a:t>
            </a:r>
            <a:r>
              <a:rPr lang="en-US" altLang="ko-KR" sz="600" b="1" dirty="0" smtClean="0"/>
              <a:t>4</a:t>
            </a:r>
            <a:endParaRPr lang="ko-KR" altLang="en-US" sz="600" b="1"/>
          </a:p>
        </p:txBody>
      </p:sp>
      <p:sp>
        <p:nvSpPr>
          <p:cNvPr id="2676" name="TextBox 2675"/>
          <p:cNvSpPr txBox="1"/>
          <p:nvPr/>
        </p:nvSpPr>
        <p:spPr>
          <a:xfrm>
            <a:off x="3727484" y="5216914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114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77" name="TextBox 2676"/>
          <p:cNvSpPr txBox="1"/>
          <p:nvPr/>
        </p:nvSpPr>
        <p:spPr>
          <a:xfrm>
            <a:off x="3922598" y="521664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28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78" name="TextBox 2677"/>
          <p:cNvSpPr txBox="1"/>
          <p:nvPr/>
        </p:nvSpPr>
        <p:spPr>
          <a:xfrm>
            <a:off x="3746416" y="5445053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79" name="TextBox 2678"/>
          <p:cNvSpPr txBox="1"/>
          <p:nvPr/>
        </p:nvSpPr>
        <p:spPr>
          <a:xfrm>
            <a:off x="3899837" y="5442375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80" name="TextBox 2679"/>
          <p:cNvSpPr txBox="1"/>
          <p:nvPr/>
        </p:nvSpPr>
        <p:spPr>
          <a:xfrm>
            <a:off x="3814246" y="4097501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128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81" name="TextBox 2680"/>
          <p:cNvSpPr txBox="1"/>
          <p:nvPr/>
        </p:nvSpPr>
        <p:spPr>
          <a:xfrm>
            <a:off x="3808744" y="4327168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134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82" name="TextBox 2681"/>
          <p:cNvSpPr txBox="1"/>
          <p:nvPr/>
        </p:nvSpPr>
        <p:spPr>
          <a:xfrm>
            <a:off x="3818584" y="4633022"/>
            <a:ext cx="300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140</a:t>
            </a:r>
            <a:endParaRPr lang="ko-KR" altLang="en-US" sz="600" b="1"/>
          </a:p>
        </p:txBody>
      </p:sp>
      <p:sp>
        <p:nvSpPr>
          <p:cNvPr id="2683" name="TextBox 2682"/>
          <p:cNvSpPr txBox="1"/>
          <p:nvPr/>
        </p:nvSpPr>
        <p:spPr>
          <a:xfrm>
            <a:off x="3847306" y="485605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90</a:t>
            </a:r>
            <a:endParaRPr lang="ko-KR" altLang="en-US" sz="600" b="1"/>
          </a:p>
        </p:txBody>
      </p:sp>
      <p:sp>
        <p:nvSpPr>
          <p:cNvPr id="2684" name="TextBox 2683"/>
          <p:cNvSpPr txBox="1"/>
          <p:nvPr/>
        </p:nvSpPr>
        <p:spPr>
          <a:xfrm>
            <a:off x="3808744" y="5111607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128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2685" name="TextBox 2684"/>
          <p:cNvSpPr txBox="1"/>
          <p:nvPr/>
        </p:nvSpPr>
        <p:spPr>
          <a:xfrm>
            <a:off x="3814974" y="5346672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142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graphicFrame>
        <p:nvGraphicFramePr>
          <p:cNvPr id="965" name="표 9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47876"/>
              </p:ext>
            </p:extLst>
          </p:nvPr>
        </p:nvGraphicFramePr>
        <p:xfrm>
          <a:off x="7769850" y="1014785"/>
          <a:ext cx="124563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13"/>
                <a:gridCol w="390525"/>
                <a:gridCol w="381000"/>
              </a:tblGrid>
              <a:tr h="167073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STS04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STS103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STS105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403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sp>
        <p:nvSpPr>
          <p:cNvPr id="963" name="모서리가 둥근 직사각형 962"/>
          <p:cNvSpPr/>
          <p:nvPr/>
        </p:nvSpPr>
        <p:spPr>
          <a:xfrm>
            <a:off x="344314" y="990187"/>
            <a:ext cx="8755156" cy="5542417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4" name="TextBox 963"/>
          <p:cNvSpPr txBox="1"/>
          <p:nvPr/>
        </p:nvSpPr>
        <p:spPr>
          <a:xfrm>
            <a:off x="407276" y="1020968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QC Plan</a:t>
            </a:r>
            <a:endParaRPr lang="ko-KR" altLang="en-US" sz="800" b="1"/>
          </a:p>
        </p:txBody>
      </p:sp>
      <p:cxnSp>
        <p:nvCxnSpPr>
          <p:cNvPr id="1368" name="직선 연결선 1367"/>
          <p:cNvCxnSpPr/>
          <p:nvPr/>
        </p:nvCxnSpPr>
        <p:spPr>
          <a:xfrm flipV="1">
            <a:off x="653022" y="1306043"/>
            <a:ext cx="813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8" name="모서리가 둥근 직사각형 1377"/>
          <p:cNvSpPr/>
          <p:nvPr/>
        </p:nvSpPr>
        <p:spPr>
          <a:xfrm>
            <a:off x="367067" y="1384947"/>
            <a:ext cx="335546" cy="2879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9" name="TextBox 1378"/>
          <p:cNvSpPr txBox="1"/>
          <p:nvPr/>
        </p:nvSpPr>
        <p:spPr>
          <a:xfrm>
            <a:off x="325436" y="1416563"/>
            <a:ext cx="4090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err="1" smtClean="0"/>
              <a:t>pred</a:t>
            </a:r>
            <a:endParaRPr lang="ko-KR" altLang="en-US" sz="800" b="1"/>
          </a:p>
        </p:txBody>
      </p: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527679"/>
              </p:ext>
            </p:extLst>
          </p:nvPr>
        </p:nvGraphicFramePr>
        <p:xfrm>
          <a:off x="9488422" y="859353"/>
          <a:ext cx="2637675" cy="2604412"/>
        </p:xfrm>
        <a:graphic>
          <a:graphicData uri="http://schemas.openxmlformats.org/drawingml/2006/table">
            <a:tbl>
              <a:tblPr/>
              <a:tblGrid>
                <a:gridCol w="22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오늘 하루 동안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별 작업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Job plan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수행 시간 표현 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Real Time Job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수행 시간 표현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Predicted Job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수행 시간 표현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Yard Crash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QC </a:t>
            </a: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작업패턴 분석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803" name="타원 1802"/>
          <p:cNvSpPr/>
          <p:nvPr/>
        </p:nvSpPr>
        <p:spPr>
          <a:xfrm>
            <a:off x="831115" y="2336318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342" name="그룹 341"/>
          <p:cNvGrpSpPr/>
          <p:nvPr/>
        </p:nvGrpSpPr>
        <p:grpSpPr>
          <a:xfrm>
            <a:off x="771685" y="1367939"/>
            <a:ext cx="7863791" cy="1156576"/>
            <a:chOff x="635993" y="3401812"/>
            <a:chExt cx="7863791" cy="1156576"/>
          </a:xfrm>
        </p:grpSpPr>
        <p:grpSp>
          <p:nvGrpSpPr>
            <p:cNvPr id="343" name="그룹 342"/>
            <p:cNvGrpSpPr/>
            <p:nvPr/>
          </p:nvGrpSpPr>
          <p:grpSpPr>
            <a:xfrm>
              <a:off x="1716883" y="3620638"/>
              <a:ext cx="6574039" cy="194553"/>
              <a:chOff x="1600170" y="4199352"/>
              <a:chExt cx="6574039" cy="194553"/>
            </a:xfrm>
          </p:grpSpPr>
          <p:sp>
            <p:nvSpPr>
              <p:cNvPr id="587" name="직사각형 586"/>
              <p:cNvSpPr/>
              <p:nvPr/>
            </p:nvSpPr>
            <p:spPr>
              <a:xfrm>
                <a:off x="1600170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8" name="직사각형 587"/>
              <p:cNvSpPr/>
              <p:nvPr/>
            </p:nvSpPr>
            <p:spPr>
              <a:xfrm>
                <a:off x="1600170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9" name="직사각형 588"/>
              <p:cNvSpPr/>
              <p:nvPr/>
            </p:nvSpPr>
            <p:spPr>
              <a:xfrm>
                <a:off x="1781970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0" name="직사각형 589"/>
              <p:cNvSpPr/>
              <p:nvPr/>
            </p:nvSpPr>
            <p:spPr>
              <a:xfrm>
                <a:off x="1987671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1" name="직사각형 590"/>
              <p:cNvSpPr/>
              <p:nvPr/>
            </p:nvSpPr>
            <p:spPr>
              <a:xfrm>
                <a:off x="1987671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2" name="직사각형 591"/>
              <p:cNvSpPr/>
              <p:nvPr/>
            </p:nvSpPr>
            <p:spPr>
              <a:xfrm>
                <a:off x="2169472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3" name="직사각형 592"/>
              <p:cNvSpPr/>
              <p:nvPr/>
            </p:nvSpPr>
            <p:spPr>
              <a:xfrm>
                <a:off x="2375173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4" name="직사각형 593"/>
              <p:cNvSpPr/>
              <p:nvPr/>
            </p:nvSpPr>
            <p:spPr>
              <a:xfrm>
                <a:off x="2375173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5" name="직사각형 594"/>
              <p:cNvSpPr/>
              <p:nvPr/>
            </p:nvSpPr>
            <p:spPr>
              <a:xfrm>
                <a:off x="2556973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6" name="직사각형 595"/>
              <p:cNvSpPr/>
              <p:nvPr/>
            </p:nvSpPr>
            <p:spPr>
              <a:xfrm>
                <a:off x="3157352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7" name="직사각형 596"/>
              <p:cNvSpPr/>
              <p:nvPr/>
            </p:nvSpPr>
            <p:spPr>
              <a:xfrm>
                <a:off x="3157352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8" name="직사각형 597"/>
              <p:cNvSpPr/>
              <p:nvPr/>
            </p:nvSpPr>
            <p:spPr>
              <a:xfrm>
                <a:off x="3339152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9" name="직사각형 598"/>
              <p:cNvSpPr/>
              <p:nvPr/>
            </p:nvSpPr>
            <p:spPr>
              <a:xfrm>
                <a:off x="3544854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0" name="직사각형 599"/>
              <p:cNvSpPr/>
              <p:nvPr/>
            </p:nvSpPr>
            <p:spPr>
              <a:xfrm>
                <a:off x="3544854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1" name="직사각형 600"/>
              <p:cNvSpPr/>
              <p:nvPr/>
            </p:nvSpPr>
            <p:spPr>
              <a:xfrm>
                <a:off x="3726654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2" name="직사각형 601"/>
              <p:cNvSpPr/>
              <p:nvPr/>
            </p:nvSpPr>
            <p:spPr>
              <a:xfrm>
                <a:off x="3932355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3" name="직사각형 602"/>
              <p:cNvSpPr/>
              <p:nvPr/>
            </p:nvSpPr>
            <p:spPr>
              <a:xfrm>
                <a:off x="3932355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4" name="직사각형 603"/>
              <p:cNvSpPr/>
              <p:nvPr/>
            </p:nvSpPr>
            <p:spPr>
              <a:xfrm>
                <a:off x="4114156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5" name="직사각형 604"/>
              <p:cNvSpPr/>
              <p:nvPr/>
            </p:nvSpPr>
            <p:spPr>
              <a:xfrm>
                <a:off x="4319857" y="4203618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6" name="직사각형 605"/>
              <p:cNvSpPr/>
              <p:nvPr/>
            </p:nvSpPr>
            <p:spPr>
              <a:xfrm>
                <a:off x="4319857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7" name="직사각형 606"/>
              <p:cNvSpPr/>
              <p:nvPr/>
            </p:nvSpPr>
            <p:spPr>
              <a:xfrm>
                <a:off x="4501657" y="4297695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8" name="직사각형 607"/>
              <p:cNvSpPr/>
              <p:nvPr/>
            </p:nvSpPr>
            <p:spPr>
              <a:xfrm>
                <a:off x="4709324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9" name="직사각형 608"/>
              <p:cNvSpPr/>
              <p:nvPr/>
            </p:nvSpPr>
            <p:spPr>
              <a:xfrm>
                <a:off x="4709324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0" name="직사각형 609"/>
              <p:cNvSpPr/>
              <p:nvPr/>
            </p:nvSpPr>
            <p:spPr>
              <a:xfrm>
                <a:off x="4891124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1" name="직사각형 610"/>
              <p:cNvSpPr/>
              <p:nvPr/>
            </p:nvSpPr>
            <p:spPr>
              <a:xfrm>
                <a:off x="5096825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2" name="직사각형 611"/>
              <p:cNvSpPr/>
              <p:nvPr/>
            </p:nvSpPr>
            <p:spPr>
              <a:xfrm>
                <a:off x="5096825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3" name="직사각형 612"/>
              <p:cNvSpPr/>
              <p:nvPr/>
            </p:nvSpPr>
            <p:spPr>
              <a:xfrm>
                <a:off x="5278626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4" name="직사각형 613"/>
              <p:cNvSpPr/>
              <p:nvPr/>
            </p:nvSpPr>
            <p:spPr>
              <a:xfrm>
                <a:off x="5484327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5" name="직사각형 614"/>
              <p:cNvSpPr/>
              <p:nvPr/>
            </p:nvSpPr>
            <p:spPr>
              <a:xfrm>
                <a:off x="5484327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6" name="직사각형 615"/>
              <p:cNvSpPr/>
              <p:nvPr/>
            </p:nvSpPr>
            <p:spPr>
              <a:xfrm>
                <a:off x="5666127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7" name="직사각형 616"/>
              <p:cNvSpPr/>
              <p:nvPr/>
            </p:nvSpPr>
            <p:spPr>
              <a:xfrm>
                <a:off x="5871829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8" name="직사각형 617"/>
              <p:cNvSpPr/>
              <p:nvPr/>
            </p:nvSpPr>
            <p:spPr>
              <a:xfrm>
                <a:off x="5871829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9" name="직사각형 618"/>
              <p:cNvSpPr/>
              <p:nvPr/>
            </p:nvSpPr>
            <p:spPr>
              <a:xfrm>
                <a:off x="6053629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0" name="직사각형 619"/>
              <p:cNvSpPr/>
              <p:nvPr/>
            </p:nvSpPr>
            <p:spPr>
              <a:xfrm>
                <a:off x="6258059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1" name="직사각형 620"/>
              <p:cNvSpPr/>
              <p:nvPr/>
            </p:nvSpPr>
            <p:spPr>
              <a:xfrm>
                <a:off x="6258059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2" name="직사각형 621"/>
              <p:cNvSpPr/>
              <p:nvPr/>
            </p:nvSpPr>
            <p:spPr>
              <a:xfrm>
                <a:off x="6439859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3" name="직사각형 622"/>
              <p:cNvSpPr/>
              <p:nvPr/>
            </p:nvSpPr>
            <p:spPr>
              <a:xfrm>
                <a:off x="6645561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4" name="직사각형 623"/>
              <p:cNvSpPr/>
              <p:nvPr/>
            </p:nvSpPr>
            <p:spPr>
              <a:xfrm>
                <a:off x="6645561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5" name="직사각형 624"/>
              <p:cNvSpPr/>
              <p:nvPr/>
            </p:nvSpPr>
            <p:spPr>
              <a:xfrm>
                <a:off x="6827361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6" name="직사각형 625"/>
              <p:cNvSpPr/>
              <p:nvPr/>
            </p:nvSpPr>
            <p:spPr>
              <a:xfrm>
                <a:off x="7033062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7" name="직사각형 626"/>
              <p:cNvSpPr/>
              <p:nvPr/>
            </p:nvSpPr>
            <p:spPr>
              <a:xfrm>
                <a:off x="7033062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8" name="직사각형 627"/>
              <p:cNvSpPr/>
              <p:nvPr/>
            </p:nvSpPr>
            <p:spPr>
              <a:xfrm>
                <a:off x="7214863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9" name="직사각형 628"/>
              <p:cNvSpPr/>
              <p:nvPr/>
            </p:nvSpPr>
            <p:spPr>
              <a:xfrm>
                <a:off x="7420564" y="4201485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0" name="직사각형 629"/>
              <p:cNvSpPr/>
              <p:nvPr/>
            </p:nvSpPr>
            <p:spPr>
              <a:xfrm>
                <a:off x="7420564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1" name="직사각형 630"/>
              <p:cNvSpPr/>
              <p:nvPr/>
            </p:nvSpPr>
            <p:spPr>
              <a:xfrm>
                <a:off x="7602364" y="4295561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2" name="직사각형 631"/>
              <p:cNvSpPr/>
              <p:nvPr/>
            </p:nvSpPr>
            <p:spPr>
              <a:xfrm>
                <a:off x="7808066" y="4199352"/>
                <a:ext cx="366143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3" name="직사각형 632"/>
              <p:cNvSpPr/>
              <p:nvPr/>
            </p:nvSpPr>
            <p:spPr>
              <a:xfrm>
                <a:off x="7808066" y="4293428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4" name="직사각형 633"/>
              <p:cNvSpPr/>
              <p:nvPr/>
            </p:nvSpPr>
            <p:spPr>
              <a:xfrm>
                <a:off x="7989866" y="4293428"/>
                <a:ext cx="183072" cy="962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4" name="그룹 343"/>
            <p:cNvGrpSpPr/>
            <p:nvPr/>
          </p:nvGrpSpPr>
          <p:grpSpPr>
            <a:xfrm>
              <a:off x="1705304" y="4106612"/>
              <a:ext cx="6574039" cy="194554"/>
              <a:chOff x="1596211" y="4433866"/>
              <a:chExt cx="6574039" cy="194554"/>
            </a:xfrm>
          </p:grpSpPr>
          <p:sp>
            <p:nvSpPr>
              <p:cNvPr id="539" name="직사각형 538"/>
              <p:cNvSpPr/>
              <p:nvPr/>
            </p:nvSpPr>
            <p:spPr>
              <a:xfrm>
                <a:off x="1596211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0" name="직사각형 539"/>
              <p:cNvSpPr/>
              <p:nvPr/>
            </p:nvSpPr>
            <p:spPr>
              <a:xfrm>
                <a:off x="1596211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1" name="직사각형 540"/>
              <p:cNvSpPr/>
              <p:nvPr/>
            </p:nvSpPr>
            <p:spPr>
              <a:xfrm>
                <a:off x="1778011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2" name="직사각형 541"/>
              <p:cNvSpPr/>
              <p:nvPr/>
            </p:nvSpPr>
            <p:spPr>
              <a:xfrm>
                <a:off x="1983713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3" name="직사각형 542"/>
              <p:cNvSpPr/>
              <p:nvPr/>
            </p:nvSpPr>
            <p:spPr>
              <a:xfrm>
                <a:off x="1983713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4" name="직사각형 543"/>
              <p:cNvSpPr/>
              <p:nvPr/>
            </p:nvSpPr>
            <p:spPr>
              <a:xfrm>
                <a:off x="2165513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5" name="직사각형 544"/>
              <p:cNvSpPr/>
              <p:nvPr/>
            </p:nvSpPr>
            <p:spPr>
              <a:xfrm>
                <a:off x="2371214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6" name="직사각형 545"/>
              <p:cNvSpPr/>
              <p:nvPr/>
            </p:nvSpPr>
            <p:spPr>
              <a:xfrm>
                <a:off x="2371214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7" name="직사각형 546"/>
              <p:cNvSpPr/>
              <p:nvPr/>
            </p:nvSpPr>
            <p:spPr>
              <a:xfrm>
                <a:off x="2553015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8" name="직사각형 547"/>
              <p:cNvSpPr/>
              <p:nvPr/>
            </p:nvSpPr>
            <p:spPr>
              <a:xfrm>
                <a:off x="3153393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9" name="직사각형 548"/>
              <p:cNvSpPr/>
              <p:nvPr/>
            </p:nvSpPr>
            <p:spPr>
              <a:xfrm>
                <a:off x="3153393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0" name="직사각형 549"/>
              <p:cNvSpPr/>
              <p:nvPr/>
            </p:nvSpPr>
            <p:spPr>
              <a:xfrm>
                <a:off x="3335194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1" name="직사각형 550"/>
              <p:cNvSpPr/>
              <p:nvPr/>
            </p:nvSpPr>
            <p:spPr>
              <a:xfrm>
                <a:off x="3540895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2" name="직사각형 551"/>
              <p:cNvSpPr/>
              <p:nvPr/>
            </p:nvSpPr>
            <p:spPr>
              <a:xfrm>
                <a:off x="3540895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3" name="직사각형 552"/>
              <p:cNvSpPr/>
              <p:nvPr/>
            </p:nvSpPr>
            <p:spPr>
              <a:xfrm>
                <a:off x="3722695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4" name="직사각형 553"/>
              <p:cNvSpPr/>
              <p:nvPr/>
            </p:nvSpPr>
            <p:spPr>
              <a:xfrm>
                <a:off x="3928397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5" name="직사각형 554"/>
              <p:cNvSpPr/>
              <p:nvPr/>
            </p:nvSpPr>
            <p:spPr>
              <a:xfrm>
                <a:off x="3928397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6" name="직사각형 555"/>
              <p:cNvSpPr/>
              <p:nvPr/>
            </p:nvSpPr>
            <p:spPr>
              <a:xfrm>
                <a:off x="4110197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7" name="직사각형 556"/>
              <p:cNvSpPr/>
              <p:nvPr/>
            </p:nvSpPr>
            <p:spPr>
              <a:xfrm>
                <a:off x="4315898" y="4438133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8" name="직사각형 557"/>
              <p:cNvSpPr/>
              <p:nvPr/>
            </p:nvSpPr>
            <p:spPr>
              <a:xfrm>
                <a:off x="4315898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9" name="직사각형 558"/>
              <p:cNvSpPr/>
              <p:nvPr/>
            </p:nvSpPr>
            <p:spPr>
              <a:xfrm>
                <a:off x="4497699" y="4532210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0" name="직사각형 559"/>
              <p:cNvSpPr/>
              <p:nvPr/>
            </p:nvSpPr>
            <p:spPr>
              <a:xfrm>
                <a:off x="4705365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1" name="직사각형 560"/>
              <p:cNvSpPr/>
              <p:nvPr/>
            </p:nvSpPr>
            <p:spPr>
              <a:xfrm>
                <a:off x="4705365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2" name="직사각형 561"/>
              <p:cNvSpPr/>
              <p:nvPr/>
            </p:nvSpPr>
            <p:spPr>
              <a:xfrm>
                <a:off x="4887166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3" name="직사각형 562"/>
              <p:cNvSpPr/>
              <p:nvPr/>
            </p:nvSpPr>
            <p:spPr>
              <a:xfrm>
                <a:off x="5092867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4" name="직사각형 563"/>
              <p:cNvSpPr/>
              <p:nvPr/>
            </p:nvSpPr>
            <p:spPr>
              <a:xfrm>
                <a:off x="5092867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5" name="직사각형 564"/>
              <p:cNvSpPr/>
              <p:nvPr/>
            </p:nvSpPr>
            <p:spPr>
              <a:xfrm>
                <a:off x="5274667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6" name="직사각형 565"/>
              <p:cNvSpPr/>
              <p:nvPr/>
            </p:nvSpPr>
            <p:spPr>
              <a:xfrm>
                <a:off x="5480368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7" name="직사각형 566"/>
              <p:cNvSpPr/>
              <p:nvPr/>
            </p:nvSpPr>
            <p:spPr>
              <a:xfrm>
                <a:off x="5480368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8" name="직사각형 567"/>
              <p:cNvSpPr/>
              <p:nvPr/>
            </p:nvSpPr>
            <p:spPr>
              <a:xfrm>
                <a:off x="5662169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9" name="직사각형 568"/>
              <p:cNvSpPr/>
              <p:nvPr/>
            </p:nvSpPr>
            <p:spPr>
              <a:xfrm>
                <a:off x="5867870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0" name="직사각형 569"/>
              <p:cNvSpPr/>
              <p:nvPr/>
            </p:nvSpPr>
            <p:spPr>
              <a:xfrm>
                <a:off x="5867870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1" name="직사각형 570"/>
              <p:cNvSpPr/>
              <p:nvPr/>
            </p:nvSpPr>
            <p:spPr>
              <a:xfrm>
                <a:off x="6049670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2" name="직사각형 571"/>
              <p:cNvSpPr/>
              <p:nvPr/>
            </p:nvSpPr>
            <p:spPr>
              <a:xfrm>
                <a:off x="6254100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3" name="직사각형 572"/>
              <p:cNvSpPr/>
              <p:nvPr/>
            </p:nvSpPr>
            <p:spPr>
              <a:xfrm>
                <a:off x="6254100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4" name="직사각형 573"/>
              <p:cNvSpPr/>
              <p:nvPr/>
            </p:nvSpPr>
            <p:spPr>
              <a:xfrm>
                <a:off x="6435901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5" name="직사각형 574"/>
              <p:cNvSpPr/>
              <p:nvPr/>
            </p:nvSpPr>
            <p:spPr>
              <a:xfrm>
                <a:off x="6641602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6" name="직사각형 575"/>
              <p:cNvSpPr/>
              <p:nvPr/>
            </p:nvSpPr>
            <p:spPr>
              <a:xfrm>
                <a:off x="6641602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7" name="직사각형 576"/>
              <p:cNvSpPr/>
              <p:nvPr/>
            </p:nvSpPr>
            <p:spPr>
              <a:xfrm>
                <a:off x="6823402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8" name="직사각형 577"/>
              <p:cNvSpPr/>
              <p:nvPr/>
            </p:nvSpPr>
            <p:spPr>
              <a:xfrm>
                <a:off x="7029104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9" name="직사각형 578"/>
              <p:cNvSpPr/>
              <p:nvPr/>
            </p:nvSpPr>
            <p:spPr>
              <a:xfrm>
                <a:off x="7029104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0" name="직사각형 579"/>
              <p:cNvSpPr/>
              <p:nvPr/>
            </p:nvSpPr>
            <p:spPr>
              <a:xfrm>
                <a:off x="7210904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1" name="직사각형 580"/>
              <p:cNvSpPr/>
              <p:nvPr/>
            </p:nvSpPr>
            <p:spPr>
              <a:xfrm>
                <a:off x="7416605" y="4436000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2" name="직사각형 581"/>
              <p:cNvSpPr/>
              <p:nvPr/>
            </p:nvSpPr>
            <p:spPr>
              <a:xfrm>
                <a:off x="7416605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3" name="직사각형 582"/>
              <p:cNvSpPr/>
              <p:nvPr/>
            </p:nvSpPr>
            <p:spPr>
              <a:xfrm>
                <a:off x="7598406" y="4530076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4" name="직사각형 583"/>
              <p:cNvSpPr/>
              <p:nvPr/>
            </p:nvSpPr>
            <p:spPr>
              <a:xfrm>
                <a:off x="7804107" y="4433866"/>
                <a:ext cx="366143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5" name="직사각형 584"/>
              <p:cNvSpPr/>
              <p:nvPr/>
            </p:nvSpPr>
            <p:spPr>
              <a:xfrm>
                <a:off x="7804107" y="4527943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6" name="직사각형 585"/>
              <p:cNvSpPr/>
              <p:nvPr/>
            </p:nvSpPr>
            <p:spPr>
              <a:xfrm>
                <a:off x="7985907" y="4527943"/>
                <a:ext cx="183072" cy="9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5" name="직사각형 344"/>
            <p:cNvSpPr/>
            <p:nvPr/>
          </p:nvSpPr>
          <p:spPr>
            <a:xfrm>
              <a:off x="1337992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6" name="직사각형 345"/>
            <p:cNvSpPr/>
            <p:nvPr/>
          </p:nvSpPr>
          <p:spPr>
            <a:xfrm>
              <a:off x="1725494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직사각형 346"/>
            <p:cNvSpPr/>
            <p:nvPr/>
          </p:nvSpPr>
          <p:spPr>
            <a:xfrm>
              <a:off x="2112995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직사각형 347"/>
            <p:cNvSpPr/>
            <p:nvPr/>
          </p:nvSpPr>
          <p:spPr>
            <a:xfrm>
              <a:off x="2500497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9" name="직사각형 348"/>
            <p:cNvSpPr/>
            <p:nvPr/>
          </p:nvSpPr>
          <p:spPr>
            <a:xfrm>
              <a:off x="3275056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0" name="직사각형 349"/>
            <p:cNvSpPr/>
            <p:nvPr/>
          </p:nvSpPr>
          <p:spPr>
            <a:xfrm>
              <a:off x="3662558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직사각형 350"/>
            <p:cNvSpPr/>
            <p:nvPr/>
          </p:nvSpPr>
          <p:spPr>
            <a:xfrm>
              <a:off x="4050060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직사각형 351"/>
            <p:cNvSpPr/>
            <p:nvPr/>
          </p:nvSpPr>
          <p:spPr>
            <a:xfrm>
              <a:off x="4437561" y="3406079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직사각형 352"/>
            <p:cNvSpPr/>
            <p:nvPr/>
          </p:nvSpPr>
          <p:spPr>
            <a:xfrm>
              <a:off x="4827028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4" name="직사각형 353"/>
            <p:cNvSpPr/>
            <p:nvPr/>
          </p:nvSpPr>
          <p:spPr>
            <a:xfrm>
              <a:off x="5214530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직사각형 354"/>
            <p:cNvSpPr/>
            <p:nvPr/>
          </p:nvSpPr>
          <p:spPr>
            <a:xfrm>
              <a:off x="5602031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6" name="직사각형 355"/>
            <p:cNvSpPr/>
            <p:nvPr/>
          </p:nvSpPr>
          <p:spPr>
            <a:xfrm>
              <a:off x="5989533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직사각형 356"/>
            <p:cNvSpPr/>
            <p:nvPr/>
          </p:nvSpPr>
          <p:spPr>
            <a:xfrm>
              <a:off x="6375763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직사각형 357"/>
            <p:cNvSpPr/>
            <p:nvPr/>
          </p:nvSpPr>
          <p:spPr>
            <a:xfrm>
              <a:off x="6763265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9" name="직사각형 358"/>
            <p:cNvSpPr/>
            <p:nvPr/>
          </p:nvSpPr>
          <p:spPr>
            <a:xfrm>
              <a:off x="7150766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0" name="직사각형 359"/>
            <p:cNvSpPr/>
            <p:nvPr/>
          </p:nvSpPr>
          <p:spPr>
            <a:xfrm>
              <a:off x="7538268" y="3403945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1" name="직사각형 360"/>
            <p:cNvSpPr/>
            <p:nvPr/>
          </p:nvSpPr>
          <p:spPr>
            <a:xfrm>
              <a:off x="7925770" y="3401812"/>
              <a:ext cx="366143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2" name="직사각형 361"/>
            <p:cNvSpPr/>
            <p:nvPr/>
          </p:nvSpPr>
          <p:spPr>
            <a:xfrm>
              <a:off x="1324022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3" name="직사각형 362"/>
            <p:cNvSpPr/>
            <p:nvPr/>
          </p:nvSpPr>
          <p:spPr>
            <a:xfrm>
              <a:off x="2096764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4" name="직사각형 363"/>
            <p:cNvSpPr/>
            <p:nvPr/>
          </p:nvSpPr>
          <p:spPr>
            <a:xfrm>
              <a:off x="2096764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5" name="직사각형 364"/>
            <p:cNvSpPr/>
            <p:nvPr/>
          </p:nvSpPr>
          <p:spPr>
            <a:xfrm>
              <a:off x="2278564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직사각형 365"/>
            <p:cNvSpPr/>
            <p:nvPr/>
          </p:nvSpPr>
          <p:spPr>
            <a:xfrm>
              <a:off x="2484265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7" name="직사각형 366"/>
            <p:cNvSpPr/>
            <p:nvPr/>
          </p:nvSpPr>
          <p:spPr>
            <a:xfrm>
              <a:off x="2484265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8" name="직사각형 367"/>
            <p:cNvSpPr/>
            <p:nvPr/>
          </p:nvSpPr>
          <p:spPr>
            <a:xfrm>
              <a:off x="2666066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9" name="직사각형 368"/>
            <p:cNvSpPr/>
            <p:nvPr/>
          </p:nvSpPr>
          <p:spPr>
            <a:xfrm>
              <a:off x="3266445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0" name="직사각형 369"/>
            <p:cNvSpPr/>
            <p:nvPr/>
          </p:nvSpPr>
          <p:spPr>
            <a:xfrm>
              <a:off x="3266445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1" name="직사각형 370"/>
            <p:cNvSpPr/>
            <p:nvPr/>
          </p:nvSpPr>
          <p:spPr>
            <a:xfrm>
              <a:off x="3448245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2" name="직사각형 371"/>
            <p:cNvSpPr/>
            <p:nvPr/>
          </p:nvSpPr>
          <p:spPr>
            <a:xfrm>
              <a:off x="3653946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3" name="직사각형 372"/>
            <p:cNvSpPr/>
            <p:nvPr/>
          </p:nvSpPr>
          <p:spPr>
            <a:xfrm>
              <a:off x="3653946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4" name="직사각형 373"/>
            <p:cNvSpPr/>
            <p:nvPr/>
          </p:nvSpPr>
          <p:spPr>
            <a:xfrm>
              <a:off x="3835747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5" name="직사각형 374"/>
            <p:cNvSpPr/>
            <p:nvPr/>
          </p:nvSpPr>
          <p:spPr>
            <a:xfrm>
              <a:off x="4041448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6" name="직사각형 375"/>
            <p:cNvSpPr/>
            <p:nvPr/>
          </p:nvSpPr>
          <p:spPr>
            <a:xfrm>
              <a:off x="4041448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7" name="직사각형 376"/>
            <p:cNvSpPr/>
            <p:nvPr/>
          </p:nvSpPr>
          <p:spPr>
            <a:xfrm>
              <a:off x="4223248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8" name="직사각형 377"/>
            <p:cNvSpPr/>
            <p:nvPr/>
          </p:nvSpPr>
          <p:spPr>
            <a:xfrm>
              <a:off x="4428950" y="388332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9" name="직사각형 378"/>
            <p:cNvSpPr/>
            <p:nvPr/>
          </p:nvSpPr>
          <p:spPr>
            <a:xfrm>
              <a:off x="4428950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0" name="직사각형 379"/>
            <p:cNvSpPr/>
            <p:nvPr/>
          </p:nvSpPr>
          <p:spPr>
            <a:xfrm>
              <a:off x="4610750" y="3977399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1" name="직사각형 380"/>
            <p:cNvSpPr/>
            <p:nvPr/>
          </p:nvSpPr>
          <p:spPr>
            <a:xfrm>
              <a:off x="4818416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2" name="직사각형 381"/>
            <p:cNvSpPr/>
            <p:nvPr/>
          </p:nvSpPr>
          <p:spPr>
            <a:xfrm>
              <a:off x="4818416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3" name="직사각형 382"/>
            <p:cNvSpPr/>
            <p:nvPr/>
          </p:nvSpPr>
          <p:spPr>
            <a:xfrm>
              <a:off x="5000217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4" name="직사각형 383"/>
            <p:cNvSpPr/>
            <p:nvPr/>
          </p:nvSpPr>
          <p:spPr>
            <a:xfrm>
              <a:off x="5205918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5" name="직사각형 384"/>
            <p:cNvSpPr/>
            <p:nvPr/>
          </p:nvSpPr>
          <p:spPr>
            <a:xfrm>
              <a:off x="5205918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6" name="직사각형 385"/>
            <p:cNvSpPr/>
            <p:nvPr/>
          </p:nvSpPr>
          <p:spPr>
            <a:xfrm>
              <a:off x="5387718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7" name="직사각형 386"/>
            <p:cNvSpPr/>
            <p:nvPr/>
          </p:nvSpPr>
          <p:spPr>
            <a:xfrm>
              <a:off x="5593420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8" name="직사각형 387"/>
            <p:cNvSpPr/>
            <p:nvPr/>
          </p:nvSpPr>
          <p:spPr>
            <a:xfrm>
              <a:off x="5593420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9" name="직사각형 388"/>
            <p:cNvSpPr/>
            <p:nvPr/>
          </p:nvSpPr>
          <p:spPr>
            <a:xfrm>
              <a:off x="5775220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0" name="직사각형 389"/>
            <p:cNvSpPr/>
            <p:nvPr/>
          </p:nvSpPr>
          <p:spPr>
            <a:xfrm>
              <a:off x="5980921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1" name="직사각형 390"/>
            <p:cNvSpPr/>
            <p:nvPr/>
          </p:nvSpPr>
          <p:spPr>
            <a:xfrm>
              <a:off x="5980921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2" name="직사각형 391"/>
            <p:cNvSpPr/>
            <p:nvPr/>
          </p:nvSpPr>
          <p:spPr>
            <a:xfrm>
              <a:off x="6162722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3" name="직사각형 392"/>
            <p:cNvSpPr/>
            <p:nvPr/>
          </p:nvSpPr>
          <p:spPr>
            <a:xfrm>
              <a:off x="6367152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4" name="직사각형 393"/>
            <p:cNvSpPr/>
            <p:nvPr/>
          </p:nvSpPr>
          <p:spPr>
            <a:xfrm>
              <a:off x="6367152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5" name="직사각형 394"/>
            <p:cNvSpPr/>
            <p:nvPr/>
          </p:nvSpPr>
          <p:spPr>
            <a:xfrm>
              <a:off x="6548952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6" name="직사각형 395"/>
            <p:cNvSpPr/>
            <p:nvPr/>
          </p:nvSpPr>
          <p:spPr>
            <a:xfrm>
              <a:off x="6754653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7" name="직사각형 396"/>
            <p:cNvSpPr/>
            <p:nvPr/>
          </p:nvSpPr>
          <p:spPr>
            <a:xfrm>
              <a:off x="6754653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8" name="직사각형 397"/>
            <p:cNvSpPr/>
            <p:nvPr/>
          </p:nvSpPr>
          <p:spPr>
            <a:xfrm>
              <a:off x="6936453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9" name="직사각형 398"/>
            <p:cNvSpPr/>
            <p:nvPr/>
          </p:nvSpPr>
          <p:spPr>
            <a:xfrm>
              <a:off x="7142155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0" name="직사각형 399"/>
            <p:cNvSpPr/>
            <p:nvPr/>
          </p:nvSpPr>
          <p:spPr>
            <a:xfrm>
              <a:off x="7142155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1" name="직사각형 400"/>
            <p:cNvSpPr/>
            <p:nvPr/>
          </p:nvSpPr>
          <p:spPr>
            <a:xfrm>
              <a:off x="7323955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2" name="직사각형 401"/>
            <p:cNvSpPr/>
            <p:nvPr/>
          </p:nvSpPr>
          <p:spPr>
            <a:xfrm>
              <a:off x="7529656" y="3881189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3" name="직사각형 402"/>
            <p:cNvSpPr/>
            <p:nvPr/>
          </p:nvSpPr>
          <p:spPr>
            <a:xfrm>
              <a:off x="7529656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4" name="직사각형 403"/>
            <p:cNvSpPr/>
            <p:nvPr/>
          </p:nvSpPr>
          <p:spPr>
            <a:xfrm>
              <a:off x="7711457" y="3975266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5" name="직사각형 404"/>
            <p:cNvSpPr/>
            <p:nvPr/>
          </p:nvSpPr>
          <p:spPr>
            <a:xfrm>
              <a:off x="7917158" y="3879056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6" name="직사각형 405"/>
            <p:cNvSpPr/>
            <p:nvPr/>
          </p:nvSpPr>
          <p:spPr>
            <a:xfrm>
              <a:off x="7917158" y="3973132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7" name="직사각형 406"/>
            <p:cNvSpPr/>
            <p:nvPr/>
          </p:nvSpPr>
          <p:spPr>
            <a:xfrm>
              <a:off x="8098958" y="3973132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8" name="직사각형 407"/>
            <p:cNvSpPr/>
            <p:nvPr/>
          </p:nvSpPr>
          <p:spPr>
            <a:xfrm>
              <a:off x="652610" y="3617072"/>
              <a:ext cx="483911" cy="1934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9" name="직사각형 408"/>
            <p:cNvSpPr/>
            <p:nvPr/>
          </p:nvSpPr>
          <p:spPr>
            <a:xfrm>
              <a:off x="659966" y="3878580"/>
              <a:ext cx="483911" cy="1903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0" name="직사각형 409"/>
            <p:cNvSpPr/>
            <p:nvPr/>
          </p:nvSpPr>
          <p:spPr>
            <a:xfrm>
              <a:off x="659966" y="4101037"/>
              <a:ext cx="483911" cy="1878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1" name="그룹 410"/>
            <p:cNvGrpSpPr/>
            <p:nvPr/>
          </p:nvGrpSpPr>
          <p:grpSpPr>
            <a:xfrm>
              <a:off x="643957" y="3405432"/>
              <a:ext cx="516488" cy="193880"/>
              <a:chOff x="643957" y="3664512"/>
              <a:chExt cx="516488" cy="193880"/>
            </a:xfrm>
          </p:grpSpPr>
          <p:sp>
            <p:nvSpPr>
              <p:cNvPr id="537" name="직사각형 536"/>
              <p:cNvSpPr/>
              <p:nvPr/>
            </p:nvSpPr>
            <p:spPr>
              <a:xfrm>
                <a:off x="652610" y="3665972"/>
                <a:ext cx="483911" cy="1924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8" name="TextBox 537"/>
              <p:cNvSpPr txBox="1"/>
              <p:nvPr/>
            </p:nvSpPr>
            <p:spPr>
              <a:xfrm>
                <a:off x="643957" y="3664512"/>
                <a:ext cx="51648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600" b="1" dirty="0" smtClean="0"/>
                  <a:t>DS-DECK</a:t>
                </a:r>
                <a:endParaRPr lang="ko-KR" altLang="en-US" sz="600" b="1"/>
              </a:p>
            </p:txBody>
          </p:sp>
        </p:grpSp>
        <p:sp>
          <p:nvSpPr>
            <p:cNvPr id="412" name="TextBox 411"/>
            <p:cNvSpPr txBox="1"/>
            <p:nvPr/>
          </p:nvSpPr>
          <p:spPr>
            <a:xfrm>
              <a:off x="635993" y="3616508"/>
              <a:ext cx="5341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DS-HOLD</a:t>
              </a:r>
              <a:endParaRPr lang="ko-KR" altLang="en-US" sz="600" b="1"/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643169" y="3871755"/>
              <a:ext cx="5132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LD-DECK</a:t>
              </a:r>
              <a:endParaRPr lang="ko-KR" altLang="en-US" sz="600" b="1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642825" y="4090451"/>
              <a:ext cx="53091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LD-HOLD</a:t>
              </a:r>
              <a:endParaRPr lang="ko-KR" altLang="en-US" sz="600" b="1"/>
            </a:p>
          </p:txBody>
        </p:sp>
        <p:sp>
          <p:nvSpPr>
            <p:cNvPr id="415" name="직사각형 414"/>
            <p:cNvSpPr/>
            <p:nvPr/>
          </p:nvSpPr>
          <p:spPr>
            <a:xfrm>
              <a:off x="1324150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68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16" name="직사각형 415"/>
            <p:cNvSpPr/>
            <p:nvPr/>
          </p:nvSpPr>
          <p:spPr>
            <a:xfrm>
              <a:off x="1711652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64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17" name="직사각형 416"/>
            <p:cNvSpPr/>
            <p:nvPr/>
          </p:nvSpPr>
          <p:spPr>
            <a:xfrm>
              <a:off x="2099153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60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18" name="직사각형 417"/>
            <p:cNvSpPr/>
            <p:nvPr/>
          </p:nvSpPr>
          <p:spPr>
            <a:xfrm>
              <a:off x="2486655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56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19" name="직사각형 418"/>
            <p:cNvSpPr/>
            <p:nvPr/>
          </p:nvSpPr>
          <p:spPr>
            <a:xfrm>
              <a:off x="3261214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52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0" name="직사각형 419"/>
            <p:cNvSpPr/>
            <p:nvPr/>
          </p:nvSpPr>
          <p:spPr>
            <a:xfrm>
              <a:off x="3648716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48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1" name="직사각형 420"/>
            <p:cNvSpPr/>
            <p:nvPr/>
          </p:nvSpPr>
          <p:spPr>
            <a:xfrm>
              <a:off x="4036218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44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2" name="직사각형 421"/>
            <p:cNvSpPr/>
            <p:nvPr/>
          </p:nvSpPr>
          <p:spPr>
            <a:xfrm>
              <a:off x="4423719" y="4320131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40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3" name="직사각형 422"/>
            <p:cNvSpPr/>
            <p:nvPr/>
          </p:nvSpPr>
          <p:spPr>
            <a:xfrm>
              <a:off x="4813186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36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4" name="직사각형 423"/>
            <p:cNvSpPr/>
            <p:nvPr/>
          </p:nvSpPr>
          <p:spPr>
            <a:xfrm>
              <a:off x="5200688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32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5" name="직사각형 424"/>
            <p:cNvSpPr/>
            <p:nvPr/>
          </p:nvSpPr>
          <p:spPr>
            <a:xfrm>
              <a:off x="5588189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28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6" name="직사각형 425"/>
            <p:cNvSpPr/>
            <p:nvPr/>
          </p:nvSpPr>
          <p:spPr>
            <a:xfrm>
              <a:off x="5975691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24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7" name="직사각형 426"/>
            <p:cNvSpPr/>
            <p:nvPr/>
          </p:nvSpPr>
          <p:spPr>
            <a:xfrm>
              <a:off x="6361921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20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8" name="직사각형 427"/>
            <p:cNvSpPr/>
            <p:nvPr/>
          </p:nvSpPr>
          <p:spPr>
            <a:xfrm>
              <a:off x="6749423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16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29" name="직사각형 428"/>
            <p:cNvSpPr/>
            <p:nvPr/>
          </p:nvSpPr>
          <p:spPr>
            <a:xfrm>
              <a:off x="7136924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12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0" name="직사각형 429"/>
            <p:cNvSpPr/>
            <p:nvPr/>
          </p:nvSpPr>
          <p:spPr>
            <a:xfrm>
              <a:off x="7524426" y="4317997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8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" name="직사각형 430"/>
            <p:cNvSpPr/>
            <p:nvPr/>
          </p:nvSpPr>
          <p:spPr>
            <a:xfrm>
              <a:off x="7911928" y="4315864"/>
              <a:ext cx="366143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b="1" dirty="0" smtClean="0">
                  <a:solidFill>
                    <a:schemeClr val="tx1"/>
                  </a:solidFill>
                </a:rPr>
                <a:t>4</a:t>
              </a:r>
              <a:endParaRPr lang="ko-KR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2" name="직사각형 431"/>
            <p:cNvSpPr/>
            <p:nvPr/>
          </p:nvSpPr>
          <p:spPr>
            <a:xfrm>
              <a:off x="1725494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3" name="직사각형 432"/>
            <p:cNvSpPr/>
            <p:nvPr/>
          </p:nvSpPr>
          <p:spPr>
            <a:xfrm>
              <a:off x="1907294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4" name="직사각형 433"/>
            <p:cNvSpPr/>
            <p:nvPr/>
          </p:nvSpPr>
          <p:spPr>
            <a:xfrm>
              <a:off x="2112995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5" name="직사각형 434"/>
            <p:cNvSpPr/>
            <p:nvPr/>
          </p:nvSpPr>
          <p:spPr>
            <a:xfrm>
              <a:off x="2294796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6" name="직사각형 435"/>
            <p:cNvSpPr/>
            <p:nvPr/>
          </p:nvSpPr>
          <p:spPr>
            <a:xfrm>
              <a:off x="2500497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7" name="직사각형 436"/>
            <p:cNvSpPr/>
            <p:nvPr/>
          </p:nvSpPr>
          <p:spPr>
            <a:xfrm>
              <a:off x="2682297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8" name="직사각형 437"/>
            <p:cNvSpPr/>
            <p:nvPr/>
          </p:nvSpPr>
          <p:spPr>
            <a:xfrm>
              <a:off x="3275056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9" name="직사각형 438"/>
            <p:cNvSpPr/>
            <p:nvPr/>
          </p:nvSpPr>
          <p:spPr>
            <a:xfrm>
              <a:off x="3456857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0" name="직사각형 439"/>
            <p:cNvSpPr/>
            <p:nvPr/>
          </p:nvSpPr>
          <p:spPr>
            <a:xfrm>
              <a:off x="3662558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1" name="직사각형 440"/>
            <p:cNvSpPr/>
            <p:nvPr/>
          </p:nvSpPr>
          <p:spPr>
            <a:xfrm>
              <a:off x="3844358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2" name="직사각형 441"/>
            <p:cNvSpPr/>
            <p:nvPr/>
          </p:nvSpPr>
          <p:spPr>
            <a:xfrm>
              <a:off x="4050060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3" name="직사각형 442"/>
            <p:cNvSpPr/>
            <p:nvPr/>
          </p:nvSpPr>
          <p:spPr>
            <a:xfrm>
              <a:off x="4231860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4" name="직사각형 443"/>
            <p:cNvSpPr/>
            <p:nvPr/>
          </p:nvSpPr>
          <p:spPr>
            <a:xfrm>
              <a:off x="4437561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5" name="직사각형 444"/>
            <p:cNvSpPr/>
            <p:nvPr/>
          </p:nvSpPr>
          <p:spPr>
            <a:xfrm>
              <a:off x="4619361" y="350015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6" name="직사각형 445"/>
            <p:cNvSpPr/>
            <p:nvPr/>
          </p:nvSpPr>
          <p:spPr>
            <a:xfrm>
              <a:off x="4827028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7" name="직사각형 446"/>
            <p:cNvSpPr/>
            <p:nvPr/>
          </p:nvSpPr>
          <p:spPr>
            <a:xfrm>
              <a:off x="5008828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8" name="직사각형 447"/>
            <p:cNvSpPr/>
            <p:nvPr/>
          </p:nvSpPr>
          <p:spPr>
            <a:xfrm>
              <a:off x="5214530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9" name="직사각형 448"/>
            <p:cNvSpPr/>
            <p:nvPr/>
          </p:nvSpPr>
          <p:spPr>
            <a:xfrm>
              <a:off x="5396330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0" name="직사각형 449"/>
            <p:cNvSpPr/>
            <p:nvPr/>
          </p:nvSpPr>
          <p:spPr>
            <a:xfrm>
              <a:off x="5602031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1" name="직사각형 450"/>
            <p:cNvSpPr/>
            <p:nvPr/>
          </p:nvSpPr>
          <p:spPr>
            <a:xfrm>
              <a:off x="5783832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2" name="직사각형 451"/>
            <p:cNvSpPr/>
            <p:nvPr/>
          </p:nvSpPr>
          <p:spPr>
            <a:xfrm>
              <a:off x="5989533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3" name="직사각형 452"/>
            <p:cNvSpPr/>
            <p:nvPr/>
          </p:nvSpPr>
          <p:spPr>
            <a:xfrm>
              <a:off x="6171333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4" name="직사각형 453"/>
            <p:cNvSpPr/>
            <p:nvPr/>
          </p:nvSpPr>
          <p:spPr>
            <a:xfrm>
              <a:off x="6375763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5" name="직사각형 454"/>
            <p:cNvSpPr/>
            <p:nvPr/>
          </p:nvSpPr>
          <p:spPr>
            <a:xfrm>
              <a:off x="6557564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6" name="직사각형 455"/>
            <p:cNvSpPr/>
            <p:nvPr/>
          </p:nvSpPr>
          <p:spPr>
            <a:xfrm>
              <a:off x="6763265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7" name="직사각형 456"/>
            <p:cNvSpPr/>
            <p:nvPr/>
          </p:nvSpPr>
          <p:spPr>
            <a:xfrm>
              <a:off x="6945065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8" name="직사각형 457"/>
            <p:cNvSpPr/>
            <p:nvPr/>
          </p:nvSpPr>
          <p:spPr>
            <a:xfrm>
              <a:off x="7150766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9" name="직사각형 458"/>
            <p:cNvSpPr/>
            <p:nvPr/>
          </p:nvSpPr>
          <p:spPr>
            <a:xfrm>
              <a:off x="7332567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0" name="직사각형 459"/>
            <p:cNvSpPr/>
            <p:nvPr/>
          </p:nvSpPr>
          <p:spPr>
            <a:xfrm>
              <a:off x="7538268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1" name="직사각형 460"/>
            <p:cNvSpPr/>
            <p:nvPr/>
          </p:nvSpPr>
          <p:spPr>
            <a:xfrm>
              <a:off x="7720068" y="3498022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2" name="직사각형 461"/>
            <p:cNvSpPr/>
            <p:nvPr/>
          </p:nvSpPr>
          <p:spPr>
            <a:xfrm>
              <a:off x="7925770" y="3495888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3" name="직사각형 462"/>
            <p:cNvSpPr/>
            <p:nvPr/>
          </p:nvSpPr>
          <p:spPr>
            <a:xfrm>
              <a:off x="8107570" y="3495888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4" name="직사각형 463"/>
            <p:cNvSpPr/>
            <p:nvPr/>
          </p:nvSpPr>
          <p:spPr>
            <a:xfrm>
              <a:off x="1713175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" dirty="0">
                <a:solidFill>
                  <a:schemeClr val="tx1"/>
                </a:solidFill>
              </a:endParaRPr>
            </a:p>
          </p:txBody>
        </p:sp>
        <p:sp>
          <p:nvSpPr>
            <p:cNvPr id="465" name="직사각형 464"/>
            <p:cNvSpPr/>
            <p:nvPr/>
          </p:nvSpPr>
          <p:spPr>
            <a:xfrm>
              <a:off x="1894975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6" name="직사각형 465"/>
            <p:cNvSpPr/>
            <p:nvPr/>
          </p:nvSpPr>
          <p:spPr>
            <a:xfrm>
              <a:off x="2100199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7" name="직사각형 466"/>
            <p:cNvSpPr/>
            <p:nvPr/>
          </p:nvSpPr>
          <p:spPr>
            <a:xfrm>
              <a:off x="2282000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8" name="직사각형 467"/>
            <p:cNvSpPr/>
            <p:nvPr/>
          </p:nvSpPr>
          <p:spPr>
            <a:xfrm>
              <a:off x="2485733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9" name="직사각형 468"/>
            <p:cNvSpPr/>
            <p:nvPr/>
          </p:nvSpPr>
          <p:spPr>
            <a:xfrm>
              <a:off x="2669502" y="4412902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0" name="직사각형 469"/>
            <p:cNvSpPr/>
            <p:nvPr/>
          </p:nvSpPr>
          <p:spPr>
            <a:xfrm>
              <a:off x="3262736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1" name="직사각형 470"/>
            <p:cNvSpPr/>
            <p:nvPr/>
          </p:nvSpPr>
          <p:spPr>
            <a:xfrm>
              <a:off x="3444537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2" name="직사각형 471"/>
            <p:cNvSpPr/>
            <p:nvPr/>
          </p:nvSpPr>
          <p:spPr>
            <a:xfrm>
              <a:off x="3650238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3" name="직사각형 472"/>
            <p:cNvSpPr/>
            <p:nvPr/>
          </p:nvSpPr>
          <p:spPr>
            <a:xfrm>
              <a:off x="3832038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4" name="직사각형 473"/>
            <p:cNvSpPr/>
            <p:nvPr/>
          </p:nvSpPr>
          <p:spPr>
            <a:xfrm>
              <a:off x="4037740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5" name="직사각형 474"/>
            <p:cNvSpPr/>
            <p:nvPr/>
          </p:nvSpPr>
          <p:spPr>
            <a:xfrm>
              <a:off x="4219540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6" name="직사각형 475"/>
            <p:cNvSpPr/>
            <p:nvPr/>
          </p:nvSpPr>
          <p:spPr>
            <a:xfrm>
              <a:off x="4425241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7" name="직사각형 476"/>
            <p:cNvSpPr/>
            <p:nvPr/>
          </p:nvSpPr>
          <p:spPr>
            <a:xfrm>
              <a:off x="4607041" y="4415758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8" name="직사각형 477"/>
            <p:cNvSpPr/>
            <p:nvPr/>
          </p:nvSpPr>
          <p:spPr>
            <a:xfrm>
              <a:off x="4814708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9" name="직사각형 478"/>
            <p:cNvSpPr/>
            <p:nvPr/>
          </p:nvSpPr>
          <p:spPr>
            <a:xfrm>
              <a:off x="4996508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0" name="직사각형 479"/>
            <p:cNvSpPr/>
            <p:nvPr/>
          </p:nvSpPr>
          <p:spPr>
            <a:xfrm>
              <a:off x="5202210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1" name="직사각형 480"/>
            <p:cNvSpPr/>
            <p:nvPr/>
          </p:nvSpPr>
          <p:spPr>
            <a:xfrm>
              <a:off x="5384010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2" name="직사각형 481"/>
            <p:cNvSpPr/>
            <p:nvPr/>
          </p:nvSpPr>
          <p:spPr>
            <a:xfrm>
              <a:off x="5589711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3" name="직사각형 482"/>
            <p:cNvSpPr/>
            <p:nvPr/>
          </p:nvSpPr>
          <p:spPr>
            <a:xfrm>
              <a:off x="5771512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4" name="직사각형 483"/>
            <p:cNvSpPr/>
            <p:nvPr/>
          </p:nvSpPr>
          <p:spPr>
            <a:xfrm>
              <a:off x="5977213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5" name="직사각형 484"/>
            <p:cNvSpPr/>
            <p:nvPr/>
          </p:nvSpPr>
          <p:spPr>
            <a:xfrm>
              <a:off x="6159013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6" name="직사각형 485"/>
            <p:cNvSpPr/>
            <p:nvPr/>
          </p:nvSpPr>
          <p:spPr>
            <a:xfrm>
              <a:off x="6363443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7" name="직사각형 486"/>
            <p:cNvSpPr/>
            <p:nvPr/>
          </p:nvSpPr>
          <p:spPr>
            <a:xfrm>
              <a:off x="6545244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8" name="직사각형 487"/>
            <p:cNvSpPr/>
            <p:nvPr/>
          </p:nvSpPr>
          <p:spPr>
            <a:xfrm>
              <a:off x="6750945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9" name="직사각형 488"/>
            <p:cNvSpPr/>
            <p:nvPr/>
          </p:nvSpPr>
          <p:spPr>
            <a:xfrm>
              <a:off x="6932745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0" name="직사각형 489"/>
            <p:cNvSpPr/>
            <p:nvPr/>
          </p:nvSpPr>
          <p:spPr>
            <a:xfrm>
              <a:off x="7138446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1" name="직사각형 490"/>
            <p:cNvSpPr/>
            <p:nvPr/>
          </p:nvSpPr>
          <p:spPr>
            <a:xfrm>
              <a:off x="7320247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2" name="직사각형 491"/>
            <p:cNvSpPr/>
            <p:nvPr/>
          </p:nvSpPr>
          <p:spPr>
            <a:xfrm>
              <a:off x="7525948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3" name="직사각형 492"/>
            <p:cNvSpPr/>
            <p:nvPr/>
          </p:nvSpPr>
          <p:spPr>
            <a:xfrm>
              <a:off x="7707748" y="4413625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4" name="직사각형 493"/>
            <p:cNvSpPr/>
            <p:nvPr/>
          </p:nvSpPr>
          <p:spPr>
            <a:xfrm>
              <a:off x="7913450" y="4411491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5" name="직사각형 494"/>
            <p:cNvSpPr/>
            <p:nvPr/>
          </p:nvSpPr>
          <p:spPr>
            <a:xfrm>
              <a:off x="8095250" y="4411491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1681686" y="4367263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65</a:t>
              </a:r>
              <a:endParaRPr lang="ko-KR" altLang="en-US" sz="600" b="1"/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1849294" y="4367117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63</a:t>
              </a:r>
              <a:endParaRPr lang="ko-KR" altLang="en-US" sz="600" b="1"/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2064340" y="4372026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61</a:t>
              </a:r>
              <a:endParaRPr lang="ko-KR" altLang="en-US" sz="600" b="1"/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2231948" y="4371880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58</a:t>
              </a:r>
              <a:endParaRPr lang="ko-KR" altLang="en-US" sz="600" b="1"/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2448352" y="4368959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57</a:t>
              </a:r>
              <a:endParaRPr lang="ko-KR" altLang="en-US" sz="600" b="1"/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2615960" y="4368813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55</a:t>
              </a:r>
              <a:endParaRPr lang="ko-KR" altLang="en-US" sz="600" b="1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3229374" y="4367263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53</a:t>
              </a:r>
              <a:endParaRPr lang="ko-KR" altLang="en-US" sz="600" b="1"/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3396982" y="4367117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51</a:t>
              </a:r>
              <a:endParaRPr lang="ko-KR" altLang="en-US" sz="600" b="1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3612028" y="4372026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49</a:t>
              </a:r>
              <a:endParaRPr lang="ko-KR" altLang="en-US" sz="600" b="1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779636" y="4371880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47</a:t>
              </a:r>
              <a:endParaRPr lang="ko-KR" altLang="en-US" sz="600" b="1"/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3996040" y="4368959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45</a:t>
              </a:r>
              <a:endParaRPr lang="ko-KR" altLang="en-US" sz="600" b="1"/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4163648" y="4368813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43</a:t>
              </a:r>
              <a:endParaRPr lang="ko-KR" altLang="en-US" sz="600" b="1"/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4378694" y="4373722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41</a:t>
              </a:r>
              <a:endParaRPr lang="ko-KR" altLang="en-US" sz="600" b="1"/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4546302" y="4373576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39</a:t>
              </a:r>
              <a:endParaRPr lang="ko-KR" altLang="en-US" sz="600" b="1"/>
            </a:p>
          </p:txBody>
        </p:sp>
        <p:sp>
          <p:nvSpPr>
            <p:cNvPr id="510" name="직사각형 509"/>
            <p:cNvSpPr/>
            <p:nvPr/>
          </p:nvSpPr>
          <p:spPr>
            <a:xfrm>
              <a:off x="8315932" y="3496125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1" name="직사각형 510"/>
            <p:cNvSpPr/>
            <p:nvPr/>
          </p:nvSpPr>
          <p:spPr>
            <a:xfrm>
              <a:off x="8305391" y="3974978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2" name="직사각형 511"/>
            <p:cNvSpPr/>
            <p:nvPr/>
          </p:nvSpPr>
          <p:spPr>
            <a:xfrm>
              <a:off x="8301432" y="4204730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3" name="직사각형 512"/>
            <p:cNvSpPr/>
            <p:nvPr/>
          </p:nvSpPr>
          <p:spPr>
            <a:xfrm>
              <a:off x="8316712" y="3716351"/>
              <a:ext cx="183072" cy="962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4781825" y="4366085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37</a:t>
              </a:r>
              <a:endParaRPr lang="ko-KR" altLang="en-US" sz="600" b="1"/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4949433" y="4365939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35</a:t>
              </a:r>
              <a:endParaRPr lang="ko-KR" altLang="en-US" sz="600" b="1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5164479" y="4370848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33</a:t>
              </a:r>
              <a:endParaRPr lang="ko-KR" altLang="en-US" sz="600" b="1"/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5332087" y="4370702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31</a:t>
              </a:r>
              <a:endParaRPr lang="ko-KR" altLang="en-US" sz="600" b="1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5548491" y="4367781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29</a:t>
              </a:r>
              <a:endParaRPr lang="ko-KR" altLang="en-US" sz="600" b="1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5716099" y="4367635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27</a:t>
              </a:r>
              <a:endParaRPr lang="ko-KR" altLang="en-US" sz="600" b="1"/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5931145" y="4372544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25</a:t>
              </a:r>
              <a:endParaRPr lang="ko-KR" altLang="en-US" sz="600" b="1"/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6098753" y="4372398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23</a:t>
              </a:r>
              <a:endParaRPr lang="ko-KR" altLang="en-US" sz="600" b="1"/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6319656" y="4366962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21</a:t>
              </a:r>
              <a:endParaRPr lang="ko-KR" altLang="en-US" sz="600" b="1"/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6487264" y="4366816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19</a:t>
              </a:r>
              <a:endParaRPr lang="ko-KR" altLang="en-US" sz="600" b="1"/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6722787" y="4359325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17</a:t>
              </a:r>
              <a:endParaRPr lang="ko-KR" altLang="en-US" sz="600" b="1"/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6890395" y="4359179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15</a:t>
              </a:r>
              <a:endParaRPr lang="ko-KR" altLang="en-US" sz="600" b="1"/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7105441" y="4364088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13</a:t>
              </a:r>
              <a:endParaRPr lang="ko-KR" altLang="en-US" sz="600" b="1"/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7273049" y="4363942"/>
              <a:ext cx="2744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11</a:t>
              </a:r>
              <a:endParaRPr lang="ko-KR" altLang="en-US" sz="600" b="1"/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7508503" y="4364196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9</a:t>
              </a:r>
              <a:endParaRPr lang="ko-KR" altLang="en-US" sz="600" b="1"/>
            </a:p>
          </p:txBody>
        </p:sp>
        <p:sp>
          <p:nvSpPr>
            <p:cNvPr id="529" name="TextBox 528"/>
            <p:cNvSpPr txBox="1"/>
            <p:nvPr/>
          </p:nvSpPr>
          <p:spPr>
            <a:xfrm>
              <a:off x="7676111" y="4364050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7</a:t>
              </a:r>
              <a:endParaRPr lang="ko-KR" altLang="en-US" sz="600" b="1"/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7897507" y="4365784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5</a:t>
              </a:r>
              <a:endParaRPr lang="ko-KR" altLang="en-US" sz="600" b="1"/>
            </a:p>
          </p:txBody>
        </p:sp>
        <p:sp>
          <p:nvSpPr>
            <p:cNvPr id="531" name="TextBox 530"/>
            <p:cNvSpPr txBox="1"/>
            <p:nvPr/>
          </p:nvSpPr>
          <p:spPr>
            <a:xfrm>
              <a:off x="8065115" y="4365638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3</a:t>
              </a:r>
              <a:endParaRPr lang="ko-KR" altLang="en-US" sz="600" b="1"/>
            </a:p>
          </p:txBody>
        </p:sp>
        <p:sp>
          <p:nvSpPr>
            <p:cNvPr id="532" name="직사각형 531"/>
            <p:cNvSpPr/>
            <p:nvPr/>
          </p:nvSpPr>
          <p:spPr>
            <a:xfrm>
              <a:off x="8293239" y="4414686"/>
              <a:ext cx="183072" cy="96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3" name="TextBox 532"/>
            <p:cNvSpPr txBox="1"/>
            <p:nvPr/>
          </p:nvSpPr>
          <p:spPr>
            <a:xfrm>
              <a:off x="8263104" y="4368833"/>
              <a:ext cx="2295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1</a:t>
              </a:r>
              <a:endParaRPr lang="ko-KR" altLang="en-US" sz="600" b="1"/>
            </a:p>
          </p:txBody>
        </p:sp>
        <p:sp>
          <p:nvSpPr>
            <p:cNvPr id="534" name="직사각형 533"/>
            <p:cNvSpPr/>
            <p:nvPr/>
          </p:nvSpPr>
          <p:spPr>
            <a:xfrm>
              <a:off x="1709215" y="3883876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35" name="직사각형 534"/>
            <p:cNvSpPr/>
            <p:nvPr/>
          </p:nvSpPr>
          <p:spPr>
            <a:xfrm>
              <a:off x="1709215" y="3977952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36" name="직사각형 535"/>
            <p:cNvSpPr/>
            <p:nvPr/>
          </p:nvSpPr>
          <p:spPr>
            <a:xfrm>
              <a:off x="1891016" y="3977952"/>
              <a:ext cx="183072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37" name="TextBox 636"/>
          <p:cNvSpPr txBox="1"/>
          <p:nvPr/>
        </p:nvSpPr>
        <p:spPr>
          <a:xfrm>
            <a:off x="2385006" y="142175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60</a:t>
            </a:r>
            <a:endParaRPr lang="ko-KR" altLang="en-US" sz="600" b="1"/>
          </a:p>
        </p:txBody>
      </p:sp>
      <p:sp>
        <p:nvSpPr>
          <p:cNvPr id="638" name="TextBox 637"/>
          <p:cNvSpPr txBox="1"/>
          <p:nvPr/>
        </p:nvSpPr>
        <p:spPr>
          <a:xfrm>
            <a:off x="2202778" y="142121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70</a:t>
            </a:r>
            <a:endParaRPr lang="ko-KR" altLang="en-US" sz="600" b="1"/>
          </a:p>
        </p:txBody>
      </p:sp>
      <p:sp>
        <p:nvSpPr>
          <p:cNvPr id="639" name="TextBox 638"/>
          <p:cNvSpPr txBox="1"/>
          <p:nvPr/>
        </p:nvSpPr>
        <p:spPr>
          <a:xfrm>
            <a:off x="1812437" y="1425819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122</a:t>
            </a:r>
            <a:endParaRPr lang="ko-KR" altLang="en-US" sz="600" b="1"/>
          </a:p>
        </p:txBody>
      </p:sp>
      <p:sp>
        <p:nvSpPr>
          <p:cNvPr id="640" name="TextBox 639"/>
          <p:cNvSpPr txBox="1"/>
          <p:nvPr/>
        </p:nvSpPr>
        <p:spPr>
          <a:xfrm>
            <a:off x="1995339" y="1425965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70</a:t>
            </a:r>
            <a:endParaRPr lang="ko-KR" altLang="en-US" sz="600" b="1"/>
          </a:p>
        </p:txBody>
      </p:sp>
      <p:sp>
        <p:nvSpPr>
          <p:cNvPr id="641" name="TextBox 640"/>
          <p:cNvSpPr txBox="1"/>
          <p:nvPr/>
        </p:nvSpPr>
        <p:spPr>
          <a:xfrm>
            <a:off x="2385007" y="1630979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32</a:t>
            </a:r>
            <a:endParaRPr lang="ko-KR" altLang="en-US" sz="600" b="1"/>
          </a:p>
        </p:txBody>
      </p:sp>
      <p:sp>
        <p:nvSpPr>
          <p:cNvPr id="642" name="TextBox 641"/>
          <p:cNvSpPr txBox="1"/>
          <p:nvPr/>
        </p:nvSpPr>
        <p:spPr>
          <a:xfrm>
            <a:off x="2212305" y="1635202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26</a:t>
            </a:r>
            <a:endParaRPr lang="ko-KR" altLang="en-US" sz="600" b="1"/>
          </a:p>
        </p:txBody>
      </p:sp>
      <p:sp>
        <p:nvSpPr>
          <p:cNvPr id="643" name="TextBox 642"/>
          <p:cNvSpPr txBox="1"/>
          <p:nvPr/>
        </p:nvSpPr>
        <p:spPr>
          <a:xfrm>
            <a:off x="1831673" y="163504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44</a:t>
            </a:r>
            <a:endParaRPr lang="ko-KR" altLang="en-US" sz="600" b="1"/>
          </a:p>
        </p:txBody>
      </p:sp>
      <p:sp>
        <p:nvSpPr>
          <p:cNvPr id="644" name="TextBox 643"/>
          <p:cNvSpPr txBox="1"/>
          <p:nvPr/>
        </p:nvSpPr>
        <p:spPr>
          <a:xfrm>
            <a:off x="1995339" y="163518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32</a:t>
            </a:r>
            <a:endParaRPr lang="ko-KR" altLang="en-US" sz="600" b="1"/>
          </a:p>
        </p:txBody>
      </p:sp>
      <p:sp>
        <p:nvSpPr>
          <p:cNvPr id="645" name="TextBox 644"/>
          <p:cNvSpPr txBox="1"/>
          <p:nvPr/>
        </p:nvSpPr>
        <p:spPr>
          <a:xfrm>
            <a:off x="2284890" y="154384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70</a:t>
            </a:r>
            <a:endParaRPr lang="ko-KR" altLang="en-US" sz="600" b="1"/>
          </a:p>
        </p:txBody>
      </p:sp>
      <p:sp>
        <p:nvSpPr>
          <p:cNvPr id="646" name="TextBox 645"/>
          <p:cNvSpPr txBox="1"/>
          <p:nvPr/>
        </p:nvSpPr>
        <p:spPr>
          <a:xfrm>
            <a:off x="1898648" y="154103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62</a:t>
            </a:r>
            <a:endParaRPr lang="ko-KR" altLang="en-US" sz="600" b="1"/>
          </a:p>
        </p:txBody>
      </p:sp>
      <p:sp>
        <p:nvSpPr>
          <p:cNvPr id="647" name="TextBox 646"/>
          <p:cNvSpPr txBox="1"/>
          <p:nvPr/>
        </p:nvSpPr>
        <p:spPr>
          <a:xfrm>
            <a:off x="1882787" y="1797684"/>
            <a:ext cx="300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>
                <a:solidFill>
                  <a:srgbClr val="FF0000"/>
                </a:solidFill>
              </a:rPr>
              <a:t>130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48" name="TextBox 647"/>
          <p:cNvSpPr txBox="1"/>
          <p:nvPr/>
        </p:nvSpPr>
        <p:spPr>
          <a:xfrm>
            <a:off x="2265564" y="1799397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70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49" name="TextBox 648"/>
          <p:cNvSpPr txBox="1"/>
          <p:nvPr/>
        </p:nvSpPr>
        <p:spPr>
          <a:xfrm>
            <a:off x="2380419" y="189937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48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0" name="TextBox 649"/>
          <p:cNvSpPr txBox="1"/>
          <p:nvPr/>
        </p:nvSpPr>
        <p:spPr>
          <a:xfrm>
            <a:off x="2203971" y="1898838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>
                <a:solidFill>
                  <a:srgbClr val="FF0000"/>
                </a:solidFill>
              </a:rPr>
              <a:t>8</a:t>
            </a:r>
            <a:r>
              <a:rPr lang="en-US" altLang="ko-KR" sz="600" b="1" dirty="0" smtClean="0">
                <a:solidFill>
                  <a:srgbClr val="FF0000"/>
                </a:solidFill>
              </a:rPr>
              <a:t>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1" name="TextBox 650"/>
          <p:cNvSpPr txBox="1"/>
          <p:nvPr/>
        </p:nvSpPr>
        <p:spPr>
          <a:xfrm>
            <a:off x="1823624" y="1901264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80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2" name="TextBox 651"/>
          <p:cNvSpPr txBox="1"/>
          <p:nvPr/>
        </p:nvSpPr>
        <p:spPr>
          <a:xfrm>
            <a:off x="1980266" y="1900996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120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3" name="TextBox 652"/>
          <p:cNvSpPr txBox="1"/>
          <p:nvPr/>
        </p:nvSpPr>
        <p:spPr>
          <a:xfrm>
            <a:off x="2375352" y="2127517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34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4" name="TextBox 653"/>
          <p:cNvSpPr txBox="1"/>
          <p:nvPr/>
        </p:nvSpPr>
        <p:spPr>
          <a:xfrm>
            <a:off x="2198903" y="2126977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5" name="TextBox 654"/>
          <p:cNvSpPr txBox="1"/>
          <p:nvPr/>
        </p:nvSpPr>
        <p:spPr>
          <a:xfrm>
            <a:off x="1804083" y="2129403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146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6" name="TextBox 655"/>
          <p:cNvSpPr txBox="1"/>
          <p:nvPr/>
        </p:nvSpPr>
        <p:spPr>
          <a:xfrm>
            <a:off x="1970619" y="2129135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46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7" name="TextBox 656"/>
          <p:cNvSpPr txBox="1"/>
          <p:nvPr/>
        </p:nvSpPr>
        <p:spPr>
          <a:xfrm>
            <a:off x="1889017" y="2032749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>
                <a:solidFill>
                  <a:srgbClr val="FF0000"/>
                </a:solidFill>
              </a:rPr>
              <a:t>82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8" name="TextBox 657"/>
          <p:cNvSpPr txBox="1"/>
          <p:nvPr/>
        </p:nvSpPr>
        <p:spPr>
          <a:xfrm>
            <a:off x="2252558" y="2034462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144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59" name="TextBox 658"/>
          <p:cNvSpPr txBox="1"/>
          <p:nvPr/>
        </p:nvSpPr>
        <p:spPr>
          <a:xfrm>
            <a:off x="3754479" y="1430709"/>
            <a:ext cx="2744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18</a:t>
            </a:r>
            <a:endParaRPr lang="ko-KR" altLang="en-US" sz="600" b="1"/>
          </a:p>
        </p:txBody>
      </p:sp>
      <p:sp>
        <p:nvSpPr>
          <p:cNvPr id="660" name="TextBox 659"/>
          <p:cNvSpPr txBox="1"/>
          <p:nvPr/>
        </p:nvSpPr>
        <p:spPr>
          <a:xfrm>
            <a:off x="3905321" y="1430855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120</a:t>
            </a:r>
            <a:endParaRPr lang="ko-KR" altLang="en-US" sz="600" b="1"/>
          </a:p>
        </p:txBody>
      </p:sp>
      <p:sp>
        <p:nvSpPr>
          <p:cNvPr id="661" name="TextBox 660"/>
          <p:cNvSpPr txBox="1"/>
          <p:nvPr/>
        </p:nvSpPr>
        <p:spPr>
          <a:xfrm>
            <a:off x="3760891" y="163993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65</a:t>
            </a:r>
            <a:endParaRPr lang="ko-KR" altLang="en-US" sz="600" b="1"/>
          </a:p>
        </p:txBody>
      </p:sp>
      <p:sp>
        <p:nvSpPr>
          <p:cNvPr id="662" name="TextBox 661"/>
          <p:cNvSpPr txBox="1"/>
          <p:nvPr/>
        </p:nvSpPr>
        <p:spPr>
          <a:xfrm>
            <a:off x="3924557" y="164007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2</a:t>
            </a:r>
            <a:r>
              <a:rPr lang="en-US" altLang="ko-KR" sz="600" b="1" dirty="0" smtClean="0"/>
              <a:t>4</a:t>
            </a:r>
            <a:endParaRPr lang="ko-KR" altLang="en-US" sz="600" b="1"/>
          </a:p>
        </p:txBody>
      </p:sp>
      <p:sp>
        <p:nvSpPr>
          <p:cNvPr id="663" name="TextBox 662"/>
          <p:cNvSpPr txBox="1"/>
          <p:nvPr/>
        </p:nvSpPr>
        <p:spPr>
          <a:xfrm>
            <a:off x="3727484" y="1902214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114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64" name="TextBox 663"/>
          <p:cNvSpPr txBox="1"/>
          <p:nvPr/>
        </p:nvSpPr>
        <p:spPr>
          <a:xfrm>
            <a:off x="3922598" y="1901946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28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65" name="TextBox 664"/>
          <p:cNvSpPr txBox="1"/>
          <p:nvPr/>
        </p:nvSpPr>
        <p:spPr>
          <a:xfrm>
            <a:off x="3746416" y="2130353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66" name="TextBox 665"/>
          <p:cNvSpPr txBox="1"/>
          <p:nvPr/>
        </p:nvSpPr>
        <p:spPr>
          <a:xfrm>
            <a:off x="3899837" y="2127675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26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67" name="TextBox 666"/>
          <p:cNvSpPr txBox="1"/>
          <p:nvPr/>
        </p:nvSpPr>
        <p:spPr>
          <a:xfrm>
            <a:off x="3847306" y="1541350"/>
            <a:ext cx="2616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/>
              <a:t>90</a:t>
            </a:r>
            <a:endParaRPr lang="ko-KR" altLang="en-US" sz="600" b="1"/>
          </a:p>
        </p:txBody>
      </p:sp>
      <p:sp>
        <p:nvSpPr>
          <p:cNvPr id="668" name="TextBox 667"/>
          <p:cNvSpPr txBox="1"/>
          <p:nvPr/>
        </p:nvSpPr>
        <p:spPr>
          <a:xfrm>
            <a:off x="3808744" y="1796907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128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sp>
        <p:nvSpPr>
          <p:cNvPr id="669" name="TextBox 668"/>
          <p:cNvSpPr txBox="1"/>
          <p:nvPr/>
        </p:nvSpPr>
        <p:spPr>
          <a:xfrm>
            <a:off x="3814974" y="2031972"/>
            <a:ext cx="300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 smtClean="0">
                <a:solidFill>
                  <a:srgbClr val="FF0000"/>
                </a:solidFill>
              </a:rPr>
              <a:t>142</a:t>
            </a:r>
            <a:endParaRPr lang="ko-KR" altLang="en-US" sz="600" b="1">
              <a:solidFill>
                <a:srgbClr val="FF0000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791704" y="2482887"/>
            <a:ext cx="7828112" cy="3322832"/>
            <a:chOff x="791704" y="2482887"/>
            <a:chExt cx="7828112" cy="379875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0848" y="4946947"/>
              <a:ext cx="7143980" cy="110743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2378" y="4821211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PM 2:30</a:t>
              </a:r>
              <a:endParaRPr lang="ko-KR" altLang="en-US" sz="1050"/>
            </a:p>
          </p:txBody>
        </p:sp>
        <p:sp>
          <p:nvSpPr>
            <p:cNvPr id="1862" name="TextBox 1861"/>
            <p:cNvSpPr txBox="1"/>
            <p:nvPr/>
          </p:nvSpPr>
          <p:spPr>
            <a:xfrm>
              <a:off x="791704" y="5920401"/>
              <a:ext cx="6415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PM 3:30</a:t>
              </a:r>
              <a:endParaRPr lang="ko-KR" altLang="en-US" sz="105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5836" y="2542394"/>
              <a:ext cx="7143980" cy="2421869"/>
            </a:xfrm>
            <a:prstGeom prst="rect">
              <a:avLst/>
            </a:prstGeom>
          </p:spPr>
        </p:pic>
        <p:sp>
          <p:nvSpPr>
            <p:cNvPr id="941" name="TextBox 940"/>
            <p:cNvSpPr txBox="1"/>
            <p:nvPr/>
          </p:nvSpPr>
          <p:spPr>
            <a:xfrm>
              <a:off x="815003" y="2482887"/>
              <a:ext cx="7200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AM 12:30</a:t>
              </a:r>
              <a:endParaRPr lang="ko-KR" altLang="en-US" sz="1050"/>
            </a:p>
          </p:txBody>
        </p:sp>
        <p:sp>
          <p:nvSpPr>
            <p:cNvPr id="942" name="TextBox 941"/>
            <p:cNvSpPr txBox="1"/>
            <p:nvPr/>
          </p:nvSpPr>
          <p:spPr>
            <a:xfrm>
              <a:off x="804329" y="3582077"/>
              <a:ext cx="6415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PM 1:30</a:t>
              </a:r>
              <a:endParaRPr lang="ko-KR" altLang="en-US" sz="1050"/>
            </a:p>
          </p:txBody>
        </p:sp>
        <p:sp>
          <p:nvSpPr>
            <p:cNvPr id="670" name="직사각형 669"/>
            <p:cNvSpPr/>
            <p:nvPr/>
          </p:nvSpPr>
          <p:spPr>
            <a:xfrm>
              <a:off x="1807256" y="6121948"/>
              <a:ext cx="366143" cy="962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1" name="직사각형 670"/>
            <p:cNvSpPr/>
            <p:nvPr/>
          </p:nvSpPr>
          <p:spPr>
            <a:xfrm>
              <a:off x="3736699" y="6122560"/>
              <a:ext cx="366143" cy="96210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2" name="TextBox 671"/>
            <p:cNvSpPr txBox="1"/>
            <p:nvPr/>
          </p:nvSpPr>
          <p:spPr>
            <a:xfrm>
              <a:off x="1801933" y="6074952"/>
              <a:ext cx="4058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STS04</a:t>
              </a:r>
              <a:endParaRPr lang="ko-KR" altLang="en-US" sz="600" b="1"/>
            </a:p>
          </p:txBody>
        </p:sp>
        <p:sp>
          <p:nvSpPr>
            <p:cNvPr id="673" name="TextBox 672"/>
            <p:cNvSpPr txBox="1"/>
            <p:nvPr/>
          </p:nvSpPr>
          <p:spPr>
            <a:xfrm>
              <a:off x="3715254" y="6074879"/>
              <a:ext cx="45076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STS103</a:t>
              </a:r>
              <a:endParaRPr lang="ko-KR" altLang="en-US" sz="600" b="1"/>
            </a:p>
          </p:txBody>
        </p:sp>
        <p:sp>
          <p:nvSpPr>
            <p:cNvPr id="674" name="직사각형 673"/>
            <p:cNvSpPr/>
            <p:nvPr/>
          </p:nvSpPr>
          <p:spPr>
            <a:xfrm>
              <a:off x="4143165" y="6125643"/>
              <a:ext cx="366143" cy="96210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5" name="TextBox 674"/>
            <p:cNvSpPr txBox="1"/>
            <p:nvPr/>
          </p:nvSpPr>
          <p:spPr>
            <a:xfrm>
              <a:off x="4121720" y="6077962"/>
              <a:ext cx="45076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STS103</a:t>
              </a:r>
              <a:endParaRPr lang="ko-KR" altLang="en-US" sz="600" b="1"/>
            </a:p>
          </p:txBody>
        </p:sp>
        <p:sp>
          <p:nvSpPr>
            <p:cNvPr id="676" name="직사각형 675"/>
            <p:cNvSpPr/>
            <p:nvPr/>
          </p:nvSpPr>
          <p:spPr>
            <a:xfrm>
              <a:off x="5770144" y="6137997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7" name="TextBox 676"/>
            <p:cNvSpPr txBox="1"/>
            <p:nvPr/>
          </p:nvSpPr>
          <p:spPr>
            <a:xfrm>
              <a:off x="5748699" y="6090316"/>
              <a:ext cx="45076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STS103</a:t>
              </a:r>
              <a:endParaRPr lang="ko-KR" altLang="en-US" sz="600" b="1"/>
            </a:p>
          </p:txBody>
        </p:sp>
        <p:sp>
          <p:nvSpPr>
            <p:cNvPr id="678" name="직사각형 677"/>
            <p:cNvSpPr/>
            <p:nvPr/>
          </p:nvSpPr>
          <p:spPr>
            <a:xfrm>
              <a:off x="6161446" y="6142113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9" name="TextBox 678"/>
            <p:cNvSpPr txBox="1"/>
            <p:nvPr/>
          </p:nvSpPr>
          <p:spPr>
            <a:xfrm>
              <a:off x="6140001" y="6094432"/>
              <a:ext cx="41229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STS104</a:t>
              </a:r>
              <a:endParaRPr lang="ko-KR" altLang="en-US" sz="600" b="1"/>
            </a:p>
          </p:txBody>
        </p:sp>
        <p:sp>
          <p:nvSpPr>
            <p:cNvPr id="680" name="직사각형 679"/>
            <p:cNvSpPr/>
            <p:nvPr/>
          </p:nvSpPr>
          <p:spPr>
            <a:xfrm>
              <a:off x="7321966" y="6144655"/>
              <a:ext cx="366143" cy="962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1" name="TextBox 680"/>
            <p:cNvSpPr txBox="1"/>
            <p:nvPr/>
          </p:nvSpPr>
          <p:spPr>
            <a:xfrm>
              <a:off x="7300521" y="6096974"/>
              <a:ext cx="41229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b="1" dirty="0" smtClean="0"/>
                <a:t>STS105</a:t>
              </a:r>
              <a:endParaRPr lang="ko-KR" altLang="en-US" sz="600" b="1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1861186" y="3233008"/>
              <a:ext cx="3957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직선 연결선 681"/>
            <p:cNvCxnSpPr/>
            <p:nvPr/>
          </p:nvCxnSpPr>
          <p:spPr>
            <a:xfrm>
              <a:off x="3776494" y="3228886"/>
              <a:ext cx="3957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직선 연결선 682"/>
            <p:cNvCxnSpPr/>
            <p:nvPr/>
          </p:nvCxnSpPr>
          <p:spPr>
            <a:xfrm>
              <a:off x="4150551" y="4637560"/>
              <a:ext cx="3957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직선 연결선 683"/>
            <p:cNvCxnSpPr/>
            <p:nvPr/>
          </p:nvCxnSpPr>
          <p:spPr>
            <a:xfrm>
              <a:off x="6131763" y="4633438"/>
              <a:ext cx="3957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5" name="타원 684"/>
            <p:cNvSpPr/>
            <p:nvPr/>
          </p:nvSpPr>
          <p:spPr>
            <a:xfrm>
              <a:off x="1718648" y="3079815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>
                <a:defRPr/>
              </a:pPr>
              <a:r>
                <a:rPr lang="en-US" altLang="ko-KR" sz="800" b="1" kern="0" dirty="0" smtClean="0">
                  <a:solidFill>
                    <a:sysClr val="window" lastClr="FFFFFF"/>
                  </a:solidFill>
                  <a:latin typeface="맑은 고딕" pitchFamily="50" charset="-127"/>
                </a:rPr>
                <a:t>2</a:t>
              </a:r>
              <a:endParaRPr lang="ko-KR" altLang="en-US" sz="900" b="1" kern="0" dirty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686" name="타원 685"/>
            <p:cNvSpPr/>
            <p:nvPr/>
          </p:nvSpPr>
          <p:spPr>
            <a:xfrm>
              <a:off x="3593339" y="310014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>
                <a:defRPr/>
              </a:pPr>
              <a:r>
                <a:rPr lang="en-US" altLang="ko-KR" sz="800" b="1" kern="0" dirty="0" smtClean="0">
                  <a:solidFill>
                    <a:sysClr val="window" lastClr="FFFFFF"/>
                  </a:solidFill>
                  <a:latin typeface="맑은 고딕" pitchFamily="50" charset="-127"/>
                </a:rPr>
                <a:t>2</a:t>
              </a:r>
              <a:endParaRPr lang="ko-KR" altLang="en-US" sz="900" b="1" kern="0" dirty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687" name="타원 686"/>
            <p:cNvSpPr/>
            <p:nvPr/>
          </p:nvSpPr>
          <p:spPr>
            <a:xfrm>
              <a:off x="3967479" y="45311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>
                <a:defRPr/>
              </a:pPr>
              <a:r>
                <a:rPr lang="en-US" altLang="ko-KR" sz="800" b="1" kern="0" dirty="0" smtClean="0">
                  <a:solidFill>
                    <a:sysClr val="window" lastClr="FFFFFF"/>
                  </a:solidFill>
                  <a:latin typeface="맑은 고딕" pitchFamily="50" charset="-127"/>
                </a:rPr>
                <a:t>2</a:t>
              </a:r>
              <a:endParaRPr lang="ko-KR" altLang="en-US" sz="900" b="1" kern="0" dirty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688" name="타원 687"/>
            <p:cNvSpPr/>
            <p:nvPr/>
          </p:nvSpPr>
          <p:spPr>
            <a:xfrm>
              <a:off x="5958615" y="453218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>
                <a:defRPr/>
              </a:pPr>
              <a:r>
                <a:rPr lang="en-US" altLang="ko-KR" sz="800" b="1" kern="0" dirty="0" smtClean="0">
                  <a:solidFill>
                    <a:sysClr val="window" lastClr="FFFFFF"/>
                  </a:solidFill>
                  <a:latin typeface="맑은 고딕" pitchFamily="50" charset="-127"/>
                </a:rPr>
                <a:t>2</a:t>
              </a:r>
              <a:endParaRPr lang="ko-KR" altLang="en-US" sz="900" b="1" kern="0" dirty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47326"/>
              </p:ext>
            </p:extLst>
          </p:nvPr>
        </p:nvGraphicFramePr>
        <p:xfrm>
          <a:off x="687188" y="5855418"/>
          <a:ext cx="820326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816"/>
                <a:gridCol w="2050816"/>
                <a:gridCol w="2050816"/>
                <a:gridCol w="2050816"/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bg1"/>
                          </a:solidFill>
                        </a:rPr>
                        <a:t>WT</a:t>
                      </a:r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bg1"/>
                          </a:solidFill>
                        </a:rPr>
                        <a:t>시간</a:t>
                      </a:r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bg1"/>
                          </a:solidFill>
                        </a:rPr>
                        <a:t>이동거리</a:t>
                      </a:r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dirty="0" smtClean="0">
                          <a:solidFill>
                            <a:schemeClr val="bg1"/>
                          </a:solidFill>
                        </a:rPr>
                        <a:t>Original</a:t>
                      </a:r>
                      <a:r>
                        <a:rPr lang="en-US" altLang="ko-KR" sz="700" b="1" baseline="0" dirty="0" smtClean="0">
                          <a:solidFill>
                            <a:schemeClr val="bg1"/>
                          </a:solidFill>
                        </a:rPr>
                        <a:t> Scheduling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00:45:00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03:30:00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10 Km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dirty="0" smtClean="0">
                          <a:solidFill>
                            <a:schemeClr val="bg1"/>
                          </a:solidFill>
                        </a:rPr>
                        <a:t>Proposed Method</a:t>
                      </a:r>
                      <a:endParaRPr lang="ko-KR" altLang="en-US" sz="7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00:25:00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02:30:00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12 Km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5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32702" y="423863"/>
            <a:ext cx="9012266" cy="616970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4578744" y="987099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5621778" y="97014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5931253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5425878" y="938877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265"/>
              </p:ext>
            </p:extLst>
          </p:nvPr>
        </p:nvGraphicFramePr>
        <p:xfrm>
          <a:off x="9488422" y="859353"/>
          <a:ext cx="2637675" cy="498858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검색기산 설정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Default Value :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기준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분 단위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데이터 조회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30</a:t>
                      </a:r>
                      <a:r>
                        <a:rPr lang="ko-KR" altLang="en-US" sz="800" baseline="0" smtClean="0">
                          <a:effectLst/>
                        </a:rPr>
                        <a:t>분 단위로 이전 조회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이후 조회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30</a:t>
                      </a:r>
                      <a:r>
                        <a:rPr lang="ko-KR" altLang="en-US" sz="800" baseline="0" smtClean="0">
                          <a:effectLst/>
                        </a:rPr>
                        <a:t>분 단위로 검색 시간 설정 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  <a:r>
                        <a:rPr lang="ko-KR" altLang="en-US" sz="800" baseline="0" smtClean="0">
                          <a:effectLst/>
                        </a:rPr>
                        <a:t>검색조건 </a:t>
                      </a:r>
                      <a:r>
                        <a:rPr lang="en-US" altLang="ko-KR" sz="800" baseline="0" dirty="0" smtClean="0">
                          <a:effectLst/>
                        </a:rPr>
                        <a:t>: 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 - Total : </a:t>
                      </a:r>
                      <a:r>
                        <a:rPr lang="ko-KR" altLang="en-US" sz="800" baseline="0" smtClean="0">
                          <a:effectLst/>
                        </a:rPr>
                        <a:t>전체 노드간 평균 속도 </a:t>
                      </a:r>
                      <a:endParaRPr lang="en-US" altLang="ko-KR" sz="800" baseline="0" dirty="0" smtClean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 - Key Node : key</a:t>
                      </a:r>
                      <a:r>
                        <a:rPr lang="ko-KR" altLang="en-US" sz="800" baseline="0" smtClean="0">
                          <a:effectLst/>
                        </a:rPr>
                        <a:t> </a:t>
                      </a:r>
                      <a:r>
                        <a:rPr lang="en-US" altLang="ko-KR" sz="800" baseline="0" dirty="0" smtClean="0">
                          <a:effectLst/>
                        </a:rPr>
                        <a:t>Node</a:t>
                      </a:r>
                      <a:r>
                        <a:rPr lang="ko-KR" altLang="en-US" sz="800" baseline="0" smtClean="0">
                          <a:effectLst/>
                        </a:rPr>
                        <a:t>의 평균 속도 </a:t>
                      </a:r>
                      <a:endParaRPr lang="en-US" altLang="ko-KR" sz="800" baseline="0" dirty="0" smtClean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 - Block : </a:t>
                      </a:r>
                      <a:r>
                        <a:rPr lang="ko-KR" altLang="en-US" sz="800" baseline="0" smtClean="0">
                          <a:effectLst/>
                        </a:rPr>
                        <a:t>선택한 </a:t>
                      </a:r>
                      <a:r>
                        <a:rPr lang="en-US" altLang="ko-KR" sz="800" baseline="0" dirty="0" smtClean="0">
                          <a:effectLst/>
                        </a:rPr>
                        <a:t>Block</a:t>
                      </a:r>
                      <a:r>
                        <a:rPr lang="ko-KR" altLang="en-US" sz="800" baseline="0" smtClean="0">
                          <a:effectLst/>
                        </a:rPr>
                        <a:t>의 평균 속도 </a:t>
                      </a:r>
                      <a:endParaRPr lang="en-US" altLang="ko-KR" sz="800" baseline="0" dirty="0" smtClean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 - Berth : </a:t>
                      </a:r>
                      <a:r>
                        <a:rPr lang="ko-KR" altLang="en-US" sz="800" baseline="0" smtClean="0">
                          <a:effectLst/>
                        </a:rPr>
                        <a:t>선택한 </a:t>
                      </a:r>
                      <a:r>
                        <a:rPr lang="en-US" altLang="ko-KR" sz="800" baseline="0" dirty="0" smtClean="0">
                          <a:effectLst/>
                        </a:rPr>
                        <a:t>Berth</a:t>
                      </a:r>
                      <a:r>
                        <a:rPr lang="ko-KR" altLang="en-US" sz="800" baseline="0" smtClean="0">
                          <a:effectLst/>
                        </a:rPr>
                        <a:t>의 평균 속도 </a:t>
                      </a:r>
                      <a:endParaRPr lang="en-US" altLang="ko-KR" sz="800" baseline="0" dirty="0" smtClean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 smtClean="0">
                          <a:effectLst/>
                        </a:rPr>
                        <a:t>    : Block, Berth </a:t>
                      </a:r>
                      <a:r>
                        <a:rPr lang="ko-KR" altLang="en-US" sz="800" baseline="0" smtClean="0">
                          <a:effectLst/>
                        </a:rPr>
                        <a:t>선택 시 </a:t>
                      </a:r>
                      <a:r>
                        <a:rPr lang="en-US" altLang="ko-KR" sz="800" baseline="0" dirty="0" smtClean="0">
                          <a:effectLst/>
                        </a:rPr>
                        <a:t>List box </a:t>
                      </a:r>
                      <a:r>
                        <a:rPr lang="ko-KR" altLang="en-US" sz="800" baseline="0" smtClean="0">
                          <a:effectLst/>
                        </a:rPr>
                        <a:t>활성화</a:t>
                      </a:r>
                      <a:r>
                        <a:rPr lang="en-US" altLang="ko-KR" sz="800" baseline="0" dirty="0" smtClean="0">
                          <a:effectLst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Select box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block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Block list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berth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 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berth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list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4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혼잡도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</a:rPr>
                        <a:t>Yard Block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Diagram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 -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전체 노트간 평균속도 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</a:rPr>
                        <a:t>Yard Block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Diagram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속도 구간 표시 필터 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 -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정체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서행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원활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미운행 지역 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   :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선택한 데이터를 화면에 표시 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혼잡도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Data View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VSL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현황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Date View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Yard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676" name="타원 2675"/>
          <p:cNvSpPr/>
          <p:nvPr/>
        </p:nvSpPr>
        <p:spPr>
          <a:xfrm>
            <a:off x="227896" y="890246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6" name="타원 1015"/>
          <p:cNvSpPr/>
          <p:nvPr/>
        </p:nvSpPr>
        <p:spPr>
          <a:xfrm>
            <a:off x="4428532" y="87187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7" name="타원 1016"/>
          <p:cNvSpPr/>
          <p:nvPr/>
        </p:nvSpPr>
        <p:spPr>
          <a:xfrm>
            <a:off x="5700219" y="84294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18" name="타원 1017"/>
          <p:cNvSpPr/>
          <p:nvPr/>
        </p:nvSpPr>
        <p:spPr>
          <a:xfrm>
            <a:off x="235513" y="124180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2" name="타원 1021"/>
          <p:cNvSpPr/>
          <p:nvPr/>
        </p:nvSpPr>
        <p:spPr>
          <a:xfrm>
            <a:off x="543694" y="223838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71207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smtClean="0"/>
              <a:t>혼잡도 상세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>
              <p:ext uri="{D42A27DB-BD31-4B8C-83A1-F6EECF244321}">
                <p14:modId xmlns:p14="http://schemas.microsoft.com/office/powerpoint/2010/main" val="2225219642"/>
              </p:ext>
            </p:extLst>
          </p:nvPr>
        </p:nvGraphicFramePr>
        <p:xfrm>
          <a:off x="415512" y="1299094"/>
          <a:ext cx="6703841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2" name="타원 191"/>
          <p:cNvSpPr/>
          <p:nvPr/>
        </p:nvSpPr>
        <p:spPr>
          <a:xfrm>
            <a:off x="1783014" y="88937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6" name="타원 255"/>
          <p:cNvSpPr/>
          <p:nvPr/>
        </p:nvSpPr>
        <p:spPr>
          <a:xfrm>
            <a:off x="7119353" y="207770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10</a:t>
            </a:r>
            <a:endParaRPr lang="ko-KR" altLang="en-US" sz="8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3761120" y="994385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bg1">
                    <a:lumMod val="50000"/>
                  </a:schemeClr>
                </a:solidFill>
              </a:rPr>
              <a:t>Select</a:t>
            </a:r>
            <a:endParaRPr lang="ko-KR" alt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 rot="5400000">
            <a:off x="4093460" y="935041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ko-KR" altLang="en-US" sz="105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9" name="타원 258"/>
          <p:cNvSpPr/>
          <p:nvPr/>
        </p:nvSpPr>
        <p:spPr>
          <a:xfrm>
            <a:off x="2119920" y="8699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91836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17Km/h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US" altLang="ko-KR" sz="600" b="1" baseline="0" dirty="0" smtClean="0">
                          <a:solidFill>
                            <a:schemeClr val="tx1"/>
                          </a:solidFill>
                        </a:rPr>
                        <a:t> Node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15Km/h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6567602" y="5472574"/>
            <a:ext cx="2462098" cy="260192"/>
            <a:chOff x="4045382" y="6008118"/>
            <a:chExt cx="2462098" cy="260192"/>
          </a:xfrm>
        </p:grpSpPr>
        <p:sp>
          <p:nvSpPr>
            <p:cNvPr id="223" name="모서리가 둥근 직사각형 222"/>
            <p:cNvSpPr/>
            <p:nvPr/>
          </p:nvSpPr>
          <p:spPr>
            <a:xfrm>
              <a:off x="4045382" y="6008118"/>
              <a:ext cx="2462098" cy="260192"/>
            </a:xfrm>
            <a:prstGeom prst="roundRect">
              <a:avLst>
                <a:gd name="adj" fmla="val 2841"/>
              </a:avLst>
            </a:prstGeom>
            <a:noFill/>
            <a:ln>
              <a:solidFill>
                <a:srgbClr val="FF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43775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모서리가 둥근 직사각형 230"/>
            <p:cNvSpPr/>
            <p:nvPr/>
          </p:nvSpPr>
          <p:spPr>
            <a:xfrm>
              <a:off x="487830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모서리가 둥근 직사각형 231"/>
            <p:cNvSpPr/>
            <p:nvPr/>
          </p:nvSpPr>
          <p:spPr>
            <a:xfrm>
              <a:off x="54046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4058448" y="6055709"/>
              <a:ext cx="219002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서행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46" name="모서리가 둥근 직사각형 245"/>
            <p:cNvSpPr/>
            <p:nvPr/>
          </p:nvSpPr>
          <p:spPr>
            <a:xfrm>
              <a:off x="61550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7" name="그림 2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95" y="2560168"/>
            <a:ext cx="8686677" cy="2527247"/>
          </a:xfrm>
          <a:prstGeom prst="rect">
            <a:avLst/>
          </a:prstGeom>
        </p:spPr>
      </p:pic>
      <p:sp>
        <p:nvSpPr>
          <p:cNvPr id="268" name="모서리가 둥근 직사각형 267"/>
          <p:cNvSpPr/>
          <p:nvPr/>
        </p:nvSpPr>
        <p:spPr>
          <a:xfrm>
            <a:off x="8053988" y="2172312"/>
            <a:ext cx="848793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VLS</a:t>
            </a:r>
            <a:r>
              <a:rPr lang="ko-KR" altLang="en-US" sz="700" b="1" smtClean="0"/>
              <a:t>별 현황</a:t>
            </a:r>
            <a:r>
              <a:rPr lang="en-US" altLang="ko-KR" sz="700" b="1" dirty="0" smtClean="0"/>
              <a:t>/</a:t>
            </a:r>
            <a:r>
              <a:rPr lang="ko-KR" altLang="en-US" sz="700" b="1" smtClean="0"/>
              <a:t>예측</a:t>
            </a:r>
            <a:endParaRPr lang="ko-KR" altLang="en-US" sz="700" b="1" dirty="0"/>
          </a:p>
        </p:txBody>
      </p:sp>
      <p:sp>
        <p:nvSpPr>
          <p:cNvPr id="270" name="TextBox 269"/>
          <p:cNvSpPr txBox="1"/>
          <p:nvPr/>
        </p:nvSpPr>
        <p:spPr>
          <a:xfrm>
            <a:off x="2127537" y="980246"/>
            <a:ext cx="1690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 smtClean="0">
                <a:latin typeface="맑은 고딕" panose="020B0503020000020004" pitchFamily="50" charset="-127"/>
              </a:rPr>
              <a:t>●</a:t>
            </a:r>
            <a:r>
              <a:rPr lang="en-US" altLang="ko-KR" sz="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600" b="1" dirty="0" smtClean="0"/>
              <a:t>Total</a:t>
            </a:r>
            <a:r>
              <a:rPr lang="en-US" altLang="ko-KR" sz="600" dirty="0" smtClean="0"/>
              <a:t>      </a:t>
            </a:r>
            <a:r>
              <a:rPr lang="en-US" altLang="ko-KR" sz="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○</a:t>
            </a:r>
            <a:r>
              <a:rPr lang="en-US" altLang="ko-KR" sz="600" dirty="0" smtClean="0"/>
              <a:t>  key</a:t>
            </a:r>
            <a:r>
              <a:rPr lang="ko-KR" altLang="en-US" sz="600" smtClean="0"/>
              <a:t> </a:t>
            </a:r>
            <a:r>
              <a:rPr lang="en-US" altLang="ko-KR" sz="600" dirty="0"/>
              <a:t>Node  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Block   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Berth</a:t>
            </a:r>
            <a:endParaRPr lang="ko-KR" altLang="en-US" sz="600" dirty="0"/>
          </a:p>
        </p:txBody>
      </p:sp>
      <p:sp>
        <p:nvSpPr>
          <p:cNvPr id="271" name="타원 270"/>
          <p:cNvSpPr/>
          <p:nvPr/>
        </p:nvSpPr>
        <p:spPr>
          <a:xfrm>
            <a:off x="3665396" y="866059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72" name="타원 271"/>
          <p:cNvSpPr/>
          <p:nvPr/>
        </p:nvSpPr>
        <p:spPr>
          <a:xfrm>
            <a:off x="7909018" y="206104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7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11</a:t>
            </a:r>
            <a:endParaRPr lang="ko-KR" altLang="en-US" sz="7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pSp>
        <p:nvGrpSpPr>
          <p:cNvPr id="273" name="그룹 272"/>
          <p:cNvGrpSpPr/>
          <p:nvPr/>
        </p:nvGrpSpPr>
        <p:grpSpPr>
          <a:xfrm>
            <a:off x="1014435" y="2198632"/>
            <a:ext cx="2918181" cy="184666"/>
            <a:chOff x="4058448" y="6055709"/>
            <a:chExt cx="2918181" cy="184666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44918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모서리가 둥근 직사각형 275"/>
            <p:cNvSpPr/>
            <p:nvPr/>
          </p:nvSpPr>
          <p:spPr>
            <a:xfrm>
              <a:off x="515262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7" name="모서리가 둥근 직사각형 276"/>
            <p:cNvSpPr/>
            <p:nvPr/>
          </p:nvSpPr>
          <p:spPr>
            <a:xfrm>
              <a:off x="58237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직사각형 277"/>
            <p:cNvSpPr/>
            <p:nvPr/>
          </p:nvSpPr>
          <p:spPr>
            <a:xfrm>
              <a:off x="4058448" y="6055709"/>
              <a:ext cx="283603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▣ </a:t>
              </a:r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서행 </a:t>
              </a:r>
              <a:r>
                <a:rPr lang="en-US" altLang="ko-KR" sz="600" b="1" dirty="0" smtClean="0"/>
                <a:t>: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79" name="모서리가 둥근 직사각형 278"/>
            <p:cNvSpPr/>
            <p:nvPr/>
          </p:nvSpPr>
          <p:spPr>
            <a:xfrm>
              <a:off x="67646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0" name="타원 279"/>
          <p:cNvSpPr/>
          <p:nvPr/>
        </p:nvSpPr>
        <p:spPr>
          <a:xfrm>
            <a:off x="918711" y="209707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2149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30" name="TextBox 929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장비상관관계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3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13743"/>
              </p:ext>
            </p:extLst>
          </p:nvPr>
        </p:nvGraphicFramePr>
        <p:xfrm>
          <a:off x="9488422" y="851115"/>
          <a:ext cx="2637675" cy="3495064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4346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60930" y="5573275"/>
            <a:ext cx="35606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향후 요건 정의 후 진행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599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최적 장비 투입댓수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최적 장비 </a:t>
            </a:r>
            <a:r>
              <a:rPr lang="ko-KR" altLang="en-US" sz="8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투입댓수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1886131"/>
            <a:ext cx="8755156" cy="464647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3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07737"/>
              </p:ext>
            </p:extLst>
          </p:nvPr>
        </p:nvGraphicFramePr>
        <p:xfrm>
          <a:off x="9480802" y="851115"/>
          <a:ext cx="2637675" cy="5412256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검색기산 설정 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Default Value :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기준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(30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분 단위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데이터 조회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effectLst/>
                        </a:rPr>
                        <a:t>30</a:t>
                      </a:r>
                      <a:r>
                        <a:rPr lang="ko-KR" altLang="en-US" sz="800" baseline="0" smtClean="0">
                          <a:effectLst/>
                        </a:rPr>
                        <a:t>분 단위로 이전 조회</a:t>
                      </a:r>
                      <a:r>
                        <a:rPr lang="en-US" altLang="ko-KR" sz="800" baseline="0" dirty="0" smtClean="0">
                          <a:effectLst/>
                        </a:rPr>
                        <a:t>, </a:t>
                      </a:r>
                      <a:r>
                        <a:rPr lang="ko-KR" altLang="en-US" sz="800" baseline="0" smtClean="0">
                          <a:effectLst/>
                        </a:rPr>
                        <a:t>이후 조회</a:t>
                      </a: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검색 조건 일시 기준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입항 예정중인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 List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Vessel Name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ETA(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도착예정시간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), ETD(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출발예정시간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최적장비 투입 대수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스위치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Default Value: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Epuipment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 값이  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 그래프로 표현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최적장비 투입 대수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입항 예정중인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 info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Vessel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ETA(Estimated Time of Arrival)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ETD(Estimated Time of Departure)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DS/LD(Job Type) 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장비 최적 투입 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(QC/YT/TC)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장비별 예상 생산성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(QC/YT/TC)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CWP(Crane Working Plan)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투입 대수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5" name="그림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139" name="직사각형 13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146" name="그림 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148" name="직사각형 147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333791" y="1267728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>
            <a:off x="528698" y="1401927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VS1</a:t>
            </a:r>
            <a:endParaRPr lang="ko-KR" altLang="en-US" sz="600" b="1"/>
          </a:p>
        </p:txBody>
      </p:sp>
      <p:sp>
        <p:nvSpPr>
          <p:cNvPr id="155" name="직사각형 154"/>
          <p:cNvSpPr/>
          <p:nvPr/>
        </p:nvSpPr>
        <p:spPr>
          <a:xfrm>
            <a:off x="1268872" y="1400728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VS2</a:t>
            </a:r>
            <a:endParaRPr lang="ko-KR" altLang="en-US" sz="600" b="1"/>
          </a:p>
        </p:txBody>
      </p:sp>
      <p:sp>
        <p:nvSpPr>
          <p:cNvPr id="156" name="직사각형 155"/>
          <p:cNvSpPr/>
          <p:nvPr/>
        </p:nvSpPr>
        <p:spPr>
          <a:xfrm>
            <a:off x="2007659" y="1405406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VS3</a:t>
            </a:r>
            <a:endParaRPr lang="ko-KR" altLang="en-US" sz="600" b="1"/>
          </a:p>
        </p:txBody>
      </p:sp>
      <p:sp>
        <p:nvSpPr>
          <p:cNvPr id="164" name="직사각형 163"/>
          <p:cNvSpPr/>
          <p:nvPr/>
        </p:nvSpPr>
        <p:spPr>
          <a:xfrm>
            <a:off x="2700166" y="1406909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VS4</a:t>
            </a:r>
            <a:endParaRPr lang="ko-KR" altLang="en-US" sz="600" b="1"/>
          </a:p>
        </p:txBody>
      </p:sp>
      <p:graphicFrame>
        <p:nvGraphicFramePr>
          <p:cNvPr id="165" name="차트 164"/>
          <p:cNvGraphicFramePr/>
          <p:nvPr>
            <p:extLst>
              <p:ext uri="{D42A27DB-BD31-4B8C-83A1-F6EECF244321}">
                <p14:modId xmlns:p14="http://schemas.microsoft.com/office/powerpoint/2010/main" val="222834102"/>
              </p:ext>
            </p:extLst>
          </p:nvPr>
        </p:nvGraphicFramePr>
        <p:xfrm>
          <a:off x="4094310" y="1033398"/>
          <a:ext cx="4951265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6" name="그림 1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76" y="1305174"/>
            <a:ext cx="320769" cy="66260"/>
          </a:xfrm>
          <a:prstGeom prst="rect">
            <a:avLst/>
          </a:prstGeom>
        </p:spPr>
      </p:pic>
      <p:pic>
        <p:nvPicPr>
          <p:cNvPr id="167" name="그림 1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9" y="1302018"/>
            <a:ext cx="646002" cy="111372"/>
          </a:xfrm>
          <a:prstGeom prst="rect">
            <a:avLst/>
          </a:prstGeom>
        </p:spPr>
      </p:pic>
      <p:pic>
        <p:nvPicPr>
          <p:cNvPr id="168" name="그림 1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07586" y="1299973"/>
            <a:ext cx="422560" cy="84131"/>
          </a:xfrm>
          <a:prstGeom prst="rect">
            <a:avLst/>
          </a:prstGeom>
        </p:spPr>
      </p:pic>
      <p:pic>
        <p:nvPicPr>
          <p:cNvPr id="169" name="그림 1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" y="1299434"/>
            <a:ext cx="485869" cy="85210"/>
          </a:xfrm>
          <a:prstGeom prst="rect">
            <a:avLst/>
          </a:prstGeom>
        </p:spPr>
      </p:pic>
      <p:sp>
        <p:nvSpPr>
          <p:cNvPr id="172" name="모서리가 둥근 직사각형 171"/>
          <p:cNvSpPr/>
          <p:nvPr/>
        </p:nvSpPr>
        <p:spPr>
          <a:xfrm>
            <a:off x="1053154" y="1266528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1770632" y="1269035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2491580" y="1267835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>
            <a:off x="3421114" y="1405602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VS5</a:t>
            </a:r>
            <a:endParaRPr lang="ko-KR" altLang="en-US" sz="600" b="1"/>
          </a:p>
        </p:txBody>
      </p:sp>
      <p:pic>
        <p:nvPicPr>
          <p:cNvPr id="180" name="그림 1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24" y="1303867"/>
            <a:ext cx="320769" cy="66260"/>
          </a:xfrm>
          <a:prstGeom prst="rect">
            <a:avLst/>
          </a:prstGeom>
        </p:spPr>
      </p:pic>
      <p:sp>
        <p:nvSpPr>
          <p:cNvPr id="181" name="모서리가 둥근 직사각형 180"/>
          <p:cNvSpPr/>
          <p:nvPr/>
        </p:nvSpPr>
        <p:spPr>
          <a:xfrm>
            <a:off x="3206178" y="1266528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4087725" y="1006381"/>
            <a:ext cx="5007943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TextBox 185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187" name="그룹 186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89" name="모서리가 둥근 직사각형 188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193" name="그룹 192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94" name="모서리가 둥근 직사각형 1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cxnSp>
        <p:nvCxnSpPr>
          <p:cNvPr id="197" name="직선 연결선 196"/>
          <p:cNvCxnSpPr/>
          <p:nvPr/>
        </p:nvCxnSpPr>
        <p:spPr>
          <a:xfrm>
            <a:off x="333791" y="1588594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 198"/>
          <p:cNvCxnSpPr/>
          <p:nvPr/>
        </p:nvCxnSpPr>
        <p:spPr>
          <a:xfrm>
            <a:off x="1053154" y="1583130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/>
          <p:cNvCxnSpPr/>
          <p:nvPr/>
        </p:nvCxnSpPr>
        <p:spPr>
          <a:xfrm>
            <a:off x="1775241" y="1588594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/>
          <p:cNvCxnSpPr/>
          <p:nvPr/>
        </p:nvCxnSpPr>
        <p:spPr>
          <a:xfrm>
            <a:off x="2488254" y="1583130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연결선 210"/>
          <p:cNvCxnSpPr/>
          <p:nvPr/>
        </p:nvCxnSpPr>
        <p:spPr>
          <a:xfrm>
            <a:off x="3207329" y="1580543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타원 277"/>
          <p:cNvSpPr/>
          <p:nvPr/>
        </p:nvSpPr>
        <p:spPr>
          <a:xfrm>
            <a:off x="263933" y="87097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79" name="타원 278"/>
          <p:cNvSpPr/>
          <p:nvPr/>
        </p:nvSpPr>
        <p:spPr>
          <a:xfrm>
            <a:off x="2047993" y="8740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80" name="타원 279"/>
          <p:cNvSpPr/>
          <p:nvPr/>
        </p:nvSpPr>
        <p:spPr>
          <a:xfrm>
            <a:off x="3319680" y="845095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81" name="타원 280"/>
          <p:cNvSpPr/>
          <p:nvPr/>
        </p:nvSpPr>
        <p:spPr>
          <a:xfrm>
            <a:off x="251917" y="113797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82" name="타원 281"/>
          <p:cNvSpPr/>
          <p:nvPr/>
        </p:nvSpPr>
        <p:spPr>
          <a:xfrm>
            <a:off x="3963123" y="89322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530031" y="1547653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15:32</a:t>
            </a:r>
          </a:p>
          <a:p>
            <a:pPr algn="ctr"/>
            <a:r>
              <a:rPr lang="en-US" altLang="ko-KR" sz="600" b="1" dirty="0" smtClean="0"/>
              <a:t>04.10 20:40</a:t>
            </a:r>
            <a:endParaRPr lang="ko-KR" altLang="en-US" sz="600" b="1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370048" y="1604337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87" name="모서리가 둥근 직사각형 286"/>
          <p:cNvSpPr/>
          <p:nvPr/>
        </p:nvSpPr>
        <p:spPr>
          <a:xfrm>
            <a:off x="370042" y="1694822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88" name="직사각형 287"/>
          <p:cNvSpPr/>
          <p:nvPr/>
        </p:nvSpPr>
        <p:spPr>
          <a:xfrm>
            <a:off x="1233142" y="1540024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15:40</a:t>
            </a:r>
          </a:p>
          <a:p>
            <a:pPr algn="ctr"/>
            <a:r>
              <a:rPr lang="en-US" altLang="ko-KR" sz="600" b="1" dirty="0" smtClean="0"/>
              <a:t>04.10 14:35</a:t>
            </a:r>
            <a:endParaRPr lang="ko-KR" altLang="en-US" sz="600" b="1"/>
          </a:p>
        </p:txBody>
      </p:sp>
      <p:sp>
        <p:nvSpPr>
          <p:cNvPr id="289" name="모서리가 둥근 직사각형 288"/>
          <p:cNvSpPr/>
          <p:nvPr/>
        </p:nvSpPr>
        <p:spPr>
          <a:xfrm>
            <a:off x="1073159" y="1596708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1073153" y="1687193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1" name="직사각형 290"/>
          <p:cNvSpPr/>
          <p:nvPr/>
        </p:nvSpPr>
        <p:spPr>
          <a:xfrm>
            <a:off x="1960951" y="1545396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15:42</a:t>
            </a:r>
          </a:p>
          <a:p>
            <a:pPr algn="ctr"/>
            <a:r>
              <a:rPr lang="en-US" altLang="ko-KR" sz="600" b="1" dirty="0" smtClean="0"/>
              <a:t>04.10 12:40</a:t>
            </a:r>
            <a:endParaRPr lang="ko-KR" altLang="en-US" sz="600" b="1"/>
          </a:p>
        </p:txBody>
      </p:sp>
      <p:sp>
        <p:nvSpPr>
          <p:cNvPr id="292" name="모서리가 둥근 직사각형 291"/>
          <p:cNvSpPr/>
          <p:nvPr/>
        </p:nvSpPr>
        <p:spPr>
          <a:xfrm>
            <a:off x="1800968" y="1602080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3" name="모서리가 둥근 직사각형 292"/>
          <p:cNvSpPr/>
          <p:nvPr/>
        </p:nvSpPr>
        <p:spPr>
          <a:xfrm>
            <a:off x="1800962" y="1692565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4" name="직사각형 293"/>
          <p:cNvSpPr/>
          <p:nvPr/>
        </p:nvSpPr>
        <p:spPr>
          <a:xfrm>
            <a:off x="2683641" y="1540024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15:50</a:t>
            </a:r>
          </a:p>
          <a:p>
            <a:pPr algn="ctr"/>
            <a:r>
              <a:rPr lang="en-US" altLang="ko-KR" sz="600" b="1" dirty="0" smtClean="0"/>
              <a:t>04.09 22:40</a:t>
            </a:r>
            <a:endParaRPr lang="ko-KR" altLang="en-US" sz="600" b="1"/>
          </a:p>
        </p:txBody>
      </p:sp>
      <p:sp>
        <p:nvSpPr>
          <p:cNvPr id="295" name="모서리가 둥근 직사각형 294"/>
          <p:cNvSpPr/>
          <p:nvPr/>
        </p:nvSpPr>
        <p:spPr>
          <a:xfrm>
            <a:off x="2523658" y="1596708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6" name="모서리가 둥근 직사각형 295"/>
          <p:cNvSpPr/>
          <p:nvPr/>
        </p:nvSpPr>
        <p:spPr>
          <a:xfrm>
            <a:off x="2523652" y="1687193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8" name="직사각형 297"/>
          <p:cNvSpPr/>
          <p:nvPr/>
        </p:nvSpPr>
        <p:spPr>
          <a:xfrm>
            <a:off x="3397230" y="1537694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15:55</a:t>
            </a:r>
          </a:p>
          <a:p>
            <a:pPr algn="ctr"/>
            <a:r>
              <a:rPr lang="en-US" altLang="ko-KR" sz="600" b="1" dirty="0" smtClean="0"/>
              <a:t>04.09 20:20</a:t>
            </a:r>
            <a:endParaRPr lang="ko-KR" altLang="en-US" sz="600" b="1"/>
          </a:p>
        </p:txBody>
      </p:sp>
      <p:sp>
        <p:nvSpPr>
          <p:cNvPr id="299" name="모서리가 둥근 직사각형 298"/>
          <p:cNvSpPr/>
          <p:nvPr/>
        </p:nvSpPr>
        <p:spPr>
          <a:xfrm>
            <a:off x="3237247" y="1594378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300" name="모서리가 둥근 직사각형 299"/>
          <p:cNvSpPr/>
          <p:nvPr/>
        </p:nvSpPr>
        <p:spPr>
          <a:xfrm>
            <a:off x="3237241" y="1684863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grpSp>
        <p:nvGrpSpPr>
          <p:cNvPr id="301" name="그룹 300"/>
          <p:cNvGrpSpPr/>
          <p:nvPr/>
        </p:nvGrpSpPr>
        <p:grpSpPr>
          <a:xfrm>
            <a:off x="8530334" y="882030"/>
            <a:ext cx="176236" cy="109230"/>
            <a:chOff x="10267821" y="1988701"/>
            <a:chExt cx="616666" cy="328629"/>
          </a:xfrm>
        </p:grpSpPr>
        <p:sp>
          <p:nvSpPr>
            <p:cNvPr id="302" name="모서리가 둥근 직사각형 301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3" name="타원 302"/>
            <p:cNvSpPr/>
            <p:nvPr/>
          </p:nvSpPr>
          <p:spPr>
            <a:xfrm>
              <a:off x="10282794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4" name="TextBox 303"/>
          <p:cNvSpPr txBox="1"/>
          <p:nvPr/>
        </p:nvSpPr>
        <p:spPr>
          <a:xfrm>
            <a:off x="8668107" y="847194"/>
            <a:ext cx="5774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Productivity</a:t>
            </a:r>
            <a:endParaRPr lang="ko-KR" altLang="en-US" sz="700" b="1"/>
          </a:p>
        </p:txBody>
      </p:sp>
      <p:sp>
        <p:nvSpPr>
          <p:cNvPr id="305" name="TextBox 304"/>
          <p:cNvSpPr txBox="1"/>
          <p:nvPr/>
        </p:nvSpPr>
        <p:spPr>
          <a:xfrm>
            <a:off x="8050144" y="847172"/>
            <a:ext cx="5533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Equipment </a:t>
            </a:r>
            <a:endParaRPr lang="ko-KR" altLang="en-US" sz="700" b="1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32196"/>
              </p:ext>
            </p:extLst>
          </p:nvPr>
        </p:nvGraphicFramePr>
        <p:xfrm>
          <a:off x="466307" y="1973588"/>
          <a:ext cx="8508622" cy="439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/>
                <a:gridCol w="423828"/>
                <a:gridCol w="298456"/>
                <a:gridCol w="333978"/>
                <a:gridCol w="6850380"/>
              </a:tblGrid>
              <a:tr h="15712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VS1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smtClean="0">
                          <a:solidFill>
                            <a:schemeClr val="tx1"/>
                          </a:solidFill>
                        </a:rPr>
                        <a:t>ETA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2021.04.09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15:32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ETD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2021.04.10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20:40</a:t>
                      </a:r>
                      <a:endParaRPr lang="ko-KR" altLang="en-US" sz="60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Job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1500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900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비고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QC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YT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최적</a:t>
                      </a: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600" smtClean="0">
                          <a:solidFill>
                            <a:schemeClr val="tx1"/>
                          </a:solidFill>
                        </a:rPr>
                        <a:t>투입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예상 생산성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VS2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smtClean="0">
                          <a:solidFill>
                            <a:schemeClr val="tx1"/>
                          </a:solidFill>
                        </a:rPr>
                        <a:t>ETA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2021.04.09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1540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ETD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2021.04.10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14:35</a:t>
                      </a:r>
                      <a:endParaRPr lang="ko-KR" altLang="en-US" sz="60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Job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1100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800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비고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QC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YT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최적</a:t>
                      </a: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600" smtClean="0">
                          <a:solidFill>
                            <a:schemeClr val="tx1"/>
                          </a:solidFill>
                        </a:rPr>
                        <a:t>투입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예상 생산성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VS2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smtClean="0">
                          <a:solidFill>
                            <a:schemeClr val="tx1"/>
                          </a:solidFill>
                        </a:rPr>
                        <a:t>ETA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2021.04.09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15:42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ETD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2021.04.10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12:40</a:t>
                      </a:r>
                      <a:endParaRPr lang="ko-KR" altLang="en-US" sz="60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Job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800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600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비고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QC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YT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최적</a:t>
                      </a: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600" smtClean="0">
                          <a:solidFill>
                            <a:schemeClr val="tx1"/>
                          </a:solidFill>
                        </a:rPr>
                        <a:t>투입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예상 생산성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0" name="차트 309"/>
          <p:cNvGraphicFramePr/>
          <p:nvPr>
            <p:extLst>
              <p:ext uri="{D42A27DB-BD31-4B8C-83A1-F6EECF244321}">
                <p14:modId xmlns:p14="http://schemas.microsoft.com/office/powerpoint/2010/main" val="212115913"/>
              </p:ext>
            </p:extLst>
          </p:nvPr>
        </p:nvGraphicFramePr>
        <p:xfrm>
          <a:off x="2184099" y="2736893"/>
          <a:ext cx="6734055" cy="59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102" y="2004124"/>
            <a:ext cx="6734055" cy="495244"/>
          </a:xfrm>
          <a:prstGeom prst="rect">
            <a:avLst/>
          </a:prstGeom>
        </p:spPr>
      </p:pic>
      <p:sp>
        <p:nvSpPr>
          <p:cNvPr id="313" name="TextBox 312"/>
          <p:cNvSpPr txBox="1"/>
          <p:nvPr/>
        </p:nvSpPr>
        <p:spPr>
          <a:xfrm>
            <a:off x="3551398" y="2537104"/>
            <a:ext cx="11608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QC1                 QC2                QC3</a:t>
            </a:r>
            <a:endParaRPr lang="ko-KR" altLang="en-US" sz="600"/>
          </a:p>
        </p:txBody>
      </p:sp>
      <p:sp>
        <p:nvSpPr>
          <p:cNvPr id="10" name="직사각형 9"/>
          <p:cNvSpPr/>
          <p:nvPr/>
        </p:nvSpPr>
        <p:spPr>
          <a:xfrm>
            <a:off x="3795876" y="2593516"/>
            <a:ext cx="177681" cy="68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4" name="직사각형 313"/>
          <p:cNvSpPr/>
          <p:nvPr/>
        </p:nvSpPr>
        <p:spPr>
          <a:xfrm>
            <a:off x="4224504" y="2591131"/>
            <a:ext cx="177681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5" name="직사각형 314"/>
          <p:cNvSpPr/>
          <p:nvPr/>
        </p:nvSpPr>
        <p:spPr>
          <a:xfrm>
            <a:off x="4645989" y="2594025"/>
            <a:ext cx="177681" cy="685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16" name="차트 315"/>
          <p:cNvGraphicFramePr/>
          <p:nvPr>
            <p:extLst>
              <p:ext uri="{D42A27DB-BD31-4B8C-83A1-F6EECF244321}">
                <p14:modId xmlns:p14="http://schemas.microsoft.com/office/powerpoint/2010/main" val="231227415"/>
              </p:ext>
            </p:extLst>
          </p:nvPr>
        </p:nvGraphicFramePr>
        <p:xfrm>
          <a:off x="2184100" y="4237143"/>
          <a:ext cx="6734055" cy="59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317" name="그림 3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101" y="3466736"/>
            <a:ext cx="6734055" cy="495244"/>
          </a:xfrm>
          <a:prstGeom prst="rect">
            <a:avLst/>
          </a:prstGeom>
        </p:spPr>
      </p:pic>
      <p:sp>
        <p:nvSpPr>
          <p:cNvPr id="318" name="TextBox 317"/>
          <p:cNvSpPr txBox="1"/>
          <p:nvPr/>
        </p:nvSpPr>
        <p:spPr>
          <a:xfrm>
            <a:off x="3551397" y="4014956"/>
            <a:ext cx="11608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QC1                 QC2                QC3</a:t>
            </a:r>
            <a:endParaRPr lang="ko-KR" altLang="en-US" sz="600"/>
          </a:p>
        </p:txBody>
      </p:sp>
      <p:sp>
        <p:nvSpPr>
          <p:cNvPr id="319" name="직사각형 318"/>
          <p:cNvSpPr/>
          <p:nvPr/>
        </p:nvSpPr>
        <p:spPr>
          <a:xfrm>
            <a:off x="3795875" y="4071368"/>
            <a:ext cx="177681" cy="68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직사각형 319"/>
          <p:cNvSpPr/>
          <p:nvPr/>
        </p:nvSpPr>
        <p:spPr>
          <a:xfrm>
            <a:off x="4224503" y="4068983"/>
            <a:ext cx="177681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직사각형 320"/>
          <p:cNvSpPr/>
          <p:nvPr/>
        </p:nvSpPr>
        <p:spPr>
          <a:xfrm>
            <a:off x="4645988" y="4071877"/>
            <a:ext cx="177681" cy="685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34" name="차트 333"/>
          <p:cNvGraphicFramePr/>
          <p:nvPr>
            <p:extLst>
              <p:ext uri="{D42A27DB-BD31-4B8C-83A1-F6EECF244321}">
                <p14:modId xmlns:p14="http://schemas.microsoft.com/office/powerpoint/2010/main" val="79982001"/>
              </p:ext>
            </p:extLst>
          </p:nvPr>
        </p:nvGraphicFramePr>
        <p:xfrm>
          <a:off x="2198205" y="5681605"/>
          <a:ext cx="6734055" cy="59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335" name="그림 3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8206" y="4926438"/>
            <a:ext cx="6734055" cy="495244"/>
          </a:xfrm>
          <a:prstGeom prst="rect">
            <a:avLst/>
          </a:prstGeom>
        </p:spPr>
      </p:pic>
      <p:sp>
        <p:nvSpPr>
          <p:cNvPr id="336" name="TextBox 335"/>
          <p:cNvSpPr txBox="1"/>
          <p:nvPr/>
        </p:nvSpPr>
        <p:spPr>
          <a:xfrm>
            <a:off x="3565502" y="5482278"/>
            <a:ext cx="11608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QC1                 QC2                QC3</a:t>
            </a:r>
            <a:endParaRPr lang="ko-KR" altLang="en-US" sz="600"/>
          </a:p>
        </p:txBody>
      </p:sp>
      <p:sp>
        <p:nvSpPr>
          <p:cNvPr id="337" name="직사각형 336"/>
          <p:cNvSpPr/>
          <p:nvPr/>
        </p:nvSpPr>
        <p:spPr>
          <a:xfrm>
            <a:off x="3809980" y="5538690"/>
            <a:ext cx="177681" cy="68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" name="직사각형 337"/>
          <p:cNvSpPr/>
          <p:nvPr/>
        </p:nvSpPr>
        <p:spPr>
          <a:xfrm>
            <a:off x="4238608" y="5536305"/>
            <a:ext cx="177681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9" name="직사각형 338"/>
          <p:cNvSpPr/>
          <p:nvPr/>
        </p:nvSpPr>
        <p:spPr>
          <a:xfrm>
            <a:off x="4660093" y="5539199"/>
            <a:ext cx="177681" cy="685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0" name="TextBox 339"/>
          <p:cNvSpPr txBox="1"/>
          <p:nvPr/>
        </p:nvSpPr>
        <p:spPr>
          <a:xfrm>
            <a:off x="2424593" y="246130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16:00</a:t>
            </a:r>
            <a:endParaRPr lang="ko-KR" altLang="en-US" sz="600"/>
          </a:p>
        </p:txBody>
      </p:sp>
      <p:sp>
        <p:nvSpPr>
          <p:cNvPr id="341" name="TextBox 340"/>
          <p:cNvSpPr txBox="1"/>
          <p:nvPr/>
        </p:nvSpPr>
        <p:spPr>
          <a:xfrm>
            <a:off x="8619653" y="246892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21:00</a:t>
            </a:r>
            <a:endParaRPr lang="ko-KR" altLang="en-US" sz="600"/>
          </a:p>
        </p:txBody>
      </p:sp>
      <p:sp>
        <p:nvSpPr>
          <p:cNvPr id="342" name="TextBox 341"/>
          <p:cNvSpPr txBox="1"/>
          <p:nvPr/>
        </p:nvSpPr>
        <p:spPr>
          <a:xfrm>
            <a:off x="2432213" y="392434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16:00</a:t>
            </a:r>
            <a:endParaRPr lang="ko-KR" altLang="en-US" sz="600"/>
          </a:p>
        </p:txBody>
      </p:sp>
      <p:sp>
        <p:nvSpPr>
          <p:cNvPr id="343" name="TextBox 342"/>
          <p:cNvSpPr txBox="1"/>
          <p:nvPr/>
        </p:nvSpPr>
        <p:spPr>
          <a:xfrm>
            <a:off x="8627273" y="393196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15:00</a:t>
            </a:r>
            <a:endParaRPr lang="ko-KR" altLang="en-US" sz="600"/>
          </a:p>
        </p:txBody>
      </p:sp>
      <p:sp>
        <p:nvSpPr>
          <p:cNvPr id="344" name="TextBox 343"/>
          <p:cNvSpPr txBox="1"/>
          <p:nvPr/>
        </p:nvSpPr>
        <p:spPr>
          <a:xfrm>
            <a:off x="2439833" y="539500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16:00</a:t>
            </a:r>
            <a:endParaRPr lang="ko-KR" altLang="en-US" sz="600"/>
          </a:p>
        </p:txBody>
      </p:sp>
      <p:sp>
        <p:nvSpPr>
          <p:cNvPr id="345" name="TextBox 344"/>
          <p:cNvSpPr txBox="1"/>
          <p:nvPr/>
        </p:nvSpPr>
        <p:spPr>
          <a:xfrm>
            <a:off x="8634893" y="540262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13:00</a:t>
            </a:r>
            <a:endParaRPr lang="ko-KR" altLang="en-US" sz="600"/>
          </a:p>
        </p:txBody>
      </p:sp>
      <p:sp>
        <p:nvSpPr>
          <p:cNvPr id="346" name="타원 345"/>
          <p:cNvSpPr/>
          <p:nvPr/>
        </p:nvSpPr>
        <p:spPr>
          <a:xfrm>
            <a:off x="7910051" y="8535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7" name="타원 346"/>
          <p:cNvSpPr/>
          <p:nvPr/>
        </p:nvSpPr>
        <p:spPr>
          <a:xfrm>
            <a:off x="10457959" y="250113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8" name="타원 347"/>
          <p:cNvSpPr/>
          <p:nvPr/>
        </p:nvSpPr>
        <p:spPr>
          <a:xfrm>
            <a:off x="370042" y="1952022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009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3239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2789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최적 장비 투입댓수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최적 장비 </a:t>
            </a:r>
            <a:r>
              <a:rPr lang="ko-KR" altLang="en-US" sz="8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투입댓수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1886132"/>
            <a:ext cx="8755156" cy="4522288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3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63459"/>
              </p:ext>
            </p:extLst>
          </p:nvPr>
        </p:nvGraphicFramePr>
        <p:xfrm>
          <a:off x="9488422" y="851115"/>
          <a:ext cx="2637675" cy="3772432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최적장비 투입 대수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스위치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선택된 값이  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 그래프로 표현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1" dirty="0" smtClean="0">
                        <a:solidFill>
                          <a:srgbClr val="FD5033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5" name="그림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139" name="직사각형 13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146" name="그림 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148" name="직사각형 147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2198205" y="989245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333791" y="1267728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>
            <a:off x="528698" y="1401927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VS1</a:t>
            </a:r>
            <a:endParaRPr lang="ko-KR" altLang="en-US" sz="600" b="1"/>
          </a:p>
        </p:txBody>
      </p:sp>
      <p:sp>
        <p:nvSpPr>
          <p:cNvPr id="155" name="직사각형 154"/>
          <p:cNvSpPr/>
          <p:nvPr/>
        </p:nvSpPr>
        <p:spPr>
          <a:xfrm>
            <a:off x="1268872" y="1400728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VS2</a:t>
            </a:r>
            <a:endParaRPr lang="ko-KR" altLang="en-US" sz="600" b="1"/>
          </a:p>
        </p:txBody>
      </p:sp>
      <p:sp>
        <p:nvSpPr>
          <p:cNvPr id="156" name="직사각형 155"/>
          <p:cNvSpPr/>
          <p:nvPr/>
        </p:nvSpPr>
        <p:spPr>
          <a:xfrm>
            <a:off x="2007659" y="1405406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VS3</a:t>
            </a:r>
            <a:endParaRPr lang="ko-KR" altLang="en-US" sz="600" b="1"/>
          </a:p>
        </p:txBody>
      </p:sp>
      <p:sp>
        <p:nvSpPr>
          <p:cNvPr id="164" name="직사각형 163"/>
          <p:cNvSpPr/>
          <p:nvPr/>
        </p:nvSpPr>
        <p:spPr>
          <a:xfrm>
            <a:off x="2700166" y="1406909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VS4</a:t>
            </a:r>
            <a:endParaRPr lang="ko-KR" altLang="en-US" sz="600" b="1"/>
          </a:p>
        </p:txBody>
      </p:sp>
      <p:graphicFrame>
        <p:nvGraphicFramePr>
          <p:cNvPr id="165" name="차트 164"/>
          <p:cNvGraphicFramePr/>
          <p:nvPr>
            <p:extLst>
              <p:ext uri="{D42A27DB-BD31-4B8C-83A1-F6EECF244321}">
                <p14:modId xmlns:p14="http://schemas.microsoft.com/office/powerpoint/2010/main" val="2355018550"/>
              </p:ext>
            </p:extLst>
          </p:nvPr>
        </p:nvGraphicFramePr>
        <p:xfrm>
          <a:off x="4094310" y="1033398"/>
          <a:ext cx="4951265" cy="77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6" name="그림 1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76" y="1305174"/>
            <a:ext cx="320769" cy="66260"/>
          </a:xfrm>
          <a:prstGeom prst="rect">
            <a:avLst/>
          </a:prstGeom>
        </p:spPr>
      </p:pic>
      <p:pic>
        <p:nvPicPr>
          <p:cNvPr id="167" name="그림 1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9" y="1302018"/>
            <a:ext cx="646002" cy="111372"/>
          </a:xfrm>
          <a:prstGeom prst="rect">
            <a:avLst/>
          </a:prstGeom>
        </p:spPr>
      </p:pic>
      <p:pic>
        <p:nvPicPr>
          <p:cNvPr id="168" name="그림 1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07586" y="1299973"/>
            <a:ext cx="422560" cy="84131"/>
          </a:xfrm>
          <a:prstGeom prst="rect">
            <a:avLst/>
          </a:prstGeom>
        </p:spPr>
      </p:pic>
      <p:pic>
        <p:nvPicPr>
          <p:cNvPr id="169" name="그림 1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5" y="1299434"/>
            <a:ext cx="485869" cy="85210"/>
          </a:xfrm>
          <a:prstGeom prst="rect">
            <a:avLst/>
          </a:prstGeom>
        </p:spPr>
      </p:pic>
      <p:sp>
        <p:nvSpPr>
          <p:cNvPr id="172" name="모서리가 둥근 직사각형 171"/>
          <p:cNvSpPr/>
          <p:nvPr/>
        </p:nvSpPr>
        <p:spPr>
          <a:xfrm>
            <a:off x="1053154" y="1266528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1770632" y="1269035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2491580" y="1267835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>
            <a:off x="3421114" y="1405602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VS5</a:t>
            </a:r>
            <a:endParaRPr lang="ko-KR" altLang="en-US" sz="600" b="1"/>
          </a:p>
        </p:txBody>
      </p:sp>
      <p:pic>
        <p:nvPicPr>
          <p:cNvPr id="180" name="그림 1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24" y="1303867"/>
            <a:ext cx="320769" cy="66260"/>
          </a:xfrm>
          <a:prstGeom prst="rect">
            <a:avLst/>
          </a:prstGeom>
        </p:spPr>
      </p:pic>
      <p:sp>
        <p:nvSpPr>
          <p:cNvPr id="181" name="모서리가 둥근 직사각형 180"/>
          <p:cNvSpPr/>
          <p:nvPr/>
        </p:nvSpPr>
        <p:spPr>
          <a:xfrm>
            <a:off x="3206178" y="1266528"/>
            <a:ext cx="693136" cy="514731"/>
          </a:xfrm>
          <a:prstGeom prst="roundRect">
            <a:avLst>
              <a:gd name="adj" fmla="val 472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4087725" y="1006381"/>
            <a:ext cx="5007943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TextBox 185"/>
          <p:cNvSpPr txBox="1"/>
          <p:nvPr/>
        </p:nvSpPr>
        <p:spPr>
          <a:xfrm>
            <a:off x="3241239" y="972287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30Min</a:t>
            </a:r>
            <a:endParaRPr lang="ko-KR" altLang="en-US" sz="600"/>
          </a:p>
        </p:txBody>
      </p:sp>
      <p:grpSp>
        <p:nvGrpSpPr>
          <p:cNvPr id="187" name="그룹 186"/>
          <p:cNvGrpSpPr/>
          <p:nvPr/>
        </p:nvGrpSpPr>
        <p:grpSpPr>
          <a:xfrm>
            <a:off x="3537542" y="933815"/>
            <a:ext cx="284052" cy="261610"/>
            <a:chOff x="3312509" y="2971800"/>
            <a:chExt cx="284052" cy="261610"/>
          </a:xfrm>
        </p:grpSpPr>
        <p:sp>
          <p:nvSpPr>
            <p:cNvPr id="189" name="모서리가 둥근 직사각형 188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193" name="그룹 192"/>
          <p:cNvGrpSpPr/>
          <p:nvPr/>
        </p:nvGrpSpPr>
        <p:grpSpPr>
          <a:xfrm rot="10800000">
            <a:off x="3045339" y="941023"/>
            <a:ext cx="284052" cy="261610"/>
            <a:chOff x="3312509" y="2971800"/>
            <a:chExt cx="284052" cy="261610"/>
          </a:xfrm>
        </p:grpSpPr>
        <p:sp>
          <p:nvSpPr>
            <p:cNvPr id="194" name="모서리가 둥근 직사각형 1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cxnSp>
        <p:nvCxnSpPr>
          <p:cNvPr id="197" name="직선 연결선 196"/>
          <p:cNvCxnSpPr/>
          <p:nvPr/>
        </p:nvCxnSpPr>
        <p:spPr>
          <a:xfrm>
            <a:off x="333791" y="1588594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 198"/>
          <p:cNvCxnSpPr/>
          <p:nvPr/>
        </p:nvCxnSpPr>
        <p:spPr>
          <a:xfrm>
            <a:off x="1053154" y="1583130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/>
          <p:cNvCxnSpPr/>
          <p:nvPr/>
        </p:nvCxnSpPr>
        <p:spPr>
          <a:xfrm>
            <a:off x="1775241" y="1588594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/>
          <p:cNvCxnSpPr/>
          <p:nvPr/>
        </p:nvCxnSpPr>
        <p:spPr>
          <a:xfrm>
            <a:off x="2488254" y="1583130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연결선 210"/>
          <p:cNvCxnSpPr/>
          <p:nvPr/>
        </p:nvCxnSpPr>
        <p:spPr>
          <a:xfrm>
            <a:off x="3207329" y="1580543"/>
            <a:ext cx="6931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타원 281"/>
          <p:cNvSpPr/>
          <p:nvPr/>
        </p:nvSpPr>
        <p:spPr>
          <a:xfrm>
            <a:off x="3963123" y="893223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530031" y="1547653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15:32</a:t>
            </a:r>
          </a:p>
          <a:p>
            <a:pPr algn="ctr"/>
            <a:r>
              <a:rPr lang="en-US" altLang="ko-KR" sz="600" b="1" dirty="0" smtClean="0"/>
              <a:t>04.10 20:40</a:t>
            </a:r>
            <a:endParaRPr lang="ko-KR" altLang="en-US" sz="600" b="1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370048" y="1604337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87" name="모서리가 둥근 직사각형 286"/>
          <p:cNvSpPr/>
          <p:nvPr/>
        </p:nvSpPr>
        <p:spPr>
          <a:xfrm>
            <a:off x="370042" y="1694822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88" name="직사각형 287"/>
          <p:cNvSpPr/>
          <p:nvPr/>
        </p:nvSpPr>
        <p:spPr>
          <a:xfrm>
            <a:off x="1233142" y="1540024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15:40</a:t>
            </a:r>
          </a:p>
          <a:p>
            <a:pPr algn="ctr"/>
            <a:r>
              <a:rPr lang="en-US" altLang="ko-KR" sz="600" b="1" dirty="0" smtClean="0"/>
              <a:t>04.10 14:35</a:t>
            </a:r>
            <a:endParaRPr lang="ko-KR" altLang="en-US" sz="600" b="1"/>
          </a:p>
        </p:txBody>
      </p:sp>
      <p:sp>
        <p:nvSpPr>
          <p:cNvPr id="289" name="모서리가 둥근 직사각형 288"/>
          <p:cNvSpPr/>
          <p:nvPr/>
        </p:nvSpPr>
        <p:spPr>
          <a:xfrm>
            <a:off x="1073159" y="1596708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0" name="모서리가 둥근 직사각형 289"/>
          <p:cNvSpPr/>
          <p:nvPr/>
        </p:nvSpPr>
        <p:spPr>
          <a:xfrm>
            <a:off x="1073153" y="1687193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1" name="직사각형 290"/>
          <p:cNvSpPr/>
          <p:nvPr/>
        </p:nvSpPr>
        <p:spPr>
          <a:xfrm>
            <a:off x="1960951" y="1545396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15:42</a:t>
            </a:r>
          </a:p>
          <a:p>
            <a:pPr algn="ctr"/>
            <a:r>
              <a:rPr lang="en-US" altLang="ko-KR" sz="600" b="1" dirty="0" smtClean="0"/>
              <a:t>04.10 12:40</a:t>
            </a:r>
            <a:endParaRPr lang="ko-KR" altLang="en-US" sz="600" b="1"/>
          </a:p>
        </p:txBody>
      </p:sp>
      <p:sp>
        <p:nvSpPr>
          <p:cNvPr id="292" name="모서리가 둥근 직사각형 291"/>
          <p:cNvSpPr/>
          <p:nvPr/>
        </p:nvSpPr>
        <p:spPr>
          <a:xfrm>
            <a:off x="1800968" y="1602080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3" name="모서리가 둥근 직사각형 292"/>
          <p:cNvSpPr/>
          <p:nvPr/>
        </p:nvSpPr>
        <p:spPr>
          <a:xfrm>
            <a:off x="1800962" y="1692565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4" name="직사각형 293"/>
          <p:cNvSpPr/>
          <p:nvPr/>
        </p:nvSpPr>
        <p:spPr>
          <a:xfrm>
            <a:off x="2683641" y="1540024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15:50</a:t>
            </a:r>
          </a:p>
          <a:p>
            <a:pPr algn="ctr"/>
            <a:r>
              <a:rPr lang="en-US" altLang="ko-KR" sz="600" b="1" dirty="0" smtClean="0"/>
              <a:t>04.09 22:40</a:t>
            </a:r>
            <a:endParaRPr lang="ko-KR" altLang="en-US" sz="600" b="1"/>
          </a:p>
        </p:txBody>
      </p:sp>
      <p:sp>
        <p:nvSpPr>
          <p:cNvPr id="295" name="모서리가 둥근 직사각형 294"/>
          <p:cNvSpPr/>
          <p:nvPr/>
        </p:nvSpPr>
        <p:spPr>
          <a:xfrm>
            <a:off x="2523658" y="1596708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6" name="모서리가 둥근 직사각형 295"/>
          <p:cNvSpPr/>
          <p:nvPr/>
        </p:nvSpPr>
        <p:spPr>
          <a:xfrm>
            <a:off x="2523652" y="1687193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98" name="직사각형 297"/>
          <p:cNvSpPr/>
          <p:nvPr/>
        </p:nvSpPr>
        <p:spPr>
          <a:xfrm>
            <a:off x="3397230" y="1537694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" b="1" dirty="0" smtClean="0"/>
              <a:t>04.09 15:55</a:t>
            </a:r>
          </a:p>
          <a:p>
            <a:pPr algn="ctr"/>
            <a:r>
              <a:rPr lang="en-US" altLang="ko-KR" sz="600" b="1" dirty="0" smtClean="0"/>
              <a:t>04.09 20:20</a:t>
            </a:r>
            <a:endParaRPr lang="ko-KR" altLang="en-US" sz="600" b="1"/>
          </a:p>
        </p:txBody>
      </p:sp>
      <p:sp>
        <p:nvSpPr>
          <p:cNvPr id="299" name="모서리가 둥근 직사각형 298"/>
          <p:cNvSpPr/>
          <p:nvPr/>
        </p:nvSpPr>
        <p:spPr>
          <a:xfrm>
            <a:off x="3237247" y="1594378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ETA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300" name="모서리가 둥근 직사각형 299"/>
          <p:cNvSpPr/>
          <p:nvPr/>
        </p:nvSpPr>
        <p:spPr>
          <a:xfrm>
            <a:off x="3237241" y="1684863"/>
            <a:ext cx="185386" cy="765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en-US" altLang="ko-KR" sz="500" b="1" kern="0" dirty="0" smtClean="0">
                <a:solidFill>
                  <a:prstClr val="white"/>
                </a:solidFill>
                <a:latin typeface="맑은 고딕" pitchFamily="50" charset="-127"/>
              </a:rPr>
              <a:t>ETD</a:t>
            </a:r>
            <a:endParaRPr lang="ko-KR" altLang="en-US" sz="5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grpSp>
        <p:nvGrpSpPr>
          <p:cNvPr id="301" name="그룹 300"/>
          <p:cNvGrpSpPr/>
          <p:nvPr/>
        </p:nvGrpSpPr>
        <p:grpSpPr>
          <a:xfrm>
            <a:off x="8530334" y="882030"/>
            <a:ext cx="176236" cy="109230"/>
            <a:chOff x="10267821" y="1988701"/>
            <a:chExt cx="616666" cy="328629"/>
          </a:xfrm>
        </p:grpSpPr>
        <p:sp>
          <p:nvSpPr>
            <p:cNvPr id="302" name="모서리가 둥근 직사각형 301"/>
            <p:cNvSpPr/>
            <p:nvPr/>
          </p:nvSpPr>
          <p:spPr>
            <a:xfrm>
              <a:off x="10267821" y="1988701"/>
              <a:ext cx="616666" cy="328629"/>
            </a:xfrm>
            <a:prstGeom prst="roundRect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3" name="타원 302"/>
            <p:cNvSpPr/>
            <p:nvPr/>
          </p:nvSpPr>
          <p:spPr>
            <a:xfrm>
              <a:off x="10507740" y="2016540"/>
              <a:ext cx="342484" cy="2824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4" name="TextBox 303"/>
          <p:cNvSpPr txBox="1"/>
          <p:nvPr/>
        </p:nvSpPr>
        <p:spPr>
          <a:xfrm>
            <a:off x="8668107" y="847194"/>
            <a:ext cx="5774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Productivity</a:t>
            </a:r>
            <a:endParaRPr lang="ko-KR" altLang="en-US" sz="700" b="1"/>
          </a:p>
        </p:txBody>
      </p:sp>
      <p:sp>
        <p:nvSpPr>
          <p:cNvPr id="305" name="TextBox 304"/>
          <p:cNvSpPr txBox="1"/>
          <p:nvPr/>
        </p:nvSpPr>
        <p:spPr>
          <a:xfrm>
            <a:off x="8050144" y="847172"/>
            <a:ext cx="5533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 smtClean="0"/>
              <a:t>Equipment </a:t>
            </a:r>
            <a:endParaRPr lang="ko-KR" altLang="en-US" sz="700" b="1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12812"/>
              </p:ext>
            </p:extLst>
          </p:nvPr>
        </p:nvGraphicFramePr>
        <p:xfrm>
          <a:off x="466307" y="1973588"/>
          <a:ext cx="8508622" cy="429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/>
                <a:gridCol w="423828"/>
                <a:gridCol w="298456"/>
                <a:gridCol w="333978"/>
                <a:gridCol w="6850380"/>
              </a:tblGrid>
              <a:tr h="15712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VS1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smtClean="0">
                          <a:solidFill>
                            <a:schemeClr val="tx1"/>
                          </a:solidFill>
                        </a:rPr>
                        <a:t>ETA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2021.04.09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15:32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ETD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2021.04.10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20:40</a:t>
                      </a:r>
                      <a:endParaRPr lang="ko-KR" altLang="en-US" sz="60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Job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1500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900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비고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QC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YT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최적</a:t>
                      </a: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600" smtClean="0">
                          <a:solidFill>
                            <a:schemeClr val="tx1"/>
                          </a:solidFill>
                        </a:rPr>
                        <a:t>투입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예상 생산성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VS2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smtClean="0">
                          <a:solidFill>
                            <a:schemeClr val="tx1"/>
                          </a:solidFill>
                        </a:rPr>
                        <a:t>ETA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2021.04.09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1540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ETD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2021.04.10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14:35</a:t>
                      </a:r>
                      <a:endParaRPr lang="ko-KR" altLang="en-US" sz="60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Job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1100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800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비고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QC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YT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최적</a:t>
                      </a: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600" smtClean="0">
                          <a:solidFill>
                            <a:schemeClr val="tx1"/>
                          </a:solidFill>
                        </a:rPr>
                        <a:t>투입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예상 생산성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VS2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smtClean="0">
                          <a:solidFill>
                            <a:schemeClr val="tx1"/>
                          </a:solidFill>
                        </a:rPr>
                        <a:t>ETA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2021.04.09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15:42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ETD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2021.04.10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 12:40</a:t>
                      </a:r>
                      <a:endParaRPr lang="ko-KR" altLang="en-US" sz="60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Job</a:t>
                      </a:r>
                      <a:r>
                        <a:rPr lang="en-US" altLang="ko-KR" sz="60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800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/>
                        <a:t>600</a:t>
                      </a:r>
                      <a:endParaRPr lang="ko-KR" altLang="en-US" sz="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비고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QC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YT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YC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최적</a:t>
                      </a:r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600" smtClean="0">
                          <a:solidFill>
                            <a:schemeClr val="tx1"/>
                          </a:solidFill>
                        </a:rPr>
                        <a:t>투입 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dirty="0" smtClean="0">
                          <a:solidFill>
                            <a:schemeClr val="tx1"/>
                          </a:solidFill>
                        </a:rPr>
                        <a:t>예상 생산성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0" name="차트 309"/>
          <p:cNvGraphicFramePr/>
          <p:nvPr>
            <p:extLst/>
          </p:nvPr>
        </p:nvGraphicFramePr>
        <p:xfrm>
          <a:off x="2184101" y="2705951"/>
          <a:ext cx="6734055" cy="59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102" y="2004124"/>
            <a:ext cx="6734055" cy="495244"/>
          </a:xfrm>
          <a:prstGeom prst="rect">
            <a:avLst/>
          </a:prstGeom>
        </p:spPr>
      </p:pic>
      <p:sp>
        <p:nvSpPr>
          <p:cNvPr id="313" name="TextBox 312"/>
          <p:cNvSpPr txBox="1"/>
          <p:nvPr/>
        </p:nvSpPr>
        <p:spPr>
          <a:xfrm>
            <a:off x="3551398" y="2537104"/>
            <a:ext cx="11608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QC1                 QC2                QC3</a:t>
            </a:r>
            <a:endParaRPr lang="ko-KR" altLang="en-US" sz="600"/>
          </a:p>
        </p:txBody>
      </p:sp>
      <p:sp>
        <p:nvSpPr>
          <p:cNvPr id="10" name="직사각형 9"/>
          <p:cNvSpPr/>
          <p:nvPr/>
        </p:nvSpPr>
        <p:spPr>
          <a:xfrm>
            <a:off x="3795876" y="2593516"/>
            <a:ext cx="177681" cy="68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4" name="직사각형 313"/>
          <p:cNvSpPr/>
          <p:nvPr/>
        </p:nvSpPr>
        <p:spPr>
          <a:xfrm>
            <a:off x="4224504" y="2591131"/>
            <a:ext cx="177681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5" name="직사각형 314"/>
          <p:cNvSpPr/>
          <p:nvPr/>
        </p:nvSpPr>
        <p:spPr>
          <a:xfrm>
            <a:off x="4645989" y="2594025"/>
            <a:ext cx="177681" cy="685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16" name="차트 315"/>
          <p:cNvGraphicFramePr/>
          <p:nvPr>
            <p:extLst/>
          </p:nvPr>
        </p:nvGraphicFramePr>
        <p:xfrm>
          <a:off x="2184100" y="4122843"/>
          <a:ext cx="6734055" cy="59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317" name="그림 3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101" y="3352436"/>
            <a:ext cx="6734055" cy="495244"/>
          </a:xfrm>
          <a:prstGeom prst="rect">
            <a:avLst/>
          </a:prstGeom>
        </p:spPr>
      </p:pic>
      <p:sp>
        <p:nvSpPr>
          <p:cNvPr id="318" name="TextBox 317"/>
          <p:cNvSpPr txBox="1"/>
          <p:nvPr/>
        </p:nvSpPr>
        <p:spPr>
          <a:xfrm>
            <a:off x="3551397" y="3931136"/>
            <a:ext cx="11608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QC1                 QC2                QC3</a:t>
            </a:r>
            <a:endParaRPr lang="ko-KR" altLang="en-US" sz="600"/>
          </a:p>
        </p:txBody>
      </p:sp>
      <p:sp>
        <p:nvSpPr>
          <p:cNvPr id="319" name="직사각형 318"/>
          <p:cNvSpPr/>
          <p:nvPr/>
        </p:nvSpPr>
        <p:spPr>
          <a:xfrm>
            <a:off x="3795875" y="3987548"/>
            <a:ext cx="177681" cy="68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직사각형 319"/>
          <p:cNvSpPr/>
          <p:nvPr/>
        </p:nvSpPr>
        <p:spPr>
          <a:xfrm>
            <a:off x="4224503" y="3985163"/>
            <a:ext cx="177681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직사각형 320"/>
          <p:cNvSpPr/>
          <p:nvPr/>
        </p:nvSpPr>
        <p:spPr>
          <a:xfrm>
            <a:off x="4645988" y="3988057"/>
            <a:ext cx="177681" cy="685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34" name="차트 333"/>
          <p:cNvGraphicFramePr/>
          <p:nvPr>
            <p:extLst/>
          </p:nvPr>
        </p:nvGraphicFramePr>
        <p:xfrm>
          <a:off x="2198205" y="5567305"/>
          <a:ext cx="6734055" cy="59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335" name="그림 3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8206" y="4819758"/>
            <a:ext cx="6734055" cy="495244"/>
          </a:xfrm>
          <a:prstGeom prst="rect">
            <a:avLst/>
          </a:prstGeom>
        </p:spPr>
      </p:pic>
      <p:sp>
        <p:nvSpPr>
          <p:cNvPr id="336" name="TextBox 335"/>
          <p:cNvSpPr txBox="1"/>
          <p:nvPr/>
        </p:nvSpPr>
        <p:spPr>
          <a:xfrm>
            <a:off x="3565502" y="5398458"/>
            <a:ext cx="11608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QC1                 QC2                QC3</a:t>
            </a:r>
            <a:endParaRPr lang="ko-KR" altLang="en-US" sz="600"/>
          </a:p>
        </p:txBody>
      </p:sp>
      <p:sp>
        <p:nvSpPr>
          <p:cNvPr id="337" name="직사각형 336"/>
          <p:cNvSpPr/>
          <p:nvPr/>
        </p:nvSpPr>
        <p:spPr>
          <a:xfrm>
            <a:off x="3809980" y="5454870"/>
            <a:ext cx="177681" cy="68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" name="직사각형 337"/>
          <p:cNvSpPr/>
          <p:nvPr/>
        </p:nvSpPr>
        <p:spPr>
          <a:xfrm>
            <a:off x="4238608" y="5452485"/>
            <a:ext cx="177681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9" name="직사각형 338"/>
          <p:cNvSpPr/>
          <p:nvPr/>
        </p:nvSpPr>
        <p:spPr>
          <a:xfrm>
            <a:off x="4660093" y="5455379"/>
            <a:ext cx="177681" cy="685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0" name="TextBox 339"/>
          <p:cNvSpPr txBox="1"/>
          <p:nvPr/>
        </p:nvSpPr>
        <p:spPr>
          <a:xfrm>
            <a:off x="2424593" y="246130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16:00</a:t>
            </a:r>
            <a:endParaRPr lang="ko-KR" altLang="en-US" sz="600"/>
          </a:p>
        </p:txBody>
      </p:sp>
      <p:sp>
        <p:nvSpPr>
          <p:cNvPr id="341" name="TextBox 340"/>
          <p:cNvSpPr txBox="1"/>
          <p:nvPr/>
        </p:nvSpPr>
        <p:spPr>
          <a:xfrm>
            <a:off x="8619653" y="246892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21:00</a:t>
            </a:r>
            <a:endParaRPr lang="ko-KR" altLang="en-US" sz="600"/>
          </a:p>
        </p:txBody>
      </p:sp>
      <p:sp>
        <p:nvSpPr>
          <p:cNvPr id="342" name="TextBox 341"/>
          <p:cNvSpPr txBox="1"/>
          <p:nvPr/>
        </p:nvSpPr>
        <p:spPr>
          <a:xfrm>
            <a:off x="2432213" y="381004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16:00</a:t>
            </a:r>
            <a:endParaRPr lang="ko-KR" altLang="en-US" sz="600"/>
          </a:p>
        </p:txBody>
      </p:sp>
      <p:sp>
        <p:nvSpPr>
          <p:cNvPr id="343" name="TextBox 342"/>
          <p:cNvSpPr txBox="1"/>
          <p:nvPr/>
        </p:nvSpPr>
        <p:spPr>
          <a:xfrm>
            <a:off x="8627273" y="381766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15:00</a:t>
            </a:r>
            <a:endParaRPr lang="ko-KR" altLang="en-US" sz="600"/>
          </a:p>
        </p:txBody>
      </p:sp>
      <p:sp>
        <p:nvSpPr>
          <p:cNvPr id="344" name="TextBox 343"/>
          <p:cNvSpPr txBox="1"/>
          <p:nvPr/>
        </p:nvSpPr>
        <p:spPr>
          <a:xfrm>
            <a:off x="2439833" y="528832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16:00</a:t>
            </a:r>
            <a:endParaRPr lang="ko-KR" altLang="en-US" sz="600"/>
          </a:p>
        </p:txBody>
      </p:sp>
      <p:sp>
        <p:nvSpPr>
          <p:cNvPr id="345" name="TextBox 344"/>
          <p:cNvSpPr txBox="1"/>
          <p:nvPr/>
        </p:nvSpPr>
        <p:spPr>
          <a:xfrm>
            <a:off x="8634893" y="529594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 smtClean="0"/>
              <a:t>13:00</a:t>
            </a:r>
            <a:endParaRPr lang="ko-KR" altLang="en-US" sz="600"/>
          </a:p>
        </p:txBody>
      </p:sp>
      <p:sp>
        <p:nvSpPr>
          <p:cNvPr id="346" name="타원 345"/>
          <p:cNvSpPr/>
          <p:nvPr/>
        </p:nvSpPr>
        <p:spPr>
          <a:xfrm>
            <a:off x="7910051" y="85352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7" name="타원 346"/>
          <p:cNvSpPr/>
          <p:nvPr/>
        </p:nvSpPr>
        <p:spPr>
          <a:xfrm>
            <a:off x="10479136" y="114142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632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192"/>
            <a:ext cx="12163353" cy="3253782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 flipH="1">
            <a:off x="8758235" y="147436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8710610" y="147436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 flipV="1">
            <a:off x="11755447" y="1797237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10956667" y="1797237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V="1">
            <a:off x="11359017" y="1795049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11750684" y="2156806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10951904" y="2156806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flipV="1">
            <a:off x="11354254" y="2154618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11750684" y="1447194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10951904" y="1447194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11354254" y="1445006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8739188" y="1446724"/>
            <a:ext cx="2201254" cy="2358"/>
            <a:chOff x="8961179" y="2704044"/>
            <a:chExt cx="1974499" cy="82"/>
          </a:xfrm>
        </p:grpSpPr>
        <p:cxnSp>
          <p:nvCxnSpPr>
            <p:cNvPr id="17" name="직선 연결선 16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8744557" y="1798224"/>
            <a:ext cx="2201254" cy="2358"/>
            <a:chOff x="8961179" y="2704044"/>
            <a:chExt cx="1974499" cy="82"/>
          </a:xfrm>
        </p:grpSpPr>
        <p:cxnSp>
          <p:nvCxnSpPr>
            <p:cNvPr id="27" name="직선 연결선 26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/>
          <p:cNvGrpSpPr/>
          <p:nvPr/>
        </p:nvGrpSpPr>
        <p:grpSpPr>
          <a:xfrm>
            <a:off x="8734425" y="2156557"/>
            <a:ext cx="2201254" cy="2358"/>
            <a:chOff x="8961179" y="2704044"/>
            <a:chExt cx="1974499" cy="82"/>
          </a:xfrm>
        </p:grpSpPr>
        <p:cxnSp>
          <p:nvCxnSpPr>
            <p:cNvPr id="33" name="직선 연결선 32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/>
          <p:cNvGrpSpPr/>
          <p:nvPr/>
        </p:nvGrpSpPr>
        <p:grpSpPr>
          <a:xfrm>
            <a:off x="8743945" y="2513747"/>
            <a:ext cx="2201254" cy="2358"/>
            <a:chOff x="8961179" y="2704044"/>
            <a:chExt cx="1974499" cy="82"/>
          </a:xfrm>
        </p:grpSpPr>
        <p:cxnSp>
          <p:nvCxnSpPr>
            <p:cNvPr id="39" name="직선 연결선 38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/>
          <p:cNvCxnSpPr/>
          <p:nvPr/>
        </p:nvCxnSpPr>
        <p:spPr>
          <a:xfrm flipH="1">
            <a:off x="8758235" y="1638673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H="1">
            <a:off x="8710610" y="1638673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flipH="1">
            <a:off x="8758227" y="182203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H="1">
            <a:off x="8710602" y="182203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 flipH="1">
            <a:off x="8758227" y="198634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flipH="1">
            <a:off x="8710602" y="198634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flipH="1">
            <a:off x="8758227" y="219591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 flipH="1">
            <a:off x="8710602" y="219591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 flipH="1">
            <a:off x="8758227" y="236022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 flipH="1">
            <a:off x="8710602" y="236022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 flipH="1">
            <a:off x="8758219" y="254358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 flipH="1">
            <a:off x="8710594" y="254358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 flipH="1">
            <a:off x="8758219" y="270788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H="1">
            <a:off x="8710594" y="270788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H="1">
            <a:off x="10992832" y="148038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 flipH="1">
            <a:off x="10945207" y="148038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 flipH="1">
            <a:off x="10992832" y="164469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H="1">
            <a:off x="10945207" y="164469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 flipH="1">
            <a:off x="10992824" y="182805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 flipH="1">
            <a:off x="10945199" y="182805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H="1">
            <a:off x="10992824" y="199235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 flipH="1">
            <a:off x="10945199" y="199235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 flipH="1">
            <a:off x="10992824" y="220193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 flipH="1">
            <a:off x="10945199" y="220193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H="1">
            <a:off x="10992824" y="236623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 flipH="1">
            <a:off x="10945199" y="236623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 flipH="1">
            <a:off x="10992816" y="2564839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flipH="1">
            <a:off x="10945191" y="2564839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 flipH="1">
            <a:off x="10992816" y="272914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 flipH="1">
            <a:off x="10945191" y="272914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5248744" y="1452141"/>
            <a:ext cx="3477662" cy="4763"/>
            <a:chOff x="5248744" y="2711227"/>
            <a:chExt cx="3477662" cy="4763"/>
          </a:xfrm>
        </p:grpSpPr>
        <p:cxnSp>
          <p:nvCxnSpPr>
            <p:cNvPr id="51" name="직선 연결선 50"/>
            <p:cNvCxnSpPr/>
            <p:nvPr/>
          </p:nvCxnSpPr>
          <p:spPr>
            <a:xfrm flipV="1">
              <a:off x="8304996" y="2711227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 flipV="1">
              <a:off x="6995934" y="271578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그룹 100"/>
          <p:cNvGrpSpPr/>
          <p:nvPr/>
        </p:nvGrpSpPr>
        <p:grpSpPr>
          <a:xfrm>
            <a:off x="5256763" y="1798443"/>
            <a:ext cx="3472899" cy="6350"/>
            <a:chOff x="5248744" y="2709640"/>
            <a:chExt cx="3472899" cy="6350"/>
          </a:xfrm>
        </p:grpSpPr>
        <p:cxnSp>
          <p:nvCxnSpPr>
            <p:cNvPr id="102" name="직선 연결선 101"/>
            <p:cNvCxnSpPr/>
            <p:nvPr/>
          </p:nvCxnSpPr>
          <p:spPr>
            <a:xfrm flipV="1">
              <a:off x="8300233" y="2709640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 flipV="1">
              <a:off x="6995934" y="271578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109"/>
          <p:cNvGrpSpPr/>
          <p:nvPr/>
        </p:nvGrpSpPr>
        <p:grpSpPr>
          <a:xfrm>
            <a:off x="5252000" y="2155516"/>
            <a:ext cx="3472899" cy="6350"/>
            <a:chOff x="5248744" y="2709640"/>
            <a:chExt cx="3472899" cy="6350"/>
          </a:xfrm>
        </p:grpSpPr>
        <p:cxnSp>
          <p:nvCxnSpPr>
            <p:cNvPr id="111" name="직선 연결선 110"/>
            <p:cNvCxnSpPr/>
            <p:nvPr/>
          </p:nvCxnSpPr>
          <p:spPr>
            <a:xfrm flipV="1">
              <a:off x="8300233" y="2709640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 flipV="1">
              <a:off x="6995934" y="271578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그룹 118"/>
          <p:cNvGrpSpPr/>
          <p:nvPr/>
        </p:nvGrpSpPr>
        <p:grpSpPr>
          <a:xfrm>
            <a:off x="5253056" y="2516878"/>
            <a:ext cx="3472899" cy="6671"/>
            <a:chOff x="5248744" y="2708341"/>
            <a:chExt cx="3472899" cy="6671"/>
          </a:xfrm>
        </p:grpSpPr>
        <p:cxnSp>
          <p:nvCxnSpPr>
            <p:cNvPr id="120" name="직선 연결선 119"/>
            <p:cNvCxnSpPr/>
            <p:nvPr/>
          </p:nvCxnSpPr>
          <p:spPr>
            <a:xfrm flipV="1">
              <a:off x="8300233" y="2709640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>
            <a:xfrm flipV="1">
              <a:off x="6995934" y="270943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/>
            <p:cNvCxnSpPr/>
            <p:nvPr/>
          </p:nvCxnSpPr>
          <p:spPr>
            <a:xfrm flipV="1">
              <a:off x="6121405" y="2709640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/>
            <p:cNvCxnSpPr/>
            <p:nvPr/>
          </p:nvCxnSpPr>
          <p:spPr>
            <a:xfrm flipV="1">
              <a:off x="5248744" y="2708341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직선 연결선 127"/>
          <p:cNvCxnSpPr/>
          <p:nvPr/>
        </p:nvCxnSpPr>
        <p:spPr>
          <a:xfrm flipH="1">
            <a:off x="5254276" y="147595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 flipH="1">
            <a:off x="5206651" y="147595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 flipH="1">
            <a:off x="5254276" y="1640263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 flipH="1">
            <a:off x="5206651" y="1640263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flipH="1">
            <a:off x="5254268" y="182362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 flipH="1">
            <a:off x="5206643" y="182362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/>
          <p:cNvCxnSpPr/>
          <p:nvPr/>
        </p:nvCxnSpPr>
        <p:spPr>
          <a:xfrm flipH="1">
            <a:off x="5254268" y="198793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H="1">
            <a:off x="5206643" y="198793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H="1">
            <a:off x="5254268" y="219750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 flipH="1">
            <a:off x="5206643" y="219750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/>
          <p:cNvCxnSpPr/>
          <p:nvPr/>
        </p:nvCxnSpPr>
        <p:spPr>
          <a:xfrm flipH="1">
            <a:off x="5254268" y="236181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 flipH="1">
            <a:off x="5206643" y="236181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그룹 251"/>
          <p:cNvGrpSpPr/>
          <p:nvPr/>
        </p:nvGrpSpPr>
        <p:grpSpPr>
          <a:xfrm>
            <a:off x="5206635" y="2545172"/>
            <a:ext cx="47625" cy="396000"/>
            <a:chOff x="5206635" y="3804258"/>
            <a:chExt cx="47625" cy="308306"/>
          </a:xfrm>
        </p:grpSpPr>
        <p:cxnSp>
          <p:nvCxnSpPr>
            <p:cNvPr id="140" name="직선 연결선 139"/>
            <p:cNvCxnSpPr/>
            <p:nvPr/>
          </p:nvCxnSpPr>
          <p:spPr>
            <a:xfrm flipH="1">
              <a:off x="5254260" y="3804258"/>
              <a:ext cx="0" cy="14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140"/>
            <p:cNvCxnSpPr/>
            <p:nvPr/>
          </p:nvCxnSpPr>
          <p:spPr>
            <a:xfrm flipH="1">
              <a:off x="5206635" y="3804258"/>
              <a:ext cx="0" cy="14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 141"/>
            <p:cNvCxnSpPr/>
            <p:nvPr/>
          </p:nvCxnSpPr>
          <p:spPr>
            <a:xfrm flipH="1">
              <a:off x="5254260" y="3968564"/>
              <a:ext cx="0" cy="14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142"/>
            <p:cNvCxnSpPr/>
            <p:nvPr/>
          </p:nvCxnSpPr>
          <p:spPr>
            <a:xfrm flipH="1">
              <a:off x="5206635" y="3968564"/>
              <a:ext cx="0" cy="14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직선 연결선 147"/>
          <p:cNvCxnSpPr/>
          <p:nvPr/>
        </p:nvCxnSpPr>
        <p:spPr>
          <a:xfrm flipV="1">
            <a:off x="1788047" y="2649117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/>
          <p:cNvCxnSpPr/>
          <p:nvPr/>
        </p:nvCxnSpPr>
        <p:spPr>
          <a:xfrm flipV="1">
            <a:off x="1391172" y="2649117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/>
          <p:cNvCxnSpPr/>
          <p:nvPr/>
        </p:nvCxnSpPr>
        <p:spPr>
          <a:xfrm flipV="1">
            <a:off x="994122" y="2648895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/>
          <p:cNvCxnSpPr/>
          <p:nvPr/>
        </p:nvCxnSpPr>
        <p:spPr>
          <a:xfrm flipV="1">
            <a:off x="597247" y="2648895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1048097" y="2067228"/>
            <a:ext cx="1111237" cy="222"/>
            <a:chOff x="994122" y="3326314"/>
            <a:chExt cx="1166923" cy="222"/>
          </a:xfrm>
        </p:grpSpPr>
        <p:cxnSp>
          <p:nvCxnSpPr>
            <p:cNvPr id="156" name="직선 연결선 155"/>
            <p:cNvCxnSpPr/>
            <p:nvPr/>
          </p:nvCxnSpPr>
          <p:spPr>
            <a:xfrm flipV="1">
              <a:off x="1783045" y="332653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직선 연결선 156"/>
            <p:cNvCxnSpPr/>
            <p:nvPr/>
          </p:nvCxnSpPr>
          <p:spPr>
            <a:xfrm flipV="1">
              <a:off x="1391172" y="332653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연결선 157"/>
            <p:cNvCxnSpPr/>
            <p:nvPr/>
          </p:nvCxnSpPr>
          <p:spPr>
            <a:xfrm flipV="1">
              <a:off x="994122" y="3326314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그룹 158"/>
          <p:cNvGrpSpPr/>
          <p:nvPr/>
        </p:nvGrpSpPr>
        <p:grpSpPr>
          <a:xfrm>
            <a:off x="803621" y="2359777"/>
            <a:ext cx="1368000" cy="222"/>
            <a:chOff x="994122" y="3618863"/>
            <a:chExt cx="1171925" cy="222"/>
          </a:xfrm>
        </p:grpSpPr>
        <p:cxnSp>
          <p:nvCxnSpPr>
            <p:cNvPr id="153" name="직선 연결선 152"/>
            <p:cNvCxnSpPr/>
            <p:nvPr/>
          </p:nvCxnSpPr>
          <p:spPr>
            <a:xfrm flipV="1">
              <a:off x="1788047" y="361908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직선 연결선 153"/>
            <p:cNvCxnSpPr/>
            <p:nvPr/>
          </p:nvCxnSpPr>
          <p:spPr>
            <a:xfrm flipV="1">
              <a:off x="1391172" y="361908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직선 연결선 154"/>
            <p:cNvCxnSpPr/>
            <p:nvPr/>
          </p:nvCxnSpPr>
          <p:spPr>
            <a:xfrm flipV="1">
              <a:off x="994122" y="3618863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그룹 159"/>
          <p:cNvGrpSpPr/>
          <p:nvPr/>
        </p:nvGrpSpPr>
        <p:grpSpPr>
          <a:xfrm>
            <a:off x="1297197" y="1774458"/>
            <a:ext cx="864000" cy="0"/>
            <a:chOff x="1391172" y="3326536"/>
            <a:chExt cx="774875" cy="0"/>
          </a:xfrm>
        </p:grpSpPr>
        <p:cxnSp>
          <p:nvCxnSpPr>
            <p:cNvPr id="161" name="직선 연결선 160"/>
            <p:cNvCxnSpPr/>
            <p:nvPr/>
          </p:nvCxnSpPr>
          <p:spPr>
            <a:xfrm flipV="1">
              <a:off x="1788047" y="332653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직선 연결선 161"/>
            <p:cNvCxnSpPr/>
            <p:nvPr/>
          </p:nvCxnSpPr>
          <p:spPr>
            <a:xfrm flipV="1">
              <a:off x="1391172" y="332653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4" name="직선 연결선 163"/>
          <p:cNvCxnSpPr/>
          <p:nvPr/>
        </p:nvCxnSpPr>
        <p:spPr>
          <a:xfrm flipV="1">
            <a:off x="1547223" y="1482358"/>
            <a:ext cx="61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/>
          <p:nvPr/>
        </p:nvCxnSpPr>
        <p:spPr>
          <a:xfrm flipH="1">
            <a:off x="1426200" y="1490585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/>
          <p:nvPr/>
        </p:nvCxnSpPr>
        <p:spPr>
          <a:xfrm flipH="1">
            <a:off x="1325415" y="1631083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/>
          <p:nvPr/>
        </p:nvCxnSpPr>
        <p:spPr>
          <a:xfrm flipH="1">
            <a:off x="1186611" y="1785117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/>
          <p:nvPr/>
        </p:nvCxnSpPr>
        <p:spPr>
          <a:xfrm flipH="1">
            <a:off x="1085826" y="1925615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/>
          <p:nvPr/>
        </p:nvCxnSpPr>
        <p:spPr>
          <a:xfrm flipH="1">
            <a:off x="949226" y="2087752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 170"/>
          <p:cNvCxnSpPr/>
          <p:nvPr/>
        </p:nvCxnSpPr>
        <p:spPr>
          <a:xfrm flipH="1">
            <a:off x="842091" y="2221900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 171"/>
          <p:cNvCxnSpPr/>
          <p:nvPr/>
        </p:nvCxnSpPr>
        <p:spPr>
          <a:xfrm flipH="1">
            <a:off x="707120" y="2381761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 172"/>
          <p:cNvCxnSpPr/>
          <p:nvPr/>
        </p:nvCxnSpPr>
        <p:spPr>
          <a:xfrm flipH="1">
            <a:off x="599985" y="2515909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" name="그룹 285"/>
          <p:cNvGrpSpPr/>
          <p:nvPr/>
        </p:nvGrpSpPr>
        <p:grpSpPr>
          <a:xfrm>
            <a:off x="10961928" y="2528342"/>
            <a:ext cx="1176780" cy="2188"/>
            <a:chOff x="10961928" y="3787428"/>
            <a:chExt cx="1176780" cy="2188"/>
          </a:xfrm>
        </p:grpSpPr>
        <p:cxnSp>
          <p:nvCxnSpPr>
            <p:cNvPr id="174" name="직선 연결선 173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연결선 174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 175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직선 연결선 176"/>
          <p:cNvCxnSpPr/>
          <p:nvPr/>
        </p:nvCxnSpPr>
        <p:spPr>
          <a:xfrm flipH="1">
            <a:off x="12130045" y="147436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/>
          <p:cNvCxnSpPr/>
          <p:nvPr/>
        </p:nvCxnSpPr>
        <p:spPr>
          <a:xfrm flipH="1">
            <a:off x="12082420" y="147436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/>
          <p:nvPr/>
        </p:nvCxnSpPr>
        <p:spPr>
          <a:xfrm flipH="1">
            <a:off x="12130045" y="1638673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/>
          <p:nvPr/>
        </p:nvCxnSpPr>
        <p:spPr>
          <a:xfrm flipH="1">
            <a:off x="12082420" y="1638673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/>
          <p:nvPr/>
        </p:nvCxnSpPr>
        <p:spPr>
          <a:xfrm flipH="1">
            <a:off x="12130037" y="182203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/>
          <p:nvPr/>
        </p:nvCxnSpPr>
        <p:spPr>
          <a:xfrm flipH="1">
            <a:off x="12082412" y="182203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연결선 182"/>
          <p:cNvCxnSpPr/>
          <p:nvPr/>
        </p:nvCxnSpPr>
        <p:spPr>
          <a:xfrm flipH="1">
            <a:off x="12130037" y="198634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 183"/>
          <p:cNvCxnSpPr/>
          <p:nvPr/>
        </p:nvCxnSpPr>
        <p:spPr>
          <a:xfrm flipH="1">
            <a:off x="12082412" y="198634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연결선 184"/>
          <p:cNvCxnSpPr/>
          <p:nvPr/>
        </p:nvCxnSpPr>
        <p:spPr>
          <a:xfrm flipH="1">
            <a:off x="12130037" y="219591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연결선 185"/>
          <p:cNvCxnSpPr/>
          <p:nvPr/>
        </p:nvCxnSpPr>
        <p:spPr>
          <a:xfrm flipH="1">
            <a:off x="12082412" y="219591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직선 연결선 186"/>
          <p:cNvCxnSpPr/>
          <p:nvPr/>
        </p:nvCxnSpPr>
        <p:spPr>
          <a:xfrm flipH="1">
            <a:off x="12130037" y="236022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직선 연결선 187"/>
          <p:cNvCxnSpPr/>
          <p:nvPr/>
        </p:nvCxnSpPr>
        <p:spPr>
          <a:xfrm flipH="1">
            <a:off x="12082412" y="236022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/>
          <p:cNvCxnSpPr/>
          <p:nvPr/>
        </p:nvCxnSpPr>
        <p:spPr>
          <a:xfrm flipH="1">
            <a:off x="12130029" y="256644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 189"/>
          <p:cNvCxnSpPr/>
          <p:nvPr/>
        </p:nvCxnSpPr>
        <p:spPr>
          <a:xfrm flipH="1">
            <a:off x="12082404" y="256644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직선 연결선 190"/>
          <p:cNvCxnSpPr/>
          <p:nvPr/>
        </p:nvCxnSpPr>
        <p:spPr>
          <a:xfrm flipH="1">
            <a:off x="12130029" y="273074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/>
          <p:cNvCxnSpPr/>
          <p:nvPr/>
        </p:nvCxnSpPr>
        <p:spPr>
          <a:xfrm flipH="1">
            <a:off x="12082404" y="273074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직선 연결선 192"/>
          <p:cNvCxnSpPr/>
          <p:nvPr/>
        </p:nvCxnSpPr>
        <p:spPr>
          <a:xfrm flipH="1">
            <a:off x="2226259" y="1496493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직선 연결선 193"/>
          <p:cNvCxnSpPr/>
          <p:nvPr/>
        </p:nvCxnSpPr>
        <p:spPr>
          <a:xfrm flipH="1">
            <a:off x="2178634" y="1496493"/>
            <a:ext cx="0" cy="12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/>
          <p:cNvCxnSpPr/>
          <p:nvPr/>
        </p:nvCxnSpPr>
        <p:spPr>
          <a:xfrm flipH="1">
            <a:off x="2216735" y="1787016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연결선 195"/>
          <p:cNvCxnSpPr/>
          <p:nvPr/>
        </p:nvCxnSpPr>
        <p:spPr>
          <a:xfrm flipH="1">
            <a:off x="2169110" y="1787016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직선 연결선 196"/>
          <p:cNvCxnSpPr/>
          <p:nvPr/>
        </p:nvCxnSpPr>
        <p:spPr>
          <a:xfrm flipH="1">
            <a:off x="2211970" y="2078787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/>
          <p:cNvCxnSpPr/>
          <p:nvPr/>
        </p:nvCxnSpPr>
        <p:spPr>
          <a:xfrm flipH="1">
            <a:off x="2164345" y="2078787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 198"/>
          <p:cNvCxnSpPr/>
          <p:nvPr/>
        </p:nvCxnSpPr>
        <p:spPr>
          <a:xfrm flipH="1">
            <a:off x="2209378" y="2377584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/>
          <p:cNvCxnSpPr/>
          <p:nvPr/>
        </p:nvCxnSpPr>
        <p:spPr>
          <a:xfrm flipH="1">
            <a:off x="2161753" y="2377584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/>
          <p:cNvCxnSpPr/>
          <p:nvPr/>
        </p:nvCxnSpPr>
        <p:spPr>
          <a:xfrm flipH="1">
            <a:off x="2214135" y="2658573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연결선 201"/>
          <p:cNvCxnSpPr/>
          <p:nvPr/>
        </p:nvCxnSpPr>
        <p:spPr>
          <a:xfrm flipH="1">
            <a:off x="2166510" y="2658573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직선 연결선 212"/>
          <p:cNvCxnSpPr/>
          <p:nvPr/>
        </p:nvCxnSpPr>
        <p:spPr>
          <a:xfrm flipH="1">
            <a:off x="479012" y="2674284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/>
          <p:cNvCxnSpPr/>
          <p:nvPr/>
        </p:nvCxnSpPr>
        <p:spPr>
          <a:xfrm flipH="1">
            <a:off x="365527" y="2795732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직선 연결선 214"/>
          <p:cNvCxnSpPr/>
          <p:nvPr/>
        </p:nvCxnSpPr>
        <p:spPr>
          <a:xfrm flipH="1">
            <a:off x="3782009" y="1496493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직선 연결선 215"/>
          <p:cNvCxnSpPr/>
          <p:nvPr/>
        </p:nvCxnSpPr>
        <p:spPr>
          <a:xfrm flipH="1">
            <a:off x="3734384" y="1496493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직선 연결선 216"/>
          <p:cNvCxnSpPr/>
          <p:nvPr/>
        </p:nvCxnSpPr>
        <p:spPr>
          <a:xfrm flipH="1">
            <a:off x="3772485" y="1787016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연결선 217"/>
          <p:cNvCxnSpPr/>
          <p:nvPr/>
        </p:nvCxnSpPr>
        <p:spPr>
          <a:xfrm flipH="1">
            <a:off x="3724860" y="1787016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직선 연결선 218"/>
          <p:cNvCxnSpPr/>
          <p:nvPr/>
        </p:nvCxnSpPr>
        <p:spPr>
          <a:xfrm flipH="1">
            <a:off x="3767720" y="2078787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직선 연결선 219"/>
          <p:cNvCxnSpPr/>
          <p:nvPr/>
        </p:nvCxnSpPr>
        <p:spPr>
          <a:xfrm flipH="1">
            <a:off x="3720095" y="2078787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직선 연결선 220"/>
          <p:cNvCxnSpPr/>
          <p:nvPr/>
        </p:nvCxnSpPr>
        <p:spPr>
          <a:xfrm flipH="1">
            <a:off x="3765128" y="2377584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직선 연결선 221"/>
          <p:cNvCxnSpPr/>
          <p:nvPr/>
        </p:nvCxnSpPr>
        <p:spPr>
          <a:xfrm flipH="1">
            <a:off x="3717503" y="2377584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 flipH="1">
            <a:off x="3769885" y="2658573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 flipH="1">
            <a:off x="3722260" y="2658573"/>
            <a:ext cx="0" cy="262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그룹 225"/>
          <p:cNvGrpSpPr/>
          <p:nvPr/>
        </p:nvGrpSpPr>
        <p:grpSpPr>
          <a:xfrm>
            <a:off x="3772505" y="1456303"/>
            <a:ext cx="1440000" cy="2188"/>
            <a:chOff x="3639155" y="2709039"/>
            <a:chExt cx="1567480" cy="2188"/>
          </a:xfrm>
        </p:grpSpPr>
        <p:cxnSp>
          <p:nvCxnSpPr>
            <p:cNvPr id="144" name="직선 연결선 143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직선 연결선 144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145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그룹 226"/>
          <p:cNvGrpSpPr/>
          <p:nvPr/>
        </p:nvGrpSpPr>
        <p:grpSpPr>
          <a:xfrm>
            <a:off x="3780969" y="1731616"/>
            <a:ext cx="1440000" cy="2188"/>
            <a:chOff x="3639155" y="2709039"/>
            <a:chExt cx="1567480" cy="2188"/>
          </a:xfrm>
        </p:grpSpPr>
        <p:cxnSp>
          <p:nvCxnSpPr>
            <p:cNvPr id="228" name="직선 연결선 227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직선 연결선 229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직선 연결선 230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그룹 231"/>
          <p:cNvGrpSpPr/>
          <p:nvPr/>
        </p:nvGrpSpPr>
        <p:grpSpPr>
          <a:xfrm>
            <a:off x="3767152" y="2024019"/>
            <a:ext cx="1440000" cy="2188"/>
            <a:chOff x="3639155" y="2709039"/>
            <a:chExt cx="1567480" cy="2188"/>
          </a:xfrm>
        </p:grpSpPr>
        <p:cxnSp>
          <p:nvCxnSpPr>
            <p:cNvPr id="233" name="직선 연결선 232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연결선 233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직선 연결선 234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직선 연결선 235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그룹 236"/>
          <p:cNvGrpSpPr/>
          <p:nvPr/>
        </p:nvGrpSpPr>
        <p:grpSpPr>
          <a:xfrm>
            <a:off x="3734384" y="2329023"/>
            <a:ext cx="1440000" cy="2188"/>
            <a:chOff x="3639155" y="2709039"/>
            <a:chExt cx="1567480" cy="2188"/>
          </a:xfrm>
        </p:grpSpPr>
        <p:cxnSp>
          <p:nvCxnSpPr>
            <p:cNvPr id="238" name="직선 연결선 237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직선 연결선 238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직선 연결선 239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직선 연결선 240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그룹 241"/>
          <p:cNvGrpSpPr/>
          <p:nvPr/>
        </p:nvGrpSpPr>
        <p:grpSpPr>
          <a:xfrm>
            <a:off x="3759087" y="2627677"/>
            <a:ext cx="1440000" cy="2188"/>
            <a:chOff x="3639155" y="2709039"/>
            <a:chExt cx="1567480" cy="2188"/>
          </a:xfrm>
        </p:grpSpPr>
        <p:cxnSp>
          <p:nvCxnSpPr>
            <p:cNvPr id="243" name="직선 연결선 242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243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244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직선 연결선 245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그룹 252"/>
          <p:cNvGrpSpPr/>
          <p:nvPr/>
        </p:nvGrpSpPr>
        <p:grpSpPr>
          <a:xfrm>
            <a:off x="2222676" y="1462570"/>
            <a:ext cx="1512000" cy="0"/>
            <a:chOff x="3639155" y="2709039"/>
            <a:chExt cx="1567480" cy="2188"/>
          </a:xfrm>
        </p:grpSpPr>
        <p:cxnSp>
          <p:nvCxnSpPr>
            <p:cNvPr id="254" name="직선 연결선 253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직선 연결선 254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직선 연결선 255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직선 연결선 256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그룹 257"/>
          <p:cNvGrpSpPr/>
          <p:nvPr/>
        </p:nvGrpSpPr>
        <p:grpSpPr>
          <a:xfrm>
            <a:off x="2222384" y="1759293"/>
            <a:ext cx="1512000" cy="0"/>
            <a:chOff x="3639155" y="2709039"/>
            <a:chExt cx="1567480" cy="2188"/>
          </a:xfrm>
        </p:grpSpPr>
        <p:cxnSp>
          <p:nvCxnSpPr>
            <p:cNvPr id="259" name="직선 연결선 258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직선 연결선 259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직선 연결선 260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직선 연결선 261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그룹 262"/>
          <p:cNvGrpSpPr/>
          <p:nvPr/>
        </p:nvGrpSpPr>
        <p:grpSpPr>
          <a:xfrm>
            <a:off x="2231364" y="2067228"/>
            <a:ext cx="1512000" cy="0"/>
            <a:chOff x="3639155" y="2709039"/>
            <a:chExt cx="1567480" cy="2188"/>
          </a:xfrm>
        </p:grpSpPr>
        <p:cxnSp>
          <p:nvCxnSpPr>
            <p:cNvPr id="264" name="직선 연결선 263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직선 연결선 264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직선 연결선 265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직선 연결선 266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그룹 267"/>
          <p:cNvGrpSpPr/>
          <p:nvPr/>
        </p:nvGrpSpPr>
        <p:grpSpPr>
          <a:xfrm>
            <a:off x="2212860" y="2346102"/>
            <a:ext cx="1512000" cy="0"/>
            <a:chOff x="3639155" y="2709039"/>
            <a:chExt cx="1567480" cy="2188"/>
          </a:xfrm>
        </p:grpSpPr>
        <p:cxnSp>
          <p:nvCxnSpPr>
            <p:cNvPr id="269" name="직선 연결선 268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직선 연결선 269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직선 연결선 270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직선 연결선 271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그룹 272"/>
          <p:cNvGrpSpPr/>
          <p:nvPr/>
        </p:nvGrpSpPr>
        <p:grpSpPr>
          <a:xfrm>
            <a:off x="2216856" y="2637651"/>
            <a:ext cx="1512000" cy="0"/>
            <a:chOff x="3639155" y="2709039"/>
            <a:chExt cx="1567480" cy="2188"/>
          </a:xfrm>
        </p:grpSpPr>
        <p:cxnSp>
          <p:nvCxnSpPr>
            <p:cNvPr id="274" name="직선 연결선 273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직선 연결선 274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직선 연결선 275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직선 연결선 276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8" name="그룹 707"/>
          <p:cNvGrpSpPr/>
          <p:nvPr/>
        </p:nvGrpSpPr>
        <p:grpSpPr>
          <a:xfrm>
            <a:off x="384656" y="2930629"/>
            <a:ext cx="4814431" cy="4351"/>
            <a:chOff x="403706" y="2406677"/>
            <a:chExt cx="4814431" cy="4351"/>
          </a:xfrm>
        </p:grpSpPr>
        <p:grpSp>
          <p:nvGrpSpPr>
            <p:cNvPr id="212" name="그룹 211"/>
            <p:cNvGrpSpPr/>
            <p:nvPr/>
          </p:nvGrpSpPr>
          <p:grpSpPr>
            <a:xfrm>
              <a:off x="403706" y="2407581"/>
              <a:ext cx="1800000" cy="0"/>
              <a:chOff x="403706" y="4180459"/>
              <a:chExt cx="1944991" cy="1974"/>
            </a:xfrm>
          </p:grpSpPr>
          <p:cxnSp>
            <p:nvCxnSpPr>
              <p:cNvPr id="207" name="직선 연결선 206"/>
              <p:cNvCxnSpPr/>
              <p:nvPr/>
            </p:nvCxnSpPr>
            <p:spPr>
              <a:xfrm flipV="1">
                <a:off x="1186611" y="418045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직선 연결선 207"/>
              <p:cNvCxnSpPr/>
              <p:nvPr/>
            </p:nvCxnSpPr>
            <p:spPr>
              <a:xfrm flipV="1">
                <a:off x="403706" y="418045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직선 연결선 208"/>
              <p:cNvCxnSpPr/>
              <p:nvPr/>
            </p:nvCxnSpPr>
            <p:spPr>
              <a:xfrm flipV="1">
                <a:off x="793356" y="4181446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직선 연결선 209"/>
              <p:cNvCxnSpPr/>
              <p:nvPr/>
            </p:nvCxnSpPr>
            <p:spPr>
              <a:xfrm flipV="1">
                <a:off x="1970697" y="4181446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직선 연결선 210"/>
              <p:cNvCxnSpPr/>
              <p:nvPr/>
            </p:nvCxnSpPr>
            <p:spPr>
              <a:xfrm flipV="1">
                <a:off x="1580617" y="4182433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그룹 246"/>
            <p:cNvGrpSpPr/>
            <p:nvPr/>
          </p:nvGrpSpPr>
          <p:grpSpPr>
            <a:xfrm>
              <a:off x="3778137" y="2408840"/>
              <a:ext cx="1440000" cy="2188"/>
              <a:chOff x="3639155" y="2709039"/>
              <a:chExt cx="1567480" cy="2188"/>
            </a:xfrm>
          </p:grpSpPr>
          <p:cxnSp>
            <p:nvCxnSpPr>
              <p:cNvPr id="248" name="직선 연결선 247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직선 연결선 248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직선 연결선 249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직선 연결선 250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그룹 277"/>
            <p:cNvGrpSpPr/>
            <p:nvPr/>
          </p:nvGrpSpPr>
          <p:grpSpPr>
            <a:xfrm>
              <a:off x="2228428" y="2406677"/>
              <a:ext cx="1512000" cy="0"/>
              <a:chOff x="3639155" y="2709039"/>
              <a:chExt cx="1567480" cy="2188"/>
            </a:xfrm>
          </p:grpSpPr>
          <p:cxnSp>
            <p:nvCxnSpPr>
              <p:cNvPr id="279" name="직선 연결선 278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직선 연결선 279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직선 연결선 280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직선 연결선 281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3" name="직선 연결선 282"/>
          <p:cNvCxnSpPr/>
          <p:nvPr/>
        </p:nvCxnSpPr>
        <p:spPr>
          <a:xfrm flipV="1">
            <a:off x="8284449" y="2906736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직선 연결선 283"/>
          <p:cNvCxnSpPr/>
          <p:nvPr/>
        </p:nvCxnSpPr>
        <p:spPr>
          <a:xfrm flipV="1">
            <a:off x="7413779" y="2910681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연결선 284"/>
          <p:cNvCxnSpPr/>
          <p:nvPr/>
        </p:nvCxnSpPr>
        <p:spPr>
          <a:xfrm flipV="1">
            <a:off x="7847255" y="2909703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그룹 286"/>
          <p:cNvGrpSpPr/>
          <p:nvPr/>
        </p:nvGrpSpPr>
        <p:grpSpPr>
          <a:xfrm>
            <a:off x="8758219" y="2909703"/>
            <a:ext cx="2201254" cy="2358"/>
            <a:chOff x="8961179" y="2704044"/>
            <a:chExt cx="1974499" cy="82"/>
          </a:xfrm>
        </p:grpSpPr>
        <p:cxnSp>
          <p:nvCxnSpPr>
            <p:cNvPr id="288" name="직선 연결선 287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288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직선 연결선 289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직선 연결선 290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직선 연결선 291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그룹 292"/>
          <p:cNvGrpSpPr/>
          <p:nvPr/>
        </p:nvGrpSpPr>
        <p:grpSpPr>
          <a:xfrm>
            <a:off x="10976202" y="2909058"/>
            <a:ext cx="1176780" cy="2188"/>
            <a:chOff x="10961928" y="3787428"/>
            <a:chExt cx="1176780" cy="2188"/>
          </a:xfrm>
        </p:grpSpPr>
        <p:cxnSp>
          <p:nvCxnSpPr>
            <p:cNvPr id="294" name="직선 연결선 293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직선 연결선 294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직선 연결선 295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7" name="직선 연결선 296"/>
          <p:cNvCxnSpPr/>
          <p:nvPr/>
        </p:nvCxnSpPr>
        <p:spPr>
          <a:xfrm flipH="1">
            <a:off x="8746806" y="295029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/>
          <p:cNvCxnSpPr/>
          <p:nvPr/>
        </p:nvCxnSpPr>
        <p:spPr>
          <a:xfrm flipH="1">
            <a:off x="8699181" y="295029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/>
          <p:cNvCxnSpPr/>
          <p:nvPr/>
        </p:nvCxnSpPr>
        <p:spPr>
          <a:xfrm flipH="1">
            <a:off x="8746806" y="311460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/>
          <p:cNvCxnSpPr/>
          <p:nvPr/>
        </p:nvCxnSpPr>
        <p:spPr>
          <a:xfrm flipH="1">
            <a:off x="8699181" y="311460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직선 연결선 300"/>
          <p:cNvCxnSpPr/>
          <p:nvPr/>
        </p:nvCxnSpPr>
        <p:spPr>
          <a:xfrm flipH="1">
            <a:off x="8746798" y="329796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직선 연결선 301"/>
          <p:cNvCxnSpPr/>
          <p:nvPr/>
        </p:nvCxnSpPr>
        <p:spPr>
          <a:xfrm flipH="1">
            <a:off x="8699173" y="329796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직선 연결선 302"/>
          <p:cNvCxnSpPr/>
          <p:nvPr/>
        </p:nvCxnSpPr>
        <p:spPr>
          <a:xfrm flipH="1">
            <a:off x="8746798" y="346226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연결선 303"/>
          <p:cNvCxnSpPr/>
          <p:nvPr/>
        </p:nvCxnSpPr>
        <p:spPr>
          <a:xfrm flipH="1">
            <a:off x="8699173" y="346226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직선 연결선 304"/>
          <p:cNvCxnSpPr/>
          <p:nvPr/>
        </p:nvCxnSpPr>
        <p:spPr>
          <a:xfrm flipH="1">
            <a:off x="10992816" y="2930599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직선 연결선 305"/>
          <p:cNvCxnSpPr/>
          <p:nvPr/>
        </p:nvCxnSpPr>
        <p:spPr>
          <a:xfrm flipH="1">
            <a:off x="10945191" y="2930599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직선 연결선 306"/>
          <p:cNvCxnSpPr/>
          <p:nvPr/>
        </p:nvCxnSpPr>
        <p:spPr>
          <a:xfrm flipH="1">
            <a:off x="10992816" y="309490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직선 연결선 307"/>
          <p:cNvCxnSpPr/>
          <p:nvPr/>
        </p:nvCxnSpPr>
        <p:spPr>
          <a:xfrm flipH="1">
            <a:off x="10945191" y="309490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직선 연결선 308"/>
          <p:cNvCxnSpPr/>
          <p:nvPr/>
        </p:nvCxnSpPr>
        <p:spPr>
          <a:xfrm flipH="1">
            <a:off x="12130029" y="293220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직선 연결선 309"/>
          <p:cNvCxnSpPr/>
          <p:nvPr/>
        </p:nvCxnSpPr>
        <p:spPr>
          <a:xfrm flipH="1">
            <a:off x="12082404" y="293220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직선 연결선 310"/>
          <p:cNvCxnSpPr/>
          <p:nvPr/>
        </p:nvCxnSpPr>
        <p:spPr>
          <a:xfrm flipH="1">
            <a:off x="12130029" y="309650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직선 연결선 311"/>
          <p:cNvCxnSpPr/>
          <p:nvPr/>
        </p:nvCxnSpPr>
        <p:spPr>
          <a:xfrm flipH="1">
            <a:off x="12082404" y="309650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3" name="그룹 312"/>
          <p:cNvGrpSpPr/>
          <p:nvPr/>
        </p:nvGrpSpPr>
        <p:grpSpPr>
          <a:xfrm>
            <a:off x="8758219" y="3275463"/>
            <a:ext cx="2201254" cy="2358"/>
            <a:chOff x="8961179" y="2704044"/>
            <a:chExt cx="1974499" cy="82"/>
          </a:xfrm>
        </p:grpSpPr>
        <p:cxnSp>
          <p:nvCxnSpPr>
            <p:cNvPr id="314" name="직선 연결선 313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직선 연결선 314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직선 연결선 315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직선 연결선 316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직선 연결선 317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그룹 318"/>
          <p:cNvGrpSpPr/>
          <p:nvPr/>
        </p:nvGrpSpPr>
        <p:grpSpPr>
          <a:xfrm>
            <a:off x="10976202" y="3274818"/>
            <a:ext cx="1176780" cy="2188"/>
            <a:chOff x="10961928" y="3787428"/>
            <a:chExt cx="1176780" cy="2188"/>
          </a:xfrm>
        </p:grpSpPr>
        <p:cxnSp>
          <p:nvCxnSpPr>
            <p:cNvPr id="320" name="직선 연결선 319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직선 연결선 320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직선 연결선 321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3" name="직선 연결선 322"/>
          <p:cNvCxnSpPr/>
          <p:nvPr/>
        </p:nvCxnSpPr>
        <p:spPr>
          <a:xfrm flipH="1">
            <a:off x="11000436" y="3311599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직선 연결선 323"/>
          <p:cNvCxnSpPr/>
          <p:nvPr/>
        </p:nvCxnSpPr>
        <p:spPr>
          <a:xfrm flipH="1">
            <a:off x="10952811" y="3311599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직선 연결선 324"/>
          <p:cNvCxnSpPr/>
          <p:nvPr/>
        </p:nvCxnSpPr>
        <p:spPr>
          <a:xfrm flipH="1">
            <a:off x="11000436" y="347590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직선 연결선 325"/>
          <p:cNvCxnSpPr/>
          <p:nvPr/>
        </p:nvCxnSpPr>
        <p:spPr>
          <a:xfrm flipH="1">
            <a:off x="10952811" y="347590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그룹 326"/>
          <p:cNvGrpSpPr/>
          <p:nvPr/>
        </p:nvGrpSpPr>
        <p:grpSpPr>
          <a:xfrm>
            <a:off x="8765839" y="3635159"/>
            <a:ext cx="2201254" cy="2358"/>
            <a:chOff x="8961179" y="2704044"/>
            <a:chExt cx="1974499" cy="82"/>
          </a:xfrm>
        </p:grpSpPr>
        <p:cxnSp>
          <p:nvCxnSpPr>
            <p:cNvPr id="328" name="직선 연결선 327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직선 연결선 328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직선 연결선 329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직선 연결선 330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직선 연결선 331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그룹 332"/>
          <p:cNvGrpSpPr/>
          <p:nvPr/>
        </p:nvGrpSpPr>
        <p:grpSpPr>
          <a:xfrm>
            <a:off x="10983822" y="3634514"/>
            <a:ext cx="1176780" cy="2188"/>
            <a:chOff x="10961928" y="3787428"/>
            <a:chExt cx="1176780" cy="2188"/>
          </a:xfrm>
        </p:grpSpPr>
        <p:cxnSp>
          <p:nvCxnSpPr>
            <p:cNvPr id="334" name="직선 연결선 333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직선 연결선 334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직선 연결선 335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7" name="직선 연결선 336"/>
          <p:cNvCxnSpPr/>
          <p:nvPr/>
        </p:nvCxnSpPr>
        <p:spPr>
          <a:xfrm flipH="1">
            <a:off x="12134733" y="330558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직선 연결선 337"/>
          <p:cNvCxnSpPr/>
          <p:nvPr/>
        </p:nvCxnSpPr>
        <p:spPr>
          <a:xfrm flipH="1">
            <a:off x="12087108" y="3305582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직선 연결선 338"/>
          <p:cNvCxnSpPr/>
          <p:nvPr/>
        </p:nvCxnSpPr>
        <p:spPr>
          <a:xfrm flipH="1">
            <a:off x="12134733" y="346988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직선 연결선 339"/>
          <p:cNvCxnSpPr/>
          <p:nvPr/>
        </p:nvCxnSpPr>
        <p:spPr>
          <a:xfrm flipH="1">
            <a:off x="12087108" y="3469888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0" name="그룹 649"/>
          <p:cNvGrpSpPr/>
          <p:nvPr/>
        </p:nvGrpSpPr>
        <p:grpSpPr>
          <a:xfrm>
            <a:off x="1822743" y="1323551"/>
            <a:ext cx="3477662" cy="0"/>
            <a:chOff x="5248744" y="2711227"/>
            <a:chExt cx="3477662" cy="4763"/>
          </a:xfrm>
        </p:grpSpPr>
        <p:cxnSp>
          <p:nvCxnSpPr>
            <p:cNvPr id="651" name="직선 연결선 650"/>
            <p:cNvCxnSpPr/>
            <p:nvPr/>
          </p:nvCxnSpPr>
          <p:spPr>
            <a:xfrm flipV="1">
              <a:off x="8304996" y="2711227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직선 연결선 651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직선 연결선 652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직선 연결선 653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직선 연결선 654"/>
            <p:cNvCxnSpPr/>
            <p:nvPr/>
          </p:nvCxnSpPr>
          <p:spPr>
            <a:xfrm flipV="1">
              <a:off x="6995934" y="271578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직선 연결선 655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직선 연결선 656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직선 연결선 657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9" name="그룹 658"/>
          <p:cNvGrpSpPr/>
          <p:nvPr/>
        </p:nvGrpSpPr>
        <p:grpSpPr>
          <a:xfrm>
            <a:off x="5340514" y="1323661"/>
            <a:ext cx="3477662" cy="0"/>
            <a:chOff x="5248744" y="2711227"/>
            <a:chExt cx="3477662" cy="4763"/>
          </a:xfrm>
        </p:grpSpPr>
        <p:cxnSp>
          <p:nvCxnSpPr>
            <p:cNvPr id="660" name="직선 연결선 659"/>
            <p:cNvCxnSpPr/>
            <p:nvPr/>
          </p:nvCxnSpPr>
          <p:spPr>
            <a:xfrm flipV="1">
              <a:off x="8304996" y="2711227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직선 연결선 660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직선 연결선 661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직선 연결선 662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직선 연결선 663"/>
            <p:cNvCxnSpPr/>
            <p:nvPr/>
          </p:nvCxnSpPr>
          <p:spPr>
            <a:xfrm flipV="1">
              <a:off x="6995934" y="271578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직선 연결선 664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직선 연결선 665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직선 연결선 666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8" name="직선 연결선 667"/>
          <p:cNvCxnSpPr/>
          <p:nvPr/>
        </p:nvCxnSpPr>
        <p:spPr>
          <a:xfrm flipV="1">
            <a:off x="9718360" y="1323551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직선 연결선 668"/>
          <p:cNvCxnSpPr/>
          <p:nvPr/>
        </p:nvCxnSpPr>
        <p:spPr>
          <a:xfrm flipV="1">
            <a:off x="8842927" y="1323551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직선 연결선 669"/>
          <p:cNvCxnSpPr/>
          <p:nvPr/>
        </p:nvCxnSpPr>
        <p:spPr>
          <a:xfrm flipV="1">
            <a:off x="9276403" y="1323551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직선 연결선 670"/>
          <p:cNvCxnSpPr/>
          <p:nvPr/>
        </p:nvCxnSpPr>
        <p:spPr>
          <a:xfrm flipV="1">
            <a:off x="10158891" y="1323551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직선 연결선 695"/>
          <p:cNvCxnSpPr/>
          <p:nvPr/>
        </p:nvCxnSpPr>
        <p:spPr>
          <a:xfrm flipH="1">
            <a:off x="6544731" y="147436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직선 연결선 696"/>
          <p:cNvCxnSpPr/>
          <p:nvPr/>
        </p:nvCxnSpPr>
        <p:spPr>
          <a:xfrm flipH="1">
            <a:off x="6497106" y="1474367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직선 연결선 697"/>
          <p:cNvCxnSpPr/>
          <p:nvPr/>
        </p:nvCxnSpPr>
        <p:spPr>
          <a:xfrm flipH="1">
            <a:off x="6544731" y="1638673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직선 연결선 698"/>
          <p:cNvCxnSpPr/>
          <p:nvPr/>
        </p:nvCxnSpPr>
        <p:spPr>
          <a:xfrm flipH="1">
            <a:off x="6497106" y="1638673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직선 연결선 699"/>
          <p:cNvCxnSpPr/>
          <p:nvPr/>
        </p:nvCxnSpPr>
        <p:spPr>
          <a:xfrm flipH="1">
            <a:off x="6544723" y="182203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직선 연결선 700"/>
          <p:cNvCxnSpPr/>
          <p:nvPr/>
        </p:nvCxnSpPr>
        <p:spPr>
          <a:xfrm flipH="1">
            <a:off x="6497098" y="1822034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직선 연결선 701"/>
          <p:cNvCxnSpPr/>
          <p:nvPr/>
        </p:nvCxnSpPr>
        <p:spPr>
          <a:xfrm flipH="1">
            <a:off x="6544723" y="198634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직선 연결선 702"/>
          <p:cNvCxnSpPr/>
          <p:nvPr/>
        </p:nvCxnSpPr>
        <p:spPr>
          <a:xfrm flipH="1">
            <a:off x="6497098" y="1986340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직선 연결선 703"/>
          <p:cNvCxnSpPr/>
          <p:nvPr/>
        </p:nvCxnSpPr>
        <p:spPr>
          <a:xfrm flipH="1">
            <a:off x="6544723" y="219591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직선 연결선 704"/>
          <p:cNvCxnSpPr/>
          <p:nvPr/>
        </p:nvCxnSpPr>
        <p:spPr>
          <a:xfrm flipH="1">
            <a:off x="6497098" y="2195915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직선 연결선 705"/>
          <p:cNvCxnSpPr/>
          <p:nvPr/>
        </p:nvCxnSpPr>
        <p:spPr>
          <a:xfrm flipH="1">
            <a:off x="6544723" y="236022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직선 연결선 706"/>
          <p:cNvCxnSpPr/>
          <p:nvPr/>
        </p:nvCxnSpPr>
        <p:spPr>
          <a:xfrm flipH="1">
            <a:off x="6497098" y="236022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9" name="그룹 708"/>
          <p:cNvGrpSpPr/>
          <p:nvPr/>
        </p:nvGrpSpPr>
        <p:grpSpPr>
          <a:xfrm>
            <a:off x="386915" y="2976666"/>
            <a:ext cx="4814431" cy="4351"/>
            <a:chOff x="403706" y="2406677"/>
            <a:chExt cx="4814431" cy="4351"/>
          </a:xfrm>
        </p:grpSpPr>
        <p:grpSp>
          <p:nvGrpSpPr>
            <p:cNvPr id="710" name="그룹 709"/>
            <p:cNvGrpSpPr/>
            <p:nvPr/>
          </p:nvGrpSpPr>
          <p:grpSpPr>
            <a:xfrm>
              <a:off x="403706" y="2407581"/>
              <a:ext cx="1800000" cy="0"/>
              <a:chOff x="403706" y="4180459"/>
              <a:chExt cx="1944991" cy="1974"/>
            </a:xfrm>
          </p:grpSpPr>
          <p:cxnSp>
            <p:nvCxnSpPr>
              <p:cNvPr id="721" name="직선 연결선 720"/>
              <p:cNvCxnSpPr/>
              <p:nvPr/>
            </p:nvCxnSpPr>
            <p:spPr>
              <a:xfrm flipV="1">
                <a:off x="1186611" y="418045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직선 연결선 721"/>
              <p:cNvCxnSpPr/>
              <p:nvPr/>
            </p:nvCxnSpPr>
            <p:spPr>
              <a:xfrm flipV="1">
                <a:off x="403706" y="418045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직선 연결선 722"/>
              <p:cNvCxnSpPr/>
              <p:nvPr/>
            </p:nvCxnSpPr>
            <p:spPr>
              <a:xfrm flipV="1">
                <a:off x="793356" y="4181446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직선 연결선 723"/>
              <p:cNvCxnSpPr/>
              <p:nvPr/>
            </p:nvCxnSpPr>
            <p:spPr>
              <a:xfrm flipV="1">
                <a:off x="1970697" y="4181446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직선 연결선 724"/>
              <p:cNvCxnSpPr/>
              <p:nvPr/>
            </p:nvCxnSpPr>
            <p:spPr>
              <a:xfrm flipV="1">
                <a:off x="1580617" y="4182433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1" name="그룹 710"/>
            <p:cNvGrpSpPr/>
            <p:nvPr/>
          </p:nvGrpSpPr>
          <p:grpSpPr>
            <a:xfrm>
              <a:off x="3778137" y="2408840"/>
              <a:ext cx="1440000" cy="2188"/>
              <a:chOff x="3639155" y="2709039"/>
              <a:chExt cx="1567480" cy="2188"/>
            </a:xfrm>
          </p:grpSpPr>
          <p:cxnSp>
            <p:nvCxnSpPr>
              <p:cNvPr id="717" name="직선 연결선 716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직선 연결선 717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직선 연결선 718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직선 연결선 719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2" name="그룹 711"/>
            <p:cNvGrpSpPr/>
            <p:nvPr/>
          </p:nvGrpSpPr>
          <p:grpSpPr>
            <a:xfrm>
              <a:off x="2228428" y="2406677"/>
              <a:ext cx="1512000" cy="0"/>
              <a:chOff x="3639155" y="2709039"/>
              <a:chExt cx="1567480" cy="2188"/>
            </a:xfrm>
          </p:grpSpPr>
          <p:cxnSp>
            <p:nvCxnSpPr>
              <p:cNvPr id="713" name="직선 연결선 712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직선 연결선 713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직선 연결선 714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직선 연결선 715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6" name="직선 연결선 725"/>
          <p:cNvCxnSpPr/>
          <p:nvPr/>
        </p:nvCxnSpPr>
        <p:spPr>
          <a:xfrm flipH="1">
            <a:off x="457118" y="2638692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직선 연결선 726"/>
          <p:cNvCxnSpPr/>
          <p:nvPr/>
        </p:nvCxnSpPr>
        <p:spPr>
          <a:xfrm flipH="1">
            <a:off x="343633" y="2760140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직선 연결선 727"/>
          <p:cNvCxnSpPr/>
          <p:nvPr/>
        </p:nvCxnSpPr>
        <p:spPr>
          <a:xfrm flipH="1">
            <a:off x="667126" y="2373315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직선 연결선 728"/>
          <p:cNvCxnSpPr/>
          <p:nvPr/>
        </p:nvCxnSpPr>
        <p:spPr>
          <a:xfrm flipH="1">
            <a:off x="559991" y="2507463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직선 연결선 729"/>
          <p:cNvCxnSpPr/>
          <p:nvPr/>
        </p:nvCxnSpPr>
        <p:spPr>
          <a:xfrm flipH="1">
            <a:off x="902561" y="2086897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직선 연결선 730"/>
          <p:cNvCxnSpPr/>
          <p:nvPr/>
        </p:nvCxnSpPr>
        <p:spPr>
          <a:xfrm flipH="1">
            <a:off x="795426" y="2221045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직선 연결선 731"/>
          <p:cNvCxnSpPr/>
          <p:nvPr/>
        </p:nvCxnSpPr>
        <p:spPr>
          <a:xfrm flipH="1">
            <a:off x="1135329" y="1790849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직선 연결선 732"/>
          <p:cNvCxnSpPr/>
          <p:nvPr/>
        </p:nvCxnSpPr>
        <p:spPr>
          <a:xfrm flipH="1">
            <a:off x="1034544" y="1931347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직선 연결선 733"/>
          <p:cNvCxnSpPr/>
          <p:nvPr/>
        </p:nvCxnSpPr>
        <p:spPr>
          <a:xfrm flipH="1">
            <a:off x="1373377" y="1495695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" name="직선 연결선 734"/>
          <p:cNvCxnSpPr/>
          <p:nvPr/>
        </p:nvCxnSpPr>
        <p:spPr>
          <a:xfrm flipH="1">
            <a:off x="1272592" y="1636193"/>
            <a:ext cx="81735" cy="1110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직선 연결선 744"/>
          <p:cNvCxnSpPr/>
          <p:nvPr/>
        </p:nvCxnSpPr>
        <p:spPr>
          <a:xfrm flipV="1">
            <a:off x="6121804" y="2562965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직선 연결선 745"/>
          <p:cNvCxnSpPr/>
          <p:nvPr/>
        </p:nvCxnSpPr>
        <p:spPr>
          <a:xfrm flipV="1">
            <a:off x="5249143" y="2561666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직선 연결선 746"/>
          <p:cNvCxnSpPr/>
          <p:nvPr/>
        </p:nvCxnSpPr>
        <p:spPr>
          <a:xfrm flipV="1">
            <a:off x="5688175" y="2568337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1" name="그룹 750"/>
          <p:cNvGrpSpPr/>
          <p:nvPr/>
        </p:nvGrpSpPr>
        <p:grpSpPr>
          <a:xfrm rot="1854697">
            <a:off x="6606114" y="2757520"/>
            <a:ext cx="792000" cy="321"/>
            <a:chOff x="5511689" y="2383418"/>
            <a:chExt cx="860442" cy="321"/>
          </a:xfrm>
        </p:grpSpPr>
        <p:cxnSp>
          <p:nvCxnSpPr>
            <p:cNvPr id="749" name="직선 연결선 748"/>
            <p:cNvCxnSpPr/>
            <p:nvPr/>
          </p:nvCxnSpPr>
          <p:spPr>
            <a:xfrm flipV="1">
              <a:off x="5511689" y="2383418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직선 연결선 749"/>
            <p:cNvCxnSpPr/>
            <p:nvPr/>
          </p:nvCxnSpPr>
          <p:spPr>
            <a:xfrm flipV="1">
              <a:off x="5950721" y="2383739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2" name="그룹 751"/>
          <p:cNvGrpSpPr/>
          <p:nvPr/>
        </p:nvGrpSpPr>
        <p:grpSpPr>
          <a:xfrm rot="1854697">
            <a:off x="6553839" y="2763981"/>
            <a:ext cx="792000" cy="321"/>
            <a:chOff x="5511689" y="2383418"/>
            <a:chExt cx="860442" cy="321"/>
          </a:xfrm>
        </p:grpSpPr>
        <p:cxnSp>
          <p:nvCxnSpPr>
            <p:cNvPr id="753" name="직선 연결선 752"/>
            <p:cNvCxnSpPr/>
            <p:nvPr/>
          </p:nvCxnSpPr>
          <p:spPr>
            <a:xfrm flipV="1">
              <a:off x="5511689" y="2383418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직선 연결선 753"/>
            <p:cNvCxnSpPr/>
            <p:nvPr/>
          </p:nvCxnSpPr>
          <p:spPr>
            <a:xfrm flipV="1">
              <a:off x="5950721" y="2383739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5" name="그룹 754"/>
          <p:cNvGrpSpPr/>
          <p:nvPr/>
        </p:nvGrpSpPr>
        <p:grpSpPr>
          <a:xfrm rot="1854697">
            <a:off x="7316015" y="3187678"/>
            <a:ext cx="792000" cy="321"/>
            <a:chOff x="5511689" y="2383418"/>
            <a:chExt cx="860442" cy="321"/>
          </a:xfrm>
        </p:grpSpPr>
        <p:cxnSp>
          <p:nvCxnSpPr>
            <p:cNvPr id="756" name="직선 연결선 755"/>
            <p:cNvCxnSpPr/>
            <p:nvPr/>
          </p:nvCxnSpPr>
          <p:spPr>
            <a:xfrm flipV="1">
              <a:off x="5511689" y="2383418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직선 연결선 756"/>
            <p:cNvCxnSpPr/>
            <p:nvPr/>
          </p:nvCxnSpPr>
          <p:spPr>
            <a:xfrm flipV="1">
              <a:off x="5950721" y="2383739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8" name="그룹 757"/>
          <p:cNvGrpSpPr/>
          <p:nvPr/>
        </p:nvGrpSpPr>
        <p:grpSpPr>
          <a:xfrm rot="1854697">
            <a:off x="7252031" y="3187828"/>
            <a:ext cx="792000" cy="321"/>
            <a:chOff x="5511689" y="2383418"/>
            <a:chExt cx="860442" cy="321"/>
          </a:xfrm>
        </p:grpSpPr>
        <p:cxnSp>
          <p:nvCxnSpPr>
            <p:cNvPr id="759" name="직선 연결선 758"/>
            <p:cNvCxnSpPr/>
            <p:nvPr/>
          </p:nvCxnSpPr>
          <p:spPr>
            <a:xfrm flipV="1">
              <a:off x="5511689" y="2383418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직선 연결선 759"/>
            <p:cNvCxnSpPr/>
            <p:nvPr/>
          </p:nvCxnSpPr>
          <p:spPr>
            <a:xfrm flipV="1">
              <a:off x="5950721" y="2383739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1" name="직선 연결선 760"/>
          <p:cNvCxnSpPr/>
          <p:nvPr/>
        </p:nvCxnSpPr>
        <p:spPr>
          <a:xfrm>
            <a:off x="8081763" y="3422910"/>
            <a:ext cx="284895" cy="215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직선 연결선 763"/>
          <p:cNvCxnSpPr/>
          <p:nvPr/>
        </p:nvCxnSpPr>
        <p:spPr>
          <a:xfrm>
            <a:off x="8038034" y="3436694"/>
            <a:ext cx="284895" cy="215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5" name="그룹 764"/>
          <p:cNvGrpSpPr/>
          <p:nvPr/>
        </p:nvGrpSpPr>
        <p:grpSpPr>
          <a:xfrm>
            <a:off x="8765839" y="3670786"/>
            <a:ext cx="2201254" cy="2358"/>
            <a:chOff x="8961179" y="2704044"/>
            <a:chExt cx="1974499" cy="82"/>
          </a:xfrm>
        </p:grpSpPr>
        <p:cxnSp>
          <p:nvCxnSpPr>
            <p:cNvPr id="766" name="직선 연결선 765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직선 연결선 766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직선 연결선 767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직선 연결선 768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직선 연결선 769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1" name="그룹 770"/>
          <p:cNvGrpSpPr/>
          <p:nvPr/>
        </p:nvGrpSpPr>
        <p:grpSpPr>
          <a:xfrm>
            <a:off x="10979162" y="3673623"/>
            <a:ext cx="1176780" cy="2188"/>
            <a:chOff x="10961928" y="3787428"/>
            <a:chExt cx="1176780" cy="2188"/>
          </a:xfrm>
        </p:grpSpPr>
        <p:cxnSp>
          <p:nvCxnSpPr>
            <p:cNvPr id="772" name="직선 연결선 771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직선 연결선 772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직선 연결선 773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5" name="직선 연결선 774"/>
          <p:cNvCxnSpPr/>
          <p:nvPr/>
        </p:nvCxnSpPr>
        <p:spPr>
          <a:xfrm flipV="1">
            <a:off x="8322929" y="3676035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직선 연결선 775"/>
          <p:cNvCxnSpPr/>
          <p:nvPr/>
        </p:nvCxnSpPr>
        <p:spPr>
          <a:xfrm flipV="1">
            <a:off x="8314915" y="3639277"/>
            <a:ext cx="4214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5" name="그룹 1174"/>
          <p:cNvGrpSpPr/>
          <p:nvPr/>
        </p:nvGrpSpPr>
        <p:grpSpPr>
          <a:xfrm>
            <a:off x="81766" y="4327325"/>
            <a:ext cx="11816969" cy="2352484"/>
            <a:chOff x="515083" y="936759"/>
            <a:chExt cx="11816969" cy="2352484"/>
          </a:xfrm>
        </p:grpSpPr>
        <p:cxnSp>
          <p:nvCxnSpPr>
            <p:cNvPr id="777" name="직선 연결선 776"/>
            <p:cNvCxnSpPr/>
            <p:nvPr/>
          </p:nvCxnSpPr>
          <p:spPr>
            <a:xfrm flipH="1">
              <a:off x="8929685" y="108757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직선 연결선 777"/>
            <p:cNvCxnSpPr/>
            <p:nvPr/>
          </p:nvCxnSpPr>
          <p:spPr>
            <a:xfrm flipH="1">
              <a:off x="8882060" y="108757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직선 연결선 778"/>
            <p:cNvCxnSpPr/>
            <p:nvPr/>
          </p:nvCxnSpPr>
          <p:spPr>
            <a:xfrm flipV="1">
              <a:off x="11926897" y="141044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직선 연결선 779"/>
            <p:cNvCxnSpPr/>
            <p:nvPr/>
          </p:nvCxnSpPr>
          <p:spPr>
            <a:xfrm flipV="1">
              <a:off x="11128117" y="141044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직선 연결선 780"/>
            <p:cNvCxnSpPr/>
            <p:nvPr/>
          </p:nvCxnSpPr>
          <p:spPr>
            <a:xfrm flipV="1">
              <a:off x="11530467" y="140825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직선 연결선 781"/>
            <p:cNvCxnSpPr/>
            <p:nvPr/>
          </p:nvCxnSpPr>
          <p:spPr>
            <a:xfrm flipV="1">
              <a:off x="11922134" y="177001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직선 연결선 782"/>
            <p:cNvCxnSpPr/>
            <p:nvPr/>
          </p:nvCxnSpPr>
          <p:spPr>
            <a:xfrm flipV="1">
              <a:off x="11123354" y="177001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직선 연결선 783"/>
            <p:cNvCxnSpPr/>
            <p:nvPr/>
          </p:nvCxnSpPr>
          <p:spPr>
            <a:xfrm flipV="1">
              <a:off x="11525704" y="176782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직선 연결선 784"/>
            <p:cNvCxnSpPr/>
            <p:nvPr/>
          </p:nvCxnSpPr>
          <p:spPr>
            <a:xfrm flipV="1">
              <a:off x="11922134" y="106040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직선 연결선 785"/>
            <p:cNvCxnSpPr/>
            <p:nvPr/>
          </p:nvCxnSpPr>
          <p:spPr>
            <a:xfrm flipV="1">
              <a:off x="11123354" y="106040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직선 연결선 786"/>
            <p:cNvCxnSpPr/>
            <p:nvPr/>
          </p:nvCxnSpPr>
          <p:spPr>
            <a:xfrm flipV="1">
              <a:off x="11525704" y="105821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8" name="그룹 787"/>
            <p:cNvGrpSpPr/>
            <p:nvPr/>
          </p:nvGrpSpPr>
          <p:grpSpPr>
            <a:xfrm>
              <a:off x="8910638" y="1059932"/>
              <a:ext cx="2201254" cy="2358"/>
              <a:chOff x="8961179" y="2704044"/>
              <a:chExt cx="1974499" cy="82"/>
            </a:xfrm>
          </p:grpSpPr>
          <p:cxnSp>
            <p:nvCxnSpPr>
              <p:cNvPr id="789" name="직선 연결선 788"/>
              <p:cNvCxnSpPr/>
              <p:nvPr/>
            </p:nvCxnSpPr>
            <p:spPr>
              <a:xfrm flipV="1">
                <a:off x="10557678" y="2704044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직선 연결선 789"/>
              <p:cNvCxnSpPr/>
              <p:nvPr/>
            </p:nvCxnSpPr>
            <p:spPr>
              <a:xfrm flipV="1">
                <a:off x="9761033" y="270412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직선 연결선 790"/>
              <p:cNvCxnSpPr/>
              <p:nvPr/>
            </p:nvCxnSpPr>
            <p:spPr>
              <a:xfrm flipV="1">
                <a:off x="10161248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직선 연결선 791"/>
              <p:cNvCxnSpPr/>
              <p:nvPr/>
            </p:nvCxnSpPr>
            <p:spPr>
              <a:xfrm flipV="1">
                <a:off x="8961179" y="270412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직선 연결선 792"/>
              <p:cNvCxnSpPr/>
              <p:nvPr/>
            </p:nvCxnSpPr>
            <p:spPr>
              <a:xfrm flipV="1">
                <a:off x="9363529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4" name="그룹 793"/>
            <p:cNvGrpSpPr/>
            <p:nvPr/>
          </p:nvGrpSpPr>
          <p:grpSpPr>
            <a:xfrm>
              <a:off x="8916007" y="1411432"/>
              <a:ext cx="2201254" cy="2358"/>
              <a:chOff x="8961179" y="2704044"/>
              <a:chExt cx="1974499" cy="82"/>
            </a:xfrm>
          </p:grpSpPr>
          <p:cxnSp>
            <p:nvCxnSpPr>
              <p:cNvPr id="795" name="직선 연결선 794"/>
              <p:cNvCxnSpPr/>
              <p:nvPr/>
            </p:nvCxnSpPr>
            <p:spPr>
              <a:xfrm flipV="1">
                <a:off x="10557678" y="2704044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직선 연결선 795"/>
              <p:cNvCxnSpPr/>
              <p:nvPr/>
            </p:nvCxnSpPr>
            <p:spPr>
              <a:xfrm flipV="1">
                <a:off x="9761033" y="270412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직선 연결선 796"/>
              <p:cNvCxnSpPr/>
              <p:nvPr/>
            </p:nvCxnSpPr>
            <p:spPr>
              <a:xfrm flipV="1">
                <a:off x="10161248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직선 연결선 797"/>
              <p:cNvCxnSpPr/>
              <p:nvPr/>
            </p:nvCxnSpPr>
            <p:spPr>
              <a:xfrm flipV="1">
                <a:off x="8961179" y="270412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직선 연결선 798"/>
              <p:cNvCxnSpPr/>
              <p:nvPr/>
            </p:nvCxnSpPr>
            <p:spPr>
              <a:xfrm flipV="1">
                <a:off x="9363529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0" name="그룹 799"/>
            <p:cNvGrpSpPr/>
            <p:nvPr/>
          </p:nvGrpSpPr>
          <p:grpSpPr>
            <a:xfrm>
              <a:off x="8905875" y="1769765"/>
              <a:ext cx="2201254" cy="2358"/>
              <a:chOff x="8961179" y="2704044"/>
              <a:chExt cx="1974499" cy="82"/>
            </a:xfrm>
          </p:grpSpPr>
          <p:cxnSp>
            <p:nvCxnSpPr>
              <p:cNvPr id="801" name="직선 연결선 800"/>
              <p:cNvCxnSpPr/>
              <p:nvPr/>
            </p:nvCxnSpPr>
            <p:spPr>
              <a:xfrm flipV="1">
                <a:off x="10557678" y="2704044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직선 연결선 801"/>
              <p:cNvCxnSpPr/>
              <p:nvPr/>
            </p:nvCxnSpPr>
            <p:spPr>
              <a:xfrm flipV="1">
                <a:off x="9761033" y="270412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직선 연결선 802"/>
              <p:cNvCxnSpPr/>
              <p:nvPr/>
            </p:nvCxnSpPr>
            <p:spPr>
              <a:xfrm flipV="1">
                <a:off x="10161248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직선 연결선 803"/>
              <p:cNvCxnSpPr/>
              <p:nvPr/>
            </p:nvCxnSpPr>
            <p:spPr>
              <a:xfrm flipV="1">
                <a:off x="8961179" y="270412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직선 연결선 804"/>
              <p:cNvCxnSpPr/>
              <p:nvPr/>
            </p:nvCxnSpPr>
            <p:spPr>
              <a:xfrm flipV="1">
                <a:off x="9363529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6" name="그룹 805"/>
            <p:cNvGrpSpPr/>
            <p:nvPr/>
          </p:nvGrpSpPr>
          <p:grpSpPr>
            <a:xfrm>
              <a:off x="8915395" y="2126955"/>
              <a:ext cx="2201254" cy="2358"/>
              <a:chOff x="8961179" y="2704044"/>
              <a:chExt cx="1974499" cy="82"/>
            </a:xfrm>
          </p:grpSpPr>
          <p:cxnSp>
            <p:nvCxnSpPr>
              <p:cNvPr id="807" name="직선 연결선 806"/>
              <p:cNvCxnSpPr/>
              <p:nvPr/>
            </p:nvCxnSpPr>
            <p:spPr>
              <a:xfrm flipV="1">
                <a:off x="10557678" y="2704044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직선 연결선 807"/>
              <p:cNvCxnSpPr/>
              <p:nvPr/>
            </p:nvCxnSpPr>
            <p:spPr>
              <a:xfrm flipV="1">
                <a:off x="9761033" y="270412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직선 연결선 808"/>
              <p:cNvCxnSpPr/>
              <p:nvPr/>
            </p:nvCxnSpPr>
            <p:spPr>
              <a:xfrm flipV="1">
                <a:off x="10161248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직선 연결선 809"/>
              <p:cNvCxnSpPr/>
              <p:nvPr/>
            </p:nvCxnSpPr>
            <p:spPr>
              <a:xfrm flipV="1">
                <a:off x="8961179" y="270412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직선 연결선 810"/>
              <p:cNvCxnSpPr/>
              <p:nvPr/>
            </p:nvCxnSpPr>
            <p:spPr>
              <a:xfrm flipV="1">
                <a:off x="9363529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2" name="직선 연결선 811"/>
            <p:cNvCxnSpPr/>
            <p:nvPr/>
          </p:nvCxnSpPr>
          <p:spPr>
            <a:xfrm flipH="1">
              <a:off x="8929685" y="1251881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직선 연결선 812"/>
            <p:cNvCxnSpPr/>
            <p:nvPr/>
          </p:nvCxnSpPr>
          <p:spPr>
            <a:xfrm flipH="1">
              <a:off x="8882060" y="1251881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직선 연결선 813"/>
            <p:cNvCxnSpPr/>
            <p:nvPr/>
          </p:nvCxnSpPr>
          <p:spPr>
            <a:xfrm flipH="1">
              <a:off x="8929677" y="143524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직선 연결선 814"/>
            <p:cNvCxnSpPr/>
            <p:nvPr/>
          </p:nvCxnSpPr>
          <p:spPr>
            <a:xfrm flipH="1">
              <a:off x="8882052" y="143524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직선 연결선 815"/>
            <p:cNvCxnSpPr/>
            <p:nvPr/>
          </p:nvCxnSpPr>
          <p:spPr>
            <a:xfrm flipH="1">
              <a:off x="8929677" y="159954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직선 연결선 816"/>
            <p:cNvCxnSpPr/>
            <p:nvPr/>
          </p:nvCxnSpPr>
          <p:spPr>
            <a:xfrm flipH="1">
              <a:off x="8882052" y="159954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직선 연결선 817"/>
            <p:cNvCxnSpPr/>
            <p:nvPr/>
          </p:nvCxnSpPr>
          <p:spPr>
            <a:xfrm flipH="1">
              <a:off x="8929677" y="180912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직선 연결선 818"/>
            <p:cNvCxnSpPr/>
            <p:nvPr/>
          </p:nvCxnSpPr>
          <p:spPr>
            <a:xfrm flipH="1">
              <a:off x="8882052" y="180912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직선 연결선 819"/>
            <p:cNvCxnSpPr/>
            <p:nvPr/>
          </p:nvCxnSpPr>
          <p:spPr>
            <a:xfrm flipH="1">
              <a:off x="8929677" y="197342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직선 연결선 820"/>
            <p:cNvCxnSpPr/>
            <p:nvPr/>
          </p:nvCxnSpPr>
          <p:spPr>
            <a:xfrm flipH="1">
              <a:off x="8882052" y="197342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직선 연결선 821"/>
            <p:cNvCxnSpPr/>
            <p:nvPr/>
          </p:nvCxnSpPr>
          <p:spPr>
            <a:xfrm flipH="1">
              <a:off x="8929669" y="215679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직선 연결선 822"/>
            <p:cNvCxnSpPr/>
            <p:nvPr/>
          </p:nvCxnSpPr>
          <p:spPr>
            <a:xfrm flipH="1">
              <a:off x="8882044" y="215679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직선 연결선 823"/>
            <p:cNvCxnSpPr/>
            <p:nvPr/>
          </p:nvCxnSpPr>
          <p:spPr>
            <a:xfrm flipH="1">
              <a:off x="8929669" y="232109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직선 연결선 824"/>
            <p:cNvCxnSpPr/>
            <p:nvPr/>
          </p:nvCxnSpPr>
          <p:spPr>
            <a:xfrm flipH="1">
              <a:off x="8882044" y="232109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직선 연결선 825"/>
            <p:cNvCxnSpPr/>
            <p:nvPr/>
          </p:nvCxnSpPr>
          <p:spPr>
            <a:xfrm flipH="1">
              <a:off x="11164282" y="109359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직선 연결선 826"/>
            <p:cNvCxnSpPr/>
            <p:nvPr/>
          </p:nvCxnSpPr>
          <p:spPr>
            <a:xfrm flipH="1">
              <a:off x="11116657" y="109359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직선 연결선 827"/>
            <p:cNvCxnSpPr/>
            <p:nvPr/>
          </p:nvCxnSpPr>
          <p:spPr>
            <a:xfrm flipH="1">
              <a:off x="11164282" y="125789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직선 연결선 828"/>
            <p:cNvCxnSpPr/>
            <p:nvPr/>
          </p:nvCxnSpPr>
          <p:spPr>
            <a:xfrm flipH="1">
              <a:off x="11116657" y="125789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직선 연결선 829"/>
            <p:cNvCxnSpPr/>
            <p:nvPr/>
          </p:nvCxnSpPr>
          <p:spPr>
            <a:xfrm flipH="1">
              <a:off x="11164274" y="144125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직선 연결선 830"/>
            <p:cNvCxnSpPr/>
            <p:nvPr/>
          </p:nvCxnSpPr>
          <p:spPr>
            <a:xfrm flipH="1">
              <a:off x="11116649" y="144125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직선 연결선 831"/>
            <p:cNvCxnSpPr/>
            <p:nvPr/>
          </p:nvCxnSpPr>
          <p:spPr>
            <a:xfrm flipH="1">
              <a:off x="11164274" y="160556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직선 연결선 832"/>
            <p:cNvCxnSpPr/>
            <p:nvPr/>
          </p:nvCxnSpPr>
          <p:spPr>
            <a:xfrm flipH="1">
              <a:off x="11116649" y="160556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직선 연결선 833"/>
            <p:cNvCxnSpPr/>
            <p:nvPr/>
          </p:nvCxnSpPr>
          <p:spPr>
            <a:xfrm flipH="1">
              <a:off x="11164274" y="181514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직선 연결선 834"/>
            <p:cNvCxnSpPr/>
            <p:nvPr/>
          </p:nvCxnSpPr>
          <p:spPr>
            <a:xfrm flipH="1">
              <a:off x="11116649" y="181514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직선 연결선 835"/>
            <p:cNvCxnSpPr/>
            <p:nvPr/>
          </p:nvCxnSpPr>
          <p:spPr>
            <a:xfrm flipH="1">
              <a:off x="11164274" y="197944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직선 연결선 836"/>
            <p:cNvCxnSpPr/>
            <p:nvPr/>
          </p:nvCxnSpPr>
          <p:spPr>
            <a:xfrm flipH="1">
              <a:off x="11116649" y="197944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직선 연결선 837"/>
            <p:cNvCxnSpPr/>
            <p:nvPr/>
          </p:nvCxnSpPr>
          <p:spPr>
            <a:xfrm flipH="1">
              <a:off x="11164266" y="217804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직선 연결선 838"/>
            <p:cNvCxnSpPr/>
            <p:nvPr/>
          </p:nvCxnSpPr>
          <p:spPr>
            <a:xfrm flipH="1">
              <a:off x="11116641" y="217804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직선 연결선 839"/>
            <p:cNvCxnSpPr/>
            <p:nvPr/>
          </p:nvCxnSpPr>
          <p:spPr>
            <a:xfrm flipH="1">
              <a:off x="11164266" y="234235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직선 연결선 840"/>
            <p:cNvCxnSpPr/>
            <p:nvPr/>
          </p:nvCxnSpPr>
          <p:spPr>
            <a:xfrm flipH="1">
              <a:off x="11116641" y="234235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2" name="그룹 841"/>
            <p:cNvGrpSpPr/>
            <p:nvPr/>
          </p:nvGrpSpPr>
          <p:grpSpPr>
            <a:xfrm>
              <a:off x="5420194" y="1065349"/>
              <a:ext cx="3477662" cy="4763"/>
              <a:chOff x="5248744" y="2711227"/>
              <a:chExt cx="3477662" cy="4763"/>
            </a:xfrm>
          </p:grpSpPr>
          <p:cxnSp>
            <p:nvCxnSpPr>
              <p:cNvPr id="843" name="직선 연결선 842"/>
              <p:cNvCxnSpPr/>
              <p:nvPr/>
            </p:nvCxnSpPr>
            <p:spPr>
              <a:xfrm flipV="1">
                <a:off x="8304996" y="2711227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직선 연결선 843"/>
              <p:cNvCxnSpPr/>
              <p:nvPr/>
            </p:nvCxnSpPr>
            <p:spPr>
              <a:xfrm flipV="1">
                <a:off x="7429563" y="2713585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직선 연결선 844"/>
              <p:cNvCxnSpPr/>
              <p:nvPr/>
            </p:nvCxnSpPr>
            <p:spPr>
              <a:xfrm flipV="1">
                <a:off x="7863039" y="2712607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직선 연결선 845"/>
              <p:cNvCxnSpPr/>
              <p:nvPr/>
            </p:nvCxnSpPr>
            <p:spPr>
              <a:xfrm flipV="1">
                <a:off x="6560077" y="2713556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직선 연결선 846"/>
              <p:cNvCxnSpPr/>
              <p:nvPr/>
            </p:nvCxnSpPr>
            <p:spPr>
              <a:xfrm flipV="1">
                <a:off x="6995934" y="271578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직선 연결선 847"/>
              <p:cNvCxnSpPr/>
              <p:nvPr/>
            </p:nvCxnSpPr>
            <p:spPr>
              <a:xfrm flipV="1">
                <a:off x="6121405" y="2715990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직선 연결선 848"/>
              <p:cNvCxnSpPr/>
              <p:nvPr/>
            </p:nvCxnSpPr>
            <p:spPr>
              <a:xfrm flipV="1">
                <a:off x="5248744" y="2715961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직선 연결선 849"/>
              <p:cNvCxnSpPr/>
              <p:nvPr/>
            </p:nvCxnSpPr>
            <p:spPr>
              <a:xfrm flipV="1">
                <a:off x="5687776" y="271501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1" name="그룹 850"/>
            <p:cNvGrpSpPr/>
            <p:nvPr/>
          </p:nvGrpSpPr>
          <p:grpSpPr>
            <a:xfrm>
              <a:off x="5428213" y="1411651"/>
              <a:ext cx="3472899" cy="6350"/>
              <a:chOff x="5248744" y="2709640"/>
              <a:chExt cx="3472899" cy="6350"/>
            </a:xfrm>
          </p:grpSpPr>
          <p:cxnSp>
            <p:nvCxnSpPr>
              <p:cNvPr id="852" name="직선 연결선 851"/>
              <p:cNvCxnSpPr/>
              <p:nvPr/>
            </p:nvCxnSpPr>
            <p:spPr>
              <a:xfrm flipV="1">
                <a:off x="8300233" y="2709640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직선 연결선 852"/>
              <p:cNvCxnSpPr/>
              <p:nvPr/>
            </p:nvCxnSpPr>
            <p:spPr>
              <a:xfrm flipV="1">
                <a:off x="7429563" y="2713585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직선 연결선 853"/>
              <p:cNvCxnSpPr/>
              <p:nvPr/>
            </p:nvCxnSpPr>
            <p:spPr>
              <a:xfrm flipV="1">
                <a:off x="7863039" y="2712607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직선 연결선 854"/>
              <p:cNvCxnSpPr/>
              <p:nvPr/>
            </p:nvCxnSpPr>
            <p:spPr>
              <a:xfrm flipV="1">
                <a:off x="6560077" y="2713556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직선 연결선 855"/>
              <p:cNvCxnSpPr/>
              <p:nvPr/>
            </p:nvCxnSpPr>
            <p:spPr>
              <a:xfrm flipV="1">
                <a:off x="6995934" y="271578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직선 연결선 856"/>
              <p:cNvCxnSpPr/>
              <p:nvPr/>
            </p:nvCxnSpPr>
            <p:spPr>
              <a:xfrm flipV="1">
                <a:off x="6121405" y="2715990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직선 연결선 857"/>
              <p:cNvCxnSpPr/>
              <p:nvPr/>
            </p:nvCxnSpPr>
            <p:spPr>
              <a:xfrm flipV="1">
                <a:off x="5248744" y="2715961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직선 연결선 858"/>
              <p:cNvCxnSpPr/>
              <p:nvPr/>
            </p:nvCxnSpPr>
            <p:spPr>
              <a:xfrm flipV="1">
                <a:off x="5687776" y="271501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0" name="그룹 859"/>
            <p:cNvGrpSpPr/>
            <p:nvPr/>
          </p:nvGrpSpPr>
          <p:grpSpPr>
            <a:xfrm>
              <a:off x="5423450" y="1768724"/>
              <a:ext cx="3472899" cy="6350"/>
              <a:chOff x="5248744" y="2709640"/>
              <a:chExt cx="3472899" cy="6350"/>
            </a:xfrm>
          </p:grpSpPr>
          <p:cxnSp>
            <p:nvCxnSpPr>
              <p:cNvPr id="861" name="직선 연결선 860"/>
              <p:cNvCxnSpPr/>
              <p:nvPr/>
            </p:nvCxnSpPr>
            <p:spPr>
              <a:xfrm flipV="1">
                <a:off x="8300233" y="2709640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직선 연결선 861"/>
              <p:cNvCxnSpPr/>
              <p:nvPr/>
            </p:nvCxnSpPr>
            <p:spPr>
              <a:xfrm flipV="1">
                <a:off x="7429563" y="2713585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직선 연결선 862"/>
              <p:cNvCxnSpPr/>
              <p:nvPr/>
            </p:nvCxnSpPr>
            <p:spPr>
              <a:xfrm flipV="1">
                <a:off x="7863039" y="2712607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직선 연결선 863"/>
              <p:cNvCxnSpPr/>
              <p:nvPr/>
            </p:nvCxnSpPr>
            <p:spPr>
              <a:xfrm flipV="1">
                <a:off x="6560077" y="2713556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직선 연결선 864"/>
              <p:cNvCxnSpPr/>
              <p:nvPr/>
            </p:nvCxnSpPr>
            <p:spPr>
              <a:xfrm flipV="1">
                <a:off x="6995934" y="271578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직선 연결선 865"/>
              <p:cNvCxnSpPr/>
              <p:nvPr/>
            </p:nvCxnSpPr>
            <p:spPr>
              <a:xfrm flipV="1">
                <a:off x="6121405" y="2715990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직선 연결선 866"/>
              <p:cNvCxnSpPr/>
              <p:nvPr/>
            </p:nvCxnSpPr>
            <p:spPr>
              <a:xfrm flipV="1">
                <a:off x="5248744" y="2715961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직선 연결선 867"/>
              <p:cNvCxnSpPr/>
              <p:nvPr/>
            </p:nvCxnSpPr>
            <p:spPr>
              <a:xfrm flipV="1">
                <a:off x="5687776" y="271501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9" name="그룹 868"/>
            <p:cNvGrpSpPr/>
            <p:nvPr/>
          </p:nvGrpSpPr>
          <p:grpSpPr>
            <a:xfrm>
              <a:off x="5424506" y="2130086"/>
              <a:ext cx="3472899" cy="6671"/>
              <a:chOff x="5248744" y="2708341"/>
              <a:chExt cx="3472899" cy="6671"/>
            </a:xfrm>
          </p:grpSpPr>
          <p:cxnSp>
            <p:nvCxnSpPr>
              <p:cNvPr id="870" name="직선 연결선 869"/>
              <p:cNvCxnSpPr/>
              <p:nvPr/>
            </p:nvCxnSpPr>
            <p:spPr>
              <a:xfrm flipV="1">
                <a:off x="8300233" y="2709640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직선 연결선 870"/>
              <p:cNvCxnSpPr/>
              <p:nvPr/>
            </p:nvCxnSpPr>
            <p:spPr>
              <a:xfrm flipV="1">
                <a:off x="7429563" y="2713585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직선 연결선 871"/>
              <p:cNvCxnSpPr/>
              <p:nvPr/>
            </p:nvCxnSpPr>
            <p:spPr>
              <a:xfrm flipV="1">
                <a:off x="7863039" y="2712607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직선 연결선 872"/>
              <p:cNvCxnSpPr/>
              <p:nvPr/>
            </p:nvCxnSpPr>
            <p:spPr>
              <a:xfrm flipV="1">
                <a:off x="6560077" y="2713556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직선 연결선 873"/>
              <p:cNvCxnSpPr/>
              <p:nvPr/>
            </p:nvCxnSpPr>
            <p:spPr>
              <a:xfrm flipV="1">
                <a:off x="6995934" y="270943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직선 연결선 874"/>
              <p:cNvCxnSpPr/>
              <p:nvPr/>
            </p:nvCxnSpPr>
            <p:spPr>
              <a:xfrm flipV="1">
                <a:off x="6121405" y="2709640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직선 연결선 875"/>
              <p:cNvCxnSpPr/>
              <p:nvPr/>
            </p:nvCxnSpPr>
            <p:spPr>
              <a:xfrm flipV="1">
                <a:off x="5248744" y="2708341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직선 연결선 876"/>
              <p:cNvCxnSpPr/>
              <p:nvPr/>
            </p:nvCxnSpPr>
            <p:spPr>
              <a:xfrm flipV="1">
                <a:off x="5687776" y="271501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8" name="직선 연결선 877"/>
            <p:cNvCxnSpPr/>
            <p:nvPr/>
          </p:nvCxnSpPr>
          <p:spPr>
            <a:xfrm flipH="1">
              <a:off x="5425726" y="108916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직선 연결선 878"/>
            <p:cNvCxnSpPr/>
            <p:nvPr/>
          </p:nvCxnSpPr>
          <p:spPr>
            <a:xfrm flipH="1">
              <a:off x="5378101" y="108916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직선 연결선 879"/>
            <p:cNvCxnSpPr/>
            <p:nvPr/>
          </p:nvCxnSpPr>
          <p:spPr>
            <a:xfrm flipH="1">
              <a:off x="5425726" y="1253471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직선 연결선 880"/>
            <p:cNvCxnSpPr/>
            <p:nvPr/>
          </p:nvCxnSpPr>
          <p:spPr>
            <a:xfrm flipH="1">
              <a:off x="5378101" y="1253471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직선 연결선 881"/>
            <p:cNvCxnSpPr/>
            <p:nvPr/>
          </p:nvCxnSpPr>
          <p:spPr>
            <a:xfrm flipH="1">
              <a:off x="5425718" y="143683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직선 연결선 882"/>
            <p:cNvCxnSpPr/>
            <p:nvPr/>
          </p:nvCxnSpPr>
          <p:spPr>
            <a:xfrm flipH="1">
              <a:off x="5378093" y="143683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직선 연결선 883"/>
            <p:cNvCxnSpPr/>
            <p:nvPr/>
          </p:nvCxnSpPr>
          <p:spPr>
            <a:xfrm flipH="1">
              <a:off x="5425718" y="160113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직선 연결선 884"/>
            <p:cNvCxnSpPr/>
            <p:nvPr/>
          </p:nvCxnSpPr>
          <p:spPr>
            <a:xfrm flipH="1">
              <a:off x="5378093" y="160113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직선 연결선 885"/>
            <p:cNvCxnSpPr/>
            <p:nvPr/>
          </p:nvCxnSpPr>
          <p:spPr>
            <a:xfrm flipH="1">
              <a:off x="5425718" y="181071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직선 연결선 886"/>
            <p:cNvCxnSpPr/>
            <p:nvPr/>
          </p:nvCxnSpPr>
          <p:spPr>
            <a:xfrm flipH="1">
              <a:off x="5378093" y="181071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직선 연결선 887"/>
            <p:cNvCxnSpPr/>
            <p:nvPr/>
          </p:nvCxnSpPr>
          <p:spPr>
            <a:xfrm flipH="1">
              <a:off x="5425718" y="197501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직선 연결선 888"/>
            <p:cNvCxnSpPr/>
            <p:nvPr/>
          </p:nvCxnSpPr>
          <p:spPr>
            <a:xfrm flipH="1">
              <a:off x="5378093" y="197501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0" name="그룹 889"/>
            <p:cNvGrpSpPr/>
            <p:nvPr/>
          </p:nvGrpSpPr>
          <p:grpSpPr>
            <a:xfrm>
              <a:off x="5378085" y="2158380"/>
              <a:ext cx="47625" cy="396000"/>
              <a:chOff x="5206635" y="3804258"/>
              <a:chExt cx="47625" cy="308306"/>
            </a:xfrm>
          </p:grpSpPr>
          <p:cxnSp>
            <p:nvCxnSpPr>
              <p:cNvPr id="891" name="직선 연결선 890"/>
              <p:cNvCxnSpPr/>
              <p:nvPr/>
            </p:nvCxnSpPr>
            <p:spPr>
              <a:xfrm flipH="1">
                <a:off x="5254260" y="3804258"/>
                <a:ext cx="0" cy="14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직선 연결선 891"/>
              <p:cNvCxnSpPr/>
              <p:nvPr/>
            </p:nvCxnSpPr>
            <p:spPr>
              <a:xfrm flipH="1">
                <a:off x="5206635" y="3804258"/>
                <a:ext cx="0" cy="14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직선 연결선 892"/>
              <p:cNvCxnSpPr/>
              <p:nvPr/>
            </p:nvCxnSpPr>
            <p:spPr>
              <a:xfrm flipH="1">
                <a:off x="5254260" y="3968564"/>
                <a:ext cx="0" cy="14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직선 연결선 893"/>
              <p:cNvCxnSpPr/>
              <p:nvPr/>
            </p:nvCxnSpPr>
            <p:spPr>
              <a:xfrm flipH="1">
                <a:off x="5206635" y="3968564"/>
                <a:ext cx="0" cy="14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5" name="직선 연결선 894"/>
            <p:cNvCxnSpPr/>
            <p:nvPr/>
          </p:nvCxnSpPr>
          <p:spPr>
            <a:xfrm flipV="1">
              <a:off x="1959497" y="22623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직선 연결선 895"/>
            <p:cNvCxnSpPr/>
            <p:nvPr/>
          </p:nvCxnSpPr>
          <p:spPr>
            <a:xfrm flipV="1">
              <a:off x="1562622" y="22623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직선 연결선 896"/>
            <p:cNvCxnSpPr/>
            <p:nvPr/>
          </p:nvCxnSpPr>
          <p:spPr>
            <a:xfrm flipV="1">
              <a:off x="1165572" y="2262103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직선 연결선 897"/>
            <p:cNvCxnSpPr/>
            <p:nvPr/>
          </p:nvCxnSpPr>
          <p:spPr>
            <a:xfrm flipV="1">
              <a:off x="768697" y="2262103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9" name="그룹 898"/>
            <p:cNvGrpSpPr/>
            <p:nvPr/>
          </p:nvGrpSpPr>
          <p:grpSpPr>
            <a:xfrm>
              <a:off x="1219547" y="1680436"/>
              <a:ext cx="1111237" cy="222"/>
              <a:chOff x="994122" y="3326314"/>
              <a:chExt cx="1166923" cy="222"/>
            </a:xfrm>
          </p:grpSpPr>
          <p:cxnSp>
            <p:nvCxnSpPr>
              <p:cNvPr id="900" name="직선 연결선 899"/>
              <p:cNvCxnSpPr/>
              <p:nvPr/>
            </p:nvCxnSpPr>
            <p:spPr>
              <a:xfrm flipV="1">
                <a:off x="1783045" y="332653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직선 연결선 900"/>
              <p:cNvCxnSpPr/>
              <p:nvPr/>
            </p:nvCxnSpPr>
            <p:spPr>
              <a:xfrm flipV="1">
                <a:off x="1391172" y="332653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직선 연결선 901"/>
              <p:cNvCxnSpPr/>
              <p:nvPr/>
            </p:nvCxnSpPr>
            <p:spPr>
              <a:xfrm flipV="1">
                <a:off x="994122" y="3326314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3" name="그룹 902"/>
            <p:cNvGrpSpPr/>
            <p:nvPr/>
          </p:nvGrpSpPr>
          <p:grpSpPr>
            <a:xfrm>
              <a:off x="975071" y="1972985"/>
              <a:ext cx="1368000" cy="222"/>
              <a:chOff x="994122" y="3618863"/>
              <a:chExt cx="1171925" cy="222"/>
            </a:xfrm>
          </p:grpSpPr>
          <p:cxnSp>
            <p:nvCxnSpPr>
              <p:cNvPr id="904" name="직선 연결선 903"/>
              <p:cNvCxnSpPr/>
              <p:nvPr/>
            </p:nvCxnSpPr>
            <p:spPr>
              <a:xfrm flipV="1">
                <a:off x="1788047" y="361908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직선 연결선 904"/>
              <p:cNvCxnSpPr/>
              <p:nvPr/>
            </p:nvCxnSpPr>
            <p:spPr>
              <a:xfrm flipV="1">
                <a:off x="1391172" y="361908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직선 연결선 905"/>
              <p:cNvCxnSpPr/>
              <p:nvPr/>
            </p:nvCxnSpPr>
            <p:spPr>
              <a:xfrm flipV="1">
                <a:off x="994122" y="3618863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7" name="그룹 906"/>
            <p:cNvGrpSpPr/>
            <p:nvPr/>
          </p:nvGrpSpPr>
          <p:grpSpPr>
            <a:xfrm>
              <a:off x="1468647" y="1387666"/>
              <a:ext cx="864000" cy="0"/>
              <a:chOff x="1391172" y="3326536"/>
              <a:chExt cx="774875" cy="0"/>
            </a:xfrm>
          </p:grpSpPr>
          <p:cxnSp>
            <p:nvCxnSpPr>
              <p:cNvPr id="908" name="직선 연결선 907"/>
              <p:cNvCxnSpPr/>
              <p:nvPr/>
            </p:nvCxnSpPr>
            <p:spPr>
              <a:xfrm flipV="1">
                <a:off x="1788047" y="332653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직선 연결선 908"/>
              <p:cNvCxnSpPr/>
              <p:nvPr/>
            </p:nvCxnSpPr>
            <p:spPr>
              <a:xfrm flipV="1">
                <a:off x="1391172" y="332653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0" name="직선 연결선 909"/>
            <p:cNvCxnSpPr/>
            <p:nvPr/>
          </p:nvCxnSpPr>
          <p:spPr>
            <a:xfrm flipV="1">
              <a:off x="1718673" y="1095566"/>
              <a:ext cx="61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직선 연결선 910"/>
            <p:cNvCxnSpPr/>
            <p:nvPr/>
          </p:nvCxnSpPr>
          <p:spPr>
            <a:xfrm flipH="1">
              <a:off x="1597650" y="1103793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직선 연결선 911"/>
            <p:cNvCxnSpPr/>
            <p:nvPr/>
          </p:nvCxnSpPr>
          <p:spPr>
            <a:xfrm flipH="1">
              <a:off x="1496865" y="1244291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직선 연결선 912"/>
            <p:cNvCxnSpPr/>
            <p:nvPr/>
          </p:nvCxnSpPr>
          <p:spPr>
            <a:xfrm flipH="1">
              <a:off x="1358061" y="1398325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직선 연결선 913"/>
            <p:cNvCxnSpPr/>
            <p:nvPr/>
          </p:nvCxnSpPr>
          <p:spPr>
            <a:xfrm flipH="1">
              <a:off x="1257276" y="1538823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직선 연결선 914"/>
            <p:cNvCxnSpPr/>
            <p:nvPr/>
          </p:nvCxnSpPr>
          <p:spPr>
            <a:xfrm flipH="1">
              <a:off x="1120676" y="1700960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직선 연결선 915"/>
            <p:cNvCxnSpPr/>
            <p:nvPr/>
          </p:nvCxnSpPr>
          <p:spPr>
            <a:xfrm flipH="1">
              <a:off x="1013541" y="1835108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직선 연결선 916"/>
            <p:cNvCxnSpPr/>
            <p:nvPr/>
          </p:nvCxnSpPr>
          <p:spPr>
            <a:xfrm flipH="1">
              <a:off x="878570" y="1994969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직선 연결선 917"/>
            <p:cNvCxnSpPr/>
            <p:nvPr/>
          </p:nvCxnSpPr>
          <p:spPr>
            <a:xfrm flipH="1">
              <a:off x="771435" y="2129117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9" name="그룹 918"/>
            <p:cNvGrpSpPr/>
            <p:nvPr/>
          </p:nvGrpSpPr>
          <p:grpSpPr>
            <a:xfrm>
              <a:off x="11133378" y="2141550"/>
              <a:ext cx="1176780" cy="2188"/>
              <a:chOff x="10961928" y="3787428"/>
              <a:chExt cx="1176780" cy="2188"/>
            </a:xfrm>
          </p:grpSpPr>
          <p:cxnSp>
            <p:nvCxnSpPr>
              <p:cNvPr id="920" name="직선 연결선 919"/>
              <p:cNvCxnSpPr/>
              <p:nvPr/>
            </p:nvCxnSpPr>
            <p:spPr>
              <a:xfrm flipV="1">
                <a:off x="1176070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직선 연결선 920"/>
              <p:cNvCxnSpPr/>
              <p:nvPr/>
            </p:nvCxnSpPr>
            <p:spPr>
              <a:xfrm flipV="1">
                <a:off x="1096192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직선 연결선 921"/>
              <p:cNvCxnSpPr/>
              <p:nvPr/>
            </p:nvCxnSpPr>
            <p:spPr>
              <a:xfrm flipV="1">
                <a:off x="11364278" y="3787428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3" name="직선 연결선 922"/>
            <p:cNvCxnSpPr/>
            <p:nvPr/>
          </p:nvCxnSpPr>
          <p:spPr>
            <a:xfrm flipH="1">
              <a:off x="12301495" y="108757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직선 연결선 923"/>
            <p:cNvCxnSpPr/>
            <p:nvPr/>
          </p:nvCxnSpPr>
          <p:spPr>
            <a:xfrm flipH="1">
              <a:off x="12253870" y="108757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직선 연결선 924"/>
            <p:cNvCxnSpPr/>
            <p:nvPr/>
          </p:nvCxnSpPr>
          <p:spPr>
            <a:xfrm flipH="1">
              <a:off x="12301495" y="1251881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직선 연결선 925"/>
            <p:cNvCxnSpPr/>
            <p:nvPr/>
          </p:nvCxnSpPr>
          <p:spPr>
            <a:xfrm flipH="1">
              <a:off x="12253870" y="1251881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직선 연결선 926"/>
            <p:cNvCxnSpPr/>
            <p:nvPr/>
          </p:nvCxnSpPr>
          <p:spPr>
            <a:xfrm flipH="1">
              <a:off x="12301487" y="143524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직선 연결선 927"/>
            <p:cNvCxnSpPr/>
            <p:nvPr/>
          </p:nvCxnSpPr>
          <p:spPr>
            <a:xfrm flipH="1">
              <a:off x="12253862" y="143524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직선 연결선 928"/>
            <p:cNvCxnSpPr/>
            <p:nvPr/>
          </p:nvCxnSpPr>
          <p:spPr>
            <a:xfrm flipH="1">
              <a:off x="12301487" y="159954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직선 연결선 929"/>
            <p:cNvCxnSpPr/>
            <p:nvPr/>
          </p:nvCxnSpPr>
          <p:spPr>
            <a:xfrm flipH="1">
              <a:off x="12253862" y="159954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직선 연결선 930"/>
            <p:cNvCxnSpPr/>
            <p:nvPr/>
          </p:nvCxnSpPr>
          <p:spPr>
            <a:xfrm flipH="1">
              <a:off x="12301487" y="180912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직선 연결선 931"/>
            <p:cNvCxnSpPr/>
            <p:nvPr/>
          </p:nvCxnSpPr>
          <p:spPr>
            <a:xfrm flipH="1">
              <a:off x="12253862" y="180912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직선 연결선 932"/>
            <p:cNvCxnSpPr/>
            <p:nvPr/>
          </p:nvCxnSpPr>
          <p:spPr>
            <a:xfrm flipH="1">
              <a:off x="12301487" y="197342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직선 연결선 933"/>
            <p:cNvCxnSpPr/>
            <p:nvPr/>
          </p:nvCxnSpPr>
          <p:spPr>
            <a:xfrm flipH="1">
              <a:off x="12253862" y="197342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직선 연결선 934"/>
            <p:cNvCxnSpPr/>
            <p:nvPr/>
          </p:nvCxnSpPr>
          <p:spPr>
            <a:xfrm flipH="1">
              <a:off x="12301479" y="217965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직선 연결선 935"/>
            <p:cNvCxnSpPr/>
            <p:nvPr/>
          </p:nvCxnSpPr>
          <p:spPr>
            <a:xfrm flipH="1">
              <a:off x="12253854" y="217965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직선 연결선 936"/>
            <p:cNvCxnSpPr/>
            <p:nvPr/>
          </p:nvCxnSpPr>
          <p:spPr>
            <a:xfrm flipH="1">
              <a:off x="12301479" y="234395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직선 연결선 937"/>
            <p:cNvCxnSpPr/>
            <p:nvPr/>
          </p:nvCxnSpPr>
          <p:spPr>
            <a:xfrm flipH="1">
              <a:off x="12253854" y="234395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직선 연결선 938"/>
            <p:cNvCxnSpPr/>
            <p:nvPr/>
          </p:nvCxnSpPr>
          <p:spPr>
            <a:xfrm flipH="1">
              <a:off x="2397709" y="1109701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직선 연결선 939"/>
            <p:cNvCxnSpPr/>
            <p:nvPr/>
          </p:nvCxnSpPr>
          <p:spPr>
            <a:xfrm flipH="1">
              <a:off x="2350084" y="1109701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직선 연결선 940"/>
            <p:cNvCxnSpPr/>
            <p:nvPr/>
          </p:nvCxnSpPr>
          <p:spPr>
            <a:xfrm flipH="1">
              <a:off x="2388185" y="1400224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직선 연결선 941"/>
            <p:cNvCxnSpPr/>
            <p:nvPr/>
          </p:nvCxnSpPr>
          <p:spPr>
            <a:xfrm flipH="1">
              <a:off x="2340560" y="1400224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직선 연결선 942"/>
            <p:cNvCxnSpPr/>
            <p:nvPr/>
          </p:nvCxnSpPr>
          <p:spPr>
            <a:xfrm flipH="1">
              <a:off x="2383420" y="1691995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직선 연결선 943"/>
            <p:cNvCxnSpPr/>
            <p:nvPr/>
          </p:nvCxnSpPr>
          <p:spPr>
            <a:xfrm flipH="1">
              <a:off x="2335795" y="1691995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직선 연결선 944"/>
            <p:cNvCxnSpPr/>
            <p:nvPr/>
          </p:nvCxnSpPr>
          <p:spPr>
            <a:xfrm flipH="1">
              <a:off x="2380828" y="1990792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직선 연결선 945"/>
            <p:cNvCxnSpPr/>
            <p:nvPr/>
          </p:nvCxnSpPr>
          <p:spPr>
            <a:xfrm flipH="1">
              <a:off x="2333203" y="1990792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직선 연결선 946"/>
            <p:cNvCxnSpPr/>
            <p:nvPr/>
          </p:nvCxnSpPr>
          <p:spPr>
            <a:xfrm flipH="1">
              <a:off x="2385585" y="2271781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직선 연결선 947"/>
            <p:cNvCxnSpPr/>
            <p:nvPr/>
          </p:nvCxnSpPr>
          <p:spPr>
            <a:xfrm flipH="1">
              <a:off x="2337960" y="2271781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직선 연결선 948"/>
            <p:cNvCxnSpPr/>
            <p:nvPr/>
          </p:nvCxnSpPr>
          <p:spPr>
            <a:xfrm flipH="1">
              <a:off x="650462" y="2287492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직선 연결선 949"/>
            <p:cNvCxnSpPr/>
            <p:nvPr/>
          </p:nvCxnSpPr>
          <p:spPr>
            <a:xfrm flipH="1">
              <a:off x="536977" y="2408940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직선 연결선 950"/>
            <p:cNvCxnSpPr/>
            <p:nvPr/>
          </p:nvCxnSpPr>
          <p:spPr>
            <a:xfrm flipH="1">
              <a:off x="3953459" y="1109701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직선 연결선 951"/>
            <p:cNvCxnSpPr/>
            <p:nvPr/>
          </p:nvCxnSpPr>
          <p:spPr>
            <a:xfrm flipH="1">
              <a:off x="3905834" y="1109701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직선 연결선 952"/>
            <p:cNvCxnSpPr/>
            <p:nvPr/>
          </p:nvCxnSpPr>
          <p:spPr>
            <a:xfrm flipH="1">
              <a:off x="3943935" y="1400224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직선 연결선 953"/>
            <p:cNvCxnSpPr/>
            <p:nvPr/>
          </p:nvCxnSpPr>
          <p:spPr>
            <a:xfrm flipH="1">
              <a:off x="3896310" y="1400224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직선 연결선 954"/>
            <p:cNvCxnSpPr/>
            <p:nvPr/>
          </p:nvCxnSpPr>
          <p:spPr>
            <a:xfrm flipH="1">
              <a:off x="3939170" y="1691995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직선 연결선 955"/>
            <p:cNvCxnSpPr/>
            <p:nvPr/>
          </p:nvCxnSpPr>
          <p:spPr>
            <a:xfrm flipH="1">
              <a:off x="3891545" y="1691995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직선 연결선 956"/>
            <p:cNvCxnSpPr/>
            <p:nvPr/>
          </p:nvCxnSpPr>
          <p:spPr>
            <a:xfrm flipH="1">
              <a:off x="3936578" y="1990792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직선 연결선 957"/>
            <p:cNvCxnSpPr/>
            <p:nvPr/>
          </p:nvCxnSpPr>
          <p:spPr>
            <a:xfrm flipH="1">
              <a:off x="3888953" y="1990792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직선 연결선 958"/>
            <p:cNvCxnSpPr/>
            <p:nvPr/>
          </p:nvCxnSpPr>
          <p:spPr>
            <a:xfrm flipH="1">
              <a:off x="3941335" y="2271781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직선 연결선 959"/>
            <p:cNvCxnSpPr/>
            <p:nvPr/>
          </p:nvCxnSpPr>
          <p:spPr>
            <a:xfrm flipH="1">
              <a:off x="3893710" y="2271781"/>
              <a:ext cx="0" cy="262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1" name="그룹 960"/>
            <p:cNvGrpSpPr/>
            <p:nvPr/>
          </p:nvGrpSpPr>
          <p:grpSpPr>
            <a:xfrm>
              <a:off x="3943955" y="1069511"/>
              <a:ext cx="1440000" cy="2188"/>
              <a:chOff x="3639155" y="2709039"/>
              <a:chExt cx="1567480" cy="2188"/>
            </a:xfrm>
          </p:grpSpPr>
          <p:cxnSp>
            <p:nvCxnSpPr>
              <p:cNvPr id="962" name="직선 연결선 961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직선 연결선 962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직선 연결선 963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직선 연결선 964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6" name="그룹 965"/>
            <p:cNvGrpSpPr/>
            <p:nvPr/>
          </p:nvGrpSpPr>
          <p:grpSpPr>
            <a:xfrm>
              <a:off x="3952419" y="1344824"/>
              <a:ext cx="1440000" cy="2188"/>
              <a:chOff x="3639155" y="2709039"/>
              <a:chExt cx="1567480" cy="2188"/>
            </a:xfrm>
          </p:grpSpPr>
          <p:cxnSp>
            <p:nvCxnSpPr>
              <p:cNvPr id="967" name="직선 연결선 966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직선 연결선 967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직선 연결선 968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직선 연결선 969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1" name="그룹 970"/>
            <p:cNvGrpSpPr/>
            <p:nvPr/>
          </p:nvGrpSpPr>
          <p:grpSpPr>
            <a:xfrm>
              <a:off x="3938602" y="1637227"/>
              <a:ext cx="1440000" cy="2188"/>
              <a:chOff x="3639155" y="2709039"/>
              <a:chExt cx="1567480" cy="2188"/>
            </a:xfrm>
          </p:grpSpPr>
          <p:cxnSp>
            <p:nvCxnSpPr>
              <p:cNvPr id="972" name="직선 연결선 971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직선 연결선 972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직선 연결선 973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직선 연결선 974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6" name="그룹 975"/>
            <p:cNvGrpSpPr/>
            <p:nvPr/>
          </p:nvGrpSpPr>
          <p:grpSpPr>
            <a:xfrm>
              <a:off x="3905834" y="1942231"/>
              <a:ext cx="1440000" cy="2188"/>
              <a:chOff x="3639155" y="2709039"/>
              <a:chExt cx="1567480" cy="2188"/>
            </a:xfrm>
          </p:grpSpPr>
          <p:cxnSp>
            <p:nvCxnSpPr>
              <p:cNvPr id="977" name="직선 연결선 976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직선 연결선 977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직선 연결선 978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직선 연결선 979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1" name="그룹 980"/>
            <p:cNvGrpSpPr/>
            <p:nvPr/>
          </p:nvGrpSpPr>
          <p:grpSpPr>
            <a:xfrm>
              <a:off x="3930537" y="2240885"/>
              <a:ext cx="1440000" cy="2188"/>
              <a:chOff x="3639155" y="2709039"/>
              <a:chExt cx="1567480" cy="2188"/>
            </a:xfrm>
          </p:grpSpPr>
          <p:cxnSp>
            <p:nvCxnSpPr>
              <p:cNvPr id="982" name="직선 연결선 981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직선 연결선 982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직선 연결선 983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직선 연결선 984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6" name="그룹 985"/>
            <p:cNvGrpSpPr/>
            <p:nvPr/>
          </p:nvGrpSpPr>
          <p:grpSpPr>
            <a:xfrm>
              <a:off x="2394126" y="1075778"/>
              <a:ext cx="1512000" cy="0"/>
              <a:chOff x="3639155" y="2709039"/>
              <a:chExt cx="1567480" cy="2188"/>
            </a:xfrm>
          </p:grpSpPr>
          <p:cxnSp>
            <p:nvCxnSpPr>
              <p:cNvPr id="987" name="직선 연결선 986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직선 연결선 987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직선 연결선 988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직선 연결선 989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1" name="그룹 990"/>
            <p:cNvGrpSpPr/>
            <p:nvPr/>
          </p:nvGrpSpPr>
          <p:grpSpPr>
            <a:xfrm>
              <a:off x="2393834" y="1372501"/>
              <a:ext cx="1512000" cy="0"/>
              <a:chOff x="3639155" y="2709039"/>
              <a:chExt cx="1567480" cy="2188"/>
            </a:xfrm>
          </p:grpSpPr>
          <p:cxnSp>
            <p:nvCxnSpPr>
              <p:cNvPr id="992" name="직선 연결선 991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직선 연결선 992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직선 연결선 993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직선 연결선 994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6" name="그룹 995"/>
            <p:cNvGrpSpPr/>
            <p:nvPr/>
          </p:nvGrpSpPr>
          <p:grpSpPr>
            <a:xfrm>
              <a:off x="2402814" y="1680436"/>
              <a:ext cx="1512000" cy="0"/>
              <a:chOff x="3639155" y="2709039"/>
              <a:chExt cx="1567480" cy="2188"/>
            </a:xfrm>
          </p:grpSpPr>
          <p:cxnSp>
            <p:nvCxnSpPr>
              <p:cNvPr id="997" name="직선 연결선 996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직선 연결선 997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직선 연결선 998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직선 연결선 999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1" name="그룹 1000"/>
            <p:cNvGrpSpPr/>
            <p:nvPr/>
          </p:nvGrpSpPr>
          <p:grpSpPr>
            <a:xfrm>
              <a:off x="2384310" y="1959310"/>
              <a:ext cx="1512000" cy="0"/>
              <a:chOff x="3639155" y="2709039"/>
              <a:chExt cx="1567480" cy="2188"/>
            </a:xfrm>
          </p:grpSpPr>
          <p:cxnSp>
            <p:nvCxnSpPr>
              <p:cNvPr id="1002" name="직선 연결선 1001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직선 연결선 1002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직선 연결선 1003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직선 연결선 1004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6" name="그룹 1005"/>
            <p:cNvGrpSpPr/>
            <p:nvPr/>
          </p:nvGrpSpPr>
          <p:grpSpPr>
            <a:xfrm>
              <a:off x="2388306" y="2250859"/>
              <a:ext cx="1512000" cy="0"/>
              <a:chOff x="3639155" y="2709039"/>
              <a:chExt cx="1567480" cy="2188"/>
            </a:xfrm>
          </p:grpSpPr>
          <p:cxnSp>
            <p:nvCxnSpPr>
              <p:cNvPr id="1007" name="직선 연결선 1006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직선 연결선 1007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직선 연결선 1008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직선 연결선 1009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1" name="그룹 1010"/>
            <p:cNvGrpSpPr/>
            <p:nvPr/>
          </p:nvGrpSpPr>
          <p:grpSpPr>
            <a:xfrm>
              <a:off x="556106" y="2543837"/>
              <a:ext cx="4814431" cy="4351"/>
              <a:chOff x="403706" y="2406677"/>
              <a:chExt cx="4814431" cy="4351"/>
            </a:xfrm>
          </p:grpSpPr>
          <p:grpSp>
            <p:nvGrpSpPr>
              <p:cNvPr id="1012" name="그룹 1011"/>
              <p:cNvGrpSpPr/>
              <p:nvPr/>
            </p:nvGrpSpPr>
            <p:grpSpPr>
              <a:xfrm>
                <a:off x="403706" y="2407581"/>
                <a:ext cx="1800000" cy="0"/>
                <a:chOff x="403706" y="4180459"/>
                <a:chExt cx="1944991" cy="1974"/>
              </a:xfrm>
            </p:grpSpPr>
            <p:cxnSp>
              <p:nvCxnSpPr>
                <p:cNvPr id="1023" name="직선 연결선 1022"/>
                <p:cNvCxnSpPr/>
                <p:nvPr/>
              </p:nvCxnSpPr>
              <p:spPr>
                <a:xfrm flipV="1">
                  <a:off x="1186611" y="418045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직선 연결선 1023"/>
                <p:cNvCxnSpPr/>
                <p:nvPr/>
              </p:nvCxnSpPr>
              <p:spPr>
                <a:xfrm flipV="1">
                  <a:off x="403706" y="418045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5" name="직선 연결선 1024"/>
                <p:cNvCxnSpPr/>
                <p:nvPr/>
              </p:nvCxnSpPr>
              <p:spPr>
                <a:xfrm flipV="1">
                  <a:off x="793356" y="4181446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직선 연결선 1025"/>
                <p:cNvCxnSpPr/>
                <p:nvPr/>
              </p:nvCxnSpPr>
              <p:spPr>
                <a:xfrm flipV="1">
                  <a:off x="1970697" y="4181446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직선 연결선 1026"/>
                <p:cNvCxnSpPr/>
                <p:nvPr/>
              </p:nvCxnSpPr>
              <p:spPr>
                <a:xfrm flipV="1">
                  <a:off x="1580617" y="4182433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3" name="그룹 1012"/>
              <p:cNvGrpSpPr/>
              <p:nvPr/>
            </p:nvGrpSpPr>
            <p:grpSpPr>
              <a:xfrm>
                <a:off x="3778137" y="2408840"/>
                <a:ext cx="1440000" cy="2188"/>
                <a:chOff x="3639155" y="2709039"/>
                <a:chExt cx="1567480" cy="2188"/>
              </a:xfrm>
            </p:grpSpPr>
            <p:cxnSp>
              <p:nvCxnSpPr>
                <p:cNvPr id="1019" name="직선 연결선 1018"/>
                <p:cNvCxnSpPr/>
                <p:nvPr/>
              </p:nvCxnSpPr>
              <p:spPr>
                <a:xfrm flipV="1">
                  <a:off x="4828635" y="2711227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직선 연결선 1019"/>
                <p:cNvCxnSpPr/>
                <p:nvPr/>
              </p:nvCxnSpPr>
              <p:spPr>
                <a:xfrm flipV="1">
                  <a:off x="4029855" y="2711227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직선 연결선 1020"/>
                <p:cNvCxnSpPr/>
                <p:nvPr/>
              </p:nvCxnSpPr>
              <p:spPr>
                <a:xfrm flipV="1">
                  <a:off x="4432205" y="270903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직선 연결선 1021"/>
                <p:cNvCxnSpPr/>
                <p:nvPr/>
              </p:nvCxnSpPr>
              <p:spPr>
                <a:xfrm flipV="1">
                  <a:off x="3639155" y="271021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4" name="그룹 1013"/>
              <p:cNvGrpSpPr/>
              <p:nvPr/>
            </p:nvGrpSpPr>
            <p:grpSpPr>
              <a:xfrm>
                <a:off x="2228428" y="2406677"/>
                <a:ext cx="1512000" cy="0"/>
                <a:chOff x="3639155" y="2709039"/>
                <a:chExt cx="1567480" cy="2188"/>
              </a:xfrm>
            </p:grpSpPr>
            <p:cxnSp>
              <p:nvCxnSpPr>
                <p:cNvPr id="1015" name="직선 연결선 1014"/>
                <p:cNvCxnSpPr/>
                <p:nvPr/>
              </p:nvCxnSpPr>
              <p:spPr>
                <a:xfrm flipV="1">
                  <a:off x="4828635" y="2711227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6" name="직선 연결선 1015"/>
                <p:cNvCxnSpPr/>
                <p:nvPr/>
              </p:nvCxnSpPr>
              <p:spPr>
                <a:xfrm flipV="1">
                  <a:off x="4029855" y="2711227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7" name="직선 연결선 1016"/>
                <p:cNvCxnSpPr/>
                <p:nvPr/>
              </p:nvCxnSpPr>
              <p:spPr>
                <a:xfrm flipV="1">
                  <a:off x="4432205" y="270903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직선 연결선 1017"/>
                <p:cNvCxnSpPr/>
                <p:nvPr/>
              </p:nvCxnSpPr>
              <p:spPr>
                <a:xfrm flipV="1">
                  <a:off x="3639155" y="271021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28" name="직선 연결선 1027"/>
            <p:cNvCxnSpPr/>
            <p:nvPr/>
          </p:nvCxnSpPr>
          <p:spPr>
            <a:xfrm flipV="1">
              <a:off x="8455899" y="2519944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직선 연결선 1028"/>
            <p:cNvCxnSpPr/>
            <p:nvPr/>
          </p:nvCxnSpPr>
          <p:spPr>
            <a:xfrm flipV="1">
              <a:off x="7585229" y="252388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직선 연결선 1029"/>
            <p:cNvCxnSpPr/>
            <p:nvPr/>
          </p:nvCxnSpPr>
          <p:spPr>
            <a:xfrm flipV="1">
              <a:off x="8018705" y="2522911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1" name="그룹 1030"/>
            <p:cNvGrpSpPr/>
            <p:nvPr/>
          </p:nvGrpSpPr>
          <p:grpSpPr>
            <a:xfrm>
              <a:off x="8929669" y="2522911"/>
              <a:ext cx="2201254" cy="2358"/>
              <a:chOff x="8961179" y="2704044"/>
              <a:chExt cx="1974499" cy="82"/>
            </a:xfrm>
          </p:grpSpPr>
          <p:cxnSp>
            <p:nvCxnSpPr>
              <p:cNvPr id="1032" name="직선 연결선 1031"/>
              <p:cNvCxnSpPr/>
              <p:nvPr/>
            </p:nvCxnSpPr>
            <p:spPr>
              <a:xfrm flipV="1">
                <a:off x="10557678" y="2704044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직선 연결선 1032"/>
              <p:cNvCxnSpPr/>
              <p:nvPr/>
            </p:nvCxnSpPr>
            <p:spPr>
              <a:xfrm flipV="1">
                <a:off x="9761033" y="270412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직선 연결선 1033"/>
              <p:cNvCxnSpPr/>
              <p:nvPr/>
            </p:nvCxnSpPr>
            <p:spPr>
              <a:xfrm flipV="1">
                <a:off x="10161248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직선 연결선 1034"/>
              <p:cNvCxnSpPr/>
              <p:nvPr/>
            </p:nvCxnSpPr>
            <p:spPr>
              <a:xfrm flipV="1">
                <a:off x="8961179" y="270412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직선 연결선 1035"/>
              <p:cNvCxnSpPr/>
              <p:nvPr/>
            </p:nvCxnSpPr>
            <p:spPr>
              <a:xfrm flipV="1">
                <a:off x="9363529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7" name="그룹 1036"/>
            <p:cNvGrpSpPr/>
            <p:nvPr/>
          </p:nvGrpSpPr>
          <p:grpSpPr>
            <a:xfrm>
              <a:off x="11147652" y="2522266"/>
              <a:ext cx="1176780" cy="2188"/>
              <a:chOff x="10961928" y="3787428"/>
              <a:chExt cx="1176780" cy="2188"/>
            </a:xfrm>
          </p:grpSpPr>
          <p:cxnSp>
            <p:nvCxnSpPr>
              <p:cNvPr id="1038" name="직선 연결선 1037"/>
              <p:cNvCxnSpPr/>
              <p:nvPr/>
            </p:nvCxnSpPr>
            <p:spPr>
              <a:xfrm flipV="1">
                <a:off x="1176070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직선 연결선 1038"/>
              <p:cNvCxnSpPr/>
              <p:nvPr/>
            </p:nvCxnSpPr>
            <p:spPr>
              <a:xfrm flipV="1">
                <a:off x="1096192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직선 연결선 1039"/>
              <p:cNvCxnSpPr/>
              <p:nvPr/>
            </p:nvCxnSpPr>
            <p:spPr>
              <a:xfrm flipV="1">
                <a:off x="11364278" y="3787428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1" name="직선 연결선 1040"/>
            <p:cNvCxnSpPr/>
            <p:nvPr/>
          </p:nvCxnSpPr>
          <p:spPr>
            <a:xfrm flipH="1">
              <a:off x="8918256" y="256350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직선 연결선 1041"/>
            <p:cNvCxnSpPr/>
            <p:nvPr/>
          </p:nvCxnSpPr>
          <p:spPr>
            <a:xfrm flipH="1">
              <a:off x="8870631" y="256350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직선 연결선 1042"/>
            <p:cNvCxnSpPr/>
            <p:nvPr/>
          </p:nvCxnSpPr>
          <p:spPr>
            <a:xfrm flipH="1">
              <a:off x="8918256" y="272780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직선 연결선 1043"/>
            <p:cNvCxnSpPr/>
            <p:nvPr/>
          </p:nvCxnSpPr>
          <p:spPr>
            <a:xfrm flipH="1">
              <a:off x="8870631" y="272780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직선 연결선 1044"/>
            <p:cNvCxnSpPr/>
            <p:nvPr/>
          </p:nvCxnSpPr>
          <p:spPr>
            <a:xfrm flipH="1">
              <a:off x="8918248" y="291117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직선 연결선 1045"/>
            <p:cNvCxnSpPr/>
            <p:nvPr/>
          </p:nvCxnSpPr>
          <p:spPr>
            <a:xfrm flipH="1">
              <a:off x="8870623" y="291117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직선 연결선 1046"/>
            <p:cNvCxnSpPr/>
            <p:nvPr/>
          </p:nvCxnSpPr>
          <p:spPr>
            <a:xfrm flipH="1">
              <a:off x="8918248" y="307547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직선 연결선 1047"/>
            <p:cNvCxnSpPr/>
            <p:nvPr/>
          </p:nvCxnSpPr>
          <p:spPr>
            <a:xfrm flipH="1">
              <a:off x="8870623" y="307547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직선 연결선 1048"/>
            <p:cNvCxnSpPr/>
            <p:nvPr/>
          </p:nvCxnSpPr>
          <p:spPr>
            <a:xfrm flipH="1">
              <a:off x="11164266" y="254380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직선 연결선 1049"/>
            <p:cNvCxnSpPr/>
            <p:nvPr/>
          </p:nvCxnSpPr>
          <p:spPr>
            <a:xfrm flipH="1">
              <a:off x="11116641" y="254380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직선 연결선 1050"/>
            <p:cNvCxnSpPr/>
            <p:nvPr/>
          </p:nvCxnSpPr>
          <p:spPr>
            <a:xfrm flipH="1">
              <a:off x="11164266" y="270811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직선 연결선 1051"/>
            <p:cNvCxnSpPr/>
            <p:nvPr/>
          </p:nvCxnSpPr>
          <p:spPr>
            <a:xfrm flipH="1">
              <a:off x="11116641" y="270811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직선 연결선 1052"/>
            <p:cNvCxnSpPr/>
            <p:nvPr/>
          </p:nvCxnSpPr>
          <p:spPr>
            <a:xfrm flipH="1">
              <a:off x="12301479" y="254541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직선 연결선 1053"/>
            <p:cNvCxnSpPr/>
            <p:nvPr/>
          </p:nvCxnSpPr>
          <p:spPr>
            <a:xfrm flipH="1">
              <a:off x="12253854" y="254541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직선 연결선 1054"/>
            <p:cNvCxnSpPr/>
            <p:nvPr/>
          </p:nvCxnSpPr>
          <p:spPr>
            <a:xfrm flipH="1">
              <a:off x="12301479" y="270971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직선 연결선 1055"/>
            <p:cNvCxnSpPr/>
            <p:nvPr/>
          </p:nvCxnSpPr>
          <p:spPr>
            <a:xfrm flipH="1">
              <a:off x="12253854" y="270971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7" name="그룹 1056"/>
            <p:cNvGrpSpPr/>
            <p:nvPr/>
          </p:nvGrpSpPr>
          <p:grpSpPr>
            <a:xfrm>
              <a:off x="8929669" y="2888671"/>
              <a:ext cx="2201254" cy="2358"/>
              <a:chOff x="8961179" y="2704044"/>
              <a:chExt cx="1974499" cy="82"/>
            </a:xfrm>
          </p:grpSpPr>
          <p:cxnSp>
            <p:nvCxnSpPr>
              <p:cNvPr id="1058" name="직선 연결선 1057"/>
              <p:cNvCxnSpPr/>
              <p:nvPr/>
            </p:nvCxnSpPr>
            <p:spPr>
              <a:xfrm flipV="1">
                <a:off x="10557678" y="2704044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직선 연결선 1058"/>
              <p:cNvCxnSpPr/>
              <p:nvPr/>
            </p:nvCxnSpPr>
            <p:spPr>
              <a:xfrm flipV="1">
                <a:off x="9761033" y="270412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직선 연결선 1059"/>
              <p:cNvCxnSpPr/>
              <p:nvPr/>
            </p:nvCxnSpPr>
            <p:spPr>
              <a:xfrm flipV="1">
                <a:off x="10161248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직선 연결선 1060"/>
              <p:cNvCxnSpPr/>
              <p:nvPr/>
            </p:nvCxnSpPr>
            <p:spPr>
              <a:xfrm flipV="1">
                <a:off x="8961179" y="270412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직선 연결선 1061"/>
              <p:cNvCxnSpPr/>
              <p:nvPr/>
            </p:nvCxnSpPr>
            <p:spPr>
              <a:xfrm flipV="1">
                <a:off x="9363529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3" name="그룹 1062"/>
            <p:cNvGrpSpPr/>
            <p:nvPr/>
          </p:nvGrpSpPr>
          <p:grpSpPr>
            <a:xfrm>
              <a:off x="11147652" y="2888026"/>
              <a:ext cx="1176780" cy="2188"/>
              <a:chOff x="10961928" y="3787428"/>
              <a:chExt cx="1176780" cy="2188"/>
            </a:xfrm>
          </p:grpSpPr>
          <p:cxnSp>
            <p:nvCxnSpPr>
              <p:cNvPr id="1064" name="직선 연결선 1063"/>
              <p:cNvCxnSpPr/>
              <p:nvPr/>
            </p:nvCxnSpPr>
            <p:spPr>
              <a:xfrm flipV="1">
                <a:off x="1176070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직선 연결선 1064"/>
              <p:cNvCxnSpPr/>
              <p:nvPr/>
            </p:nvCxnSpPr>
            <p:spPr>
              <a:xfrm flipV="1">
                <a:off x="1096192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직선 연결선 1065"/>
              <p:cNvCxnSpPr/>
              <p:nvPr/>
            </p:nvCxnSpPr>
            <p:spPr>
              <a:xfrm flipV="1">
                <a:off x="11364278" y="3787428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7" name="직선 연결선 1066"/>
            <p:cNvCxnSpPr/>
            <p:nvPr/>
          </p:nvCxnSpPr>
          <p:spPr>
            <a:xfrm flipH="1">
              <a:off x="11171886" y="292480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직선 연결선 1067"/>
            <p:cNvCxnSpPr/>
            <p:nvPr/>
          </p:nvCxnSpPr>
          <p:spPr>
            <a:xfrm flipH="1">
              <a:off x="11124261" y="292480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직선 연결선 1068"/>
            <p:cNvCxnSpPr/>
            <p:nvPr/>
          </p:nvCxnSpPr>
          <p:spPr>
            <a:xfrm flipH="1">
              <a:off x="11171886" y="308911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직선 연결선 1069"/>
            <p:cNvCxnSpPr/>
            <p:nvPr/>
          </p:nvCxnSpPr>
          <p:spPr>
            <a:xfrm flipH="1">
              <a:off x="11124261" y="308911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1" name="그룹 1070"/>
            <p:cNvGrpSpPr/>
            <p:nvPr/>
          </p:nvGrpSpPr>
          <p:grpSpPr>
            <a:xfrm>
              <a:off x="8937289" y="3248367"/>
              <a:ext cx="2201254" cy="2358"/>
              <a:chOff x="8961179" y="2704044"/>
              <a:chExt cx="1974499" cy="82"/>
            </a:xfrm>
          </p:grpSpPr>
          <p:cxnSp>
            <p:nvCxnSpPr>
              <p:cNvPr id="1072" name="직선 연결선 1071"/>
              <p:cNvCxnSpPr/>
              <p:nvPr/>
            </p:nvCxnSpPr>
            <p:spPr>
              <a:xfrm flipV="1">
                <a:off x="10557678" y="2704044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3" name="직선 연결선 1072"/>
              <p:cNvCxnSpPr/>
              <p:nvPr/>
            </p:nvCxnSpPr>
            <p:spPr>
              <a:xfrm flipV="1">
                <a:off x="9761033" y="270412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직선 연결선 1073"/>
              <p:cNvCxnSpPr/>
              <p:nvPr/>
            </p:nvCxnSpPr>
            <p:spPr>
              <a:xfrm flipV="1">
                <a:off x="10161248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직선 연결선 1074"/>
              <p:cNvCxnSpPr/>
              <p:nvPr/>
            </p:nvCxnSpPr>
            <p:spPr>
              <a:xfrm flipV="1">
                <a:off x="8961179" y="270412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직선 연결선 1075"/>
              <p:cNvCxnSpPr/>
              <p:nvPr/>
            </p:nvCxnSpPr>
            <p:spPr>
              <a:xfrm flipV="1">
                <a:off x="9363529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7" name="그룹 1076"/>
            <p:cNvGrpSpPr/>
            <p:nvPr/>
          </p:nvGrpSpPr>
          <p:grpSpPr>
            <a:xfrm>
              <a:off x="11155272" y="3247722"/>
              <a:ext cx="1176780" cy="2188"/>
              <a:chOff x="10961928" y="3787428"/>
              <a:chExt cx="1176780" cy="2188"/>
            </a:xfrm>
          </p:grpSpPr>
          <p:cxnSp>
            <p:nvCxnSpPr>
              <p:cNvPr id="1078" name="직선 연결선 1077"/>
              <p:cNvCxnSpPr/>
              <p:nvPr/>
            </p:nvCxnSpPr>
            <p:spPr>
              <a:xfrm flipV="1">
                <a:off x="1176070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직선 연결선 1078"/>
              <p:cNvCxnSpPr/>
              <p:nvPr/>
            </p:nvCxnSpPr>
            <p:spPr>
              <a:xfrm flipV="1">
                <a:off x="1096192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직선 연결선 1079"/>
              <p:cNvCxnSpPr/>
              <p:nvPr/>
            </p:nvCxnSpPr>
            <p:spPr>
              <a:xfrm flipV="1">
                <a:off x="11364278" y="3787428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1" name="직선 연결선 1080"/>
            <p:cNvCxnSpPr/>
            <p:nvPr/>
          </p:nvCxnSpPr>
          <p:spPr>
            <a:xfrm flipH="1">
              <a:off x="12306183" y="291879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직선 연결선 1081"/>
            <p:cNvCxnSpPr/>
            <p:nvPr/>
          </p:nvCxnSpPr>
          <p:spPr>
            <a:xfrm flipH="1">
              <a:off x="12258558" y="2918790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직선 연결선 1082"/>
            <p:cNvCxnSpPr/>
            <p:nvPr/>
          </p:nvCxnSpPr>
          <p:spPr>
            <a:xfrm flipH="1">
              <a:off x="12306183" y="308309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직선 연결선 1083"/>
            <p:cNvCxnSpPr/>
            <p:nvPr/>
          </p:nvCxnSpPr>
          <p:spPr>
            <a:xfrm flipH="1">
              <a:off x="12258558" y="308309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5" name="그룹 1084"/>
            <p:cNvGrpSpPr/>
            <p:nvPr/>
          </p:nvGrpSpPr>
          <p:grpSpPr>
            <a:xfrm>
              <a:off x="1994193" y="936759"/>
              <a:ext cx="3477662" cy="0"/>
              <a:chOff x="5248744" y="2711227"/>
              <a:chExt cx="3477662" cy="4763"/>
            </a:xfrm>
          </p:grpSpPr>
          <p:cxnSp>
            <p:nvCxnSpPr>
              <p:cNvPr id="1086" name="직선 연결선 1085"/>
              <p:cNvCxnSpPr/>
              <p:nvPr/>
            </p:nvCxnSpPr>
            <p:spPr>
              <a:xfrm flipV="1">
                <a:off x="8304996" y="2711227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직선 연결선 1086"/>
              <p:cNvCxnSpPr/>
              <p:nvPr/>
            </p:nvCxnSpPr>
            <p:spPr>
              <a:xfrm flipV="1">
                <a:off x="7429563" y="2713585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직선 연결선 1087"/>
              <p:cNvCxnSpPr/>
              <p:nvPr/>
            </p:nvCxnSpPr>
            <p:spPr>
              <a:xfrm flipV="1">
                <a:off x="7863039" y="2712607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직선 연결선 1088"/>
              <p:cNvCxnSpPr/>
              <p:nvPr/>
            </p:nvCxnSpPr>
            <p:spPr>
              <a:xfrm flipV="1">
                <a:off x="6560077" y="2713556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직선 연결선 1089"/>
              <p:cNvCxnSpPr/>
              <p:nvPr/>
            </p:nvCxnSpPr>
            <p:spPr>
              <a:xfrm flipV="1">
                <a:off x="6995934" y="271578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직선 연결선 1090"/>
              <p:cNvCxnSpPr/>
              <p:nvPr/>
            </p:nvCxnSpPr>
            <p:spPr>
              <a:xfrm flipV="1">
                <a:off x="6121405" y="2715990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직선 연결선 1091"/>
              <p:cNvCxnSpPr/>
              <p:nvPr/>
            </p:nvCxnSpPr>
            <p:spPr>
              <a:xfrm flipV="1">
                <a:off x="5248744" y="2715961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직선 연결선 1092"/>
              <p:cNvCxnSpPr/>
              <p:nvPr/>
            </p:nvCxnSpPr>
            <p:spPr>
              <a:xfrm flipV="1">
                <a:off x="5687776" y="271501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4" name="그룹 1093"/>
            <p:cNvGrpSpPr/>
            <p:nvPr/>
          </p:nvGrpSpPr>
          <p:grpSpPr>
            <a:xfrm>
              <a:off x="5511964" y="936869"/>
              <a:ext cx="3477662" cy="0"/>
              <a:chOff x="5248744" y="2711227"/>
              <a:chExt cx="3477662" cy="4763"/>
            </a:xfrm>
          </p:grpSpPr>
          <p:cxnSp>
            <p:nvCxnSpPr>
              <p:cNvPr id="1095" name="직선 연결선 1094"/>
              <p:cNvCxnSpPr/>
              <p:nvPr/>
            </p:nvCxnSpPr>
            <p:spPr>
              <a:xfrm flipV="1">
                <a:off x="8304996" y="2711227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직선 연결선 1095"/>
              <p:cNvCxnSpPr/>
              <p:nvPr/>
            </p:nvCxnSpPr>
            <p:spPr>
              <a:xfrm flipV="1">
                <a:off x="7429563" y="2713585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직선 연결선 1096"/>
              <p:cNvCxnSpPr/>
              <p:nvPr/>
            </p:nvCxnSpPr>
            <p:spPr>
              <a:xfrm flipV="1">
                <a:off x="7863039" y="2712607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직선 연결선 1097"/>
              <p:cNvCxnSpPr/>
              <p:nvPr/>
            </p:nvCxnSpPr>
            <p:spPr>
              <a:xfrm flipV="1">
                <a:off x="6560077" y="2713556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직선 연결선 1098"/>
              <p:cNvCxnSpPr/>
              <p:nvPr/>
            </p:nvCxnSpPr>
            <p:spPr>
              <a:xfrm flipV="1">
                <a:off x="6995934" y="271578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직선 연결선 1099"/>
              <p:cNvCxnSpPr/>
              <p:nvPr/>
            </p:nvCxnSpPr>
            <p:spPr>
              <a:xfrm flipV="1">
                <a:off x="6121405" y="2715990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직선 연결선 1100"/>
              <p:cNvCxnSpPr/>
              <p:nvPr/>
            </p:nvCxnSpPr>
            <p:spPr>
              <a:xfrm flipV="1">
                <a:off x="5248744" y="2715961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직선 연결선 1101"/>
              <p:cNvCxnSpPr/>
              <p:nvPr/>
            </p:nvCxnSpPr>
            <p:spPr>
              <a:xfrm flipV="1">
                <a:off x="5687776" y="2715012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3" name="직선 연결선 1102"/>
            <p:cNvCxnSpPr/>
            <p:nvPr/>
          </p:nvCxnSpPr>
          <p:spPr>
            <a:xfrm flipV="1">
              <a:off x="9889810" y="93675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직선 연결선 1103"/>
            <p:cNvCxnSpPr/>
            <p:nvPr/>
          </p:nvCxnSpPr>
          <p:spPr>
            <a:xfrm flipV="1">
              <a:off x="9014377" y="93675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직선 연결선 1104"/>
            <p:cNvCxnSpPr/>
            <p:nvPr/>
          </p:nvCxnSpPr>
          <p:spPr>
            <a:xfrm flipV="1">
              <a:off x="9447853" y="93675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직선 연결선 1105"/>
            <p:cNvCxnSpPr/>
            <p:nvPr/>
          </p:nvCxnSpPr>
          <p:spPr>
            <a:xfrm flipV="1">
              <a:off x="10330341" y="93675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직선 연결선 1106"/>
            <p:cNvCxnSpPr/>
            <p:nvPr/>
          </p:nvCxnSpPr>
          <p:spPr>
            <a:xfrm flipH="1">
              <a:off x="6716181" y="108757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직선 연결선 1107"/>
            <p:cNvCxnSpPr/>
            <p:nvPr/>
          </p:nvCxnSpPr>
          <p:spPr>
            <a:xfrm flipH="1">
              <a:off x="6668556" y="1087575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직선 연결선 1108"/>
            <p:cNvCxnSpPr/>
            <p:nvPr/>
          </p:nvCxnSpPr>
          <p:spPr>
            <a:xfrm flipH="1">
              <a:off x="6716181" y="1251881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직선 연결선 1109"/>
            <p:cNvCxnSpPr/>
            <p:nvPr/>
          </p:nvCxnSpPr>
          <p:spPr>
            <a:xfrm flipH="1">
              <a:off x="6668556" y="1251881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직선 연결선 1110"/>
            <p:cNvCxnSpPr/>
            <p:nvPr/>
          </p:nvCxnSpPr>
          <p:spPr>
            <a:xfrm flipH="1">
              <a:off x="6716173" y="143524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직선 연결선 1111"/>
            <p:cNvCxnSpPr/>
            <p:nvPr/>
          </p:nvCxnSpPr>
          <p:spPr>
            <a:xfrm flipH="1">
              <a:off x="6668548" y="1435242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직선 연결선 1112"/>
            <p:cNvCxnSpPr/>
            <p:nvPr/>
          </p:nvCxnSpPr>
          <p:spPr>
            <a:xfrm flipH="1">
              <a:off x="6716173" y="159954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직선 연결선 1113"/>
            <p:cNvCxnSpPr/>
            <p:nvPr/>
          </p:nvCxnSpPr>
          <p:spPr>
            <a:xfrm flipH="1">
              <a:off x="6668548" y="159954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직선 연결선 1114"/>
            <p:cNvCxnSpPr/>
            <p:nvPr/>
          </p:nvCxnSpPr>
          <p:spPr>
            <a:xfrm flipH="1">
              <a:off x="6716173" y="180912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직선 연결선 1115"/>
            <p:cNvCxnSpPr/>
            <p:nvPr/>
          </p:nvCxnSpPr>
          <p:spPr>
            <a:xfrm flipH="1">
              <a:off x="6668548" y="180912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직선 연결선 1116"/>
            <p:cNvCxnSpPr/>
            <p:nvPr/>
          </p:nvCxnSpPr>
          <p:spPr>
            <a:xfrm flipH="1">
              <a:off x="6716173" y="197342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직선 연결선 1117"/>
            <p:cNvCxnSpPr/>
            <p:nvPr/>
          </p:nvCxnSpPr>
          <p:spPr>
            <a:xfrm flipH="1">
              <a:off x="6668548" y="1973429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9" name="그룹 1118"/>
            <p:cNvGrpSpPr/>
            <p:nvPr/>
          </p:nvGrpSpPr>
          <p:grpSpPr>
            <a:xfrm>
              <a:off x="558365" y="2589874"/>
              <a:ext cx="4814431" cy="4351"/>
              <a:chOff x="403706" y="2406677"/>
              <a:chExt cx="4814431" cy="4351"/>
            </a:xfrm>
          </p:grpSpPr>
          <p:grpSp>
            <p:nvGrpSpPr>
              <p:cNvPr id="1120" name="그룹 1119"/>
              <p:cNvGrpSpPr/>
              <p:nvPr/>
            </p:nvGrpSpPr>
            <p:grpSpPr>
              <a:xfrm>
                <a:off x="403706" y="2407581"/>
                <a:ext cx="1800000" cy="0"/>
                <a:chOff x="403706" y="4180459"/>
                <a:chExt cx="1944991" cy="1974"/>
              </a:xfrm>
            </p:grpSpPr>
            <p:cxnSp>
              <p:nvCxnSpPr>
                <p:cNvPr id="1131" name="직선 연결선 1130"/>
                <p:cNvCxnSpPr/>
                <p:nvPr/>
              </p:nvCxnSpPr>
              <p:spPr>
                <a:xfrm flipV="1">
                  <a:off x="1186611" y="418045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2" name="직선 연결선 1131"/>
                <p:cNvCxnSpPr/>
                <p:nvPr/>
              </p:nvCxnSpPr>
              <p:spPr>
                <a:xfrm flipV="1">
                  <a:off x="403706" y="418045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3" name="직선 연결선 1132"/>
                <p:cNvCxnSpPr/>
                <p:nvPr/>
              </p:nvCxnSpPr>
              <p:spPr>
                <a:xfrm flipV="1">
                  <a:off x="793356" y="4181446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4" name="직선 연결선 1133"/>
                <p:cNvCxnSpPr/>
                <p:nvPr/>
              </p:nvCxnSpPr>
              <p:spPr>
                <a:xfrm flipV="1">
                  <a:off x="1970697" y="4181446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5" name="직선 연결선 1134"/>
                <p:cNvCxnSpPr/>
                <p:nvPr/>
              </p:nvCxnSpPr>
              <p:spPr>
                <a:xfrm flipV="1">
                  <a:off x="1580617" y="4182433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1" name="그룹 1120"/>
              <p:cNvGrpSpPr/>
              <p:nvPr/>
            </p:nvGrpSpPr>
            <p:grpSpPr>
              <a:xfrm>
                <a:off x="3778137" y="2408840"/>
                <a:ext cx="1440000" cy="2188"/>
                <a:chOff x="3639155" y="2709039"/>
                <a:chExt cx="1567480" cy="2188"/>
              </a:xfrm>
            </p:grpSpPr>
            <p:cxnSp>
              <p:nvCxnSpPr>
                <p:cNvPr id="1127" name="직선 연결선 1126"/>
                <p:cNvCxnSpPr/>
                <p:nvPr/>
              </p:nvCxnSpPr>
              <p:spPr>
                <a:xfrm flipV="1">
                  <a:off x="4828635" y="2711227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직선 연결선 1127"/>
                <p:cNvCxnSpPr/>
                <p:nvPr/>
              </p:nvCxnSpPr>
              <p:spPr>
                <a:xfrm flipV="1">
                  <a:off x="4029855" y="2711227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9" name="직선 연결선 1128"/>
                <p:cNvCxnSpPr/>
                <p:nvPr/>
              </p:nvCxnSpPr>
              <p:spPr>
                <a:xfrm flipV="1">
                  <a:off x="4432205" y="270903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직선 연결선 1129"/>
                <p:cNvCxnSpPr/>
                <p:nvPr/>
              </p:nvCxnSpPr>
              <p:spPr>
                <a:xfrm flipV="1">
                  <a:off x="3639155" y="271021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2" name="그룹 1121"/>
              <p:cNvGrpSpPr/>
              <p:nvPr/>
            </p:nvGrpSpPr>
            <p:grpSpPr>
              <a:xfrm>
                <a:off x="2228428" y="2406677"/>
                <a:ext cx="1512000" cy="0"/>
                <a:chOff x="3639155" y="2709039"/>
                <a:chExt cx="1567480" cy="2188"/>
              </a:xfrm>
            </p:grpSpPr>
            <p:cxnSp>
              <p:nvCxnSpPr>
                <p:cNvPr id="1123" name="직선 연결선 1122"/>
                <p:cNvCxnSpPr/>
                <p:nvPr/>
              </p:nvCxnSpPr>
              <p:spPr>
                <a:xfrm flipV="1">
                  <a:off x="4828635" y="2711227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직선 연결선 1123"/>
                <p:cNvCxnSpPr/>
                <p:nvPr/>
              </p:nvCxnSpPr>
              <p:spPr>
                <a:xfrm flipV="1">
                  <a:off x="4029855" y="2711227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5" name="직선 연결선 1124"/>
                <p:cNvCxnSpPr/>
                <p:nvPr/>
              </p:nvCxnSpPr>
              <p:spPr>
                <a:xfrm flipV="1">
                  <a:off x="4432205" y="270903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직선 연결선 1125"/>
                <p:cNvCxnSpPr/>
                <p:nvPr/>
              </p:nvCxnSpPr>
              <p:spPr>
                <a:xfrm flipV="1">
                  <a:off x="3639155" y="2710219"/>
                  <a:ext cx="37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36" name="직선 연결선 1135"/>
            <p:cNvCxnSpPr/>
            <p:nvPr/>
          </p:nvCxnSpPr>
          <p:spPr>
            <a:xfrm flipH="1">
              <a:off x="628568" y="2251900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직선 연결선 1136"/>
            <p:cNvCxnSpPr/>
            <p:nvPr/>
          </p:nvCxnSpPr>
          <p:spPr>
            <a:xfrm flipH="1">
              <a:off x="515083" y="2373348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직선 연결선 1137"/>
            <p:cNvCxnSpPr/>
            <p:nvPr/>
          </p:nvCxnSpPr>
          <p:spPr>
            <a:xfrm flipH="1">
              <a:off x="838576" y="1986523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직선 연결선 1138"/>
            <p:cNvCxnSpPr/>
            <p:nvPr/>
          </p:nvCxnSpPr>
          <p:spPr>
            <a:xfrm flipH="1">
              <a:off x="731441" y="2120671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직선 연결선 1139"/>
            <p:cNvCxnSpPr/>
            <p:nvPr/>
          </p:nvCxnSpPr>
          <p:spPr>
            <a:xfrm flipH="1">
              <a:off x="1074011" y="1700105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직선 연결선 1140"/>
            <p:cNvCxnSpPr/>
            <p:nvPr/>
          </p:nvCxnSpPr>
          <p:spPr>
            <a:xfrm flipH="1">
              <a:off x="966876" y="1834253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직선 연결선 1141"/>
            <p:cNvCxnSpPr/>
            <p:nvPr/>
          </p:nvCxnSpPr>
          <p:spPr>
            <a:xfrm flipH="1">
              <a:off x="1306779" y="1404057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직선 연결선 1142"/>
            <p:cNvCxnSpPr/>
            <p:nvPr/>
          </p:nvCxnSpPr>
          <p:spPr>
            <a:xfrm flipH="1">
              <a:off x="1205994" y="1544555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직선 연결선 1143"/>
            <p:cNvCxnSpPr/>
            <p:nvPr/>
          </p:nvCxnSpPr>
          <p:spPr>
            <a:xfrm flipH="1">
              <a:off x="1544827" y="1108903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직선 연결선 1144"/>
            <p:cNvCxnSpPr/>
            <p:nvPr/>
          </p:nvCxnSpPr>
          <p:spPr>
            <a:xfrm flipH="1">
              <a:off x="1444042" y="1249401"/>
              <a:ext cx="81735" cy="111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직선 연결선 1145"/>
            <p:cNvCxnSpPr/>
            <p:nvPr/>
          </p:nvCxnSpPr>
          <p:spPr>
            <a:xfrm flipV="1">
              <a:off x="6293254" y="2176173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직선 연결선 1146"/>
            <p:cNvCxnSpPr/>
            <p:nvPr/>
          </p:nvCxnSpPr>
          <p:spPr>
            <a:xfrm flipV="1">
              <a:off x="5420593" y="2174874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직선 연결선 1147"/>
            <p:cNvCxnSpPr/>
            <p:nvPr/>
          </p:nvCxnSpPr>
          <p:spPr>
            <a:xfrm flipV="1">
              <a:off x="5859625" y="2181545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9" name="그룹 1148"/>
            <p:cNvGrpSpPr/>
            <p:nvPr/>
          </p:nvGrpSpPr>
          <p:grpSpPr>
            <a:xfrm rot="1854697">
              <a:off x="6777564" y="2370728"/>
              <a:ext cx="792000" cy="321"/>
              <a:chOff x="5511689" y="2383418"/>
              <a:chExt cx="860442" cy="321"/>
            </a:xfrm>
          </p:grpSpPr>
          <p:cxnSp>
            <p:nvCxnSpPr>
              <p:cNvPr id="1150" name="직선 연결선 1149"/>
              <p:cNvCxnSpPr/>
              <p:nvPr/>
            </p:nvCxnSpPr>
            <p:spPr>
              <a:xfrm flipV="1">
                <a:off x="5511689" y="2383418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직선 연결선 1150"/>
              <p:cNvCxnSpPr/>
              <p:nvPr/>
            </p:nvCxnSpPr>
            <p:spPr>
              <a:xfrm flipV="1">
                <a:off x="5950721" y="2383739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2" name="그룹 1151"/>
            <p:cNvGrpSpPr/>
            <p:nvPr/>
          </p:nvGrpSpPr>
          <p:grpSpPr>
            <a:xfrm rot="1854697">
              <a:off x="6725289" y="2377189"/>
              <a:ext cx="792000" cy="321"/>
              <a:chOff x="5511689" y="2383418"/>
              <a:chExt cx="860442" cy="321"/>
            </a:xfrm>
          </p:grpSpPr>
          <p:cxnSp>
            <p:nvCxnSpPr>
              <p:cNvPr id="1153" name="직선 연결선 1152"/>
              <p:cNvCxnSpPr/>
              <p:nvPr/>
            </p:nvCxnSpPr>
            <p:spPr>
              <a:xfrm flipV="1">
                <a:off x="5511689" y="2383418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4" name="직선 연결선 1153"/>
              <p:cNvCxnSpPr/>
              <p:nvPr/>
            </p:nvCxnSpPr>
            <p:spPr>
              <a:xfrm flipV="1">
                <a:off x="5950721" y="2383739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5" name="그룹 1154"/>
            <p:cNvGrpSpPr/>
            <p:nvPr/>
          </p:nvGrpSpPr>
          <p:grpSpPr>
            <a:xfrm rot="1854697">
              <a:off x="7487465" y="2800886"/>
              <a:ext cx="792000" cy="321"/>
              <a:chOff x="5511689" y="2383418"/>
              <a:chExt cx="860442" cy="321"/>
            </a:xfrm>
          </p:grpSpPr>
          <p:cxnSp>
            <p:nvCxnSpPr>
              <p:cNvPr id="1156" name="직선 연결선 1155"/>
              <p:cNvCxnSpPr/>
              <p:nvPr/>
            </p:nvCxnSpPr>
            <p:spPr>
              <a:xfrm flipV="1">
                <a:off x="5511689" y="2383418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직선 연결선 1156"/>
              <p:cNvCxnSpPr/>
              <p:nvPr/>
            </p:nvCxnSpPr>
            <p:spPr>
              <a:xfrm flipV="1">
                <a:off x="5950721" y="2383739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8" name="그룹 1157"/>
            <p:cNvGrpSpPr/>
            <p:nvPr/>
          </p:nvGrpSpPr>
          <p:grpSpPr>
            <a:xfrm rot="1854697">
              <a:off x="7423481" y="2801036"/>
              <a:ext cx="792000" cy="321"/>
              <a:chOff x="5511689" y="2383418"/>
              <a:chExt cx="860442" cy="321"/>
            </a:xfrm>
          </p:grpSpPr>
          <p:cxnSp>
            <p:nvCxnSpPr>
              <p:cNvPr id="1159" name="직선 연결선 1158"/>
              <p:cNvCxnSpPr/>
              <p:nvPr/>
            </p:nvCxnSpPr>
            <p:spPr>
              <a:xfrm flipV="1">
                <a:off x="5511689" y="2383418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직선 연결선 1159"/>
              <p:cNvCxnSpPr/>
              <p:nvPr/>
            </p:nvCxnSpPr>
            <p:spPr>
              <a:xfrm flipV="1">
                <a:off x="5950721" y="2383739"/>
                <a:ext cx="4214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1" name="직선 연결선 1160"/>
            <p:cNvCxnSpPr/>
            <p:nvPr/>
          </p:nvCxnSpPr>
          <p:spPr>
            <a:xfrm>
              <a:off x="8253213" y="3036118"/>
              <a:ext cx="284895" cy="2153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직선 연결선 1161"/>
            <p:cNvCxnSpPr/>
            <p:nvPr/>
          </p:nvCxnSpPr>
          <p:spPr>
            <a:xfrm>
              <a:off x="8209484" y="3049902"/>
              <a:ext cx="284895" cy="2153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3" name="그룹 1162"/>
            <p:cNvGrpSpPr/>
            <p:nvPr/>
          </p:nvGrpSpPr>
          <p:grpSpPr>
            <a:xfrm>
              <a:off x="8937289" y="3283994"/>
              <a:ext cx="2201254" cy="2358"/>
              <a:chOff x="8961179" y="2704044"/>
              <a:chExt cx="1974499" cy="82"/>
            </a:xfrm>
          </p:grpSpPr>
          <p:cxnSp>
            <p:nvCxnSpPr>
              <p:cNvPr id="1164" name="직선 연결선 1163"/>
              <p:cNvCxnSpPr/>
              <p:nvPr/>
            </p:nvCxnSpPr>
            <p:spPr>
              <a:xfrm flipV="1">
                <a:off x="10557678" y="2704044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직선 연결선 1164"/>
              <p:cNvCxnSpPr/>
              <p:nvPr/>
            </p:nvCxnSpPr>
            <p:spPr>
              <a:xfrm flipV="1">
                <a:off x="9761033" y="270412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직선 연결선 1165"/>
              <p:cNvCxnSpPr/>
              <p:nvPr/>
            </p:nvCxnSpPr>
            <p:spPr>
              <a:xfrm flipV="1">
                <a:off x="10161248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직선 연결선 1166"/>
              <p:cNvCxnSpPr/>
              <p:nvPr/>
            </p:nvCxnSpPr>
            <p:spPr>
              <a:xfrm flipV="1">
                <a:off x="8961179" y="2704125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직선 연결선 1167"/>
              <p:cNvCxnSpPr/>
              <p:nvPr/>
            </p:nvCxnSpPr>
            <p:spPr>
              <a:xfrm flipV="1">
                <a:off x="9363529" y="2704092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9" name="그룹 1168"/>
            <p:cNvGrpSpPr/>
            <p:nvPr/>
          </p:nvGrpSpPr>
          <p:grpSpPr>
            <a:xfrm>
              <a:off x="11150612" y="3286831"/>
              <a:ext cx="1176780" cy="2188"/>
              <a:chOff x="10961928" y="3787428"/>
              <a:chExt cx="1176780" cy="2188"/>
            </a:xfrm>
          </p:grpSpPr>
          <p:cxnSp>
            <p:nvCxnSpPr>
              <p:cNvPr id="1170" name="직선 연결선 1169"/>
              <p:cNvCxnSpPr/>
              <p:nvPr/>
            </p:nvCxnSpPr>
            <p:spPr>
              <a:xfrm flipV="1">
                <a:off x="1176070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1" name="직선 연결선 1170"/>
              <p:cNvCxnSpPr/>
              <p:nvPr/>
            </p:nvCxnSpPr>
            <p:spPr>
              <a:xfrm flipV="1">
                <a:off x="10961928" y="378961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2" name="직선 연결선 1171"/>
              <p:cNvCxnSpPr/>
              <p:nvPr/>
            </p:nvCxnSpPr>
            <p:spPr>
              <a:xfrm flipV="1">
                <a:off x="11364278" y="3787428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3" name="직선 연결선 1172"/>
            <p:cNvCxnSpPr/>
            <p:nvPr/>
          </p:nvCxnSpPr>
          <p:spPr>
            <a:xfrm flipV="1">
              <a:off x="8494379" y="3289243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직선 연결선 1173"/>
            <p:cNvCxnSpPr/>
            <p:nvPr/>
          </p:nvCxnSpPr>
          <p:spPr>
            <a:xfrm flipV="1">
              <a:off x="8486365" y="3252485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7" name="직선 연결선 1176"/>
          <p:cNvCxnSpPr/>
          <p:nvPr/>
        </p:nvCxnSpPr>
        <p:spPr>
          <a:xfrm>
            <a:off x="7573322" y="1490585"/>
            <a:ext cx="0" cy="1404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직선 연결선 1178"/>
          <p:cNvCxnSpPr/>
          <p:nvPr/>
        </p:nvCxnSpPr>
        <p:spPr>
          <a:xfrm>
            <a:off x="9764719" y="1475048"/>
            <a:ext cx="0" cy="2124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0" name="그룹 1179"/>
          <p:cNvGrpSpPr/>
          <p:nvPr/>
        </p:nvGrpSpPr>
        <p:grpSpPr>
          <a:xfrm>
            <a:off x="774628" y="1429285"/>
            <a:ext cx="10577343" cy="2230179"/>
            <a:chOff x="586792" y="1232143"/>
            <a:chExt cx="10577343" cy="2230179"/>
          </a:xfrm>
        </p:grpSpPr>
        <p:sp>
          <p:nvSpPr>
            <p:cNvPr id="1181" name="TextBox 1180"/>
            <p:cNvSpPr txBox="1"/>
            <p:nvPr/>
          </p:nvSpPr>
          <p:spPr>
            <a:xfrm>
              <a:off x="1276789" y="1270350"/>
              <a:ext cx="28405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9A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2" name="TextBox 1181"/>
            <p:cNvSpPr txBox="1"/>
            <p:nvPr/>
          </p:nvSpPr>
          <p:spPr>
            <a:xfrm>
              <a:off x="1064785" y="1559094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9B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3" name="TextBox 1182"/>
            <p:cNvSpPr txBox="1"/>
            <p:nvPr/>
          </p:nvSpPr>
          <p:spPr>
            <a:xfrm>
              <a:off x="844536" y="1847989"/>
              <a:ext cx="2776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9C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4" name="TextBox 1183"/>
            <p:cNvSpPr txBox="1"/>
            <p:nvPr/>
          </p:nvSpPr>
          <p:spPr>
            <a:xfrm>
              <a:off x="594412" y="2142216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9D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5" name="TextBox 1184"/>
            <p:cNvSpPr txBox="1"/>
            <p:nvPr/>
          </p:nvSpPr>
          <p:spPr>
            <a:xfrm>
              <a:off x="586792" y="2286996"/>
              <a:ext cx="28725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9G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6" name="TextBox 1185"/>
            <p:cNvSpPr txBox="1"/>
            <p:nvPr/>
          </p:nvSpPr>
          <p:spPr>
            <a:xfrm>
              <a:off x="2038927" y="1249705"/>
              <a:ext cx="2904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8Q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7" name="TextBox 1186"/>
            <p:cNvSpPr txBox="1"/>
            <p:nvPr/>
          </p:nvSpPr>
          <p:spPr>
            <a:xfrm>
              <a:off x="2046547" y="1409725"/>
              <a:ext cx="28405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8A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8" name="TextBox 1187"/>
            <p:cNvSpPr txBox="1"/>
            <p:nvPr/>
          </p:nvSpPr>
          <p:spPr>
            <a:xfrm>
              <a:off x="2046397" y="1554019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8B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9" name="TextBox 1188"/>
            <p:cNvSpPr txBox="1"/>
            <p:nvPr/>
          </p:nvSpPr>
          <p:spPr>
            <a:xfrm>
              <a:off x="2038543" y="1853700"/>
              <a:ext cx="2776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8C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0" name="TextBox 1189"/>
            <p:cNvSpPr txBox="1"/>
            <p:nvPr/>
          </p:nvSpPr>
          <p:spPr>
            <a:xfrm>
              <a:off x="2035924" y="2128151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8D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1" name="TextBox 1190"/>
            <p:cNvSpPr txBox="1"/>
            <p:nvPr/>
          </p:nvSpPr>
          <p:spPr>
            <a:xfrm>
              <a:off x="2034654" y="2272931"/>
              <a:ext cx="28725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2" name="TextBox 1191"/>
            <p:cNvSpPr txBox="1"/>
            <p:nvPr/>
          </p:nvSpPr>
          <p:spPr>
            <a:xfrm>
              <a:off x="3553886" y="1233011"/>
              <a:ext cx="2904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3" name="TextBox 1192"/>
            <p:cNvSpPr txBox="1"/>
            <p:nvPr/>
          </p:nvSpPr>
          <p:spPr>
            <a:xfrm>
              <a:off x="3561506" y="1383505"/>
              <a:ext cx="28405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4" name="TextBox 1193"/>
            <p:cNvSpPr txBox="1"/>
            <p:nvPr/>
          </p:nvSpPr>
          <p:spPr>
            <a:xfrm>
              <a:off x="3561356" y="1537325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5" name="TextBox 1194"/>
            <p:cNvSpPr txBox="1"/>
            <p:nvPr/>
          </p:nvSpPr>
          <p:spPr>
            <a:xfrm>
              <a:off x="3567791" y="1822717"/>
              <a:ext cx="2776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6" name="TextBox 1195"/>
            <p:cNvSpPr txBox="1"/>
            <p:nvPr/>
          </p:nvSpPr>
          <p:spPr>
            <a:xfrm>
              <a:off x="3569935" y="2111457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7" name="TextBox 1196"/>
            <p:cNvSpPr txBox="1"/>
            <p:nvPr/>
          </p:nvSpPr>
          <p:spPr>
            <a:xfrm>
              <a:off x="3567078" y="2256237"/>
              <a:ext cx="28725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7G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" name="TextBox 1197"/>
            <p:cNvSpPr txBox="1"/>
            <p:nvPr/>
          </p:nvSpPr>
          <p:spPr>
            <a:xfrm>
              <a:off x="3567715" y="2418744"/>
              <a:ext cx="27283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7E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9" name="TextBox 1198"/>
            <p:cNvSpPr txBox="1"/>
            <p:nvPr/>
          </p:nvSpPr>
          <p:spPr>
            <a:xfrm>
              <a:off x="3564858" y="2563524"/>
              <a:ext cx="2712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7F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0" name="TextBox 1199"/>
            <p:cNvSpPr txBox="1"/>
            <p:nvPr/>
          </p:nvSpPr>
          <p:spPr>
            <a:xfrm>
              <a:off x="5068933" y="1241957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6A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1" name="TextBox 1200"/>
            <p:cNvSpPr txBox="1"/>
            <p:nvPr/>
          </p:nvSpPr>
          <p:spPr>
            <a:xfrm>
              <a:off x="5069300" y="1430995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6B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2" name="TextBox 1201"/>
            <p:cNvSpPr txBox="1"/>
            <p:nvPr/>
          </p:nvSpPr>
          <p:spPr>
            <a:xfrm>
              <a:off x="5075585" y="1611127"/>
              <a:ext cx="2776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6C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3" name="TextBox 1202"/>
            <p:cNvSpPr txBox="1"/>
            <p:nvPr/>
          </p:nvSpPr>
          <p:spPr>
            <a:xfrm>
              <a:off x="5075585" y="1771147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4" name="TextBox 1203"/>
            <p:cNvSpPr txBox="1"/>
            <p:nvPr/>
          </p:nvSpPr>
          <p:spPr>
            <a:xfrm>
              <a:off x="5067965" y="1961647"/>
              <a:ext cx="27283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6E</a:t>
              </a:r>
            </a:p>
          </p:txBody>
        </p:sp>
        <p:sp>
          <p:nvSpPr>
            <p:cNvPr id="1205" name="TextBox 1204"/>
            <p:cNvSpPr txBox="1"/>
            <p:nvPr/>
          </p:nvSpPr>
          <p:spPr>
            <a:xfrm>
              <a:off x="5067965" y="2121667"/>
              <a:ext cx="2712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6F</a:t>
              </a:r>
            </a:p>
          </p:txBody>
        </p:sp>
        <p:sp>
          <p:nvSpPr>
            <p:cNvPr id="1206" name="TextBox 1205"/>
            <p:cNvSpPr txBox="1"/>
            <p:nvPr/>
          </p:nvSpPr>
          <p:spPr>
            <a:xfrm>
              <a:off x="6356414" y="1257143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5A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7" name="TextBox 1206"/>
            <p:cNvSpPr txBox="1"/>
            <p:nvPr/>
          </p:nvSpPr>
          <p:spPr>
            <a:xfrm>
              <a:off x="6356781" y="1446181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8" name="TextBox 1207"/>
            <p:cNvSpPr txBox="1"/>
            <p:nvPr/>
          </p:nvSpPr>
          <p:spPr>
            <a:xfrm>
              <a:off x="6363066" y="1626313"/>
              <a:ext cx="2776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5C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9" name="TextBox 1208"/>
            <p:cNvSpPr txBox="1"/>
            <p:nvPr/>
          </p:nvSpPr>
          <p:spPr>
            <a:xfrm>
              <a:off x="6363066" y="1786333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1210" name="TextBox 1209"/>
            <p:cNvSpPr txBox="1"/>
            <p:nvPr/>
          </p:nvSpPr>
          <p:spPr>
            <a:xfrm>
              <a:off x="6355446" y="1976833"/>
              <a:ext cx="27283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5E</a:t>
              </a:r>
            </a:p>
          </p:txBody>
        </p:sp>
        <p:sp>
          <p:nvSpPr>
            <p:cNvPr id="1211" name="TextBox 1210"/>
            <p:cNvSpPr txBox="1"/>
            <p:nvPr/>
          </p:nvSpPr>
          <p:spPr>
            <a:xfrm>
              <a:off x="6355446" y="2136853"/>
              <a:ext cx="2712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</a:p>
          </p:txBody>
        </p:sp>
        <p:sp>
          <p:nvSpPr>
            <p:cNvPr id="1212" name="TextBox 1211"/>
            <p:cNvSpPr txBox="1"/>
            <p:nvPr/>
          </p:nvSpPr>
          <p:spPr>
            <a:xfrm>
              <a:off x="7311163" y="1232143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3" name="TextBox 1212"/>
            <p:cNvSpPr txBox="1"/>
            <p:nvPr/>
          </p:nvSpPr>
          <p:spPr>
            <a:xfrm>
              <a:off x="7311530" y="1421181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4B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4" name="TextBox 1213"/>
            <p:cNvSpPr txBox="1"/>
            <p:nvPr/>
          </p:nvSpPr>
          <p:spPr>
            <a:xfrm>
              <a:off x="7317815" y="1601313"/>
              <a:ext cx="2776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5" name="TextBox 1214"/>
            <p:cNvSpPr txBox="1"/>
            <p:nvPr/>
          </p:nvSpPr>
          <p:spPr>
            <a:xfrm>
              <a:off x="7317815" y="1761333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4D</a:t>
              </a:r>
            </a:p>
          </p:txBody>
        </p:sp>
        <p:sp>
          <p:nvSpPr>
            <p:cNvPr id="1216" name="TextBox 1215"/>
            <p:cNvSpPr txBox="1"/>
            <p:nvPr/>
          </p:nvSpPr>
          <p:spPr>
            <a:xfrm>
              <a:off x="7310195" y="1951833"/>
              <a:ext cx="27283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</a:p>
          </p:txBody>
        </p:sp>
        <p:sp>
          <p:nvSpPr>
            <p:cNvPr id="1217" name="TextBox 1216"/>
            <p:cNvSpPr txBox="1"/>
            <p:nvPr/>
          </p:nvSpPr>
          <p:spPr>
            <a:xfrm>
              <a:off x="7310195" y="2111853"/>
              <a:ext cx="2712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4F</a:t>
              </a:r>
            </a:p>
          </p:txBody>
        </p:sp>
        <p:sp>
          <p:nvSpPr>
            <p:cNvPr id="1218" name="TextBox 1217"/>
            <p:cNvSpPr txBox="1"/>
            <p:nvPr/>
          </p:nvSpPr>
          <p:spPr>
            <a:xfrm>
              <a:off x="7310002" y="2319923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4G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9" name="TextBox 1218"/>
            <p:cNvSpPr txBox="1"/>
            <p:nvPr/>
          </p:nvSpPr>
          <p:spPr>
            <a:xfrm>
              <a:off x="7310369" y="2508961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4H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0" name="TextBox 1219"/>
            <p:cNvSpPr txBox="1"/>
            <p:nvPr/>
          </p:nvSpPr>
          <p:spPr>
            <a:xfrm>
              <a:off x="7316654" y="2689093"/>
              <a:ext cx="2535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4I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1" name="TextBox 1220"/>
            <p:cNvSpPr txBox="1"/>
            <p:nvPr/>
          </p:nvSpPr>
          <p:spPr>
            <a:xfrm>
              <a:off x="7644314" y="2849113"/>
              <a:ext cx="2600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4J</a:t>
              </a:r>
            </a:p>
          </p:txBody>
        </p:sp>
        <p:sp>
          <p:nvSpPr>
            <p:cNvPr id="1222" name="TextBox 1221"/>
            <p:cNvSpPr txBox="1"/>
            <p:nvPr/>
          </p:nvSpPr>
          <p:spPr>
            <a:xfrm>
              <a:off x="7917692" y="3069849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4K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3" name="TextBox 1222"/>
            <p:cNvSpPr txBox="1"/>
            <p:nvPr/>
          </p:nvSpPr>
          <p:spPr>
            <a:xfrm>
              <a:off x="8192012" y="3229869"/>
              <a:ext cx="25199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4l</a:t>
              </a:r>
            </a:p>
          </p:txBody>
        </p:sp>
        <p:cxnSp>
          <p:nvCxnSpPr>
            <p:cNvPr id="1224" name="직선 연결선 1223"/>
            <p:cNvCxnSpPr/>
            <p:nvPr/>
          </p:nvCxnSpPr>
          <p:spPr>
            <a:xfrm flipV="1">
              <a:off x="7653304" y="3070798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5" name="직선 연결선 1224"/>
            <p:cNvCxnSpPr/>
            <p:nvPr/>
          </p:nvCxnSpPr>
          <p:spPr>
            <a:xfrm flipV="1">
              <a:off x="8101861" y="3069849"/>
              <a:ext cx="42141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6" name="TextBox 1225"/>
            <p:cNvSpPr txBox="1"/>
            <p:nvPr/>
          </p:nvSpPr>
          <p:spPr>
            <a:xfrm>
              <a:off x="8576392" y="1239120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3A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7" name="TextBox 1226"/>
            <p:cNvSpPr txBox="1"/>
            <p:nvPr/>
          </p:nvSpPr>
          <p:spPr>
            <a:xfrm>
              <a:off x="8576759" y="1428158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8" name="TextBox 1227"/>
            <p:cNvSpPr txBox="1"/>
            <p:nvPr/>
          </p:nvSpPr>
          <p:spPr>
            <a:xfrm>
              <a:off x="8583044" y="1608290"/>
              <a:ext cx="2776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3C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9" name="TextBox 1228"/>
            <p:cNvSpPr txBox="1"/>
            <p:nvPr/>
          </p:nvSpPr>
          <p:spPr>
            <a:xfrm>
              <a:off x="8583044" y="1768310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1230" name="TextBox 1229"/>
            <p:cNvSpPr txBox="1"/>
            <p:nvPr/>
          </p:nvSpPr>
          <p:spPr>
            <a:xfrm>
              <a:off x="8575424" y="1958810"/>
              <a:ext cx="27283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3E</a:t>
              </a:r>
            </a:p>
          </p:txBody>
        </p:sp>
        <p:sp>
          <p:nvSpPr>
            <p:cNvPr id="1231" name="TextBox 1230"/>
            <p:cNvSpPr txBox="1"/>
            <p:nvPr/>
          </p:nvSpPr>
          <p:spPr>
            <a:xfrm>
              <a:off x="8575424" y="2118830"/>
              <a:ext cx="2712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</a:p>
          </p:txBody>
        </p:sp>
        <p:sp>
          <p:nvSpPr>
            <p:cNvPr id="1232" name="TextBox 1231"/>
            <p:cNvSpPr txBox="1"/>
            <p:nvPr/>
          </p:nvSpPr>
          <p:spPr>
            <a:xfrm>
              <a:off x="8575231" y="2326900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3" name="TextBox 1232"/>
            <p:cNvSpPr txBox="1"/>
            <p:nvPr/>
          </p:nvSpPr>
          <p:spPr>
            <a:xfrm>
              <a:off x="8575598" y="2515938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4" name="TextBox 1233"/>
            <p:cNvSpPr txBox="1"/>
            <p:nvPr/>
          </p:nvSpPr>
          <p:spPr>
            <a:xfrm>
              <a:off x="8581883" y="2696070"/>
              <a:ext cx="2535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5" name="TextBox 1234"/>
            <p:cNvSpPr txBox="1"/>
            <p:nvPr/>
          </p:nvSpPr>
          <p:spPr>
            <a:xfrm>
              <a:off x="8568772" y="2880810"/>
              <a:ext cx="2600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3J</a:t>
              </a:r>
            </a:p>
          </p:txBody>
        </p:sp>
        <p:sp>
          <p:nvSpPr>
            <p:cNvPr id="1236" name="TextBox 1235"/>
            <p:cNvSpPr txBox="1"/>
            <p:nvPr/>
          </p:nvSpPr>
          <p:spPr>
            <a:xfrm>
              <a:off x="8568579" y="3088880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3K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7" name="TextBox 1236"/>
            <p:cNvSpPr txBox="1"/>
            <p:nvPr/>
          </p:nvSpPr>
          <p:spPr>
            <a:xfrm>
              <a:off x="8568946" y="3255058"/>
              <a:ext cx="2680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3L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8" name="TextBox 1237"/>
            <p:cNvSpPr txBox="1"/>
            <p:nvPr/>
          </p:nvSpPr>
          <p:spPr>
            <a:xfrm>
              <a:off x="9512845" y="1239241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2A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9" name="TextBox 1238"/>
            <p:cNvSpPr txBox="1"/>
            <p:nvPr/>
          </p:nvSpPr>
          <p:spPr>
            <a:xfrm>
              <a:off x="9513212" y="1428279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2B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0" name="TextBox 1239"/>
            <p:cNvSpPr txBox="1"/>
            <p:nvPr/>
          </p:nvSpPr>
          <p:spPr>
            <a:xfrm>
              <a:off x="9519497" y="1608411"/>
              <a:ext cx="2776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2C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1" name="TextBox 1240"/>
            <p:cNvSpPr txBox="1"/>
            <p:nvPr/>
          </p:nvSpPr>
          <p:spPr>
            <a:xfrm>
              <a:off x="9519497" y="1768431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2D</a:t>
              </a:r>
            </a:p>
          </p:txBody>
        </p:sp>
        <p:sp>
          <p:nvSpPr>
            <p:cNvPr id="1242" name="TextBox 1241"/>
            <p:cNvSpPr txBox="1"/>
            <p:nvPr/>
          </p:nvSpPr>
          <p:spPr>
            <a:xfrm>
              <a:off x="9511877" y="1958931"/>
              <a:ext cx="27283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</a:p>
          </p:txBody>
        </p:sp>
        <p:sp>
          <p:nvSpPr>
            <p:cNvPr id="1243" name="TextBox 1242"/>
            <p:cNvSpPr txBox="1"/>
            <p:nvPr/>
          </p:nvSpPr>
          <p:spPr>
            <a:xfrm>
              <a:off x="9511877" y="2118951"/>
              <a:ext cx="2712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</a:p>
          </p:txBody>
        </p:sp>
        <p:sp>
          <p:nvSpPr>
            <p:cNvPr id="1244" name="TextBox 1243"/>
            <p:cNvSpPr txBox="1"/>
            <p:nvPr/>
          </p:nvSpPr>
          <p:spPr>
            <a:xfrm>
              <a:off x="9511684" y="2327021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2G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5" name="TextBox 1244"/>
            <p:cNvSpPr txBox="1"/>
            <p:nvPr/>
          </p:nvSpPr>
          <p:spPr>
            <a:xfrm>
              <a:off x="9512051" y="2516059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2H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6" name="TextBox 1245"/>
            <p:cNvSpPr txBox="1"/>
            <p:nvPr/>
          </p:nvSpPr>
          <p:spPr>
            <a:xfrm>
              <a:off x="9525956" y="2696191"/>
              <a:ext cx="2535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2I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7" name="TextBox 1246"/>
            <p:cNvSpPr txBox="1"/>
            <p:nvPr/>
          </p:nvSpPr>
          <p:spPr>
            <a:xfrm>
              <a:off x="9512845" y="2880931"/>
              <a:ext cx="2600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2J</a:t>
              </a:r>
            </a:p>
          </p:txBody>
        </p:sp>
        <p:sp>
          <p:nvSpPr>
            <p:cNvPr id="1248" name="TextBox 1247"/>
            <p:cNvSpPr txBox="1"/>
            <p:nvPr/>
          </p:nvSpPr>
          <p:spPr>
            <a:xfrm>
              <a:off x="9505032" y="3089001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9" name="TextBox 1248"/>
            <p:cNvSpPr txBox="1"/>
            <p:nvPr/>
          </p:nvSpPr>
          <p:spPr>
            <a:xfrm>
              <a:off x="9505399" y="3255179"/>
              <a:ext cx="2680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0" name="TextBox 1249"/>
            <p:cNvSpPr txBox="1"/>
            <p:nvPr/>
          </p:nvSpPr>
          <p:spPr>
            <a:xfrm>
              <a:off x="10802038" y="1246329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1" name="TextBox 1250"/>
            <p:cNvSpPr txBox="1"/>
            <p:nvPr/>
          </p:nvSpPr>
          <p:spPr>
            <a:xfrm>
              <a:off x="10802405" y="1435367"/>
              <a:ext cx="2792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1B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2" name="TextBox 1251"/>
            <p:cNvSpPr txBox="1"/>
            <p:nvPr/>
          </p:nvSpPr>
          <p:spPr>
            <a:xfrm>
              <a:off x="10808690" y="1615499"/>
              <a:ext cx="2776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1C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3" name="TextBox 1252"/>
            <p:cNvSpPr txBox="1"/>
            <p:nvPr/>
          </p:nvSpPr>
          <p:spPr>
            <a:xfrm>
              <a:off x="10808690" y="1775519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1254" name="TextBox 1253"/>
            <p:cNvSpPr txBox="1"/>
            <p:nvPr/>
          </p:nvSpPr>
          <p:spPr>
            <a:xfrm>
              <a:off x="10801070" y="1966019"/>
              <a:ext cx="2744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</a:p>
          </p:txBody>
        </p:sp>
        <p:sp>
          <p:nvSpPr>
            <p:cNvPr id="1255" name="TextBox 1254"/>
            <p:cNvSpPr txBox="1"/>
            <p:nvPr/>
          </p:nvSpPr>
          <p:spPr>
            <a:xfrm>
              <a:off x="10801070" y="2126039"/>
              <a:ext cx="2712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1F</a:t>
              </a:r>
            </a:p>
          </p:txBody>
        </p:sp>
        <p:sp>
          <p:nvSpPr>
            <p:cNvPr id="1256" name="TextBox 1255"/>
            <p:cNvSpPr txBox="1"/>
            <p:nvPr/>
          </p:nvSpPr>
          <p:spPr>
            <a:xfrm>
              <a:off x="10800877" y="2334109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1G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7" name="TextBox 1256"/>
            <p:cNvSpPr txBox="1"/>
            <p:nvPr/>
          </p:nvSpPr>
          <p:spPr>
            <a:xfrm>
              <a:off x="10801244" y="2523147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8" name="TextBox 1257"/>
            <p:cNvSpPr txBox="1"/>
            <p:nvPr/>
          </p:nvSpPr>
          <p:spPr>
            <a:xfrm>
              <a:off x="10807529" y="2703279"/>
              <a:ext cx="2535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9" name="TextBox 1258"/>
            <p:cNvSpPr txBox="1"/>
            <p:nvPr/>
          </p:nvSpPr>
          <p:spPr>
            <a:xfrm>
              <a:off x="10794418" y="2888019"/>
              <a:ext cx="2600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1J</a:t>
              </a:r>
            </a:p>
          </p:txBody>
        </p:sp>
        <p:sp>
          <p:nvSpPr>
            <p:cNvPr id="1260" name="TextBox 1259"/>
            <p:cNvSpPr txBox="1"/>
            <p:nvPr/>
          </p:nvSpPr>
          <p:spPr>
            <a:xfrm>
              <a:off x="10794225" y="3096089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1K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1" name="TextBox 1260"/>
            <p:cNvSpPr txBox="1"/>
            <p:nvPr/>
          </p:nvSpPr>
          <p:spPr>
            <a:xfrm>
              <a:off x="10794592" y="3262267"/>
              <a:ext cx="2680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1L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2" name="TextBox 1261"/>
            <p:cNvSpPr txBox="1"/>
            <p:nvPr/>
          </p:nvSpPr>
          <p:spPr>
            <a:xfrm>
              <a:off x="6708331" y="2319552"/>
              <a:ext cx="3620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3" name="TextBox 1262"/>
            <p:cNvSpPr txBox="1"/>
            <p:nvPr/>
          </p:nvSpPr>
          <p:spPr>
            <a:xfrm>
              <a:off x="6990638" y="2508590"/>
              <a:ext cx="285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5H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264" name="직선 연결선 1263"/>
          <p:cNvCxnSpPr/>
          <p:nvPr/>
        </p:nvCxnSpPr>
        <p:spPr>
          <a:xfrm flipH="1">
            <a:off x="2176043" y="1635164"/>
            <a:ext cx="0" cy="12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2" name="TextBox 1751"/>
          <p:cNvSpPr txBox="1"/>
          <p:nvPr/>
        </p:nvSpPr>
        <p:spPr>
          <a:xfrm>
            <a:off x="769706" y="2615718"/>
            <a:ext cx="2728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9E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3" name="TextBox 1752"/>
          <p:cNvSpPr txBox="1"/>
          <p:nvPr/>
        </p:nvSpPr>
        <p:spPr>
          <a:xfrm>
            <a:off x="762086" y="2760498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9F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6" name="TextBox 1755"/>
          <p:cNvSpPr txBox="1"/>
          <p:nvPr/>
        </p:nvSpPr>
        <p:spPr>
          <a:xfrm>
            <a:off x="2223990" y="2628673"/>
            <a:ext cx="2728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8E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7" name="TextBox 1756"/>
          <p:cNvSpPr txBox="1"/>
          <p:nvPr/>
        </p:nvSpPr>
        <p:spPr>
          <a:xfrm>
            <a:off x="2229070" y="2773453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6" name="TextBox 1175"/>
          <p:cNvSpPr txBox="1"/>
          <p:nvPr/>
        </p:nvSpPr>
        <p:spPr>
          <a:xfrm>
            <a:off x="378169" y="147187"/>
            <a:ext cx="333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BPT Block &amp; Traffic Mapping </a:t>
            </a:r>
            <a:r>
              <a:rPr lang="ko-KR" altLang="en-US" smtClean="0"/>
              <a:t>구조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89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4" name="직선 연결선 733"/>
          <p:cNvCxnSpPr/>
          <p:nvPr/>
        </p:nvCxnSpPr>
        <p:spPr>
          <a:xfrm flipH="1">
            <a:off x="8556607" y="127069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" name="직선 연결선 734"/>
          <p:cNvCxnSpPr/>
          <p:nvPr/>
        </p:nvCxnSpPr>
        <p:spPr>
          <a:xfrm flipH="1">
            <a:off x="8508982" y="127069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직선 연결선 735"/>
          <p:cNvCxnSpPr/>
          <p:nvPr/>
        </p:nvCxnSpPr>
        <p:spPr>
          <a:xfrm flipV="1">
            <a:off x="11553819" y="1593567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직선 연결선 736"/>
          <p:cNvCxnSpPr/>
          <p:nvPr/>
        </p:nvCxnSpPr>
        <p:spPr>
          <a:xfrm flipV="1">
            <a:off x="10755039" y="1593567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직선 연결선 737"/>
          <p:cNvCxnSpPr/>
          <p:nvPr/>
        </p:nvCxnSpPr>
        <p:spPr>
          <a:xfrm flipV="1">
            <a:off x="11157389" y="1591379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직선 연결선 738"/>
          <p:cNvCxnSpPr/>
          <p:nvPr/>
        </p:nvCxnSpPr>
        <p:spPr>
          <a:xfrm flipV="1">
            <a:off x="11549056" y="1953136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직선 연결선 739"/>
          <p:cNvCxnSpPr/>
          <p:nvPr/>
        </p:nvCxnSpPr>
        <p:spPr>
          <a:xfrm flipV="1">
            <a:off x="10750276" y="1953136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1" name="직선 연결선 740"/>
          <p:cNvCxnSpPr/>
          <p:nvPr/>
        </p:nvCxnSpPr>
        <p:spPr>
          <a:xfrm flipV="1">
            <a:off x="11152626" y="1950948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직선 연결선 741"/>
          <p:cNvCxnSpPr/>
          <p:nvPr/>
        </p:nvCxnSpPr>
        <p:spPr>
          <a:xfrm flipV="1">
            <a:off x="11549056" y="1243524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3" name="직선 연결선 742"/>
          <p:cNvCxnSpPr/>
          <p:nvPr/>
        </p:nvCxnSpPr>
        <p:spPr>
          <a:xfrm flipV="1">
            <a:off x="10750276" y="1243524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직선 연결선 743"/>
          <p:cNvCxnSpPr/>
          <p:nvPr/>
        </p:nvCxnSpPr>
        <p:spPr>
          <a:xfrm flipV="1">
            <a:off x="11152626" y="1241336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5" name="그룹 744"/>
          <p:cNvGrpSpPr/>
          <p:nvPr/>
        </p:nvGrpSpPr>
        <p:grpSpPr>
          <a:xfrm>
            <a:off x="8537560" y="1243054"/>
            <a:ext cx="2201254" cy="2358"/>
            <a:chOff x="8961179" y="2704044"/>
            <a:chExt cx="1974499" cy="82"/>
          </a:xfrm>
        </p:grpSpPr>
        <p:cxnSp>
          <p:nvCxnSpPr>
            <p:cNvPr id="1127" name="직선 연결선 1126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직선 연결선 1127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직선 연결선 1128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직선 연결선 1129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직선 연결선 1130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6" name="그룹 745"/>
          <p:cNvGrpSpPr/>
          <p:nvPr/>
        </p:nvGrpSpPr>
        <p:grpSpPr>
          <a:xfrm>
            <a:off x="8542929" y="1594554"/>
            <a:ext cx="2201254" cy="2358"/>
            <a:chOff x="8961179" y="2704044"/>
            <a:chExt cx="1974499" cy="82"/>
          </a:xfrm>
        </p:grpSpPr>
        <p:cxnSp>
          <p:nvCxnSpPr>
            <p:cNvPr id="1122" name="직선 연결선 1121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직선 연결선 1122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직선 연결선 1123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직선 연결선 1124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직선 연결선 1125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7" name="그룹 746"/>
          <p:cNvGrpSpPr/>
          <p:nvPr/>
        </p:nvGrpSpPr>
        <p:grpSpPr>
          <a:xfrm>
            <a:off x="8532797" y="1952887"/>
            <a:ext cx="2201254" cy="2358"/>
            <a:chOff x="8961179" y="2704044"/>
            <a:chExt cx="1974499" cy="82"/>
          </a:xfrm>
        </p:grpSpPr>
        <p:cxnSp>
          <p:nvCxnSpPr>
            <p:cNvPr id="1117" name="직선 연결선 1116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직선 연결선 1117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직선 연결선 1118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직선 연결선 1119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직선 연결선 1120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8" name="그룹 747"/>
          <p:cNvGrpSpPr/>
          <p:nvPr/>
        </p:nvGrpSpPr>
        <p:grpSpPr>
          <a:xfrm>
            <a:off x="8542317" y="2310077"/>
            <a:ext cx="2201254" cy="2358"/>
            <a:chOff x="8961179" y="2704044"/>
            <a:chExt cx="1974499" cy="82"/>
          </a:xfrm>
        </p:grpSpPr>
        <p:cxnSp>
          <p:nvCxnSpPr>
            <p:cNvPr id="1112" name="직선 연결선 1111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직선 연결선 1112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직선 연결선 1113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직선 연결선 1114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직선 연결선 1115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9" name="직선 연결선 748"/>
          <p:cNvCxnSpPr/>
          <p:nvPr/>
        </p:nvCxnSpPr>
        <p:spPr>
          <a:xfrm flipH="1">
            <a:off x="8556607" y="1435003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직선 연결선 749"/>
          <p:cNvCxnSpPr/>
          <p:nvPr/>
        </p:nvCxnSpPr>
        <p:spPr>
          <a:xfrm flipH="1">
            <a:off x="8508982" y="1435003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직선 연결선 750"/>
          <p:cNvCxnSpPr/>
          <p:nvPr/>
        </p:nvCxnSpPr>
        <p:spPr>
          <a:xfrm flipH="1">
            <a:off x="8556599" y="161836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직선 연결선 751"/>
          <p:cNvCxnSpPr/>
          <p:nvPr/>
        </p:nvCxnSpPr>
        <p:spPr>
          <a:xfrm flipH="1">
            <a:off x="8508974" y="161836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직선 연결선 752"/>
          <p:cNvCxnSpPr/>
          <p:nvPr/>
        </p:nvCxnSpPr>
        <p:spPr>
          <a:xfrm flipH="1">
            <a:off x="8556599" y="178267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직선 연결선 753"/>
          <p:cNvCxnSpPr/>
          <p:nvPr/>
        </p:nvCxnSpPr>
        <p:spPr>
          <a:xfrm flipH="1">
            <a:off x="8508974" y="178267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직선 연결선 754"/>
          <p:cNvCxnSpPr/>
          <p:nvPr/>
        </p:nvCxnSpPr>
        <p:spPr>
          <a:xfrm flipH="1">
            <a:off x="8556599" y="199224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직선 연결선 755"/>
          <p:cNvCxnSpPr/>
          <p:nvPr/>
        </p:nvCxnSpPr>
        <p:spPr>
          <a:xfrm flipH="1">
            <a:off x="8508974" y="199224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직선 연결선 756"/>
          <p:cNvCxnSpPr/>
          <p:nvPr/>
        </p:nvCxnSpPr>
        <p:spPr>
          <a:xfrm flipH="1">
            <a:off x="8556599" y="215655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직선 연결선 757"/>
          <p:cNvCxnSpPr/>
          <p:nvPr/>
        </p:nvCxnSpPr>
        <p:spPr>
          <a:xfrm flipH="1">
            <a:off x="8508974" y="215655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직선 연결선 758"/>
          <p:cNvCxnSpPr/>
          <p:nvPr/>
        </p:nvCxnSpPr>
        <p:spPr>
          <a:xfrm flipH="1">
            <a:off x="8556591" y="233991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직선 연결선 759"/>
          <p:cNvCxnSpPr/>
          <p:nvPr/>
        </p:nvCxnSpPr>
        <p:spPr>
          <a:xfrm flipH="1">
            <a:off x="8508966" y="233991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직선 연결선 760"/>
          <p:cNvCxnSpPr/>
          <p:nvPr/>
        </p:nvCxnSpPr>
        <p:spPr>
          <a:xfrm flipH="1">
            <a:off x="8556591" y="250421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직선 연결선 761"/>
          <p:cNvCxnSpPr/>
          <p:nvPr/>
        </p:nvCxnSpPr>
        <p:spPr>
          <a:xfrm flipH="1">
            <a:off x="8508966" y="250421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직선 연결선 762"/>
          <p:cNvCxnSpPr/>
          <p:nvPr/>
        </p:nvCxnSpPr>
        <p:spPr>
          <a:xfrm flipH="1">
            <a:off x="10791204" y="127671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직선 연결선 763"/>
          <p:cNvCxnSpPr/>
          <p:nvPr/>
        </p:nvCxnSpPr>
        <p:spPr>
          <a:xfrm flipH="1">
            <a:off x="10743579" y="127671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직선 연결선 764"/>
          <p:cNvCxnSpPr/>
          <p:nvPr/>
        </p:nvCxnSpPr>
        <p:spPr>
          <a:xfrm flipH="1">
            <a:off x="10791204" y="144102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직선 연결선 765"/>
          <p:cNvCxnSpPr/>
          <p:nvPr/>
        </p:nvCxnSpPr>
        <p:spPr>
          <a:xfrm flipH="1">
            <a:off x="10743579" y="144102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직선 연결선 766"/>
          <p:cNvCxnSpPr/>
          <p:nvPr/>
        </p:nvCxnSpPr>
        <p:spPr>
          <a:xfrm flipH="1">
            <a:off x="10791196" y="162438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직선 연결선 767"/>
          <p:cNvCxnSpPr/>
          <p:nvPr/>
        </p:nvCxnSpPr>
        <p:spPr>
          <a:xfrm flipH="1">
            <a:off x="10743571" y="162438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직선 연결선 768"/>
          <p:cNvCxnSpPr/>
          <p:nvPr/>
        </p:nvCxnSpPr>
        <p:spPr>
          <a:xfrm flipH="1">
            <a:off x="10791196" y="178868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직선 연결선 769"/>
          <p:cNvCxnSpPr/>
          <p:nvPr/>
        </p:nvCxnSpPr>
        <p:spPr>
          <a:xfrm flipH="1">
            <a:off x="10743571" y="178868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직선 연결선 770"/>
          <p:cNvCxnSpPr/>
          <p:nvPr/>
        </p:nvCxnSpPr>
        <p:spPr>
          <a:xfrm flipH="1">
            <a:off x="10791196" y="199826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직선 연결선 771"/>
          <p:cNvCxnSpPr/>
          <p:nvPr/>
        </p:nvCxnSpPr>
        <p:spPr>
          <a:xfrm flipH="1">
            <a:off x="10743571" y="199826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직선 연결선 772"/>
          <p:cNvCxnSpPr/>
          <p:nvPr/>
        </p:nvCxnSpPr>
        <p:spPr>
          <a:xfrm flipH="1">
            <a:off x="10791196" y="216256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직선 연결선 773"/>
          <p:cNvCxnSpPr/>
          <p:nvPr/>
        </p:nvCxnSpPr>
        <p:spPr>
          <a:xfrm flipH="1">
            <a:off x="10743571" y="216256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직선 연결선 774"/>
          <p:cNvCxnSpPr/>
          <p:nvPr/>
        </p:nvCxnSpPr>
        <p:spPr>
          <a:xfrm flipH="1">
            <a:off x="10791188" y="2361169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직선 연결선 775"/>
          <p:cNvCxnSpPr/>
          <p:nvPr/>
        </p:nvCxnSpPr>
        <p:spPr>
          <a:xfrm flipH="1">
            <a:off x="10743563" y="2361169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직선 연결선 776"/>
          <p:cNvCxnSpPr/>
          <p:nvPr/>
        </p:nvCxnSpPr>
        <p:spPr>
          <a:xfrm flipH="1">
            <a:off x="10791188" y="252547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직선 연결선 777"/>
          <p:cNvCxnSpPr/>
          <p:nvPr/>
        </p:nvCxnSpPr>
        <p:spPr>
          <a:xfrm flipH="1">
            <a:off x="10743563" y="252547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9" name="그룹 778"/>
          <p:cNvGrpSpPr/>
          <p:nvPr/>
        </p:nvGrpSpPr>
        <p:grpSpPr>
          <a:xfrm>
            <a:off x="5047116" y="1248471"/>
            <a:ext cx="3477662" cy="4763"/>
            <a:chOff x="5248744" y="2711227"/>
            <a:chExt cx="3477662" cy="4763"/>
          </a:xfrm>
        </p:grpSpPr>
        <p:cxnSp>
          <p:nvCxnSpPr>
            <p:cNvPr id="1104" name="직선 연결선 1103"/>
            <p:cNvCxnSpPr/>
            <p:nvPr/>
          </p:nvCxnSpPr>
          <p:spPr>
            <a:xfrm flipV="1">
              <a:off x="8304996" y="2711227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직선 연결선 1104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직선 연결선 1105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직선 연결선 1106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직선 연결선 1107"/>
            <p:cNvCxnSpPr/>
            <p:nvPr/>
          </p:nvCxnSpPr>
          <p:spPr>
            <a:xfrm flipV="1">
              <a:off x="6995934" y="271578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직선 연결선 1108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직선 연결선 1109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직선 연결선 1110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0" name="그룹 779"/>
          <p:cNvGrpSpPr/>
          <p:nvPr/>
        </p:nvGrpSpPr>
        <p:grpSpPr>
          <a:xfrm>
            <a:off x="5055135" y="1594773"/>
            <a:ext cx="3472899" cy="6350"/>
            <a:chOff x="5248744" y="2709640"/>
            <a:chExt cx="3472899" cy="6350"/>
          </a:xfrm>
        </p:grpSpPr>
        <p:cxnSp>
          <p:nvCxnSpPr>
            <p:cNvPr id="1096" name="직선 연결선 1095"/>
            <p:cNvCxnSpPr/>
            <p:nvPr/>
          </p:nvCxnSpPr>
          <p:spPr>
            <a:xfrm flipV="1">
              <a:off x="8300233" y="2709640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직선 연결선 1096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직선 연결선 1097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직선 연결선 1098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직선 연결선 1099"/>
            <p:cNvCxnSpPr/>
            <p:nvPr/>
          </p:nvCxnSpPr>
          <p:spPr>
            <a:xfrm flipV="1">
              <a:off x="6995934" y="271578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직선 연결선 1100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직선 연결선 1101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직선 연결선 1102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1" name="그룹 780"/>
          <p:cNvGrpSpPr/>
          <p:nvPr/>
        </p:nvGrpSpPr>
        <p:grpSpPr>
          <a:xfrm>
            <a:off x="5050372" y="1949750"/>
            <a:ext cx="3472899" cy="8446"/>
            <a:chOff x="5248744" y="2707544"/>
            <a:chExt cx="3472899" cy="8446"/>
          </a:xfrm>
        </p:grpSpPr>
        <p:cxnSp>
          <p:nvCxnSpPr>
            <p:cNvPr id="1088" name="직선 연결선 1087"/>
            <p:cNvCxnSpPr/>
            <p:nvPr/>
          </p:nvCxnSpPr>
          <p:spPr>
            <a:xfrm flipV="1">
              <a:off x="8300233" y="2709640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직선 연결선 1088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직선 연결선 1089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직선 연결선 1090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직선 연결선 1091"/>
            <p:cNvCxnSpPr/>
            <p:nvPr/>
          </p:nvCxnSpPr>
          <p:spPr>
            <a:xfrm flipV="1">
              <a:off x="6995934" y="2707544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직선 연결선 1092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직선 연결선 1093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직선 연결선 1094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2" name="그룹 781"/>
          <p:cNvGrpSpPr/>
          <p:nvPr/>
        </p:nvGrpSpPr>
        <p:grpSpPr>
          <a:xfrm>
            <a:off x="5051428" y="2313208"/>
            <a:ext cx="3472899" cy="5244"/>
            <a:chOff x="5248744" y="2708341"/>
            <a:chExt cx="3472899" cy="5244"/>
          </a:xfrm>
        </p:grpSpPr>
        <p:cxnSp>
          <p:nvCxnSpPr>
            <p:cNvPr id="1080" name="직선 연결선 1079"/>
            <p:cNvCxnSpPr/>
            <p:nvPr/>
          </p:nvCxnSpPr>
          <p:spPr>
            <a:xfrm flipV="1">
              <a:off x="8300233" y="2709640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직선 연결선 1080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직선 연결선 1081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직선 연결선 1082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직선 연결선 1083"/>
            <p:cNvCxnSpPr/>
            <p:nvPr/>
          </p:nvCxnSpPr>
          <p:spPr>
            <a:xfrm flipV="1">
              <a:off x="6995934" y="270943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직선 연결선 1084"/>
            <p:cNvCxnSpPr/>
            <p:nvPr/>
          </p:nvCxnSpPr>
          <p:spPr>
            <a:xfrm flipV="1">
              <a:off x="6121405" y="2709640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직선 연결선 1085"/>
            <p:cNvCxnSpPr/>
            <p:nvPr/>
          </p:nvCxnSpPr>
          <p:spPr>
            <a:xfrm flipV="1">
              <a:off x="5248744" y="2708341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직선 연결선 1086"/>
            <p:cNvCxnSpPr/>
            <p:nvPr/>
          </p:nvCxnSpPr>
          <p:spPr>
            <a:xfrm flipV="1">
              <a:off x="5687776" y="271024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3" name="직선 연결선 782"/>
          <p:cNvCxnSpPr/>
          <p:nvPr/>
        </p:nvCxnSpPr>
        <p:spPr>
          <a:xfrm flipH="1">
            <a:off x="5052648" y="127228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직선 연결선 784"/>
          <p:cNvCxnSpPr/>
          <p:nvPr/>
        </p:nvCxnSpPr>
        <p:spPr>
          <a:xfrm flipH="1">
            <a:off x="5052648" y="1436593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5005023" y="1256412"/>
            <a:ext cx="0" cy="288000"/>
            <a:chOff x="5005023" y="1272287"/>
            <a:chExt cx="0" cy="308306"/>
          </a:xfrm>
        </p:grpSpPr>
        <p:cxnSp>
          <p:nvCxnSpPr>
            <p:cNvPr id="784" name="직선 연결선 783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직선 연결선 785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7" name="직선 연결선 786"/>
          <p:cNvCxnSpPr/>
          <p:nvPr/>
        </p:nvCxnSpPr>
        <p:spPr>
          <a:xfrm flipH="1">
            <a:off x="5052640" y="161995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직선 연결선 788"/>
          <p:cNvCxnSpPr/>
          <p:nvPr/>
        </p:nvCxnSpPr>
        <p:spPr>
          <a:xfrm flipH="1">
            <a:off x="5052640" y="178426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직선 연결선 790"/>
          <p:cNvCxnSpPr/>
          <p:nvPr/>
        </p:nvCxnSpPr>
        <p:spPr>
          <a:xfrm flipH="1">
            <a:off x="5052640" y="1993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직선 연결선 792"/>
          <p:cNvCxnSpPr/>
          <p:nvPr/>
        </p:nvCxnSpPr>
        <p:spPr>
          <a:xfrm flipH="1">
            <a:off x="5052640" y="215814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5" name="그룹 794"/>
          <p:cNvGrpSpPr/>
          <p:nvPr/>
        </p:nvGrpSpPr>
        <p:grpSpPr>
          <a:xfrm>
            <a:off x="5052632" y="2341502"/>
            <a:ext cx="0" cy="396000"/>
            <a:chOff x="5254260" y="3804258"/>
            <a:chExt cx="0" cy="308306"/>
          </a:xfrm>
        </p:grpSpPr>
        <p:cxnSp>
          <p:nvCxnSpPr>
            <p:cNvPr id="1076" name="직선 연결선 1075"/>
            <p:cNvCxnSpPr/>
            <p:nvPr/>
          </p:nvCxnSpPr>
          <p:spPr>
            <a:xfrm flipH="1">
              <a:off x="5254260" y="3804258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직선 연결선 1077"/>
            <p:cNvCxnSpPr/>
            <p:nvPr/>
          </p:nvCxnSpPr>
          <p:spPr>
            <a:xfrm flipH="1">
              <a:off x="5254260" y="3968564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6" name="직선 연결선 795"/>
          <p:cNvCxnSpPr/>
          <p:nvPr/>
        </p:nvCxnSpPr>
        <p:spPr>
          <a:xfrm flipV="1">
            <a:off x="1586419" y="2445447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7" name="직선 연결선 796"/>
          <p:cNvCxnSpPr/>
          <p:nvPr/>
        </p:nvCxnSpPr>
        <p:spPr>
          <a:xfrm flipV="1">
            <a:off x="1189544" y="2445447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직선 연결선 797"/>
          <p:cNvCxnSpPr/>
          <p:nvPr/>
        </p:nvCxnSpPr>
        <p:spPr>
          <a:xfrm flipV="1">
            <a:off x="792494" y="2445225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직선 연결선 798"/>
          <p:cNvCxnSpPr/>
          <p:nvPr/>
        </p:nvCxnSpPr>
        <p:spPr>
          <a:xfrm flipV="1">
            <a:off x="395619" y="2445225"/>
            <a:ext cx="37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0" name="그룹 799"/>
          <p:cNvGrpSpPr/>
          <p:nvPr/>
        </p:nvGrpSpPr>
        <p:grpSpPr>
          <a:xfrm>
            <a:off x="846469" y="1863558"/>
            <a:ext cx="1111237" cy="222"/>
            <a:chOff x="994122" y="3326314"/>
            <a:chExt cx="1166923" cy="222"/>
          </a:xfrm>
        </p:grpSpPr>
        <p:cxnSp>
          <p:nvCxnSpPr>
            <p:cNvPr id="1073" name="직선 연결선 1072"/>
            <p:cNvCxnSpPr/>
            <p:nvPr/>
          </p:nvCxnSpPr>
          <p:spPr>
            <a:xfrm flipV="1">
              <a:off x="1783045" y="332653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직선 연결선 1073"/>
            <p:cNvCxnSpPr/>
            <p:nvPr/>
          </p:nvCxnSpPr>
          <p:spPr>
            <a:xfrm flipV="1">
              <a:off x="1391172" y="332653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직선 연결선 1074"/>
            <p:cNvCxnSpPr/>
            <p:nvPr/>
          </p:nvCxnSpPr>
          <p:spPr>
            <a:xfrm flipV="1">
              <a:off x="994122" y="332631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1" name="그룹 800"/>
          <p:cNvGrpSpPr/>
          <p:nvPr/>
        </p:nvGrpSpPr>
        <p:grpSpPr>
          <a:xfrm>
            <a:off x="601993" y="2156107"/>
            <a:ext cx="1368000" cy="222"/>
            <a:chOff x="994122" y="3618863"/>
            <a:chExt cx="1171925" cy="222"/>
          </a:xfrm>
        </p:grpSpPr>
        <p:cxnSp>
          <p:nvCxnSpPr>
            <p:cNvPr id="1070" name="직선 연결선 1069"/>
            <p:cNvCxnSpPr/>
            <p:nvPr/>
          </p:nvCxnSpPr>
          <p:spPr>
            <a:xfrm flipV="1">
              <a:off x="1788047" y="361908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직선 연결선 1070"/>
            <p:cNvCxnSpPr/>
            <p:nvPr/>
          </p:nvCxnSpPr>
          <p:spPr>
            <a:xfrm flipV="1">
              <a:off x="1391172" y="361908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직선 연결선 1071"/>
            <p:cNvCxnSpPr/>
            <p:nvPr/>
          </p:nvCxnSpPr>
          <p:spPr>
            <a:xfrm flipV="1">
              <a:off x="994122" y="3618863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2" name="그룹 801"/>
          <p:cNvGrpSpPr/>
          <p:nvPr/>
        </p:nvGrpSpPr>
        <p:grpSpPr>
          <a:xfrm>
            <a:off x="1095569" y="1570788"/>
            <a:ext cx="864000" cy="0"/>
            <a:chOff x="1391172" y="3326536"/>
            <a:chExt cx="774875" cy="0"/>
          </a:xfrm>
        </p:grpSpPr>
        <p:cxnSp>
          <p:nvCxnSpPr>
            <p:cNvPr id="1068" name="직선 연결선 1067"/>
            <p:cNvCxnSpPr/>
            <p:nvPr/>
          </p:nvCxnSpPr>
          <p:spPr>
            <a:xfrm flipV="1">
              <a:off x="1788047" y="332653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직선 연결선 1068"/>
            <p:cNvCxnSpPr/>
            <p:nvPr/>
          </p:nvCxnSpPr>
          <p:spPr>
            <a:xfrm flipV="1">
              <a:off x="1391172" y="332653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3" name="직선 연결선 802"/>
          <p:cNvCxnSpPr/>
          <p:nvPr/>
        </p:nvCxnSpPr>
        <p:spPr>
          <a:xfrm flipV="1">
            <a:off x="1345595" y="1278688"/>
            <a:ext cx="61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직선 연결선 803"/>
          <p:cNvCxnSpPr/>
          <p:nvPr/>
        </p:nvCxnSpPr>
        <p:spPr>
          <a:xfrm flipH="1">
            <a:off x="1224572" y="1286915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직선 연결선 804"/>
          <p:cNvCxnSpPr/>
          <p:nvPr/>
        </p:nvCxnSpPr>
        <p:spPr>
          <a:xfrm flipH="1">
            <a:off x="1123787" y="1427413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직선 연결선 805"/>
          <p:cNvCxnSpPr/>
          <p:nvPr/>
        </p:nvCxnSpPr>
        <p:spPr>
          <a:xfrm flipH="1">
            <a:off x="984983" y="1581447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직선 연결선 806"/>
          <p:cNvCxnSpPr/>
          <p:nvPr/>
        </p:nvCxnSpPr>
        <p:spPr>
          <a:xfrm flipH="1">
            <a:off x="884198" y="1721945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직선 연결선 807"/>
          <p:cNvCxnSpPr/>
          <p:nvPr/>
        </p:nvCxnSpPr>
        <p:spPr>
          <a:xfrm flipH="1">
            <a:off x="747598" y="1884082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직선 연결선 808"/>
          <p:cNvCxnSpPr/>
          <p:nvPr/>
        </p:nvCxnSpPr>
        <p:spPr>
          <a:xfrm flipH="1">
            <a:off x="640463" y="2018230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직선 연결선 809"/>
          <p:cNvCxnSpPr/>
          <p:nvPr/>
        </p:nvCxnSpPr>
        <p:spPr>
          <a:xfrm flipH="1">
            <a:off x="505492" y="2178091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직선 연결선 810"/>
          <p:cNvCxnSpPr/>
          <p:nvPr/>
        </p:nvCxnSpPr>
        <p:spPr>
          <a:xfrm flipH="1">
            <a:off x="398357" y="2312239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2" name="그룹 811"/>
          <p:cNvGrpSpPr/>
          <p:nvPr/>
        </p:nvGrpSpPr>
        <p:grpSpPr>
          <a:xfrm>
            <a:off x="10760300" y="2324672"/>
            <a:ext cx="1176780" cy="2188"/>
            <a:chOff x="10961928" y="3787428"/>
            <a:chExt cx="1176780" cy="2188"/>
          </a:xfrm>
        </p:grpSpPr>
        <p:cxnSp>
          <p:nvCxnSpPr>
            <p:cNvPr id="1065" name="직선 연결선 1064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직선 연결선 1065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직선 연결선 1066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3" name="직선 연결선 812"/>
          <p:cNvCxnSpPr/>
          <p:nvPr/>
        </p:nvCxnSpPr>
        <p:spPr>
          <a:xfrm flipH="1">
            <a:off x="11928417" y="127069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직선 연결선 813"/>
          <p:cNvCxnSpPr/>
          <p:nvPr/>
        </p:nvCxnSpPr>
        <p:spPr>
          <a:xfrm flipH="1">
            <a:off x="11880792" y="127069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직선 연결선 814"/>
          <p:cNvCxnSpPr/>
          <p:nvPr/>
        </p:nvCxnSpPr>
        <p:spPr>
          <a:xfrm flipH="1">
            <a:off x="11928417" y="1435003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직선 연결선 815"/>
          <p:cNvCxnSpPr/>
          <p:nvPr/>
        </p:nvCxnSpPr>
        <p:spPr>
          <a:xfrm flipH="1">
            <a:off x="11880792" y="1435003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7" name="직선 연결선 816"/>
          <p:cNvCxnSpPr/>
          <p:nvPr/>
        </p:nvCxnSpPr>
        <p:spPr>
          <a:xfrm flipH="1">
            <a:off x="11928409" y="161836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직선 연결선 817"/>
          <p:cNvCxnSpPr/>
          <p:nvPr/>
        </p:nvCxnSpPr>
        <p:spPr>
          <a:xfrm flipH="1">
            <a:off x="11880784" y="161836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직선 연결선 818"/>
          <p:cNvCxnSpPr/>
          <p:nvPr/>
        </p:nvCxnSpPr>
        <p:spPr>
          <a:xfrm flipH="1">
            <a:off x="11928409" y="178267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직선 연결선 819"/>
          <p:cNvCxnSpPr/>
          <p:nvPr/>
        </p:nvCxnSpPr>
        <p:spPr>
          <a:xfrm flipH="1">
            <a:off x="11880784" y="178267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직선 연결선 820"/>
          <p:cNvCxnSpPr/>
          <p:nvPr/>
        </p:nvCxnSpPr>
        <p:spPr>
          <a:xfrm flipH="1">
            <a:off x="11928409" y="199224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직선 연결선 821"/>
          <p:cNvCxnSpPr/>
          <p:nvPr/>
        </p:nvCxnSpPr>
        <p:spPr>
          <a:xfrm flipH="1">
            <a:off x="11880784" y="199224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직선 연결선 822"/>
          <p:cNvCxnSpPr/>
          <p:nvPr/>
        </p:nvCxnSpPr>
        <p:spPr>
          <a:xfrm flipH="1">
            <a:off x="11928409" y="215655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직선 연결선 823"/>
          <p:cNvCxnSpPr/>
          <p:nvPr/>
        </p:nvCxnSpPr>
        <p:spPr>
          <a:xfrm flipH="1">
            <a:off x="11880784" y="215655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직선 연결선 824"/>
          <p:cNvCxnSpPr/>
          <p:nvPr/>
        </p:nvCxnSpPr>
        <p:spPr>
          <a:xfrm flipH="1">
            <a:off x="11928401" y="23627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직선 연결선 825"/>
          <p:cNvCxnSpPr/>
          <p:nvPr/>
        </p:nvCxnSpPr>
        <p:spPr>
          <a:xfrm flipH="1">
            <a:off x="11880776" y="23627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직선 연결선 826"/>
          <p:cNvCxnSpPr/>
          <p:nvPr/>
        </p:nvCxnSpPr>
        <p:spPr>
          <a:xfrm flipH="1">
            <a:off x="11928401" y="252707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8" name="직선 연결선 827"/>
          <p:cNvCxnSpPr/>
          <p:nvPr/>
        </p:nvCxnSpPr>
        <p:spPr>
          <a:xfrm flipH="1">
            <a:off x="11880776" y="252707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직선 연결선 838"/>
          <p:cNvCxnSpPr/>
          <p:nvPr/>
        </p:nvCxnSpPr>
        <p:spPr>
          <a:xfrm flipH="1">
            <a:off x="277384" y="2470614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0" name="직선 연결선 839"/>
          <p:cNvCxnSpPr/>
          <p:nvPr/>
        </p:nvCxnSpPr>
        <p:spPr>
          <a:xfrm flipH="1">
            <a:off x="163899" y="2592062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1" name="그룹 850"/>
          <p:cNvGrpSpPr/>
          <p:nvPr/>
        </p:nvGrpSpPr>
        <p:grpSpPr>
          <a:xfrm>
            <a:off x="3570877" y="1252633"/>
            <a:ext cx="1440000" cy="2188"/>
            <a:chOff x="3639155" y="2709039"/>
            <a:chExt cx="1567480" cy="2188"/>
          </a:xfrm>
        </p:grpSpPr>
        <p:cxnSp>
          <p:nvCxnSpPr>
            <p:cNvPr id="1061" name="직선 연결선 1060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직선 연결선 1061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직선 연결선 1062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직선 연결선 1063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2" name="그룹 851"/>
          <p:cNvGrpSpPr/>
          <p:nvPr/>
        </p:nvGrpSpPr>
        <p:grpSpPr>
          <a:xfrm>
            <a:off x="3579341" y="1552660"/>
            <a:ext cx="1440000" cy="2188"/>
            <a:chOff x="3639155" y="2733753"/>
            <a:chExt cx="1567480" cy="2188"/>
          </a:xfrm>
        </p:grpSpPr>
        <p:cxnSp>
          <p:nvCxnSpPr>
            <p:cNvPr id="1057" name="직선 연결선 1056"/>
            <p:cNvCxnSpPr/>
            <p:nvPr/>
          </p:nvCxnSpPr>
          <p:spPr>
            <a:xfrm flipV="1">
              <a:off x="4828635" y="2735941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직선 연결선 1057"/>
            <p:cNvCxnSpPr/>
            <p:nvPr/>
          </p:nvCxnSpPr>
          <p:spPr>
            <a:xfrm flipV="1">
              <a:off x="4029855" y="2735941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직선 연결선 1058"/>
            <p:cNvCxnSpPr/>
            <p:nvPr/>
          </p:nvCxnSpPr>
          <p:spPr>
            <a:xfrm flipV="1">
              <a:off x="4432205" y="2733753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직선 연결선 1059"/>
            <p:cNvCxnSpPr/>
            <p:nvPr/>
          </p:nvCxnSpPr>
          <p:spPr>
            <a:xfrm flipV="1">
              <a:off x="3639155" y="2734933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3" name="그룹 852"/>
          <p:cNvGrpSpPr/>
          <p:nvPr/>
        </p:nvGrpSpPr>
        <p:grpSpPr>
          <a:xfrm>
            <a:off x="3565524" y="1861539"/>
            <a:ext cx="1440000" cy="2188"/>
            <a:chOff x="3639155" y="2750229"/>
            <a:chExt cx="1567480" cy="2188"/>
          </a:xfrm>
        </p:grpSpPr>
        <p:cxnSp>
          <p:nvCxnSpPr>
            <p:cNvPr id="1053" name="직선 연결선 1052"/>
            <p:cNvCxnSpPr/>
            <p:nvPr/>
          </p:nvCxnSpPr>
          <p:spPr>
            <a:xfrm flipV="1">
              <a:off x="4828635" y="275241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직선 연결선 1053"/>
            <p:cNvCxnSpPr/>
            <p:nvPr/>
          </p:nvCxnSpPr>
          <p:spPr>
            <a:xfrm flipV="1">
              <a:off x="4029855" y="275241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직선 연결선 1054"/>
            <p:cNvCxnSpPr/>
            <p:nvPr/>
          </p:nvCxnSpPr>
          <p:spPr>
            <a:xfrm flipV="1">
              <a:off x="4432205" y="275022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직선 연결선 1055"/>
            <p:cNvCxnSpPr/>
            <p:nvPr/>
          </p:nvCxnSpPr>
          <p:spPr>
            <a:xfrm flipV="1">
              <a:off x="3639155" y="275140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4" name="그룹 853"/>
          <p:cNvGrpSpPr/>
          <p:nvPr/>
        </p:nvGrpSpPr>
        <p:grpSpPr>
          <a:xfrm>
            <a:off x="3540994" y="2133591"/>
            <a:ext cx="1440000" cy="2188"/>
            <a:chOff x="3648122" y="2717277"/>
            <a:chExt cx="1567480" cy="2188"/>
          </a:xfrm>
        </p:grpSpPr>
        <p:cxnSp>
          <p:nvCxnSpPr>
            <p:cNvPr id="1049" name="직선 연결선 1048"/>
            <p:cNvCxnSpPr/>
            <p:nvPr/>
          </p:nvCxnSpPr>
          <p:spPr>
            <a:xfrm flipV="1">
              <a:off x="4837602" y="271946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직선 연결선 1049"/>
            <p:cNvCxnSpPr/>
            <p:nvPr/>
          </p:nvCxnSpPr>
          <p:spPr>
            <a:xfrm flipV="1">
              <a:off x="4038822" y="271946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직선 연결선 1050"/>
            <p:cNvCxnSpPr/>
            <p:nvPr/>
          </p:nvCxnSpPr>
          <p:spPr>
            <a:xfrm flipV="1">
              <a:off x="4441172" y="271727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직선 연결선 1051"/>
            <p:cNvCxnSpPr/>
            <p:nvPr/>
          </p:nvCxnSpPr>
          <p:spPr>
            <a:xfrm flipV="1">
              <a:off x="3648122" y="271845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5" name="그룹 854"/>
          <p:cNvGrpSpPr/>
          <p:nvPr/>
        </p:nvGrpSpPr>
        <p:grpSpPr>
          <a:xfrm>
            <a:off x="3557459" y="2424007"/>
            <a:ext cx="1440000" cy="2188"/>
            <a:chOff x="3639155" y="2709039"/>
            <a:chExt cx="1567480" cy="2188"/>
          </a:xfrm>
        </p:grpSpPr>
        <p:cxnSp>
          <p:nvCxnSpPr>
            <p:cNvPr id="1045" name="직선 연결선 1044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직선 연결선 1045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직선 연결선 1046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직선 연결선 1047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6" name="그룹 855"/>
          <p:cNvGrpSpPr/>
          <p:nvPr/>
        </p:nvGrpSpPr>
        <p:grpSpPr>
          <a:xfrm>
            <a:off x="2021048" y="1258900"/>
            <a:ext cx="1512000" cy="0"/>
            <a:chOff x="3639155" y="2709039"/>
            <a:chExt cx="1567480" cy="2188"/>
          </a:xfrm>
        </p:grpSpPr>
        <p:cxnSp>
          <p:nvCxnSpPr>
            <p:cNvPr id="1041" name="직선 연결선 1040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직선 연결선 1041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직선 연결선 1042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직선 연결선 1043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7" name="그룹 856"/>
          <p:cNvGrpSpPr/>
          <p:nvPr/>
        </p:nvGrpSpPr>
        <p:grpSpPr>
          <a:xfrm>
            <a:off x="2020756" y="1555623"/>
            <a:ext cx="1512000" cy="0"/>
            <a:chOff x="3639155" y="2709039"/>
            <a:chExt cx="1567480" cy="2188"/>
          </a:xfrm>
        </p:grpSpPr>
        <p:cxnSp>
          <p:nvCxnSpPr>
            <p:cNvPr id="1037" name="직선 연결선 1036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직선 연결선 1037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직선 연결선 1038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직선 연결선 1039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8" name="그룹 857"/>
          <p:cNvGrpSpPr/>
          <p:nvPr/>
        </p:nvGrpSpPr>
        <p:grpSpPr>
          <a:xfrm>
            <a:off x="2029736" y="1863558"/>
            <a:ext cx="1512000" cy="0"/>
            <a:chOff x="3639155" y="2709039"/>
            <a:chExt cx="1567480" cy="2188"/>
          </a:xfrm>
        </p:grpSpPr>
        <p:cxnSp>
          <p:nvCxnSpPr>
            <p:cNvPr id="1033" name="직선 연결선 1032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직선 연결선 1033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직선 연결선 1034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직선 연결선 1035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9" name="그룹 858"/>
          <p:cNvGrpSpPr/>
          <p:nvPr/>
        </p:nvGrpSpPr>
        <p:grpSpPr>
          <a:xfrm>
            <a:off x="2011232" y="2142432"/>
            <a:ext cx="1512000" cy="0"/>
            <a:chOff x="3639155" y="2709039"/>
            <a:chExt cx="1567480" cy="2188"/>
          </a:xfrm>
        </p:grpSpPr>
        <p:cxnSp>
          <p:nvCxnSpPr>
            <p:cNvPr id="1029" name="직선 연결선 1028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직선 연결선 1029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직선 연결선 1030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직선 연결선 1031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0" name="그룹 859"/>
          <p:cNvGrpSpPr/>
          <p:nvPr/>
        </p:nvGrpSpPr>
        <p:grpSpPr>
          <a:xfrm>
            <a:off x="2015228" y="2433981"/>
            <a:ext cx="1512000" cy="0"/>
            <a:chOff x="3639155" y="2709039"/>
            <a:chExt cx="1567480" cy="2188"/>
          </a:xfrm>
        </p:grpSpPr>
        <p:cxnSp>
          <p:nvCxnSpPr>
            <p:cNvPr id="1025" name="직선 연결선 1024"/>
            <p:cNvCxnSpPr/>
            <p:nvPr/>
          </p:nvCxnSpPr>
          <p:spPr>
            <a:xfrm flipV="1">
              <a:off x="482863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직선 연결선 1025"/>
            <p:cNvCxnSpPr/>
            <p:nvPr/>
          </p:nvCxnSpPr>
          <p:spPr>
            <a:xfrm flipV="1">
              <a:off x="4029855" y="2711227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직선 연결선 1026"/>
            <p:cNvCxnSpPr/>
            <p:nvPr/>
          </p:nvCxnSpPr>
          <p:spPr>
            <a:xfrm flipV="1">
              <a:off x="4432205" y="270903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직선 연결선 1027"/>
            <p:cNvCxnSpPr/>
            <p:nvPr/>
          </p:nvCxnSpPr>
          <p:spPr>
            <a:xfrm flipV="1">
              <a:off x="3639155" y="2710219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1" name="그룹 860"/>
          <p:cNvGrpSpPr/>
          <p:nvPr/>
        </p:nvGrpSpPr>
        <p:grpSpPr>
          <a:xfrm>
            <a:off x="183028" y="2726959"/>
            <a:ext cx="4814431" cy="4351"/>
            <a:chOff x="403706" y="2406677"/>
            <a:chExt cx="4814431" cy="4351"/>
          </a:xfrm>
        </p:grpSpPr>
        <p:grpSp>
          <p:nvGrpSpPr>
            <p:cNvPr id="1009" name="그룹 1008"/>
            <p:cNvGrpSpPr/>
            <p:nvPr/>
          </p:nvGrpSpPr>
          <p:grpSpPr>
            <a:xfrm>
              <a:off x="403706" y="2407581"/>
              <a:ext cx="1800000" cy="0"/>
              <a:chOff x="403706" y="4180459"/>
              <a:chExt cx="1944991" cy="1974"/>
            </a:xfrm>
          </p:grpSpPr>
          <p:cxnSp>
            <p:nvCxnSpPr>
              <p:cNvPr id="1020" name="직선 연결선 1019"/>
              <p:cNvCxnSpPr/>
              <p:nvPr/>
            </p:nvCxnSpPr>
            <p:spPr>
              <a:xfrm flipV="1">
                <a:off x="1186611" y="418045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직선 연결선 1020"/>
              <p:cNvCxnSpPr/>
              <p:nvPr/>
            </p:nvCxnSpPr>
            <p:spPr>
              <a:xfrm flipV="1">
                <a:off x="403706" y="418045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직선 연결선 1021"/>
              <p:cNvCxnSpPr/>
              <p:nvPr/>
            </p:nvCxnSpPr>
            <p:spPr>
              <a:xfrm flipV="1">
                <a:off x="793356" y="418144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직선 연결선 1022"/>
              <p:cNvCxnSpPr/>
              <p:nvPr/>
            </p:nvCxnSpPr>
            <p:spPr>
              <a:xfrm flipV="1">
                <a:off x="1970697" y="418144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직선 연결선 1023"/>
              <p:cNvCxnSpPr/>
              <p:nvPr/>
            </p:nvCxnSpPr>
            <p:spPr>
              <a:xfrm flipV="1">
                <a:off x="1580617" y="4182433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0" name="그룹 1009"/>
            <p:cNvGrpSpPr/>
            <p:nvPr/>
          </p:nvGrpSpPr>
          <p:grpSpPr>
            <a:xfrm>
              <a:off x="3778137" y="2408840"/>
              <a:ext cx="1440000" cy="2188"/>
              <a:chOff x="3639155" y="2709039"/>
              <a:chExt cx="1567480" cy="2188"/>
            </a:xfrm>
          </p:grpSpPr>
          <p:cxnSp>
            <p:nvCxnSpPr>
              <p:cNvPr id="1016" name="직선 연결선 1015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직선 연결선 1016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직선 연결선 1017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직선 연결선 1018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1" name="그룹 1010"/>
            <p:cNvGrpSpPr/>
            <p:nvPr/>
          </p:nvGrpSpPr>
          <p:grpSpPr>
            <a:xfrm>
              <a:off x="2228428" y="2406677"/>
              <a:ext cx="1512000" cy="0"/>
              <a:chOff x="3639155" y="2709039"/>
              <a:chExt cx="1567480" cy="2188"/>
            </a:xfrm>
          </p:grpSpPr>
          <p:cxnSp>
            <p:nvCxnSpPr>
              <p:cNvPr id="1012" name="직선 연결선 1011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직선 연결선 1012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직선 연결선 1013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직선 연결선 1014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62" name="직선 연결선 861"/>
          <p:cNvCxnSpPr/>
          <p:nvPr/>
        </p:nvCxnSpPr>
        <p:spPr>
          <a:xfrm flipV="1">
            <a:off x="8082821" y="2703066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직선 연결선 862"/>
          <p:cNvCxnSpPr/>
          <p:nvPr/>
        </p:nvCxnSpPr>
        <p:spPr>
          <a:xfrm flipV="1">
            <a:off x="7212151" y="2707011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직선 연결선 863"/>
          <p:cNvCxnSpPr/>
          <p:nvPr/>
        </p:nvCxnSpPr>
        <p:spPr>
          <a:xfrm flipV="1">
            <a:off x="7645627" y="2706033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5" name="그룹 864"/>
          <p:cNvGrpSpPr/>
          <p:nvPr/>
        </p:nvGrpSpPr>
        <p:grpSpPr>
          <a:xfrm>
            <a:off x="8556591" y="2706033"/>
            <a:ext cx="2201254" cy="2358"/>
            <a:chOff x="8961179" y="2704044"/>
            <a:chExt cx="1974499" cy="82"/>
          </a:xfrm>
        </p:grpSpPr>
        <p:cxnSp>
          <p:nvCxnSpPr>
            <p:cNvPr id="1004" name="직선 연결선 1003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직선 연결선 1004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직선 연결선 1005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직선 연결선 1006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직선 연결선 1007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6" name="그룹 865"/>
          <p:cNvGrpSpPr/>
          <p:nvPr/>
        </p:nvGrpSpPr>
        <p:grpSpPr>
          <a:xfrm>
            <a:off x="10774574" y="2705388"/>
            <a:ext cx="1176780" cy="2188"/>
            <a:chOff x="10961928" y="3787428"/>
            <a:chExt cx="1176780" cy="2188"/>
          </a:xfrm>
        </p:grpSpPr>
        <p:cxnSp>
          <p:nvCxnSpPr>
            <p:cNvPr id="1001" name="직선 연결선 1000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직선 연결선 1001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직선 연결선 1002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7" name="직선 연결선 866"/>
          <p:cNvCxnSpPr/>
          <p:nvPr/>
        </p:nvCxnSpPr>
        <p:spPr>
          <a:xfrm flipH="1">
            <a:off x="8545178" y="274662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직선 연결선 867"/>
          <p:cNvCxnSpPr/>
          <p:nvPr/>
        </p:nvCxnSpPr>
        <p:spPr>
          <a:xfrm flipH="1">
            <a:off x="8497553" y="274662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직선 연결선 868"/>
          <p:cNvCxnSpPr/>
          <p:nvPr/>
        </p:nvCxnSpPr>
        <p:spPr>
          <a:xfrm flipH="1">
            <a:off x="8545178" y="291093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" name="직선 연결선 869"/>
          <p:cNvCxnSpPr/>
          <p:nvPr/>
        </p:nvCxnSpPr>
        <p:spPr>
          <a:xfrm flipH="1">
            <a:off x="8497553" y="291093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1" name="직선 연결선 870"/>
          <p:cNvCxnSpPr/>
          <p:nvPr/>
        </p:nvCxnSpPr>
        <p:spPr>
          <a:xfrm flipH="1">
            <a:off x="8545170" y="309429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2" name="직선 연결선 871"/>
          <p:cNvCxnSpPr/>
          <p:nvPr/>
        </p:nvCxnSpPr>
        <p:spPr>
          <a:xfrm flipH="1">
            <a:off x="8497545" y="309429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직선 연결선 872"/>
          <p:cNvCxnSpPr/>
          <p:nvPr/>
        </p:nvCxnSpPr>
        <p:spPr>
          <a:xfrm flipH="1">
            <a:off x="8545170" y="325859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직선 연결선 873"/>
          <p:cNvCxnSpPr/>
          <p:nvPr/>
        </p:nvCxnSpPr>
        <p:spPr>
          <a:xfrm flipH="1">
            <a:off x="8497545" y="325859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직선 연결선 874"/>
          <p:cNvCxnSpPr/>
          <p:nvPr/>
        </p:nvCxnSpPr>
        <p:spPr>
          <a:xfrm flipH="1">
            <a:off x="10791188" y="2726929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직선 연결선 875"/>
          <p:cNvCxnSpPr/>
          <p:nvPr/>
        </p:nvCxnSpPr>
        <p:spPr>
          <a:xfrm flipH="1">
            <a:off x="10743563" y="2726929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7" name="직선 연결선 876"/>
          <p:cNvCxnSpPr/>
          <p:nvPr/>
        </p:nvCxnSpPr>
        <p:spPr>
          <a:xfrm flipH="1">
            <a:off x="10791188" y="28912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8" name="직선 연결선 877"/>
          <p:cNvCxnSpPr/>
          <p:nvPr/>
        </p:nvCxnSpPr>
        <p:spPr>
          <a:xfrm flipH="1">
            <a:off x="10743563" y="28912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9" name="직선 연결선 878"/>
          <p:cNvCxnSpPr/>
          <p:nvPr/>
        </p:nvCxnSpPr>
        <p:spPr>
          <a:xfrm flipH="1">
            <a:off x="11928401" y="272853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" name="직선 연결선 879"/>
          <p:cNvCxnSpPr/>
          <p:nvPr/>
        </p:nvCxnSpPr>
        <p:spPr>
          <a:xfrm flipH="1">
            <a:off x="11880776" y="272853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1" name="직선 연결선 880"/>
          <p:cNvCxnSpPr/>
          <p:nvPr/>
        </p:nvCxnSpPr>
        <p:spPr>
          <a:xfrm flipH="1">
            <a:off x="11928401" y="289283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2" name="직선 연결선 881"/>
          <p:cNvCxnSpPr/>
          <p:nvPr/>
        </p:nvCxnSpPr>
        <p:spPr>
          <a:xfrm flipH="1">
            <a:off x="11880776" y="289283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3" name="그룹 882"/>
          <p:cNvGrpSpPr/>
          <p:nvPr/>
        </p:nvGrpSpPr>
        <p:grpSpPr>
          <a:xfrm>
            <a:off x="8556591" y="3071793"/>
            <a:ext cx="2201254" cy="2358"/>
            <a:chOff x="8961179" y="2704044"/>
            <a:chExt cx="1974499" cy="82"/>
          </a:xfrm>
        </p:grpSpPr>
        <p:cxnSp>
          <p:nvCxnSpPr>
            <p:cNvPr id="996" name="직선 연결선 995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직선 연결선 996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직선 연결선 997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직선 연결선 998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직선 연결선 999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4" name="그룹 883"/>
          <p:cNvGrpSpPr/>
          <p:nvPr/>
        </p:nvGrpSpPr>
        <p:grpSpPr>
          <a:xfrm>
            <a:off x="10774574" y="3071148"/>
            <a:ext cx="1176780" cy="2188"/>
            <a:chOff x="10961928" y="3787428"/>
            <a:chExt cx="1176780" cy="2188"/>
          </a:xfrm>
        </p:grpSpPr>
        <p:cxnSp>
          <p:nvCxnSpPr>
            <p:cNvPr id="993" name="직선 연결선 992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직선 연결선 993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직선 연결선 994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5" name="직선 연결선 884"/>
          <p:cNvCxnSpPr/>
          <p:nvPr/>
        </p:nvCxnSpPr>
        <p:spPr>
          <a:xfrm flipH="1">
            <a:off x="10798808" y="3107929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직선 연결선 885"/>
          <p:cNvCxnSpPr/>
          <p:nvPr/>
        </p:nvCxnSpPr>
        <p:spPr>
          <a:xfrm flipH="1">
            <a:off x="10751183" y="3107929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7" name="직선 연결선 886"/>
          <p:cNvCxnSpPr/>
          <p:nvPr/>
        </p:nvCxnSpPr>
        <p:spPr>
          <a:xfrm flipH="1">
            <a:off x="10798808" y="32722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8" name="직선 연결선 887"/>
          <p:cNvCxnSpPr/>
          <p:nvPr/>
        </p:nvCxnSpPr>
        <p:spPr>
          <a:xfrm flipH="1">
            <a:off x="10751183" y="32722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9" name="그룹 888"/>
          <p:cNvGrpSpPr/>
          <p:nvPr/>
        </p:nvGrpSpPr>
        <p:grpSpPr>
          <a:xfrm>
            <a:off x="8564211" y="3431489"/>
            <a:ext cx="2201254" cy="2358"/>
            <a:chOff x="8961179" y="2704044"/>
            <a:chExt cx="1974499" cy="82"/>
          </a:xfrm>
        </p:grpSpPr>
        <p:cxnSp>
          <p:nvCxnSpPr>
            <p:cNvPr id="988" name="직선 연결선 987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직선 연결선 988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직선 연결선 989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직선 연결선 990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직선 연결선 991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0" name="그룹 889"/>
          <p:cNvGrpSpPr/>
          <p:nvPr/>
        </p:nvGrpSpPr>
        <p:grpSpPr>
          <a:xfrm>
            <a:off x="10782194" y="3430844"/>
            <a:ext cx="1176780" cy="2188"/>
            <a:chOff x="10961928" y="3787428"/>
            <a:chExt cx="1176780" cy="2188"/>
          </a:xfrm>
        </p:grpSpPr>
        <p:cxnSp>
          <p:nvCxnSpPr>
            <p:cNvPr id="985" name="직선 연결선 984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직선 연결선 985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직선 연결선 986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1" name="직선 연결선 890"/>
          <p:cNvCxnSpPr/>
          <p:nvPr/>
        </p:nvCxnSpPr>
        <p:spPr>
          <a:xfrm flipH="1">
            <a:off x="11933105" y="310191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2" name="직선 연결선 891"/>
          <p:cNvCxnSpPr/>
          <p:nvPr/>
        </p:nvCxnSpPr>
        <p:spPr>
          <a:xfrm flipH="1">
            <a:off x="11885480" y="310191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직선 연결선 892"/>
          <p:cNvCxnSpPr/>
          <p:nvPr/>
        </p:nvCxnSpPr>
        <p:spPr>
          <a:xfrm flipH="1">
            <a:off x="11933105" y="326621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4" name="직선 연결선 893"/>
          <p:cNvCxnSpPr/>
          <p:nvPr/>
        </p:nvCxnSpPr>
        <p:spPr>
          <a:xfrm flipH="1">
            <a:off x="11885480" y="326621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5" name="그룹 894"/>
          <p:cNvGrpSpPr/>
          <p:nvPr/>
        </p:nvGrpSpPr>
        <p:grpSpPr>
          <a:xfrm>
            <a:off x="1621115" y="1119881"/>
            <a:ext cx="3477662" cy="0"/>
            <a:chOff x="5248744" y="2711227"/>
            <a:chExt cx="3477662" cy="4763"/>
          </a:xfrm>
        </p:grpSpPr>
        <p:cxnSp>
          <p:nvCxnSpPr>
            <p:cNvPr id="977" name="직선 연결선 976"/>
            <p:cNvCxnSpPr/>
            <p:nvPr/>
          </p:nvCxnSpPr>
          <p:spPr>
            <a:xfrm flipV="1">
              <a:off x="8304996" y="2711227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직선 연결선 977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직선 연결선 978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직선 연결선 979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직선 연결선 980"/>
            <p:cNvCxnSpPr/>
            <p:nvPr/>
          </p:nvCxnSpPr>
          <p:spPr>
            <a:xfrm flipV="1">
              <a:off x="6995934" y="271578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직선 연결선 981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직선 연결선 982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직선 연결선 983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6" name="그룹 895"/>
          <p:cNvGrpSpPr/>
          <p:nvPr/>
        </p:nvGrpSpPr>
        <p:grpSpPr>
          <a:xfrm>
            <a:off x="5138886" y="1119991"/>
            <a:ext cx="3477662" cy="0"/>
            <a:chOff x="5248744" y="2711227"/>
            <a:chExt cx="3477662" cy="4763"/>
          </a:xfrm>
        </p:grpSpPr>
        <p:cxnSp>
          <p:nvCxnSpPr>
            <p:cNvPr id="969" name="직선 연결선 968"/>
            <p:cNvCxnSpPr/>
            <p:nvPr/>
          </p:nvCxnSpPr>
          <p:spPr>
            <a:xfrm flipV="1">
              <a:off x="8304996" y="2711227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직선 연결선 969"/>
            <p:cNvCxnSpPr/>
            <p:nvPr/>
          </p:nvCxnSpPr>
          <p:spPr>
            <a:xfrm flipV="1">
              <a:off x="7429563" y="2713585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직선 연결선 970"/>
            <p:cNvCxnSpPr/>
            <p:nvPr/>
          </p:nvCxnSpPr>
          <p:spPr>
            <a:xfrm flipV="1">
              <a:off x="7863039" y="2712607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직선 연결선 971"/>
            <p:cNvCxnSpPr/>
            <p:nvPr/>
          </p:nvCxnSpPr>
          <p:spPr>
            <a:xfrm flipV="1">
              <a:off x="6560077" y="2713556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직선 연결선 972"/>
            <p:cNvCxnSpPr/>
            <p:nvPr/>
          </p:nvCxnSpPr>
          <p:spPr>
            <a:xfrm flipV="1">
              <a:off x="6995934" y="271578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직선 연결선 973"/>
            <p:cNvCxnSpPr/>
            <p:nvPr/>
          </p:nvCxnSpPr>
          <p:spPr>
            <a:xfrm flipV="1">
              <a:off x="6121405" y="2715990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직선 연결선 974"/>
            <p:cNvCxnSpPr/>
            <p:nvPr/>
          </p:nvCxnSpPr>
          <p:spPr>
            <a:xfrm flipV="1">
              <a:off x="5248744" y="2715961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직선 연결선 975"/>
            <p:cNvCxnSpPr/>
            <p:nvPr/>
          </p:nvCxnSpPr>
          <p:spPr>
            <a:xfrm flipV="1">
              <a:off x="5687776" y="2715012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7" name="직선 연결선 896"/>
          <p:cNvCxnSpPr/>
          <p:nvPr/>
        </p:nvCxnSpPr>
        <p:spPr>
          <a:xfrm flipV="1">
            <a:off x="9516732" y="1119881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직선 연결선 897"/>
          <p:cNvCxnSpPr/>
          <p:nvPr/>
        </p:nvCxnSpPr>
        <p:spPr>
          <a:xfrm flipV="1">
            <a:off x="8641299" y="1119881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직선 연결선 898"/>
          <p:cNvCxnSpPr/>
          <p:nvPr/>
        </p:nvCxnSpPr>
        <p:spPr>
          <a:xfrm flipV="1">
            <a:off x="9074775" y="1119881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직선 연결선 899"/>
          <p:cNvCxnSpPr/>
          <p:nvPr/>
        </p:nvCxnSpPr>
        <p:spPr>
          <a:xfrm flipV="1">
            <a:off x="9957263" y="1119881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1" name="직선 연결선 900"/>
          <p:cNvCxnSpPr/>
          <p:nvPr/>
        </p:nvCxnSpPr>
        <p:spPr>
          <a:xfrm flipH="1">
            <a:off x="6343103" y="127069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직선 연결선 901"/>
          <p:cNvCxnSpPr/>
          <p:nvPr/>
        </p:nvCxnSpPr>
        <p:spPr>
          <a:xfrm flipH="1">
            <a:off x="6295478" y="127069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3" name="직선 연결선 902"/>
          <p:cNvCxnSpPr/>
          <p:nvPr/>
        </p:nvCxnSpPr>
        <p:spPr>
          <a:xfrm flipH="1">
            <a:off x="6343103" y="1435003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4" name="직선 연결선 903"/>
          <p:cNvCxnSpPr/>
          <p:nvPr/>
        </p:nvCxnSpPr>
        <p:spPr>
          <a:xfrm flipH="1">
            <a:off x="6295478" y="1435003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직선 연결선 904"/>
          <p:cNvCxnSpPr/>
          <p:nvPr/>
        </p:nvCxnSpPr>
        <p:spPr>
          <a:xfrm flipH="1">
            <a:off x="6343095" y="161836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6" name="직선 연결선 905"/>
          <p:cNvCxnSpPr/>
          <p:nvPr/>
        </p:nvCxnSpPr>
        <p:spPr>
          <a:xfrm flipH="1">
            <a:off x="6295470" y="161836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7" name="직선 연결선 906"/>
          <p:cNvCxnSpPr/>
          <p:nvPr/>
        </p:nvCxnSpPr>
        <p:spPr>
          <a:xfrm flipH="1">
            <a:off x="6343095" y="178267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8" name="직선 연결선 907"/>
          <p:cNvCxnSpPr/>
          <p:nvPr/>
        </p:nvCxnSpPr>
        <p:spPr>
          <a:xfrm flipH="1">
            <a:off x="6295470" y="178267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9" name="직선 연결선 908"/>
          <p:cNvCxnSpPr/>
          <p:nvPr/>
        </p:nvCxnSpPr>
        <p:spPr>
          <a:xfrm flipH="1">
            <a:off x="6343095" y="199224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0" name="직선 연결선 909"/>
          <p:cNvCxnSpPr/>
          <p:nvPr/>
        </p:nvCxnSpPr>
        <p:spPr>
          <a:xfrm flipH="1">
            <a:off x="6295470" y="199224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" name="직선 연결선 910"/>
          <p:cNvCxnSpPr/>
          <p:nvPr/>
        </p:nvCxnSpPr>
        <p:spPr>
          <a:xfrm flipH="1">
            <a:off x="6343095" y="215655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2" name="직선 연결선 911"/>
          <p:cNvCxnSpPr/>
          <p:nvPr/>
        </p:nvCxnSpPr>
        <p:spPr>
          <a:xfrm flipH="1">
            <a:off x="6295470" y="2156551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3" name="그룹 912"/>
          <p:cNvGrpSpPr/>
          <p:nvPr/>
        </p:nvGrpSpPr>
        <p:grpSpPr>
          <a:xfrm>
            <a:off x="185287" y="2772996"/>
            <a:ext cx="4814431" cy="4351"/>
            <a:chOff x="403706" y="2406677"/>
            <a:chExt cx="4814431" cy="4351"/>
          </a:xfrm>
        </p:grpSpPr>
        <p:grpSp>
          <p:nvGrpSpPr>
            <p:cNvPr id="953" name="그룹 952"/>
            <p:cNvGrpSpPr/>
            <p:nvPr/>
          </p:nvGrpSpPr>
          <p:grpSpPr>
            <a:xfrm>
              <a:off x="403706" y="2407581"/>
              <a:ext cx="1800000" cy="0"/>
              <a:chOff x="403706" y="4180459"/>
              <a:chExt cx="1944991" cy="1974"/>
            </a:xfrm>
          </p:grpSpPr>
          <p:cxnSp>
            <p:nvCxnSpPr>
              <p:cNvPr id="964" name="직선 연결선 963"/>
              <p:cNvCxnSpPr/>
              <p:nvPr/>
            </p:nvCxnSpPr>
            <p:spPr>
              <a:xfrm flipV="1">
                <a:off x="1186611" y="418045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직선 연결선 964"/>
              <p:cNvCxnSpPr/>
              <p:nvPr/>
            </p:nvCxnSpPr>
            <p:spPr>
              <a:xfrm flipV="1">
                <a:off x="403706" y="418045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직선 연결선 965"/>
              <p:cNvCxnSpPr/>
              <p:nvPr/>
            </p:nvCxnSpPr>
            <p:spPr>
              <a:xfrm flipV="1">
                <a:off x="793356" y="418144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직선 연결선 966"/>
              <p:cNvCxnSpPr/>
              <p:nvPr/>
            </p:nvCxnSpPr>
            <p:spPr>
              <a:xfrm flipV="1">
                <a:off x="1970697" y="4181446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직선 연결선 967"/>
              <p:cNvCxnSpPr/>
              <p:nvPr/>
            </p:nvCxnSpPr>
            <p:spPr>
              <a:xfrm flipV="1">
                <a:off x="1580617" y="4182433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4" name="그룹 953"/>
            <p:cNvGrpSpPr/>
            <p:nvPr/>
          </p:nvGrpSpPr>
          <p:grpSpPr>
            <a:xfrm>
              <a:off x="3778137" y="2408840"/>
              <a:ext cx="1440000" cy="2188"/>
              <a:chOff x="3639155" y="2709039"/>
              <a:chExt cx="1567480" cy="2188"/>
            </a:xfrm>
          </p:grpSpPr>
          <p:cxnSp>
            <p:nvCxnSpPr>
              <p:cNvPr id="960" name="직선 연결선 959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직선 연결선 960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직선 연결선 961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직선 연결선 962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5" name="그룹 954"/>
            <p:cNvGrpSpPr/>
            <p:nvPr/>
          </p:nvGrpSpPr>
          <p:grpSpPr>
            <a:xfrm>
              <a:off x="2228428" y="2406677"/>
              <a:ext cx="1512000" cy="0"/>
              <a:chOff x="3639155" y="2709039"/>
              <a:chExt cx="1567480" cy="2188"/>
            </a:xfrm>
          </p:grpSpPr>
          <p:cxnSp>
            <p:nvCxnSpPr>
              <p:cNvPr id="956" name="직선 연결선 955"/>
              <p:cNvCxnSpPr/>
              <p:nvPr/>
            </p:nvCxnSpPr>
            <p:spPr>
              <a:xfrm flipV="1">
                <a:off x="482863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직선 연결선 956"/>
              <p:cNvCxnSpPr/>
              <p:nvPr/>
            </p:nvCxnSpPr>
            <p:spPr>
              <a:xfrm flipV="1">
                <a:off x="4029855" y="2711227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직선 연결선 957"/>
              <p:cNvCxnSpPr/>
              <p:nvPr/>
            </p:nvCxnSpPr>
            <p:spPr>
              <a:xfrm flipV="1">
                <a:off x="4432205" y="270903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직선 연결선 958"/>
              <p:cNvCxnSpPr/>
              <p:nvPr/>
            </p:nvCxnSpPr>
            <p:spPr>
              <a:xfrm flipV="1">
                <a:off x="3639155" y="2710219"/>
                <a:ext cx="37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14" name="직선 연결선 913"/>
          <p:cNvCxnSpPr/>
          <p:nvPr/>
        </p:nvCxnSpPr>
        <p:spPr>
          <a:xfrm flipH="1">
            <a:off x="255490" y="2435022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직선 연결선 914"/>
          <p:cNvCxnSpPr/>
          <p:nvPr/>
        </p:nvCxnSpPr>
        <p:spPr>
          <a:xfrm flipH="1">
            <a:off x="142005" y="2556470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6" name="직선 연결선 915"/>
          <p:cNvCxnSpPr/>
          <p:nvPr/>
        </p:nvCxnSpPr>
        <p:spPr>
          <a:xfrm flipH="1">
            <a:off x="465498" y="2169645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직선 연결선 916"/>
          <p:cNvCxnSpPr/>
          <p:nvPr/>
        </p:nvCxnSpPr>
        <p:spPr>
          <a:xfrm flipH="1">
            <a:off x="358363" y="2303793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8" name="직선 연결선 917"/>
          <p:cNvCxnSpPr/>
          <p:nvPr/>
        </p:nvCxnSpPr>
        <p:spPr>
          <a:xfrm flipH="1">
            <a:off x="700933" y="1883227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직선 연결선 918"/>
          <p:cNvCxnSpPr/>
          <p:nvPr/>
        </p:nvCxnSpPr>
        <p:spPr>
          <a:xfrm flipH="1">
            <a:off x="593798" y="2017375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직선 연결선 919"/>
          <p:cNvCxnSpPr/>
          <p:nvPr/>
        </p:nvCxnSpPr>
        <p:spPr>
          <a:xfrm flipH="1">
            <a:off x="933701" y="1587179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직선 연결선 920"/>
          <p:cNvCxnSpPr/>
          <p:nvPr/>
        </p:nvCxnSpPr>
        <p:spPr>
          <a:xfrm flipH="1">
            <a:off x="832916" y="1727677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" name="직선 연결선 921"/>
          <p:cNvCxnSpPr/>
          <p:nvPr/>
        </p:nvCxnSpPr>
        <p:spPr>
          <a:xfrm flipH="1">
            <a:off x="1171749" y="1292025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" name="직선 연결선 922"/>
          <p:cNvCxnSpPr/>
          <p:nvPr/>
        </p:nvCxnSpPr>
        <p:spPr>
          <a:xfrm flipH="1">
            <a:off x="1070964" y="1432523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" name="직선 연결선 923"/>
          <p:cNvCxnSpPr/>
          <p:nvPr/>
        </p:nvCxnSpPr>
        <p:spPr>
          <a:xfrm flipV="1">
            <a:off x="5920176" y="2359295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" name="직선 연결선 924"/>
          <p:cNvCxnSpPr/>
          <p:nvPr/>
        </p:nvCxnSpPr>
        <p:spPr>
          <a:xfrm flipV="1">
            <a:off x="5047515" y="2357996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" name="직선 연결선 925"/>
          <p:cNvCxnSpPr/>
          <p:nvPr/>
        </p:nvCxnSpPr>
        <p:spPr>
          <a:xfrm flipV="1">
            <a:off x="5486547" y="2359904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7" name="그룹 926"/>
          <p:cNvGrpSpPr/>
          <p:nvPr/>
        </p:nvGrpSpPr>
        <p:grpSpPr>
          <a:xfrm rot="1854697">
            <a:off x="6404486" y="2553850"/>
            <a:ext cx="792000" cy="321"/>
            <a:chOff x="5511689" y="2383418"/>
            <a:chExt cx="860442" cy="321"/>
          </a:xfrm>
        </p:grpSpPr>
        <p:cxnSp>
          <p:nvCxnSpPr>
            <p:cNvPr id="951" name="직선 연결선 950"/>
            <p:cNvCxnSpPr/>
            <p:nvPr/>
          </p:nvCxnSpPr>
          <p:spPr>
            <a:xfrm flipV="1">
              <a:off x="5511689" y="2383418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직선 연결선 951"/>
            <p:cNvCxnSpPr/>
            <p:nvPr/>
          </p:nvCxnSpPr>
          <p:spPr>
            <a:xfrm flipV="1">
              <a:off x="5950721" y="238373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8" name="그룹 927"/>
          <p:cNvGrpSpPr/>
          <p:nvPr/>
        </p:nvGrpSpPr>
        <p:grpSpPr>
          <a:xfrm rot="1854697">
            <a:off x="6352211" y="2560311"/>
            <a:ext cx="792000" cy="321"/>
            <a:chOff x="5511689" y="2383418"/>
            <a:chExt cx="860442" cy="321"/>
          </a:xfrm>
        </p:grpSpPr>
        <p:cxnSp>
          <p:nvCxnSpPr>
            <p:cNvPr id="949" name="직선 연결선 948"/>
            <p:cNvCxnSpPr/>
            <p:nvPr/>
          </p:nvCxnSpPr>
          <p:spPr>
            <a:xfrm flipV="1">
              <a:off x="5511689" y="2383418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직선 연결선 949"/>
            <p:cNvCxnSpPr/>
            <p:nvPr/>
          </p:nvCxnSpPr>
          <p:spPr>
            <a:xfrm flipV="1">
              <a:off x="5950721" y="238373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9" name="그룹 928"/>
          <p:cNvGrpSpPr/>
          <p:nvPr/>
        </p:nvGrpSpPr>
        <p:grpSpPr>
          <a:xfrm rot="1854697">
            <a:off x="7114387" y="2984008"/>
            <a:ext cx="792000" cy="321"/>
            <a:chOff x="5511689" y="2383418"/>
            <a:chExt cx="860442" cy="321"/>
          </a:xfrm>
        </p:grpSpPr>
        <p:cxnSp>
          <p:nvCxnSpPr>
            <p:cNvPr id="947" name="직선 연결선 946"/>
            <p:cNvCxnSpPr/>
            <p:nvPr/>
          </p:nvCxnSpPr>
          <p:spPr>
            <a:xfrm flipV="1">
              <a:off x="5511689" y="2383418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직선 연결선 947"/>
            <p:cNvCxnSpPr/>
            <p:nvPr/>
          </p:nvCxnSpPr>
          <p:spPr>
            <a:xfrm flipV="1">
              <a:off x="5950721" y="238373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0" name="그룹 929"/>
          <p:cNvGrpSpPr/>
          <p:nvPr/>
        </p:nvGrpSpPr>
        <p:grpSpPr>
          <a:xfrm rot="1854697">
            <a:off x="7050403" y="2984158"/>
            <a:ext cx="792000" cy="321"/>
            <a:chOff x="5511689" y="2383418"/>
            <a:chExt cx="860442" cy="321"/>
          </a:xfrm>
        </p:grpSpPr>
        <p:cxnSp>
          <p:nvCxnSpPr>
            <p:cNvPr id="945" name="직선 연결선 944"/>
            <p:cNvCxnSpPr/>
            <p:nvPr/>
          </p:nvCxnSpPr>
          <p:spPr>
            <a:xfrm flipV="1">
              <a:off x="5511689" y="2383418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직선 연결선 945"/>
            <p:cNvCxnSpPr/>
            <p:nvPr/>
          </p:nvCxnSpPr>
          <p:spPr>
            <a:xfrm flipV="1">
              <a:off x="5950721" y="2383739"/>
              <a:ext cx="4214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1" name="직선 연결선 930"/>
          <p:cNvCxnSpPr/>
          <p:nvPr/>
        </p:nvCxnSpPr>
        <p:spPr>
          <a:xfrm>
            <a:off x="7880135" y="3219240"/>
            <a:ext cx="284895" cy="215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2" name="직선 연결선 931"/>
          <p:cNvCxnSpPr/>
          <p:nvPr/>
        </p:nvCxnSpPr>
        <p:spPr>
          <a:xfrm>
            <a:off x="7836406" y="3233024"/>
            <a:ext cx="284895" cy="215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3" name="그룹 932"/>
          <p:cNvGrpSpPr/>
          <p:nvPr/>
        </p:nvGrpSpPr>
        <p:grpSpPr>
          <a:xfrm>
            <a:off x="8564211" y="3467116"/>
            <a:ext cx="2201254" cy="2358"/>
            <a:chOff x="8961179" y="2704044"/>
            <a:chExt cx="1974499" cy="82"/>
          </a:xfrm>
        </p:grpSpPr>
        <p:cxnSp>
          <p:nvCxnSpPr>
            <p:cNvPr id="940" name="직선 연결선 939"/>
            <p:cNvCxnSpPr/>
            <p:nvPr/>
          </p:nvCxnSpPr>
          <p:spPr>
            <a:xfrm flipV="1">
              <a:off x="10557678" y="2704044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직선 연결선 940"/>
            <p:cNvCxnSpPr/>
            <p:nvPr/>
          </p:nvCxnSpPr>
          <p:spPr>
            <a:xfrm flipV="1">
              <a:off x="9761033" y="270412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직선 연결선 941"/>
            <p:cNvCxnSpPr/>
            <p:nvPr/>
          </p:nvCxnSpPr>
          <p:spPr>
            <a:xfrm flipV="1">
              <a:off x="10161248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직선 연결선 942"/>
            <p:cNvCxnSpPr/>
            <p:nvPr/>
          </p:nvCxnSpPr>
          <p:spPr>
            <a:xfrm flipV="1">
              <a:off x="8961179" y="2704125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직선 연결선 943"/>
            <p:cNvCxnSpPr/>
            <p:nvPr/>
          </p:nvCxnSpPr>
          <p:spPr>
            <a:xfrm flipV="1">
              <a:off x="9363529" y="2704092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4" name="그룹 933"/>
          <p:cNvGrpSpPr/>
          <p:nvPr/>
        </p:nvGrpSpPr>
        <p:grpSpPr>
          <a:xfrm>
            <a:off x="10777534" y="3469953"/>
            <a:ext cx="1176780" cy="2188"/>
            <a:chOff x="10961928" y="3787428"/>
            <a:chExt cx="1176780" cy="2188"/>
          </a:xfrm>
        </p:grpSpPr>
        <p:cxnSp>
          <p:nvCxnSpPr>
            <p:cNvPr id="937" name="직선 연결선 936"/>
            <p:cNvCxnSpPr/>
            <p:nvPr/>
          </p:nvCxnSpPr>
          <p:spPr>
            <a:xfrm flipV="1">
              <a:off x="1176070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직선 연결선 937"/>
            <p:cNvCxnSpPr/>
            <p:nvPr/>
          </p:nvCxnSpPr>
          <p:spPr>
            <a:xfrm flipV="1">
              <a:off x="10961928" y="378961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직선 연결선 938"/>
            <p:cNvCxnSpPr/>
            <p:nvPr/>
          </p:nvCxnSpPr>
          <p:spPr>
            <a:xfrm flipV="1">
              <a:off x="11364278" y="3787428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5" name="직선 연결선 934"/>
          <p:cNvCxnSpPr/>
          <p:nvPr/>
        </p:nvCxnSpPr>
        <p:spPr>
          <a:xfrm flipV="1">
            <a:off x="8121301" y="3472365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6" name="직선 연결선 935"/>
          <p:cNvCxnSpPr/>
          <p:nvPr/>
        </p:nvCxnSpPr>
        <p:spPr>
          <a:xfrm flipV="1">
            <a:off x="8113287" y="3435607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4" name="TextBox 713"/>
          <p:cNvSpPr txBox="1"/>
          <p:nvPr/>
        </p:nvSpPr>
        <p:spPr>
          <a:xfrm>
            <a:off x="1276789" y="1270350"/>
            <a:ext cx="2808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9A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715" name="TextBox 714"/>
          <p:cNvSpPr txBox="1"/>
          <p:nvPr/>
        </p:nvSpPr>
        <p:spPr>
          <a:xfrm>
            <a:off x="1064785" y="1559094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9B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716" name="TextBox 715"/>
          <p:cNvSpPr txBox="1"/>
          <p:nvPr/>
        </p:nvSpPr>
        <p:spPr>
          <a:xfrm>
            <a:off x="844536" y="1847989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9C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717" name="TextBox 716"/>
          <p:cNvSpPr txBox="1"/>
          <p:nvPr/>
        </p:nvSpPr>
        <p:spPr>
          <a:xfrm>
            <a:off x="594412" y="2142216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9D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718" name="TextBox 717"/>
          <p:cNvSpPr txBox="1"/>
          <p:nvPr/>
        </p:nvSpPr>
        <p:spPr>
          <a:xfrm>
            <a:off x="586792" y="2286996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9G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719" name="TextBox 718"/>
          <p:cNvSpPr txBox="1"/>
          <p:nvPr/>
        </p:nvSpPr>
        <p:spPr>
          <a:xfrm>
            <a:off x="2038927" y="1249705"/>
            <a:ext cx="2904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8Q</a:t>
            </a:r>
            <a:endParaRPr lang="ko-KR" altLang="en-US" sz="700"/>
          </a:p>
        </p:txBody>
      </p:sp>
      <p:sp>
        <p:nvSpPr>
          <p:cNvPr id="720" name="TextBox 719"/>
          <p:cNvSpPr txBox="1"/>
          <p:nvPr/>
        </p:nvSpPr>
        <p:spPr>
          <a:xfrm>
            <a:off x="2038927" y="1394485"/>
            <a:ext cx="2808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8A</a:t>
            </a:r>
            <a:endParaRPr lang="ko-KR" altLang="en-US" sz="700"/>
          </a:p>
        </p:txBody>
      </p:sp>
      <p:sp>
        <p:nvSpPr>
          <p:cNvPr id="721" name="TextBox 720"/>
          <p:cNvSpPr txBox="1"/>
          <p:nvPr/>
        </p:nvSpPr>
        <p:spPr>
          <a:xfrm>
            <a:off x="2046397" y="1554019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8B</a:t>
            </a:r>
            <a:endParaRPr lang="ko-KR" altLang="en-US" sz="700"/>
          </a:p>
        </p:txBody>
      </p:sp>
      <p:sp>
        <p:nvSpPr>
          <p:cNvPr id="722" name="TextBox 721"/>
          <p:cNvSpPr txBox="1"/>
          <p:nvPr/>
        </p:nvSpPr>
        <p:spPr>
          <a:xfrm>
            <a:off x="2038543" y="1853700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8C</a:t>
            </a:r>
            <a:endParaRPr lang="ko-KR" altLang="en-US" sz="700"/>
          </a:p>
        </p:txBody>
      </p:sp>
      <p:sp>
        <p:nvSpPr>
          <p:cNvPr id="723" name="TextBox 722"/>
          <p:cNvSpPr txBox="1"/>
          <p:nvPr/>
        </p:nvSpPr>
        <p:spPr>
          <a:xfrm>
            <a:off x="2035924" y="2128151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8D</a:t>
            </a:r>
            <a:endParaRPr lang="ko-KR" altLang="en-US" sz="700"/>
          </a:p>
        </p:txBody>
      </p:sp>
      <p:sp>
        <p:nvSpPr>
          <p:cNvPr id="724" name="TextBox 723"/>
          <p:cNvSpPr txBox="1"/>
          <p:nvPr/>
        </p:nvSpPr>
        <p:spPr>
          <a:xfrm>
            <a:off x="2028304" y="2272931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8</a:t>
            </a:r>
            <a:r>
              <a:rPr lang="en-US" altLang="ko-KR" sz="700" dirty="0" smtClean="0"/>
              <a:t>G</a:t>
            </a:r>
            <a:endParaRPr lang="ko-KR" altLang="en-US" sz="700"/>
          </a:p>
        </p:txBody>
      </p:sp>
      <p:sp>
        <p:nvSpPr>
          <p:cNvPr id="725" name="TextBox 724"/>
          <p:cNvSpPr txBox="1"/>
          <p:nvPr/>
        </p:nvSpPr>
        <p:spPr>
          <a:xfrm>
            <a:off x="3553886" y="1233011"/>
            <a:ext cx="2904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7</a:t>
            </a:r>
            <a:r>
              <a:rPr lang="en-US" altLang="ko-KR" sz="700" dirty="0" smtClean="0"/>
              <a:t>Q</a:t>
            </a:r>
            <a:endParaRPr lang="ko-KR" altLang="en-US" sz="700"/>
          </a:p>
        </p:txBody>
      </p:sp>
      <p:sp>
        <p:nvSpPr>
          <p:cNvPr id="726" name="TextBox 725"/>
          <p:cNvSpPr txBox="1"/>
          <p:nvPr/>
        </p:nvSpPr>
        <p:spPr>
          <a:xfrm>
            <a:off x="3561506" y="1383505"/>
            <a:ext cx="2808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7</a:t>
            </a:r>
            <a:r>
              <a:rPr lang="en-US" altLang="ko-KR" sz="700" dirty="0" smtClean="0"/>
              <a:t>A</a:t>
            </a:r>
            <a:endParaRPr lang="ko-KR" altLang="en-US" sz="700"/>
          </a:p>
        </p:txBody>
      </p:sp>
      <p:sp>
        <p:nvSpPr>
          <p:cNvPr id="727" name="TextBox 726"/>
          <p:cNvSpPr txBox="1"/>
          <p:nvPr/>
        </p:nvSpPr>
        <p:spPr>
          <a:xfrm>
            <a:off x="3561356" y="1537325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7</a:t>
            </a:r>
            <a:r>
              <a:rPr lang="en-US" altLang="ko-KR" sz="700" dirty="0" smtClean="0"/>
              <a:t>B</a:t>
            </a:r>
            <a:endParaRPr lang="ko-KR" altLang="en-US" sz="700"/>
          </a:p>
        </p:txBody>
      </p:sp>
      <p:sp>
        <p:nvSpPr>
          <p:cNvPr id="728" name="TextBox 727"/>
          <p:cNvSpPr txBox="1"/>
          <p:nvPr/>
        </p:nvSpPr>
        <p:spPr>
          <a:xfrm>
            <a:off x="3567791" y="1822717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7</a:t>
            </a:r>
            <a:r>
              <a:rPr lang="en-US" altLang="ko-KR" sz="700" dirty="0" smtClean="0"/>
              <a:t>C</a:t>
            </a:r>
            <a:endParaRPr lang="ko-KR" altLang="en-US" sz="700"/>
          </a:p>
        </p:txBody>
      </p:sp>
      <p:sp>
        <p:nvSpPr>
          <p:cNvPr id="729" name="TextBox 728"/>
          <p:cNvSpPr txBox="1"/>
          <p:nvPr/>
        </p:nvSpPr>
        <p:spPr>
          <a:xfrm>
            <a:off x="3569935" y="2111457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7</a:t>
            </a:r>
            <a:r>
              <a:rPr lang="en-US" altLang="ko-KR" sz="700" dirty="0" smtClean="0"/>
              <a:t>D</a:t>
            </a:r>
            <a:endParaRPr lang="ko-KR" altLang="en-US" sz="700"/>
          </a:p>
        </p:txBody>
      </p:sp>
      <p:sp>
        <p:nvSpPr>
          <p:cNvPr id="730" name="TextBox 729"/>
          <p:cNvSpPr txBox="1"/>
          <p:nvPr/>
        </p:nvSpPr>
        <p:spPr>
          <a:xfrm>
            <a:off x="3567078" y="2256237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7G</a:t>
            </a:r>
            <a:endParaRPr lang="ko-KR" altLang="en-US" sz="700"/>
          </a:p>
        </p:txBody>
      </p:sp>
      <p:sp>
        <p:nvSpPr>
          <p:cNvPr id="731" name="TextBox 730"/>
          <p:cNvSpPr txBox="1"/>
          <p:nvPr/>
        </p:nvSpPr>
        <p:spPr>
          <a:xfrm>
            <a:off x="3567715" y="2418744"/>
            <a:ext cx="2728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7E</a:t>
            </a:r>
            <a:endParaRPr lang="ko-KR" altLang="en-US" sz="700"/>
          </a:p>
        </p:txBody>
      </p:sp>
      <p:sp>
        <p:nvSpPr>
          <p:cNvPr id="732" name="TextBox 731"/>
          <p:cNvSpPr txBox="1"/>
          <p:nvPr/>
        </p:nvSpPr>
        <p:spPr>
          <a:xfrm>
            <a:off x="3564858" y="2563524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7F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32" name="TextBox 1131"/>
          <p:cNvSpPr txBox="1"/>
          <p:nvPr/>
        </p:nvSpPr>
        <p:spPr>
          <a:xfrm>
            <a:off x="5068933" y="1241957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6A</a:t>
            </a:r>
            <a:endParaRPr lang="ko-KR" altLang="en-US" sz="700"/>
          </a:p>
        </p:txBody>
      </p:sp>
      <p:sp>
        <p:nvSpPr>
          <p:cNvPr id="1133" name="TextBox 1132"/>
          <p:cNvSpPr txBox="1"/>
          <p:nvPr/>
        </p:nvSpPr>
        <p:spPr>
          <a:xfrm>
            <a:off x="5069300" y="1430995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6B</a:t>
            </a:r>
            <a:endParaRPr lang="ko-KR" altLang="en-US" sz="700"/>
          </a:p>
        </p:txBody>
      </p:sp>
      <p:sp>
        <p:nvSpPr>
          <p:cNvPr id="1135" name="TextBox 1134"/>
          <p:cNvSpPr txBox="1"/>
          <p:nvPr/>
        </p:nvSpPr>
        <p:spPr>
          <a:xfrm>
            <a:off x="5075585" y="1611127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6C</a:t>
            </a:r>
            <a:endParaRPr lang="ko-KR" altLang="en-US" sz="700"/>
          </a:p>
        </p:txBody>
      </p:sp>
      <p:sp>
        <p:nvSpPr>
          <p:cNvPr id="1140" name="TextBox 1139"/>
          <p:cNvSpPr txBox="1"/>
          <p:nvPr/>
        </p:nvSpPr>
        <p:spPr>
          <a:xfrm>
            <a:off x="5075585" y="1771147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6</a:t>
            </a:r>
            <a:r>
              <a:rPr lang="en-US" altLang="ko-KR" sz="700" dirty="0"/>
              <a:t>D</a:t>
            </a:r>
            <a:endParaRPr lang="en-US" altLang="ko-KR" sz="700" dirty="0" smtClean="0"/>
          </a:p>
        </p:txBody>
      </p:sp>
      <p:sp>
        <p:nvSpPr>
          <p:cNvPr id="1141" name="TextBox 1140"/>
          <p:cNvSpPr txBox="1"/>
          <p:nvPr/>
        </p:nvSpPr>
        <p:spPr>
          <a:xfrm>
            <a:off x="5067965" y="1961647"/>
            <a:ext cx="2728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6E</a:t>
            </a:r>
          </a:p>
        </p:txBody>
      </p:sp>
      <p:sp>
        <p:nvSpPr>
          <p:cNvPr id="1142" name="TextBox 1141"/>
          <p:cNvSpPr txBox="1"/>
          <p:nvPr/>
        </p:nvSpPr>
        <p:spPr>
          <a:xfrm>
            <a:off x="5067965" y="2121667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6F</a:t>
            </a:r>
          </a:p>
        </p:txBody>
      </p:sp>
      <p:sp>
        <p:nvSpPr>
          <p:cNvPr id="1143" name="TextBox 1142"/>
          <p:cNvSpPr txBox="1"/>
          <p:nvPr/>
        </p:nvSpPr>
        <p:spPr>
          <a:xfrm>
            <a:off x="6356414" y="1257143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5A</a:t>
            </a:r>
            <a:endParaRPr lang="ko-KR" altLang="en-US" sz="700"/>
          </a:p>
        </p:txBody>
      </p:sp>
      <p:sp>
        <p:nvSpPr>
          <p:cNvPr id="1144" name="TextBox 1143"/>
          <p:cNvSpPr txBox="1"/>
          <p:nvPr/>
        </p:nvSpPr>
        <p:spPr>
          <a:xfrm>
            <a:off x="6356781" y="1446181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5</a:t>
            </a:r>
            <a:r>
              <a:rPr lang="en-US" altLang="ko-KR" sz="700" dirty="0" smtClean="0"/>
              <a:t>B</a:t>
            </a:r>
            <a:endParaRPr lang="ko-KR" altLang="en-US" sz="700"/>
          </a:p>
        </p:txBody>
      </p:sp>
      <p:sp>
        <p:nvSpPr>
          <p:cNvPr id="1145" name="TextBox 1144"/>
          <p:cNvSpPr txBox="1"/>
          <p:nvPr/>
        </p:nvSpPr>
        <p:spPr>
          <a:xfrm>
            <a:off x="6363066" y="1626313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5C</a:t>
            </a:r>
            <a:endParaRPr lang="ko-KR" altLang="en-US" sz="700"/>
          </a:p>
        </p:txBody>
      </p:sp>
      <p:sp>
        <p:nvSpPr>
          <p:cNvPr id="1146" name="TextBox 1145"/>
          <p:cNvSpPr txBox="1"/>
          <p:nvPr/>
        </p:nvSpPr>
        <p:spPr>
          <a:xfrm>
            <a:off x="6363066" y="1786333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5</a:t>
            </a:r>
            <a:r>
              <a:rPr lang="en-US" altLang="ko-KR" sz="700" dirty="0" smtClean="0"/>
              <a:t>D</a:t>
            </a:r>
          </a:p>
        </p:txBody>
      </p:sp>
      <p:sp>
        <p:nvSpPr>
          <p:cNvPr id="1147" name="TextBox 1146"/>
          <p:cNvSpPr txBox="1"/>
          <p:nvPr/>
        </p:nvSpPr>
        <p:spPr>
          <a:xfrm>
            <a:off x="6355446" y="1976833"/>
            <a:ext cx="2728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5E</a:t>
            </a:r>
          </a:p>
        </p:txBody>
      </p:sp>
      <p:sp>
        <p:nvSpPr>
          <p:cNvPr id="1148" name="TextBox 1147"/>
          <p:cNvSpPr txBox="1"/>
          <p:nvPr/>
        </p:nvSpPr>
        <p:spPr>
          <a:xfrm>
            <a:off x="6355446" y="2136853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5</a:t>
            </a:r>
            <a:r>
              <a:rPr lang="en-US" altLang="ko-KR" sz="700" dirty="0" smtClean="0"/>
              <a:t>F</a:t>
            </a:r>
          </a:p>
        </p:txBody>
      </p:sp>
      <p:sp>
        <p:nvSpPr>
          <p:cNvPr id="1149" name="TextBox 1148"/>
          <p:cNvSpPr txBox="1"/>
          <p:nvPr/>
        </p:nvSpPr>
        <p:spPr>
          <a:xfrm>
            <a:off x="7311163" y="1232143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/>
              <a:t>4</a:t>
            </a:r>
            <a:r>
              <a:rPr lang="en-US" altLang="ko-KR" sz="700" dirty="0" smtClean="0"/>
              <a:t>A</a:t>
            </a:r>
            <a:endParaRPr lang="ko-KR" altLang="en-US" sz="700"/>
          </a:p>
        </p:txBody>
      </p:sp>
      <p:sp>
        <p:nvSpPr>
          <p:cNvPr id="1150" name="TextBox 1149"/>
          <p:cNvSpPr txBox="1"/>
          <p:nvPr/>
        </p:nvSpPr>
        <p:spPr>
          <a:xfrm>
            <a:off x="7311530" y="1421181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4B</a:t>
            </a:r>
            <a:endParaRPr lang="ko-KR" altLang="en-US" sz="700"/>
          </a:p>
        </p:txBody>
      </p:sp>
      <p:sp>
        <p:nvSpPr>
          <p:cNvPr id="1151" name="TextBox 1150"/>
          <p:cNvSpPr txBox="1"/>
          <p:nvPr/>
        </p:nvSpPr>
        <p:spPr>
          <a:xfrm>
            <a:off x="7317815" y="1601313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4</a:t>
            </a:r>
            <a:r>
              <a:rPr lang="en-US" altLang="ko-KR" sz="700" dirty="0" smtClean="0"/>
              <a:t>C</a:t>
            </a:r>
            <a:endParaRPr lang="ko-KR" altLang="en-US" sz="700"/>
          </a:p>
        </p:txBody>
      </p:sp>
      <p:sp>
        <p:nvSpPr>
          <p:cNvPr id="1152" name="TextBox 1151"/>
          <p:cNvSpPr txBox="1"/>
          <p:nvPr/>
        </p:nvSpPr>
        <p:spPr>
          <a:xfrm>
            <a:off x="7317815" y="1761333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4D</a:t>
            </a:r>
          </a:p>
        </p:txBody>
      </p:sp>
      <p:sp>
        <p:nvSpPr>
          <p:cNvPr id="1153" name="TextBox 1152"/>
          <p:cNvSpPr txBox="1"/>
          <p:nvPr/>
        </p:nvSpPr>
        <p:spPr>
          <a:xfrm>
            <a:off x="7310195" y="1951833"/>
            <a:ext cx="2728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4</a:t>
            </a:r>
            <a:r>
              <a:rPr lang="en-US" altLang="ko-KR" sz="700" dirty="0" smtClean="0"/>
              <a:t>E</a:t>
            </a:r>
          </a:p>
        </p:txBody>
      </p:sp>
      <p:sp>
        <p:nvSpPr>
          <p:cNvPr id="1154" name="TextBox 1153"/>
          <p:cNvSpPr txBox="1"/>
          <p:nvPr/>
        </p:nvSpPr>
        <p:spPr>
          <a:xfrm>
            <a:off x="7310195" y="2111853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4F</a:t>
            </a:r>
          </a:p>
        </p:txBody>
      </p:sp>
      <p:sp>
        <p:nvSpPr>
          <p:cNvPr id="1155" name="TextBox 1154"/>
          <p:cNvSpPr txBox="1"/>
          <p:nvPr/>
        </p:nvSpPr>
        <p:spPr>
          <a:xfrm>
            <a:off x="7310002" y="2319923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4G</a:t>
            </a:r>
            <a:endParaRPr lang="ko-KR" altLang="en-US" sz="700"/>
          </a:p>
        </p:txBody>
      </p:sp>
      <p:sp>
        <p:nvSpPr>
          <p:cNvPr id="1156" name="TextBox 1155"/>
          <p:cNvSpPr txBox="1"/>
          <p:nvPr/>
        </p:nvSpPr>
        <p:spPr>
          <a:xfrm>
            <a:off x="7310369" y="2508961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4H</a:t>
            </a:r>
            <a:endParaRPr lang="ko-KR" altLang="en-US" sz="700"/>
          </a:p>
        </p:txBody>
      </p:sp>
      <p:sp>
        <p:nvSpPr>
          <p:cNvPr id="1157" name="TextBox 1156"/>
          <p:cNvSpPr txBox="1"/>
          <p:nvPr/>
        </p:nvSpPr>
        <p:spPr>
          <a:xfrm>
            <a:off x="7316654" y="2689093"/>
            <a:ext cx="2519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4I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58" name="TextBox 1157"/>
          <p:cNvSpPr txBox="1"/>
          <p:nvPr/>
        </p:nvSpPr>
        <p:spPr>
          <a:xfrm>
            <a:off x="7644314" y="2849113"/>
            <a:ext cx="2584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4J</a:t>
            </a:r>
          </a:p>
        </p:txBody>
      </p:sp>
      <p:sp>
        <p:nvSpPr>
          <p:cNvPr id="1159" name="TextBox 1158"/>
          <p:cNvSpPr txBox="1"/>
          <p:nvPr/>
        </p:nvSpPr>
        <p:spPr>
          <a:xfrm>
            <a:off x="7917692" y="3069849"/>
            <a:ext cx="2760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4K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60" name="TextBox 1159"/>
          <p:cNvSpPr txBox="1"/>
          <p:nvPr/>
        </p:nvSpPr>
        <p:spPr>
          <a:xfrm>
            <a:off x="8192012" y="3229869"/>
            <a:ext cx="2503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4l</a:t>
            </a:r>
          </a:p>
        </p:txBody>
      </p:sp>
      <p:cxnSp>
        <p:nvCxnSpPr>
          <p:cNvPr id="1161" name="직선 연결선 1160"/>
          <p:cNvCxnSpPr/>
          <p:nvPr/>
        </p:nvCxnSpPr>
        <p:spPr>
          <a:xfrm flipV="1">
            <a:off x="7653304" y="3070798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2" name="직선 연결선 1161"/>
          <p:cNvCxnSpPr/>
          <p:nvPr/>
        </p:nvCxnSpPr>
        <p:spPr>
          <a:xfrm flipV="1">
            <a:off x="8101861" y="3069849"/>
            <a:ext cx="421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3" name="TextBox 1162"/>
          <p:cNvSpPr txBox="1"/>
          <p:nvPr/>
        </p:nvSpPr>
        <p:spPr>
          <a:xfrm>
            <a:off x="8576392" y="1239120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3A</a:t>
            </a:r>
            <a:endParaRPr lang="ko-KR" altLang="en-US" sz="700"/>
          </a:p>
        </p:txBody>
      </p:sp>
      <p:sp>
        <p:nvSpPr>
          <p:cNvPr id="1164" name="TextBox 1163"/>
          <p:cNvSpPr txBox="1"/>
          <p:nvPr/>
        </p:nvSpPr>
        <p:spPr>
          <a:xfrm>
            <a:off x="8576759" y="1428158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</a:t>
            </a:r>
            <a:r>
              <a:rPr lang="en-US" altLang="ko-KR" sz="700" dirty="0" smtClean="0"/>
              <a:t>B</a:t>
            </a:r>
            <a:endParaRPr lang="ko-KR" altLang="en-US" sz="700"/>
          </a:p>
        </p:txBody>
      </p:sp>
      <p:sp>
        <p:nvSpPr>
          <p:cNvPr id="1165" name="TextBox 1164"/>
          <p:cNvSpPr txBox="1"/>
          <p:nvPr/>
        </p:nvSpPr>
        <p:spPr>
          <a:xfrm>
            <a:off x="8583044" y="1608290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3C</a:t>
            </a:r>
            <a:endParaRPr lang="ko-KR" altLang="en-US" sz="700"/>
          </a:p>
        </p:txBody>
      </p:sp>
      <p:sp>
        <p:nvSpPr>
          <p:cNvPr id="1166" name="TextBox 1165"/>
          <p:cNvSpPr txBox="1"/>
          <p:nvPr/>
        </p:nvSpPr>
        <p:spPr>
          <a:xfrm>
            <a:off x="8583044" y="1768310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</a:t>
            </a:r>
            <a:r>
              <a:rPr lang="en-US" altLang="ko-KR" sz="700" dirty="0" smtClean="0"/>
              <a:t>D</a:t>
            </a:r>
          </a:p>
        </p:txBody>
      </p:sp>
      <p:sp>
        <p:nvSpPr>
          <p:cNvPr id="1167" name="TextBox 1166"/>
          <p:cNvSpPr txBox="1"/>
          <p:nvPr/>
        </p:nvSpPr>
        <p:spPr>
          <a:xfrm>
            <a:off x="8575424" y="1958810"/>
            <a:ext cx="2728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3E</a:t>
            </a:r>
          </a:p>
        </p:txBody>
      </p:sp>
      <p:sp>
        <p:nvSpPr>
          <p:cNvPr id="1168" name="TextBox 1167"/>
          <p:cNvSpPr txBox="1"/>
          <p:nvPr/>
        </p:nvSpPr>
        <p:spPr>
          <a:xfrm>
            <a:off x="8575424" y="2118830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</a:t>
            </a:r>
            <a:r>
              <a:rPr lang="en-US" altLang="ko-KR" sz="700" dirty="0" smtClean="0"/>
              <a:t>F</a:t>
            </a:r>
          </a:p>
        </p:txBody>
      </p:sp>
      <p:sp>
        <p:nvSpPr>
          <p:cNvPr id="1169" name="TextBox 1168"/>
          <p:cNvSpPr txBox="1"/>
          <p:nvPr/>
        </p:nvSpPr>
        <p:spPr>
          <a:xfrm>
            <a:off x="8575231" y="2326900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/>
              <a:t>3</a:t>
            </a:r>
            <a:r>
              <a:rPr lang="en-US" altLang="ko-KR" sz="700" dirty="0" smtClean="0"/>
              <a:t>G</a:t>
            </a:r>
            <a:endParaRPr lang="ko-KR" altLang="en-US" sz="700"/>
          </a:p>
        </p:txBody>
      </p:sp>
      <p:sp>
        <p:nvSpPr>
          <p:cNvPr id="1170" name="TextBox 1169"/>
          <p:cNvSpPr txBox="1"/>
          <p:nvPr/>
        </p:nvSpPr>
        <p:spPr>
          <a:xfrm>
            <a:off x="8575598" y="2515938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</a:t>
            </a:r>
            <a:r>
              <a:rPr lang="en-US" altLang="ko-KR" sz="700" dirty="0" smtClean="0"/>
              <a:t>H</a:t>
            </a:r>
            <a:endParaRPr lang="ko-KR" altLang="en-US" sz="700"/>
          </a:p>
        </p:txBody>
      </p:sp>
      <p:sp>
        <p:nvSpPr>
          <p:cNvPr id="1171" name="TextBox 1170"/>
          <p:cNvSpPr txBox="1"/>
          <p:nvPr/>
        </p:nvSpPr>
        <p:spPr>
          <a:xfrm>
            <a:off x="8581883" y="2696070"/>
            <a:ext cx="2519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</a:t>
            </a:r>
            <a:r>
              <a:rPr lang="en-US" altLang="ko-KR" sz="700" dirty="0" smtClean="0"/>
              <a:t>I</a:t>
            </a:r>
            <a:endParaRPr lang="ko-KR" altLang="en-US" sz="700"/>
          </a:p>
        </p:txBody>
      </p:sp>
      <p:sp>
        <p:nvSpPr>
          <p:cNvPr id="1172" name="TextBox 1171"/>
          <p:cNvSpPr txBox="1"/>
          <p:nvPr/>
        </p:nvSpPr>
        <p:spPr>
          <a:xfrm>
            <a:off x="8568772" y="2880810"/>
            <a:ext cx="2584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3J</a:t>
            </a:r>
          </a:p>
        </p:txBody>
      </p:sp>
      <p:sp>
        <p:nvSpPr>
          <p:cNvPr id="1173" name="TextBox 1172"/>
          <p:cNvSpPr txBox="1"/>
          <p:nvPr/>
        </p:nvSpPr>
        <p:spPr>
          <a:xfrm>
            <a:off x="8568579" y="3088880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3K</a:t>
            </a:r>
            <a:endParaRPr lang="ko-KR" altLang="en-US" sz="700"/>
          </a:p>
        </p:txBody>
      </p:sp>
      <p:sp>
        <p:nvSpPr>
          <p:cNvPr id="1174" name="TextBox 1173"/>
          <p:cNvSpPr txBox="1"/>
          <p:nvPr/>
        </p:nvSpPr>
        <p:spPr>
          <a:xfrm>
            <a:off x="8568946" y="3255058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3L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75" name="TextBox 1174"/>
          <p:cNvSpPr txBox="1"/>
          <p:nvPr/>
        </p:nvSpPr>
        <p:spPr>
          <a:xfrm>
            <a:off x="9535705" y="1239241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2A</a:t>
            </a:r>
            <a:endParaRPr lang="ko-KR" altLang="en-US" sz="700"/>
          </a:p>
        </p:txBody>
      </p:sp>
      <p:sp>
        <p:nvSpPr>
          <p:cNvPr id="1176" name="TextBox 1175"/>
          <p:cNvSpPr txBox="1"/>
          <p:nvPr/>
        </p:nvSpPr>
        <p:spPr>
          <a:xfrm>
            <a:off x="9536072" y="1428279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2B</a:t>
            </a:r>
            <a:endParaRPr lang="ko-KR" altLang="en-US" sz="700"/>
          </a:p>
        </p:txBody>
      </p:sp>
      <p:sp>
        <p:nvSpPr>
          <p:cNvPr id="1177" name="TextBox 1176"/>
          <p:cNvSpPr txBox="1"/>
          <p:nvPr/>
        </p:nvSpPr>
        <p:spPr>
          <a:xfrm>
            <a:off x="9542357" y="1608411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2C</a:t>
            </a:r>
            <a:endParaRPr lang="ko-KR" altLang="en-US" sz="700"/>
          </a:p>
        </p:txBody>
      </p:sp>
      <p:sp>
        <p:nvSpPr>
          <p:cNvPr id="1178" name="TextBox 1177"/>
          <p:cNvSpPr txBox="1"/>
          <p:nvPr/>
        </p:nvSpPr>
        <p:spPr>
          <a:xfrm>
            <a:off x="9542357" y="1768431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2D</a:t>
            </a:r>
          </a:p>
        </p:txBody>
      </p:sp>
      <p:sp>
        <p:nvSpPr>
          <p:cNvPr id="1179" name="TextBox 1178"/>
          <p:cNvSpPr txBox="1"/>
          <p:nvPr/>
        </p:nvSpPr>
        <p:spPr>
          <a:xfrm>
            <a:off x="9534737" y="1958931"/>
            <a:ext cx="2728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2</a:t>
            </a:r>
            <a:r>
              <a:rPr lang="en-US" altLang="ko-KR" sz="700" dirty="0" smtClean="0"/>
              <a:t>E</a:t>
            </a:r>
          </a:p>
        </p:txBody>
      </p:sp>
      <p:sp>
        <p:nvSpPr>
          <p:cNvPr id="1180" name="TextBox 1179"/>
          <p:cNvSpPr txBox="1"/>
          <p:nvPr/>
        </p:nvSpPr>
        <p:spPr>
          <a:xfrm>
            <a:off x="9534737" y="2118951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</a:t>
            </a:r>
            <a:r>
              <a:rPr lang="en-US" altLang="ko-KR" sz="700" dirty="0" smtClean="0"/>
              <a:t>F</a:t>
            </a:r>
          </a:p>
        </p:txBody>
      </p:sp>
      <p:sp>
        <p:nvSpPr>
          <p:cNvPr id="1181" name="TextBox 1180"/>
          <p:cNvSpPr txBox="1"/>
          <p:nvPr/>
        </p:nvSpPr>
        <p:spPr>
          <a:xfrm>
            <a:off x="9534544" y="2327021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2G</a:t>
            </a:r>
            <a:endParaRPr lang="ko-KR" altLang="en-US" sz="700"/>
          </a:p>
        </p:txBody>
      </p:sp>
      <p:sp>
        <p:nvSpPr>
          <p:cNvPr id="1182" name="TextBox 1181"/>
          <p:cNvSpPr txBox="1"/>
          <p:nvPr/>
        </p:nvSpPr>
        <p:spPr>
          <a:xfrm>
            <a:off x="9534911" y="2516059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2H</a:t>
            </a:r>
            <a:endParaRPr lang="ko-KR" altLang="en-US" sz="700"/>
          </a:p>
        </p:txBody>
      </p:sp>
      <p:sp>
        <p:nvSpPr>
          <p:cNvPr id="1183" name="TextBox 1182"/>
          <p:cNvSpPr txBox="1"/>
          <p:nvPr/>
        </p:nvSpPr>
        <p:spPr>
          <a:xfrm>
            <a:off x="9541196" y="2696191"/>
            <a:ext cx="2519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2I</a:t>
            </a:r>
            <a:endParaRPr lang="ko-KR" altLang="en-US" sz="700"/>
          </a:p>
        </p:txBody>
      </p:sp>
      <p:sp>
        <p:nvSpPr>
          <p:cNvPr id="1184" name="TextBox 1183"/>
          <p:cNvSpPr txBox="1"/>
          <p:nvPr/>
        </p:nvSpPr>
        <p:spPr>
          <a:xfrm>
            <a:off x="9528085" y="2880931"/>
            <a:ext cx="2584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2J</a:t>
            </a:r>
          </a:p>
        </p:txBody>
      </p:sp>
      <p:sp>
        <p:nvSpPr>
          <p:cNvPr id="1185" name="TextBox 1184"/>
          <p:cNvSpPr txBox="1"/>
          <p:nvPr/>
        </p:nvSpPr>
        <p:spPr>
          <a:xfrm>
            <a:off x="9527892" y="3089001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/>
              <a:t>2</a:t>
            </a:r>
            <a:r>
              <a:rPr lang="en-US" altLang="ko-KR" sz="700" dirty="0" smtClean="0"/>
              <a:t>K</a:t>
            </a:r>
            <a:endParaRPr lang="ko-KR" altLang="en-US" sz="700"/>
          </a:p>
        </p:txBody>
      </p:sp>
      <p:sp>
        <p:nvSpPr>
          <p:cNvPr id="1186" name="TextBox 1185"/>
          <p:cNvSpPr txBox="1"/>
          <p:nvPr/>
        </p:nvSpPr>
        <p:spPr>
          <a:xfrm>
            <a:off x="9528259" y="3255179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FF5050"/>
                </a:solidFill>
              </a:rPr>
              <a:t>2</a:t>
            </a:r>
            <a:r>
              <a:rPr lang="en-US" altLang="ko-KR" sz="700" dirty="0" smtClean="0">
                <a:solidFill>
                  <a:srgbClr val="FF5050"/>
                </a:solidFill>
              </a:rPr>
              <a:t>L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87" name="TextBox 1186"/>
          <p:cNvSpPr txBox="1"/>
          <p:nvPr/>
        </p:nvSpPr>
        <p:spPr>
          <a:xfrm>
            <a:off x="10802038" y="1246329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solidFill>
                  <a:srgbClr val="FF5050"/>
                </a:solidFill>
              </a:rPr>
              <a:t>1</a:t>
            </a:r>
            <a:r>
              <a:rPr lang="en-US" altLang="ko-KR" sz="700" dirty="0" smtClean="0">
                <a:solidFill>
                  <a:srgbClr val="FF5050"/>
                </a:solidFill>
              </a:rPr>
              <a:t>A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88" name="TextBox 1187"/>
          <p:cNvSpPr txBox="1"/>
          <p:nvPr/>
        </p:nvSpPr>
        <p:spPr>
          <a:xfrm>
            <a:off x="10802405" y="1435367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1B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89" name="TextBox 1188"/>
          <p:cNvSpPr txBox="1"/>
          <p:nvPr/>
        </p:nvSpPr>
        <p:spPr>
          <a:xfrm>
            <a:off x="10808690" y="1615499"/>
            <a:ext cx="2776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1C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90" name="TextBox 1189"/>
          <p:cNvSpPr txBox="1"/>
          <p:nvPr/>
        </p:nvSpPr>
        <p:spPr>
          <a:xfrm>
            <a:off x="10808690" y="1775519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FF5050"/>
                </a:solidFill>
              </a:rPr>
              <a:t>1</a:t>
            </a:r>
            <a:r>
              <a:rPr lang="en-US" altLang="ko-KR" sz="700" dirty="0" smtClean="0">
                <a:solidFill>
                  <a:srgbClr val="FF5050"/>
                </a:solidFill>
              </a:rPr>
              <a:t>D</a:t>
            </a:r>
          </a:p>
        </p:txBody>
      </p:sp>
      <p:sp>
        <p:nvSpPr>
          <p:cNvPr id="1191" name="TextBox 1190"/>
          <p:cNvSpPr txBox="1"/>
          <p:nvPr/>
        </p:nvSpPr>
        <p:spPr>
          <a:xfrm>
            <a:off x="10801070" y="1966019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21</a:t>
            </a:r>
          </a:p>
        </p:txBody>
      </p:sp>
      <p:sp>
        <p:nvSpPr>
          <p:cNvPr id="1192" name="TextBox 1191"/>
          <p:cNvSpPr txBox="1"/>
          <p:nvPr/>
        </p:nvSpPr>
        <p:spPr>
          <a:xfrm>
            <a:off x="10801070" y="2126039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1F</a:t>
            </a:r>
          </a:p>
        </p:txBody>
      </p:sp>
      <p:sp>
        <p:nvSpPr>
          <p:cNvPr id="1193" name="TextBox 1192"/>
          <p:cNvSpPr txBox="1"/>
          <p:nvPr/>
        </p:nvSpPr>
        <p:spPr>
          <a:xfrm>
            <a:off x="10800877" y="2334109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1G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94" name="TextBox 1193"/>
          <p:cNvSpPr txBox="1"/>
          <p:nvPr/>
        </p:nvSpPr>
        <p:spPr>
          <a:xfrm>
            <a:off x="10801244" y="2523147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FF5050"/>
                </a:solidFill>
              </a:rPr>
              <a:t>1</a:t>
            </a:r>
            <a:r>
              <a:rPr lang="en-US" altLang="ko-KR" sz="700" dirty="0" smtClean="0">
                <a:solidFill>
                  <a:srgbClr val="FF5050"/>
                </a:solidFill>
              </a:rPr>
              <a:t>H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95" name="TextBox 1194"/>
          <p:cNvSpPr txBox="1"/>
          <p:nvPr/>
        </p:nvSpPr>
        <p:spPr>
          <a:xfrm>
            <a:off x="10807529" y="2703279"/>
            <a:ext cx="2519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FF5050"/>
                </a:solidFill>
              </a:rPr>
              <a:t>1</a:t>
            </a:r>
            <a:r>
              <a:rPr lang="en-US" altLang="ko-KR" sz="700" dirty="0" smtClean="0">
                <a:solidFill>
                  <a:srgbClr val="FF5050"/>
                </a:solidFill>
              </a:rPr>
              <a:t>I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96" name="TextBox 1195"/>
          <p:cNvSpPr txBox="1"/>
          <p:nvPr/>
        </p:nvSpPr>
        <p:spPr>
          <a:xfrm>
            <a:off x="10794418" y="2888019"/>
            <a:ext cx="2584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1J</a:t>
            </a:r>
          </a:p>
        </p:txBody>
      </p:sp>
      <p:sp>
        <p:nvSpPr>
          <p:cNvPr id="1197" name="TextBox 1196"/>
          <p:cNvSpPr txBox="1"/>
          <p:nvPr/>
        </p:nvSpPr>
        <p:spPr>
          <a:xfrm>
            <a:off x="10794225" y="3096089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1K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98" name="TextBox 1197"/>
          <p:cNvSpPr txBox="1"/>
          <p:nvPr/>
        </p:nvSpPr>
        <p:spPr>
          <a:xfrm>
            <a:off x="10794592" y="3262267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1L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199" name="TextBox 1198"/>
          <p:cNvSpPr txBox="1"/>
          <p:nvPr/>
        </p:nvSpPr>
        <p:spPr>
          <a:xfrm>
            <a:off x="6708331" y="2319552"/>
            <a:ext cx="362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solidFill>
                  <a:srgbClr val="FF5050"/>
                </a:solidFill>
              </a:rPr>
              <a:t>5</a:t>
            </a:r>
            <a:r>
              <a:rPr lang="en-US" altLang="ko-KR" sz="700" dirty="0" smtClean="0">
                <a:solidFill>
                  <a:srgbClr val="FF5050"/>
                </a:solidFill>
              </a:rPr>
              <a:t>G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200" name="TextBox 1199"/>
          <p:cNvSpPr txBox="1"/>
          <p:nvPr/>
        </p:nvSpPr>
        <p:spPr>
          <a:xfrm>
            <a:off x="6990638" y="2508590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5H</a:t>
            </a:r>
            <a:endParaRPr lang="ko-KR" altLang="en-US" sz="700">
              <a:solidFill>
                <a:srgbClr val="FF5050"/>
              </a:solidFill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7330346" y="1286915"/>
            <a:ext cx="0" cy="13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직선 연결선 1200"/>
          <p:cNvCxnSpPr/>
          <p:nvPr/>
        </p:nvCxnSpPr>
        <p:spPr>
          <a:xfrm>
            <a:off x="9574089" y="1292986"/>
            <a:ext cx="0" cy="20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2" name="TextBox 1201"/>
          <p:cNvSpPr txBox="1"/>
          <p:nvPr/>
        </p:nvSpPr>
        <p:spPr>
          <a:xfrm>
            <a:off x="586792" y="2431776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9D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203" name="TextBox 1202"/>
          <p:cNvSpPr txBox="1"/>
          <p:nvPr/>
        </p:nvSpPr>
        <p:spPr>
          <a:xfrm>
            <a:off x="586792" y="2576556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9G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1204" name="TextBox 1203"/>
          <p:cNvSpPr txBox="1"/>
          <p:nvPr/>
        </p:nvSpPr>
        <p:spPr>
          <a:xfrm>
            <a:off x="2028304" y="2417711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8D</a:t>
            </a:r>
            <a:endParaRPr lang="ko-KR" altLang="en-US" sz="700"/>
          </a:p>
        </p:txBody>
      </p:sp>
      <p:sp>
        <p:nvSpPr>
          <p:cNvPr id="1205" name="TextBox 1204"/>
          <p:cNvSpPr txBox="1"/>
          <p:nvPr/>
        </p:nvSpPr>
        <p:spPr>
          <a:xfrm>
            <a:off x="2028304" y="2562491"/>
            <a:ext cx="2856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FF5050"/>
                </a:solidFill>
              </a:rPr>
              <a:t>8</a:t>
            </a:r>
            <a:r>
              <a:rPr lang="en-US" altLang="ko-KR" sz="700" dirty="0" smtClean="0">
                <a:solidFill>
                  <a:srgbClr val="FF5050"/>
                </a:solidFill>
              </a:rPr>
              <a:t>G</a:t>
            </a:r>
            <a:endParaRPr lang="ko-KR" altLang="en-US" sz="700">
              <a:solidFill>
                <a:srgbClr val="FF5050"/>
              </a:solidFill>
            </a:endParaRPr>
          </a:p>
        </p:txBody>
      </p:sp>
      <p:grpSp>
        <p:nvGrpSpPr>
          <p:cNvPr id="491" name="그룹 490"/>
          <p:cNvGrpSpPr/>
          <p:nvPr/>
        </p:nvGrpSpPr>
        <p:grpSpPr>
          <a:xfrm>
            <a:off x="5005023" y="1568420"/>
            <a:ext cx="0" cy="288000"/>
            <a:chOff x="5005023" y="1272287"/>
            <a:chExt cx="0" cy="308306"/>
          </a:xfrm>
        </p:grpSpPr>
        <p:cxnSp>
          <p:nvCxnSpPr>
            <p:cNvPr id="492" name="직선 연결선 491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직선 연결선 492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4" name="그룹 493"/>
          <p:cNvGrpSpPr/>
          <p:nvPr/>
        </p:nvGrpSpPr>
        <p:grpSpPr>
          <a:xfrm>
            <a:off x="5005023" y="1873375"/>
            <a:ext cx="0" cy="252000"/>
            <a:chOff x="5005023" y="1272287"/>
            <a:chExt cx="0" cy="308306"/>
          </a:xfrm>
        </p:grpSpPr>
        <p:cxnSp>
          <p:nvCxnSpPr>
            <p:cNvPr id="495" name="직선 연결선 494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직선 연결선 495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7" name="그룹 496"/>
          <p:cNvGrpSpPr/>
          <p:nvPr/>
        </p:nvGrpSpPr>
        <p:grpSpPr>
          <a:xfrm>
            <a:off x="5003071" y="2153347"/>
            <a:ext cx="0" cy="252000"/>
            <a:chOff x="5005023" y="1272287"/>
            <a:chExt cx="0" cy="308306"/>
          </a:xfrm>
        </p:grpSpPr>
        <p:cxnSp>
          <p:nvCxnSpPr>
            <p:cNvPr id="498" name="직선 연결선 497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직선 연결선 498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그룹 499"/>
          <p:cNvGrpSpPr/>
          <p:nvPr/>
        </p:nvGrpSpPr>
        <p:grpSpPr>
          <a:xfrm>
            <a:off x="5004294" y="2445225"/>
            <a:ext cx="0" cy="252000"/>
            <a:chOff x="5005023" y="1272287"/>
            <a:chExt cx="0" cy="308306"/>
          </a:xfrm>
        </p:grpSpPr>
        <p:cxnSp>
          <p:nvCxnSpPr>
            <p:cNvPr id="501" name="직선 연결선 500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직선 연결선 501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3" name="그룹 502"/>
          <p:cNvGrpSpPr/>
          <p:nvPr/>
        </p:nvGrpSpPr>
        <p:grpSpPr>
          <a:xfrm>
            <a:off x="3515594" y="1266995"/>
            <a:ext cx="0" cy="288000"/>
            <a:chOff x="5005023" y="1272287"/>
            <a:chExt cx="0" cy="308306"/>
          </a:xfrm>
        </p:grpSpPr>
        <p:cxnSp>
          <p:nvCxnSpPr>
            <p:cNvPr id="504" name="직선 연결선 503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직선 연결선 504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6" name="그룹 505"/>
          <p:cNvGrpSpPr/>
          <p:nvPr/>
        </p:nvGrpSpPr>
        <p:grpSpPr>
          <a:xfrm>
            <a:off x="3515594" y="1579003"/>
            <a:ext cx="0" cy="288000"/>
            <a:chOff x="5005023" y="1272287"/>
            <a:chExt cx="0" cy="308306"/>
          </a:xfrm>
        </p:grpSpPr>
        <p:cxnSp>
          <p:nvCxnSpPr>
            <p:cNvPr id="507" name="직선 연결선 506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직선 연결선 507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9" name="그룹 508"/>
          <p:cNvGrpSpPr/>
          <p:nvPr/>
        </p:nvGrpSpPr>
        <p:grpSpPr>
          <a:xfrm>
            <a:off x="3515594" y="1883958"/>
            <a:ext cx="0" cy="252000"/>
            <a:chOff x="5005023" y="1272287"/>
            <a:chExt cx="0" cy="308306"/>
          </a:xfrm>
        </p:grpSpPr>
        <p:cxnSp>
          <p:nvCxnSpPr>
            <p:cNvPr id="510" name="직선 연결선 509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직선 연결선 510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" name="그룹 511"/>
          <p:cNvGrpSpPr/>
          <p:nvPr/>
        </p:nvGrpSpPr>
        <p:grpSpPr>
          <a:xfrm>
            <a:off x="3513642" y="2163930"/>
            <a:ext cx="0" cy="252000"/>
            <a:chOff x="5005023" y="1272287"/>
            <a:chExt cx="0" cy="308306"/>
          </a:xfrm>
        </p:grpSpPr>
        <p:cxnSp>
          <p:nvCxnSpPr>
            <p:cNvPr id="513" name="직선 연결선 512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직선 연결선 513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5" name="그룹 514"/>
          <p:cNvGrpSpPr/>
          <p:nvPr/>
        </p:nvGrpSpPr>
        <p:grpSpPr>
          <a:xfrm>
            <a:off x="3514865" y="2455808"/>
            <a:ext cx="0" cy="252000"/>
            <a:chOff x="5005023" y="1272287"/>
            <a:chExt cx="0" cy="308306"/>
          </a:xfrm>
        </p:grpSpPr>
        <p:cxnSp>
          <p:nvCxnSpPr>
            <p:cNvPr id="516" name="직선 연결선 515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직선 연결선 516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8" name="그룹 517"/>
          <p:cNvGrpSpPr/>
          <p:nvPr/>
        </p:nvGrpSpPr>
        <p:grpSpPr>
          <a:xfrm>
            <a:off x="3560044" y="1260645"/>
            <a:ext cx="0" cy="288000"/>
            <a:chOff x="5005023" y="1272287"/>
            <a:chExt cx="0" cy="308306"/>
          </a:xfrm>
        </p:grpSpPr>
        <p:cxnSp>
          <p:nvCxnSpPr>
            <p:cNvPr id="519" name="직선 연결선 518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직선 연결선 519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1" name="그룹 520"/>
          <p:cNvGrpSpPr/>
          <p:nvPr/>
        </p:nvGrpSpPr>
        <p:grpSpPr>
          <a:xfrm>
            <a:off x="3560044" y="1572653"/>
            <a:ext cx="0" cy="288000"/>
            <a:chOff x="5005023" y="1272287"/>
            <a:chExt cx="0" cy="308306"/>
          </a:xfrm>
        </p:grpSpPr>
        <p:cxnSp>
          <p:nvCxnSpPr>
            <p:cNvPr id="522" name="직선 연결선 521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직선 연결선 522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4" name="그룹 523"/>
          <p:cNvGrpSpPr/>
          <p:nvPr/>
        </p:nvGrpSpPr>
        <p:grpSpPr>
          <a:xfrm>
            <a:off x="3560044" y="1877608"/>
            <a:ext cx="0" cy="252000"/>
            <a:chOff x="5005023" y="1272287"/>
            <a:chExt cx="0" cy="308306"/>
          </a:xfrm>
        </p:grpSpPr>
        <p:cxnSp>
          <p:nvCxnSpPr>
            <p:cNvPr id="525" name="직선 연결선 524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직선 연결선 525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그룹 526"/>
          <p:cNvGrpSpPr/>
          <p:nvPr/>
        </p:nvGrpSpPr>
        <p:grpSpPr>
          <a:xfrm>
            <a:off x="3558092" y="2157580"/>
            <a:ext cx="0" cy="252000"/>
            <a:chOff x="5005023" y="1272287"/>
            <a:chExt cx="0" cy="308306"/>
          </a:xfrm>
        </p:grpSpPr>
        <p:cxnSp>
          <p:nvCxnSpPr>
            <p:cNvPr id="528" name="직선 연결선 527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직선 연결선 528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0" name="그룹 529"/>
          <p:cNvGrpSpPr/>
          <p:nvPr/>
        </p:nvGrpSpPr>
        <p:grpSpPr>
          <a:xfrm>
            <a:off x="3559315" y="2449458"/>
            <a:ext cx="0" cy="252000"/>
            <a:chOff x="5005023" y="1272287"/>
            <a:chExt cx="0" cy="308306"/>
          </a:xfrm>
        </p:grpSpPr>
        <p:cxnSp>
          <p:nvCxnSpPr>
            <p:cNvPr id="531" name="직선 연결선 530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직선 연결선 531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3" name="그룹 532"/>
          <p:cNvGrpSpPr/>
          <p:nvPr/>
        </p:nvGrpSpPr>
        <p:grpSpPr>
          <a:xfrm>
            <a:off x="1970778" y="1278637"/>
            <a:ext cx="0" cy="288000"/>
            <a:chOff x="5005023" y="1272287"/>
            <a:chExt cx="0" cy="308306"/>
          </a:xfrm>
        </p:grpSpPr>
        <p:cxnSp>
          <p:nvCxnSpPr>
            <p:cNvPr id="534" name="직선 연결선 533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직선 연결선 534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6" name="그룹 535"/>
          <p:cNvGrpSpPr/>
          <p:nvPr/>
        </p:nvGrpSpPr>
        <p:grpSpPr>
          <a:xfrm>
            <a:off x="1970778" y="1590645"/>
            <a:ext cx="0" cy="288000"/>
            <a:chOff x="5005023" y="1272287"/>
            <a:chExt cx="0" cy="308306"/>
          </a:xfrm>
        </p:grpSpPr>
        <p:cxnSp>
          <p:nvCxnSpPr>
            <p:cNvPr id="537" name="직선 연결선 536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직선 연결선 537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그룹 538"/>
          <p:cNvGrpSpPr/>
          <p:nvPr/>
        </p:nvGrpSpPr>
        <p:grpSpPr>
          <a:xfrm>
            <a:off x="1970778" y="1895600"/>
            <a:ext cx="0" cy="252000"/>
            <a:chOff x="5005023" y="1272287"/>
            <a:chExt cx="0" cy="308306"/>
          </a:xfrm>
        </p:grpSpPr>
        <p:cxnSp>
          <p:nvCxnSpPr>
            <p:cNvPr id="540" name="직선 연결선 539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직선 연결선 540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" name="그룹 541"/>
          <p:cNvGrpSpPr/>
          <p:nvPr/>
        </p:nvGrpSpPr>
        <p:grpSpPr>
          <a:xfrm>
            <a:off x="1968826" y="2175572"/>
            <a:ext cx="0" cy="252000"/>
            <a:chOff x="5005023" y="1272287"/>
            <a:chExt cx="0" cy="308306"/>
          </a:xfrm>
        </p:grpSpPr>
        <p:cxnSp>
          <p:nvCxnSpPr>
            <p:cNvPr id="543" name="직선 연결선 542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직선 연결선 543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5" name="그룹 544"/>
          <p:cNvGrpSpPr/>
          <p:nvPr/>
        </p:nvGrpSpPr>
        <p:grpSpPr>
          <a:xfrm>
            <a:off x="1970049" y="2467450"/>
            <a:ext cx="0" cy="252000"/>
            <a:chOff x="5005023" y="1272287"/>
            <a:chExt cx="0" cy="308306"/>
          </a:xfrm>
        </p:grpSpPr>
        <p:cxnSp>
          <p:nvCxnSpPr>
            <p:cNvPr id="546" name="직선 연결선 545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직선 연결선 546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8" name="그룹 547"/>
          <p:cNvGrpSpPr/>
          <p:nvPr/>
        </p:nvGrpSpPr>
        <p:grpSpPr>
          <a:xfrm>
            <a:off x="2015228" y="1272287"/>
            <a:ext cx="0" cy="288000"/>
            <a:chOff x="5005023" y="1272287"/>
            <a:chExt cx="0" cy="308306"/>
          </a:xfrm>
        </p:grpSpPr>
        <p:cxnSp>
          <p:nvCxnSpPr>
            <p:cNvPr id="549" name="직선 연결선 548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직선 연결선 549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1" name="그룹 550"/>
          <p:cNvGrpSpPr/>
          <p:nvPr/>
        </p:nvGrpSpPr>
        <p:grpSpPr>
          <a:xfrm>
            <a:off x="2015228" y="1584295"/>
            <a:ext cx="0" cy="288000"/>
            <a:chOff x="5005023" y="1272287"/>
            <a:chExt cx="0" cy="308306"/>
          </a:xfrm>
        </p:grpSpPr>
        <p:cxnSp>
          <p:nvCxnSpPr>
            <p:cNvPr id="552" name="직선 연결선 551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직선 연결선 552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그룹 553"/>
          <p:cNvGrpSpPr/>
          <p:nvPr/>
        </p:nvGrpSpPr>
        <p:grpSpPr>
          <a:xfrm>
            <a:off x="2015228" y="1889250"/>
            <a:ext cx="0" cy="252000"/>
            <a:chOff x="5005023" y="1272287"/>
            <a:chExt cx="0" cy="308306"/>
          </a:xfrm>
        </p:grpSpPr>
        <p:cxnSp>
          <p:nvCxnSpPr>
            <p:cNvPr id="555" name="직선 연결선 554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직선 연결선 555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7" name="그룹 556"/>
          <p:cNvGrpSpPr/>
          <p:nvPr/>
        </p:nvGrpSpPr>
        <p:grpSpPr>
          <a:xfrm>
            <a:off x="2013276" y="2169222"/>
            <a:ext cx="0" cy="252000"/>
            <a:chOff x="5005023" y="1272287"/>
            <a:chExt cx="0" cy="308306"/>
          </a:xfrm>
        </p:grpSpPr>
        <p:cxnSp>
          <p:nvCxnSpPr>
            <p:cNvPr id="558" name="직선 연결선 557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직선 연결선 558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0" name="그룹 559"/>
          <p:cNvGrpSpPr/>
          <p:nvPr/>
        </p:nvGrpSpPr>
        <p:grpSpPr>
          <a:xfrm>
            <a:off x="2014499" y="2461100"/>
            <a:ext cx="0" cy="252000"/>
            <a:chOff x="5005023" y="1272287"/>
            <a:chExt cx="0" cy="308306"/>
          </a:xfrm>
        </p:grpSpPr>
        <p:cxnSp>
          <p:nvCxnSpPr>
            <p:cNvPr id="561" name="직선 연결선 560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직선 연결선 561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그룹 562"/>
          <p:cNvGrpSpPr/>
          <p:nvPr/>
        </p:nvGrpSpPr>
        <p:grpSpPr>
          <a:xfrm>
            <a:off x="1234201" y="3588244"/>
            <a:ext cx="864000" cy="0"/>
            <a:chOff x="1391172" y="3326536"/>
            <a:chExt cx="774875" cy="0"/>
          </a:xfrm>
        </p:grpSpPr>
        <p:cxnSp>
          <p:nvCxnSpPr>
            <p:cNvPr id="564" name="직선 연결선 563"/>
            <p:cNvCxnSpPr/>
            <p:nvPr/>
          </p:nvCxnSpPr>
          <p:spPr>
            <a:xfrm flipV="1">
              <a:off x="1788047" y="332653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직선 연결선 564"/>
            <p:cNvCxnSpPr/>
            <p:nvPr/>
          </p:nvCxnSpPr>
          <p:spPr>
            <a:xfrm flipV="1">
              <a:off x="1391172" y="3326536"/>
              <a:ext cx="37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6" name="직선 연결선 565"/>
          <p:cNvCxnSpPr/>
          <p:nvPr/>
        </p:nvCxnSpPr>
        <p:spPr>
          <a:xfrm flipV="1">
            <a:off x="1484227" y="3296144"/>
            <a:ext cx="61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직선 연결선 566"/>
          <p:cNvCxnSpPr/>
          <p:nvPr/>
        </p:nvCxnSpPr>
        <p:spPr>
          <a:xfrm flipH="1">
            <a:off x="1363204" y="3304371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직선 연결선 567"/>
          <p:cNvCxnSpPr/>
          <p:nvPr/>
        </p:nvCxnSpPr>
        <p:spPr>
          <a:xfrm flipH="1">
            <a:off x="1262419" y="3444869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직선 연결선 568"/>
          <p:cNvCxnSpPr/>
          <p:nvPr/>
        </p:nvCxnSpPr>
        <p:spPr>
          <a:xfrm flipH="1">
            <a:off x="1310381" y="3309481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직선 연결선 569"/>
          <p:cNvCxnSpPr/>
          <p:nvPr/>
        </p:nvCxnSpPr>
        <p:spPr>
          <a:xfrm flipH="1">
            <a:off x="1209596" y="3449979"/>
            <a:ext cx="81735" cy="1110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570"/>
          <p:cNvSpPr txBox="1"/>
          <p:nvPr/>
        </p:nvSpPr>
        <p:spPr>
          <a:xfrm>
            <a:off x="1415421" y="3287806"/>
            <a:ext cx="2808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9A</a:t>
            </a:r>
            <a:endParaRPr lang="ko-KR" altLang="en-US" sz="700"/>
          </a:p>
        </p:txBody>
      </p:sp>
      <p:grpSp>
        <p:nvGrpSpPr>
          <p:cNvPr id="572" name="그룹 571"/>
          <p:cNvGrpSpPr/>
          <p:nvPr/>
        </p:nvGrpSpPr>
        <p:grpSpPr>
          <a:xfrm>
            <a:off x="2109410" y="3296093"/>
            <a:ext cx="0" cy="288000"/>
            <a:chOff x="5005023" y="1272287"/>
            <a:chExt cx="0" cy="308306"/>
          </a:xfrm>
        </p:grpSpPr>
        <p:cxnSp>
          <p:nvCxnSpPr>
            <p:cNvPr id="573" name="직선 연결선 572"/>
            <p:cNvCxnSpPr/>
            <p:nvPr/>
          </p:nvCxnSpPr>
          <p:spPr>
            <a:xfrm flipH="1">
              <a:off x="5005023" y="1272287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직선 연결선 573"/>
            <p:cNvCxnSpPr/>
            <p:nvPr/>
          </p:nvCxnSpPr>
          <p:spPr>
            <a:xfrm flipH="1">
              <a:off x="5005023" y="1436593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32137"/>
              </p:ext>
            </p:extLst>
          </p:nvPr>
        </p:nvGraphicFramePr>
        <p:xfrm>
          <a:off x="1007245" y="3929164"/>
          <a:ext cx="1019115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122"/>
                <a:gridCol w="981122"/>
                <a:gridCol w="981122"/>
                <a:gridCol w="981122"/>
                <a:gridCol w="981122"/>
                <a:gridCol w="981122"/>
                <a:gridCol w="981122"/>
                <a:gridCol w="1206181"/>
                <a:gridCol w="1169773"/>
                <a:gridCol w="947351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Block/Berth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ko-KR" altLang="en-US" sz="800" baseline="0" smtClean="0"/>
                        <a:t>구분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Block / Berth </a:t>
                      </a:r>
                      <a:r>
                        <a:rPr lang="ko-KR" altLang="en-US" sz="800" smtClean="0"/>
                        <a:t>번호</a:t>
                      </a:r>
                      <a:r>
                        <a:rPr lang="en-US" altLang="ko-KR" sz="800" dirty="0" smtClean="0"/>
                        <a:t>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Block</a:t>
                      </a:r>
                      <a:r>
                        <a:rPr lang="ko-KR" altLang="en-US" sz="800" smtClean="0"/>
                        <a:t> </a:t>
                      </a:r>
                      <a:r>
                        <a:rPr lang="en-US" altLang="ko-KR" sz="800" dirty="0" smtClean="0"/>
                        <a:t>Type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Node </a:t>
                      </a:r>
                      <a:r>
                        <a:rPr lang="ko-KR" altLang="en-US" sz="800" smtClean="0"/>
                        <a:t>구분</a:t>
                      </a:r>
                      <a:r>
                        <a:rPr lang="en-US" altLang="ko-KR" sz="800" dirty="0" smtClean="0"/>
                        <a:t>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Node</a:t>
                      </a:r>
                      <a:r>
                        <a:rPr lang="ko-KR" altLang="en-US" sz="800" smtClean="0"/>
                        <a:t> 번호 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Node</a:t>
                      </a:r>
                      <a:r>
                        <a:rPr lang="ko-KR" altLang="en-US" sz="800" smtClean="0"/>
                        <a:t> 이동</a:t>
                      </a:r>
                      <a:r>
                        <a:rPr lang="en-US" altLang="ko-KR" sz="800" dirty="0" smtClean="0"/>
                        <a:t> </a:t>
                      </a:r>
                      <a:r>
                        <a:rPr lang="ko-KR" altLang="en-US" sz="800" smtClean="0"/>
                        <a:t>방향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평균 속도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정체여부 예상추이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상습정체 여부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Key</a:t>
                      </a:r>
                      <a:r>
                        <a:rPr lang="ko-KR" altLang="en-US" sz="800" smtClean="0"/>
                        <a:t> </a:t>
                      </a:r>
                      <a:r>
                        <a:rPr lang="en-US" altLang="ko-KR" sz="800" dirty="0" smtClean="0"/>
                        <a:t>Node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ko-KR" altLang="en-US" sz="800" baseline="0" smtClean="0"/>
                        <a:t>여부</a:t>
                      </a:r>
                      <a:endParaRPr lang="ko-KR" altLang="en-US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Berth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-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Y</a:t>
                      </a:r>
                      <a:endParaRPr lang="ko-KR" altLang="en-US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Block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9A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UP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17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Y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Y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Block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9A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RIGHT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Y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Block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9A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RIGHT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Y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Block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9A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DOWN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11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Block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9A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DOWN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Block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9A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LEFT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Block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9A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LEFT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Block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9A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LEFT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Block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9A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LEFT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U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6" name="TextBox 575"/>
          <p:cNvSpPr txBox="1"/>
          <p:nvPr/>
        </p:nvSpPr>
        <p:spPr>
          <a:xfrm>
            <a:off x="1525651" y="3126917"/>
            <a:ext cx="4651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F5050"/>
                </a:solidFill>
              </a:rPr>
              <a:t>UP/1/R</a:t>
            </a:r>
            <a:endParaRPr lang="ko-KR" altLang="en-US" sz="700" b="1">
              <a:solidFill>
                <a:srgbClr val="FF5050"/>
              </a:solidFill>
            </a:endParaRPr>
          </a:p>
        </p:txBody>
      </p:sp>
      <p:sp>
        <p:nvSpPr>
          <p:cNvPr id="577" name="TextBox 576"/>
          <p:cNvSpPr txBox="1"/>
          <p:nvPr/>
        </p:nvSpPr>
        <p:spPr>
          <a:xfrm>
            <a:off x="711290" y="3231728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F5050"/>
                </a:solidFill>
              </a:rPr>
              <a:t>LEFT/1/U</a:t>
            </a:r>
            <a:endParaRPr lang="ko-KR" altLang="en-US" sz="700" b="1">
              <a:solidFill>
                <a:srgbClr val="FF5050"/>
              </a:solidFill>
            </a:endParaRPr>
          </a:p>
        </p:txBody>
      </p:sp>
      <p:sp>
        <p:nvSpPr>
          <p:cNvPr id="578" name="TextBox 577"/>
          <p:cNvSpPr txBox="1"/>
          <p:nvPr/>
        </p:nvSpPr>
        <p:spPr>
          <a:xfrm>
            <a:off x="711290" y="3391748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F5050"/>
                </a:solidFill>
              </a:rPr>
              <a:t>LEFT/2/U</a:t>
            </a:r>
            <a:endParaRPr lang="ko-KR" altLang="en-US" sz="700" b="1">
              <a:solidFill>
                <a:srgbClr val="FF5050"/>
              </a:solidFill>
            </a:endParaRPr>
          </a:p>
        </p:txBody>
      </p:sp>
      <p:sp>
        <p:nvSpPr>
          <p:cNvPr id="582" name="TextBox 581"/>
          <p:cNvSpPr txBox="1"/>
          <p:nvPr/>
        </p:nvSpPr>
        <p:spPr>
          <a:xfrm>
            <a:off x="2143040" y="3283058"/>
            <a:ext cx="5966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F5050"/>
                </a:solidFill>
              </a:rPr>
              <a:t>RIGHT/1/D</a:t>
            </a:r>
            <a:endParaRPr lang="ko-KR" altLang="en-US" sz="700" b="1">
              <a:solidFill>
                <a:srgbClr val="FF5050"/>
              </a:solidFill>
            </a:endParaRPr>
          </a:p>
        </p:txBody>
      </p:sp>
      <p:sp>
        <p:nvSpPr>
          <p:cNvPr id="583" name="TextBox 582"/>
          <p:cNvSpPr txBox="1"/>
          <p:nvPr/>
        </p:nvSpPr>
        <p:spPr>
          <a:xfrm>
            <a:off x="2143040" y="3427838"/>
            <a:ext cx="5966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F5050"/>
                </a:solidFill>
              </a:rPr>
              <a:t>RIGHT/2/D</a:t>
            </a:r>
            <a:endParaRPr lang="ko-KR" altLang="en-US" sz="700" b="1">
              <a:solidFill>
                <a:srgbClr val="FF5050"/>
              </a:solidFill>
            </a:endParaRPr>
          </a:p>
        </p:txBody>
      </p:sp>
      <p:sp>
        <p:nvSpPr>
          <p:cNvPr id="584" name="TextBox 583"/>
          <p:cNvSpPr txBox="1"/>
          <p:nvPr/>
        </p:nvSpPr>
        <p:spPr>
          <a:xfrm>
            <a:off x="313766" y="3223698"/>
            <a:ext cx="5309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F5050"/>
                </a:solidFill>
              </a:rPr>
              <a:t>LEFT/1/D</a:t>
            </a:r>
            <a:endParaRPr lang="ko-KR" altLang="en-US" sz="700" b="1">
              <a:solidFill>
                <a:srgbClr val="FF5050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306146" y="3383718"/>
            <a:ext cx="5309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F5050"/>
                </a:solidFill>
              </a:rPr>
              <a:t>LEFT/2/D</a:t>
            </a:r>
            <a:endParaRPr lang="ko-KR" altLang="en-US" sz="700" b="1">
              <a:solidFill>
                <a:srgbClr val="FF5050"/>
              </a:solidFill>
            </a:endParaRPr>
          </a:p>
        </p:txBody>
      </p:sp>
      <p:sp>
        <p:nvSpPr>
          <p:cNvPr id="586" name="TextBox 585"/>
          <p:cNvSpPr txBox="1"/>
          <p:nvPr/>
        </p:nvSpPr>
        <p:spPr>
          <a:xfrm>
            <a:off x="1031478" y="3631854"/>
            <a:ext cx="6158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F5050"/>
                </a:solidFill>
              </a:rPr>
              <a:t>DOWN/1/R</a:t>
            </a:r>
            <a:endParaRPr lang="ko-KR" altLang="en-US" sz="700" b="1">
              <a:solidFill>
                <a:srgbClr val="FF5050"/>
              </a:solidFill>
            </a:endParaRPr>
          </a:p>
        </p:txBody>
      </p:sp>
      <p:sp>
        <p:nvSpPr>
          <p:cNvPr id="587" name="TextBox 586"/>
          <p:cNvSpPr txBox="1"/>
          <p:nvPr/>
        </p:nvSpPr>
        <p:spPr>
          <a:xfrm>
            <a:off x="1579525" y="3645552"/>
            <a:ext cx="6158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F5050"/>
                </a:solidFill>
              </a:rPr>
              <a:t>DOWN/2/R</a:t>
            </a:r>
            <a:endParaRPr lang="ko-KR" altLang="en-US" sz="700" b="1">
              <a:solidFill>
                <a:srgbClr val="FF5050"/>
              </a:solidFill>
            </a:endParaRPr>
          </a:p>
        </p:txBody>
      </p:sp>
      <p:sp>
        <p:nvSpPr>
          <p:cNvPr id="588" name="TextBox 587"/>
          <p:cNvSpPr txBox="1"/>
          <p:nvPr/>
        </p:nvSpPr>
        <p:spPr>
          <a:xfrm>
            <a:off x="1492783" y="887058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rgbClr val="FF5050"/>
                </a:solidFill>
              </a:rPr>
              <a:t>01</a:t>
            </a:r>
            <a:endParaRPr lang="ko-KR" altLang="en-US" sz="700">
              <a:solidFill>
                <a:srgbClr val="FF5050"/>
              </a:solidFill>
            </a:endParaRPr>
          </a:p>
        </p:txBody>
      </p:sp>
      <p:sp>
        <p:nvSpPr>
          <p:cNvPr id="589" name="TextBox 588"/>
          <p:cNvSpPr txBox="1"/>
          <p:nvPr/>
        </p:nvSpPr>
        <p:spPr>
          <a:xfrm>
            <a:off x="1944139" y="883631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02</a:t>
            </a:r>
            <a:endParaRPr lang="ko-KR" altLang="en-US" sz="700"/>
          </a:p>
        </p:txBody>
      </p:sp>
      <p:sp>
        <p:nvSpPr>
          <p:cNvPr id="590" name="TextBox 589"/>
          <p:cNvSpPr txBox="1"/>
          <p:nvPr/>
        </p:nvSpPr>
        <p:spPr>
          <a:xfrm>
            <a:off x="2368589" y="882813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03</a:t>
            </a:r>
            <a:endParaRPr lang="ko-KR" altLang="en-US" sz="700"/>
          </a:p>
        </p:txBody>
      </p:sp>
      <p:sp>
        <p:nvSpPr>
          <p:cNvPr id="591" name="TextBox 590"/>
          <p:cNvSpPr txBox="1"/>
          <p:nvPr/>
        </p:nvSpPr>
        <p:spPr>
          <a:xfrm>
            <a:off x="2819945" y="887624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smtClean="0"/>
              <a:t>04</a:t>
            </a:r>
            <a:endParaRPr lang="ko-KR" altLang="en-US" sz="700"/>
          </a:p>
        </p:txBody>
      </p:sp>
      <p:sp>
        <p:nvSpPr>
          <p:cNvPr id="594" name="TextBox 593"/>
          <p:cNvSpPr txBox="1"/>
          <p:nvPr/>
        </p:nvSpPr>
        <p:spPr>
          <a:xfrm>
            <a:off x="3271703" y="890548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05</a:t>
            </a:r>
            <a:endParaRPr lang="ko-KR" altLang="en-US" sz="700"/>
          </a:p>
        </p:txBody>
      </p:sp>
      <p:sp>
        <p:nvSpPr>
          <p:cNvPr id="595" name="TextBox 594"/>
          <p:cNvSpPr txBox="1"/>
          <p:nvPr/>
        </p:nvSpPr>
        <p:spPr>
          <a:xfrm>
            <a:off x="3723059" y="887121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06</a:t>
            </a:r>
            <a:endParaRPr lang="ko-KR" altLang="en-US" sz="700"/>
          </a:p>
        </p:txBody>
      </p:sp>
      <p:sp>
        <p:nvSpPr>
          <p:cNvPr id="596" name="TextBox 595"/>
          <p:cNvSpPr txBox="1"/>
          <p:nvPr/>
        </p:nvSpPr>
        <p:spPr>
          <a:xfrm>
            <a:off x="4147509" y="886303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07</a:t>
            </a:r>
            <a:endParaRPr lang="ko-KR" altLang="en-US" sz="700"/>
          </a:p>
        </p:txBody>
      </p:sp>
      <p:sp>
        <p:nvSpPr>
          <p:cNvPr id="597" name="TextBox 596"/>
          <p:cNvSpPr txBox="1"/>
          <p:nvPr/>
        </p:nvSpPr>
        <p:spPr>
          <a:xfrm>
            <a:off x="4598865" y="891114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08</a:t>
            </a:r>
            <a:endParaRPr lang="ko-KR" altLang="en-US" sz="700"/>
          </a:p>
        </p:txBody>
      </p:sp>
      <p:sp>
        <p:nvSpPr>
          <p:cNvPr id="598" name="TextBox 597"/>
          <p:cNvSpPr txBox="1"/>
          <p:nvPr/>
        </p:nvSpPr>
        <p:spPr>
          <a:xfrm>
            <a:off x="5016304" y="890618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09</a:t>
            </a:r>
            <a:endParaRPr lang="ko-KR" altLang="en-US" sz="700"/>
          </a:p>
        </p:txBody>
      </p:sp>
      <p:sp>
        <p:nvSpPr>
          <p:cNvPr id="599" name="TextBox 598"/>
          <p:cNvSpPr txBox="1"/>
          <p:nvPr/>
        </p:nvSpPr>
        <p:spPr>
          <a:xfrm>
            <a:off x="5467660" y="887191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10</a:t>
            </a:r>
            <a:endParaRPr lang="ko-KR" altLang="en-US" sz="700"/>
          </a:p>
        </p:txBody>
      </p:sp>
      <p:sp>
        <p:nvSpPr>
          <p:cNvPr id="600" name="TextBox 599"/>
          <p:cNvSpPr txBox="1"/>
          <p:nvPr/>
        </p:nvSpPr>
        <p:spPr>
          <a:xfrm>
            <a:off x="5892110" y="886373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11</a:t>
            </a:r>
            <a:endParaRPr lang="ko-KR" altLang="en-US" sz="700"/>
          </a:p>
        </p:txBody>
      </p:sp>
      <p:sp>
        <p:nvSpPr>
          <p:cNvPr id="601" name="TextBox 600"/>
          <p:cNvSpPr txBox="1"/>
          <p:nvPr/>
        </p:nvSpPr>
        <p:spPr>
          <a:xfrm>
            <a:off x="6343466" y="891184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12</a:t>
            </a:r>
            <a:endParaRPr lang="ko-KR" altLang="en-US" sz="700"/>
          </a:p>
        </p:txBody>
      </p:sp>
      <p:sp>
        <p:nvSpPr>
          <p:cNvPr id="602" name="TextBox 601"/>
          <p:cNvSpPr txBox="1"/>
          <p:nvPr/>
        </p:nvSpPr>
        <p:spPr>
          <a:xfrm>
            <a:off x="6795224" y="894108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13</a:t>
            </a:r>
            <a:endParaRPr lang="ko-KR" altLang="en-US" sz="700"/>
          </a:p>
        </p:txBody>
      </p:sp>
      <p:sp>
        <p:nvSpPr>
          <p:cNvPr id="603" name="TextBox 602"/>
          <p:cNvSpPr txBox="1"/>
          <p:nvPr/>
        </p:nvSpPr>
        <p:spPr>
          <a:xfrm>
            <a:off x="7246580" y="890681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14</a:t>
            </a:r>
            <a:endParaRPr lang="ko-KR" altLang="en-US" sz="700"/>
          </a:p>
        </p:txBody>
      </p:sp>
      <p:sp>
        <p:nvSpPr>
          <p:cNvPr id="604" name="TextBox 603"/>
          <p:cNvSpPr txBox="1"/>
          <p:nvPr/>
        </p:nvSpPr>
        <p:spPr>
          <a:xfrm>
            <a:off x="7671030" y="889863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15</a:t>
            </a:r>
            <a:endParaRPr lang="ko-KR" altLang="en-US" sz="700"/>
          </a:p>
        </p:txBody>
      </p:sp>
      <p:sp>
        <p:nvSpPr>
          <p:cNvPr id="605" name="TextBox 604"/>
          <p:cNvSpPr txBox="1"/>
          <p:nvPr/>
        </p:nvSpPr>
        <p:spPr>
          <a:xfrm>
            <a:off x="8122386" y="894674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16</a:t>
            </a:r>
            <a:endParaRPr lang="ko-KR" altLang="en-US" sz="700"/>
          </a:p>
        </p:txBody>
      </p:sp>
      <p:sp>
        <p:nvSpPr>
          <p:cNvPr id="606" name="TextBox 605"/>
          <p:cNvSpPr txBox="1"/>
          <p:nvPr/>
        </p:nvSpPr>
        <p:spPr>
          <a:xfrm>
            <a:off x="8535793" y="897698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17</a:t>
            </a:r>
            <a:endParaRPr lang="ko-KR" altLang="en-US" sz="700"/>
          </a:p>
        </p:txBody>
      </p:sp>
      <p:sp>
        <p:nvSpPr>
          <p:cNvPr id="607" name="TextBox 606"/>
          <p:cNvSpPr txBox="1"/>
          <p:nvPr/>
        </p:nvSpPr>
        <p:spPr>
          <a:xfrm>
            <a:off x="8987149" y="894271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18</a:t>
            </a:r>
            <a:endParaRPr lang="ko-KR" altLang="en-US" sz="700"/>
          </a:p>
        </p:txBody>
      </p:sp>
      <p:sp>
        <p:nvSpPr>
          <p:cNvPr id="608" name="TextBox 607"/>
          <p:cNvSpPr txBox="1"/>
          <p:nvPr/>
        </p:nvSpPr>
        <p:spPr>
          <a:xfrm>
            <a:off x="9411599" y="893453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19</a:t>
            </a:r>
            <a:endParaRPr lang="ko-KR" altLang="en-US" sz="700"/>
          </a:p>
        </p:txBody>
      </p:sp>
      <p:sp>
        <p:nvSpPr>
          <p:cNvPr id="609" name="TextBox 608"/>
          <p:cNvSpPr txBox="1"/>
          <p:nvPr/>
        </p:nvSpPr>
        <p:spPr>
          <a:xfrm>
            <a:off x="9862955" y="898264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20</a:t>
            </a:r>
            <a:endParaRPr lang="ko-KR" altLang="en-US" sz="700"/>
          </a:p>
        </p:txBody>
      </p:sp>
      <p:sp>
        <p:nvSpPr>
          <p:cNvPr id="579" name="TextBox 578"/>
          <p:cNvSpPr txBox="1"/>
          <p:nvPr/>
        </p:nvSpPr>
        <p:spPr>
          <a:xfrm>
            <a:off x="1242739" y="741373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Berth</a:t>
            </a:r>
            <a:endParaRPr lang="ko-KR" altLang="en-US" sz="900"/>
          </a:p>
        </p:txBody>
      </p:sp>
      <p:sp>
        <p:nvSpPr>
          <p:cNvPr id="580" name="TextBox 579"/>
          <p:cNvSpPr txBox="1"/>
          <p:nvPr/>
        </p:nvSpPr>
        <p:spPr>
          <a:xfrm>
            <a:off x="1019248" y="2969499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Block</a:t>
            </a:r>
            <a:endParaRPr lang="ko-KR" altLang="en-US" sz="900"/>
          </a:p>
        </p:txBody>
      </p:sp>
      <p:sp>
        <p:nvSpPr>
          <p:cNvPr id="4" name="TextBox 3"/>
          <p:cNvSpPr txBox="1"/>
          <p:nvPr/>
        </p:nvSpPr>
        <p:spPr>
          <a:xfrm>
            <a:off x="378169" y="180139"/>
            <a:ext cx="575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Yard </a:t>
            </a:r>
            <a:r>
              <a:rPr lang="ko-KR" altLang="en-US" smtClean="0"/>
              <a:t>혼잡도</a:t>
            </a:r>
            <a:r>
              <a:rPr lang="en-US" altLang="ko-KR" dirty="0" smtClean="0"/>
              <a:t> Node</a:t>
            </a:r>
            <a:r>
              <a:rPr lang="ko-KR" altLang="en-US" smtClean="0"/>
              <a:t>별 </a:t>
            </a:r>
            <a:r>
              <a:rPr lang="en-US" altLang="ko-KR" dirty="0" smtClean="0"/>
              <a:t>Traffic (</a:t>
            </a:r>
            <a:r>
              <a:rPr lang="ko-KR" altLang="en-US" smtClean="0"/>
              <a:t>속도</a:t>
            </a:r>
            <a:r>
              <a:rPr lang="en-US" altLang="ko-KR" dirty="0" smtClean="0"/>
              <a:t>) </a:t>
            </a:r>
            <a:r>
              <a:rPr lang="ko-KR" altLang="en-US" smtClean="0"/>
              <a:t>정보 수집 및 관리 방안 </a:t>
            </a: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88831" y="1232143"/>
            <a:ext cx="1039473" cy="383356"/>
          </a:xfrm>
          <a:prstGeom prst="round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꺾인 연결선 8"/>
          <p:cNvCxnSpPr>
            <a:stCxn id="7" idx="1"/>
            <a:endCxn id="584" idx="1"/>
          </p:cNvCxnSpPr>
          <p:nvPr/>
        </p:nvCxnSpPr>
        <p:spPr>
          <a:xfrm rot="10800000" flipV="1">
            <a:off x="313767" y="1423820"/>
            <a:ext cx="675065" cy="1899905"/>
          </a:xfrm>
          <a:prstGeom prst="bentConnector3">
            <a:avLst>
              <a:gd name="adj1" fmla="val 1338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TextBox 591"/>
          <p:cNvSpPr txBox="1"/>
          <p:nvPr/>
        </p:nvSpPr>
        <p:spPr>
          <a:xfrm>
            <a:off x="2867936" y="3088938"/>
            <a:ext cx="43075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Block</a:t>
            </a:r>
            <a:r>
              <a:rPr lang="ko-KR" altLang="en-US" sz="900" smtClean="0"/>
              <a:t>의 </a:t>
            </a:r>
            <a:r>
              <a:rPr lang="en-US" altLang="ko-KR" sz="900" dirty="0" smtClean="0"/>
              <a:t>4</a:t>
            </a:r>
            <a:r>
              <a:rPr lang="ko-KR" altLang="en-US" sz="900" smtClean="0"/>
              <a:t>면 도로 및 방향성에 따른 데이터 구성 </a:t>
            </a:r>
            <a:r>
              <a:rPr lang="ko-KR" altLang="en-US" sz="900"/>
              <a:t> 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- 4</a:t>
            </a:r>
            <a:r>
              <a:rPr lang="ko-KR" altLang="en-US" sz="900" smtClean="0"/>
              <a:t>면 도로 </a:t>
            </a:r>
            <a:r>
              <a:rPr lang="en-US" altLang="ko-KR" sz="900" dirty="0" smtClean="0"/>
              <a:t>: UP</a:t>
            </a:r>
            <a:r>
              <a:rPr lang="ko-KR" altLang="en-US" sz="900" smtClean="0"/>
              <a:t> </a:t>
            </a:r>
            <a:r>
              <a:rPr lang="en-US" altLang="ko-KR" sz="900" dirty="0" smtClean="0"/>
              <a:t>/ RIGHT / DOWN / LEFT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- Node </a:t>
            </a:r>
            <a:r>
              <a:rPr lang="ko-KR" altLang="en-US" sz="900" smtClean="0"/>
              <a:t>순서 </a:t>
            </a:r>
            <a:r>
              <a:rPr lang="en-US" altLang="ko-KR" sz="900" dirty="0" smtClean="0"/>
              <a:t>: </a:t>
            </a:r>
            <a:r>
              <a:rPr lang="ko-KR" altLang="en-US" sz="900" smtClean="0"/>
              <a:t>왼쪽 </a:t>
            </a:r>
            <a:r>
              <a:rPr lang="en-US" altLang="ko-KR" sz="900" dirty="0" smtClean="0">
                <a:sym typeface="Wingdings" panose="05000000000000000000" pitchFamily="2" charset="2"/>
              </a:rPr>
              <a:t> </a:t>
            </a:r>
            <a:r>
              <a:rPr lang="ko-KR" altLang="en-US" sz="900" smtClean="0">
                <a:sym typeface="Wingdings" panose="05000000000000000000" pitchFamily="2" charset="2"/>
              </a:rPr>
              <a:t>오른쪽</a:t>
            </a:r>
            <a:r>
              <a:rPr lang="en-US" altLang="ko-KR" sz="900" dirty="0" smtClean="0">
                <a:sym typeface="Wingdings" panose="05000000000000000000" pitchFamily="2" charset="2"/>
              </a:rPr>
              <a:t>, </a:t>
            </a:r>
            <a:r>
              <a:rPr lang="ko-KR" altLang="en-US" sz="900" smtClean="0">
                <a:sym typeface="Wingdings" panose="05000000000000000000" pitchFamily="2" charset="2"/>
              </a:rPr>
              <a:t>위 </a:t>
            </a:r>
            <a:r>
              <a:rPr lang="en-US" altLang="ko-KR" sz="900" dirty="0" smtClean="0">
                <a:sym typeface="Wingdings" panose="05000000000000000000" pitchFamily="2" charset="2"/>
              </a:rPr>
              <a:t> </a:t>
            </a:r>
            <a:r>
              <a:rPr lang="ko-KR" altLang="en-US" sz="900" smtClean="0">
                <a:sym typeface="Wingdings" panose="05000000000000000000" pitchFamily="2" charset="2"/>
              </a:rPr>
              <a:t>아래 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r>
              <a:rPr lang="en-US" altLang="ko-KR" sz="900" dirty="0">
                <a:sym typeface="Wingdings" panose="05000000000000000000" pitchFamily="2" charset="2"/>
              </a:rPr>
              <a:t>  </a:t>
            </a:r>
            <a:r>
              <a:rPr lang="en-US" altLang="ko-KR" sz="900" dirty="0" smtClean="0">
                <a:sym typeface="Wingdings" panose="05000000000000000000" pitchFamily="2" charset="2"/>
              </a:rPr>
              <a:t>- Node 2</a:t>
            </a:r>
            <a:r>
              <a:rPr lang="ko-KR" altLang="en-US" sz="900" smtClean="0">
                <a:sym typeface="Wingdings" panose="05000000000000000000" pitchFamily="2" charset="2"/>
              </a:rPr>
              <a:t>중 구성 </a:t>
            </a:r>
            <a:r>
              <a:rPr lang="en-US" altLang="ko-KR" sz="900" dirty="0" smtClean="0">
                <a:sym typeface="Wingdings" panose="05000000000000000000" pitchFamily="2" charset="2"/>
              </a:rPr>
              <a:t>: </a:t>
            </a:r>
            <a:r>
              <a:rPr lang="ko-KR" altLang="en-US" sz="900" smtClean="0">
                <a:sym typeface="Wingdings" panose="05000000000000000000" pitchFamily="2" charset="2"/>
              </a:rPr>
              <a:t>터미널 외각의 </a:t>
            </a:r>
            <a:r>
              <a:rPr lang="en-US" altLang="ko-KR" sz="900" dirty="0" smtClean="0">
                <a:sym typeface="Wingdings" panose="05000000000000000000" pitchFamily="2" charset="2"/>
              </a:rPr>
              <a:t>Block</a:t>
            </a:r>
            <a:r>
              <a:rPr lang="ko-KR" altLang="en-US" sz="900" smtClean="0">
                <a:sym typeface="Wingdings" panose="05000000000000000000" pitchFamily="2" charset="2"/>
              </a:rPr>
              <a:t>은 예외적으로 한면에 </a:t>
            </a:r>
            <a:r>
              <a:rPr lang="en-US" altLang="ko-KR" sz="900" dirty="0" smtClean="0">
                <a:sym typeface="Wingdings" panose="05000000000000000000" pitchFamily="2" charset="2"/>
              </a:rPr>
              <a:t>2</a:t>
            </a:r>
            <a:r>
              <a:rPr lang="ko-KR" altLang="en-US" sz="900" smtClean="0">
                <a:sym typeface="Wingdings" panose="05000000000000000000" pitchFamily="2" charset="2"/>
              </a:rPr>
              <a:t>개의 </a:t>
            </a:r>
            <a:r>
              <a:rPr lang="en-US" altLang="ko-KR" sz="900" dirty="0" smtClean="0">
                <a:sym typeface="Wingdings" panose="05000000000000000000" pitchFamily="2" charset="2"/>
              </a:rPr>
              <a:t>Node(U / D) </a:t>
            </a:r>
            <a:r>
              <a:rPr lang="ko-KR" altLang="en-US" sz="900" smtClean="0">
                <a:sym typeface="Wingdings" panose="05000000000000000000" pitchFamily="2" charset="2"/>
              </a:rPr>
              <a:t>구성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r>
              <a:rPr lang="en-US" altLang="ko-KR" sz="900" dirty="0">
                <a:sym typeface="Wingdings" panose="05000000000000000000" pitchFamily="2" charset="2"/>
              </a:rPr>
              <a:t> </a:t>
            </a:r>
            <a:r>
              <a:rPr lang="en-US" altLang="ko-KR" sz="900" dirty="0" smtClean="0">
                <a:sym typeface="Wingdings" panose="05000000000000000000" pitchFamily="2" charset="2"/>
              </a:rPr>
              <a:t> - </a:t>
            </a:r>
            <a:r>
              <a:rPr lang="ko-KR" altLang="en-US" sz="900" smtClean="0">
                <a:sym typeface="Wingdings" panose="05000000000000000000" pitchFamily="2" charset="2"/>
              </a:rPr>
              <a:t>방향성 </a:t>
            </a:r>
            <a:r>
              <a:rPr lang="en-US" altLang="ko-KR" sz="900" dirty="0" smtClean="0">
                <a:sym typeface="Wingdings" panose="05000000000000000000" pitchFamily="2" charset="2"/>
              </a:rPr>
              <a:t>: R / L / U / D 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117980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Crane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4578744" y="987099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5621778" y="97014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5931253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5425878" y="938877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7693"/>
              </p:ext>
            </p:extLst>
          </p:nvPr>
        </p:nvGraphicFramePr>
        <p:xfrm>
          <a:off x="9488422" y="859353"/>
          <a:ext cx="2637675" cy="3772432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Key Node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선택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Average vs Key Node Average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그래프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Total, Key node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값 및 예측 추이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</a:rPr>
                        <a:t>Yard Block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Diagram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 - key node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 평균속도 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Yard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71207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smtClean="0"/>
              <a:t>혼잡도 상세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/>
          </p:nvPr>
        </p:nvGraphicFramePr>
        <p:xfrm>
          <a:off x="415512" y="1299094"/>
          <a:ext cx="6703841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7" name="직사각형 256"/>
          <p:cNvSpPr/>
          <p:nvPr/>
        </p:nvSpPr>
        <p:spPr>
          <a:xfrm>
            <a:off x="3761120" y="994385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bg1">
                    <a:lumMod val="50000"/>
                  </a:schemeClr>
                </a:solidFill>
              </a:rPr>
              <a:t>Select</a:t>
            </a:r>
            <a:endParaRPr lang="ko-KR" alt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 rot="5400000">
            <a:off x="4093460" y="935041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ko-KR" altLang="en-US" sz="105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9" name="타원 258"/>
          <p:cNvSpPr/>
          <p:nvPr/>
        </p:nvSpPr>
        <p:spPr>
          <a:xfrm>
            <a:off x="2424720" y="8699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17160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17Km/h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US" altLang="ko-KR" sz="600" b="1" baseline="0" dirty="0" smtClean="0">
                          <a:solidFill>
                            <a:schemeClr val="tx1"/>
                          </a:solidFill>
                        </a:rPr>
                        <a:t> Node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15Km/h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6567602" y="5472574"/>
            <a:ext cx="2462098" cy="260192"/>
            <a:chOff x="4045382" y="6008118"/>
            <a:chExt cx="2462098" cy="260192"/>
          </a:xfrm>
        </p:grpSpPr>
        <p:sp>
          <p:nvSpPr>
            <p:cNvPr id="223" name="모서리가 둥근 직사각형 222"/>
            <p:cNvSpPr/>
            <p:nvPr/>
          </p:nvSpPr>
          <p:spPr>
            <a:xfrm>
              <a:off x="4045382" y="6008118"/>
              <a:ext cx="2462098" cy="260192"/>
            </a:xfrm>
            <a:prstGeom prst="roundRect">
              <a:avLst>
                <a:gd name="adj" fmla="val 2841"/>
              </a:avLst>
            </a:prstGeom>
            <a:noFill/>
            <a:ln>
              <a:solidFill>
                <a:srgbClr val="FF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43775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모서리가 둥근 직사각형 230"/>
            <p:cNvSpPr/>
            <p:nvPr/>
          </p:nvSpPr>
          <p:spPr>
            <a:xfrm>
              <a:off x="487830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모서리가 둥근 직사각형 231"/>
            <p:cNvSpPr/>
            <p:nvPr/>
          </p:nvSpPr>
          <p:spPr>
            <a:xfrm>
              <a:off x="54046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4058448" y="6055709"/>
              <a:ext cx="219002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서행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46" name="모서리가 둥근 직사각형 245"/>
            <p:cNvSpPr/>
            <p:nvPr/>
          </p:nvSpPr>
          <p:spPr>
            <a:xfrm>
              <a:off x="61550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8" name="모서리가 둥근 직사각형 267"/>
          <p:cNvSpPr/>
          <p:nvPr/>
        </p:nvSpPr>
        <p:spPr>
          <a:xfrm>
            <a:off x="8053988" y="2172312"/>
            <a:ext cx="848793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VLS</a:t>
            </a:r>
            <a:r>
              <a:rPr lang="ko-KR" altLang="en-US" sz="700" b="1" smtClean="0"/>
              <a:t>별 현황</a:t>
            </a:r>
            <a:r>
              <a:rPr lang="en-US" altLang="ko-KR" sz="700" b="1" dirty="0" smtClean="0"/>
              <a:t>/</a:t>
            </a:r>
            <a:r>
              <a:rPr lang="ko-KR" altLang="en-US" sz="700" b="1" smtClean="0"/>
              <a:t>예측</a:t>
            </a:r>
            <a:endParaRPr lang="ko-KR" altLang="en-US" sz="700" b="1" dirty="0"/>
          </a:p>
        </p:txBody>
      </p:sp>
      <p:sp>
        <p:nvSpPr>
          <p:cNvPr id="270" name="TextBox 269"/>
          <p:cNvSpPr txBox="1"/>
          <p:nvPr/>
        </p:nvSpPr>
        <p:spPr>
          <a:xfrm>
            <a:off x="2127538" y="980246"/>
            <a:ext cx="17436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600" dirty="0" smtClean="0"/>
              <a:t>Total    </a:t>
            </a:r>
            <a:r>
              <a:rPr lang="en-US" altLang="ko-KR" sz="600" dirty="0" smtClean="0">
                <a:latin typeface="맑은 고딕" panose="020B0503020000020004" pitchFamily="50" charset="-127"/>
              </a:rPr>
              <a:t>●</a:t>
            </a:r>
            <a:r>
              <a:rPr lang="en-US" altLang="ko-KR" sz="600" b="1" dirty="0" smtClean="0"/>
              <a:t> key</a:t>
            </a:r>
            <a:r>
              <a:rPr lang="ko-KR" altLang="en-US" sz="600" b="1" smtClean="0"/>
              <a:t> </a:t>
            </a:r>
            <a:r>
              <a:rPr lang="en-US" altLang="ko-KR" sz="600" b="1" dirty="0"/>
              <a:t>Node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 </a:t>
            </a:r>
            <a:r>
              <a:rPr lang="en-US" altLang="ko-KR" sz="600" dirty="0"/>
              <a:t>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Block   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Berth</a:t>
            </a:r>
            <a:endParaRPr lang="ko-KR" altLang="en-US" sz="600"/>
          </a:p>
        </p:txBody>
      </p:sp>
      <p:grpSp>
        <p:nvGrpSpPr>
          <p:cNvPr id="273" name="그룹 272"/>
          <p:cNvGrpSpPr/>
          <p:nvPr/>
        </p:nvGrpSpPr>
        <p:grpSpPr>
          <a:xfrm>
            <a:off x="1014435" y="2198632"/>
            <a:ext cx="2918181" cy="184666"/>
            <a:chOff x="4058448" y="6055709"/>
            <a:chExt cx="2918181" cy="184666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44918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모서리가 둥근 직사각형 275"/>
            <p:cNvSpPr/>
            <p:nvPr/>
          </p:nvSpPr>
          <p:spPr>
            <a:xfrm>
              <a:off x="515262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7" name="모서리가 둥근 직사각형 276"/>
            <p:cNvSpPr/>
            <p:nvPr/>
          </p:nvSpPr>
          <p:spPr>
            <a:xfrm>
              <a:off x="58237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직사각형 277"/>
            <p:cNvSpPr/>
            <p:nvPr/>
          </p:nvSpPr>
          <p:spPr>
            <a:xfrm>
              <a:off x="4058448" y="6055709"/>
              <a:ext cx="283603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▣ </a:t>
              </a:r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서행 </a:t>
              </a:r>
              <a:r>
                <a:rPr lang="en-US" altLang="ko-KR" sz="600" b="1" dirty="0" smtClean="0"/>
                <a:t>: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79" name="모서리가 둥근 직사각형 278"/>
            <p:cNvSpPr/>
            <p:nvPr/>
          </p:nvSpPr>
          <p:spPr>
            <a:xfrm>
              <a:off x="67646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24" y="2552681"/>
            <a:ext cx="8746918" cy="2704744"/>
          </a:xfrm>
          <a:prstGeom prst="rect">
            <a:avLst/>
          </a:prstGeom>
        </p:spPr>
      </p:pic>
      <p:sp>
        <p:nvSpPr>
          <p:cNvPr id="61" name="타원 60"/>
          <p:cNvSpPr/>
          <p:nvPr/>
        </p:nvSpPr>
        <p:spPr>
          <a:xfrm>
            <a:off x="376307" y="125869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575372" y="240478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14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직사각형 899"/>
          <p:cNvSpPr/>
          <p:nvPr/>
        </p:nvSpPr>
        <p:spPr bwMode="auto">
          <a:xfrm>
            <a:off x="220269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1" name="직사각형 900"/>
          <p:cNvSpPr/>
          <p:nvPr/>
        </p:nvSpPr>
        <p:spPr bwMode="auto">
          <a:xfrm>
            <a:off x="217462" y="493351"/>
            <a:ext cx="9012266" cy="610021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2" name="직사각형 901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Dashboard     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</a:t>
            </a:r>
            <a:r>
              <a:rPr lang="ko-KR" altLang="en-US" sz="7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혼잡도</a:t>
            </a:r>
            <a:r>
              <a:rPr lang="en-US" altLang="ko-KR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게이트 출입분석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Yard Crane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야드 생산성 예측      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CHE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패턴분석</a:t>
            </a:r>
            <a:r>
              <a:rPr lang="en-US" altLang="ko-KR" sz="7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2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미래 장치 예측     </a:t>
            </a:r>
            <a:r>
              <a:rPr lang="en-US" altLang="ko-KR" sz="7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QC </a:t>
            </a:r>
            <a:r>
              <a:rPr lang="ko-KR" altLang="en-US" sz="700" b="1" ker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작업 패턴 분석     </a:t>
            </a:r>
            <a:r>
              <a:rPr lang="ko-KR" altLang="en-US" sz="700" b="1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장비상관관계      최적 장비 투입댓수     프로세스 흐름 분석 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903" name="TextBox 902"/>
          <p:cNvSpPr txBox="1"/>
          <p:nvPr/>
        </p:nvSpPr>
        <p:spPr>
          <a:xfrm>
            <a:off x="7478988" y="427673"/>
            <a:ext cx="10695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홍길동님</a:t>
            </a:r>
            <a:r>
              <a:rPr lang="en-US" altLang="ko-KR" sz="700" dirty="0" smtClean="0">
                <a:solidFill>
                  <a:schemeClr val="bg1"/>
                </a:solidFill>
              </a:rPr>
              <a:t>!</a:t>
            </a:r>
            <a:r>
              <a:rPr lang="ko-KR" altLang="en-US" sz="70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반갑습니다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.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904" name="직선 연결선 903"/>
          <p:cNvCxnSpPr/>
          <p:nvPr/>
        </p:nvCxnSpPr>
        <p:spPr>
          <a:xfrm>
            <a:off x="8538104" y="404813"/>
            <a:ext cx="0" cy="227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TextBox 904"/>
          <p:cNvSpPr txBox="1"/>
          <p:nvPr/>
        </p:nvSpPr>
        <p:spPr>
          <a:xfrm>
            <a:off x="8614368" y="427673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>
                <a:solidFill>
                  <a:schemeClr val="bg1"/>
                </a:solidFill>
              </a:rPr>
              <a:t>LOG OUT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429871" y="429308"/>
            <a:ext cx="21194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err="1" smtClean="0">
                <a:solidFill>
                  <a:schemeClr val="bg1"/>
                </a:solidFill>
              </a:rPr>
              <a:t>IoT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</a:t>
            </a:r>
            <a:r>
              <a:rPr lang="ko-KR" altLang="en-US" sz="700" b="1" smtClean="0">
                <a:solidFill>
                  <a:schemeClr val="bg1"/>
                </a:solidFill>
              </a:rPr>
              <a:t>기반 부산항만 터미널 운영 모니터링 시스템</a:t>
            </a:r>
            <a:endParaRPr lang="ko-KR" altLang="en-US" sz="700" b="1" dirty="0">
              <a:solidFill>
                <a:schemeClr val="bg1"/>
              </a:solidFill>
            </a:endParaRPr>
          </a:p>
        </p:txBody>
      </p:sp>
      <p:pic>
        <p:nvPicPr>
          <p:cNvPr id="907" name="그림 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" y="433112"/>
            <a:ext cx="198537" cy="186531"/>
          </a:xfrm>
          <a:prstGeom prst="rect">
            <a:avLst/>
          </a:prstGeom>
        </p:spPr>
      </p:pic>
      <p:pic>
        <p:nvPicPr>
          <p:cNvPr id="908" name="그림 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7" y="957938"/>
            <a:ext cx="202880" cy="224617"/>
          </a:xfrm>
          <a:prstGeom prst="rect">
            <a:avLst/>
          </a:prstGeom>
        </p:spPr>
      </p:pic>
      <p:sp>
        <p:nvSpPr>
          <p:cNvPr id="909" name="직사각형 908"/>
          <p:cNvSpPr/>
          <p:nvPr/>
        </p:nvSpPr>
        <p:spPr>
          <a:xfrm>
            <a:off x="364085" y="990624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2021. 04. 09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910" name="그림 9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23" y="989245"/>
            <a:ext cx="168273" cy="162002"/>
          </a:xfrm>
          <a:prstGeom prst="rect">
            <a:avLst/>
          </a:prstGeom>
        </p:spPr>
      </p:pic>
      <p:sp>
        <p:nvSpPr>
          <p:cNvPr id="911" name="직사각형 910"/>
          <p:cNvSpPr/>
          <p:nvPr/>
        </p:nvSpPr>
        <p:spPr>
          <a:xfrm>
            <a:off x="1231358" y="990624"/>
            <a:ext cx="62196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PM 03 : 30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912" name="모서리가 둥근 직사각형 911"/>
          <p:cNvSpPr/>
          <p:nvPr/>
        </p:nvSpPr>
        <p:spPr>
          <a:xfrm>
            <a:off x="4578744" y="987099"/>
            <a:ext cx="685800" cy="1521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Search</a:t>
            </a:r>
            <a:endParaRPr lang="ko-KR" altLang="en-US" sz="800" b="1"/>
          </a:p>
        </p:txBody>
      </p:sp>
      <p:sp>
        <p:nvSpPr>
          <p:cNvPr id="929" name="모서리가 둥근 직사각형 928"/>
          <p:cNvSpPr/>
          <p:nvPr/>
        </p:nvSpPr>
        <p:spPr>
          <a:xfrm>
            <a:off x="364085" y="1272077"/>
            <a:ext cx="8730488" cy="773211"/>
          </a:xfrm>
          <a:prstGeom prst="roundRect">
            <a:avLst>
              <a:gd name="adj" fmla="val 7244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0" name="TextBox 929"/>
          <p:cNvSpPr txBox="1"/>
          <p:nvPr/>
        </p:nvSpPr>
        <p:spPr>
          <a:xfrm>
            <a:off x="5621778" y="97014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smtClean="0"/>
              <a:t>30Min</a:t>
            </a:r>
            <a:endParaRPr lang="ko-KR" altLang="en-US" sz="600"/>
          </a:p>
        </p:txBody>
      </p:sp>
      <p:grpSp>
        <p:nvGrpSpPr>
          <p:cNvPr id="931" name="그룹 930"/>
          <p:cNvGrpSpPr/>
          <p:nvPr/>
        </p:nvGrpSpPr>
        <p:grpSpPr>
          <a:xfrm>
            <a:off x="5931253" y="933815"/>
            <a:ext cx="284052" cy="261610"/>
            <a:chOff x="3312509" y="2971800"/>
            <a:chExt cx="284052" cy="261610"/>
          </a:xfrm>
        </p:grpSpPr>
        <p:sp>
          <p:nvSpPr>
            <p:cNvPr id="1794" name="모서리가 둥근 직사각형 1793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5" name="TextBox 1794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pSp>
        <p:nvGrpSpPr>
          <p:cNvPr id="932" name="그룹 931"/>
          <p:cNvGrpSpPr/>
          <p:nvPr/>
        </p:nvGrpSpPr>
        <p:grpSpPr>
          <a:xfrm rot="10800000">
            <a:off x="5425878" y="938877"/>
            <a:ext cx="284052" cy="261610"/>
            <a:chOff x="3312509" y="2971800"/>
            <a:chExt cx="284052" cy="261610"/>
          </a:xfrm>
        </p:grpSpPr>
        <p:sp>
          <p:nvSpPr>
            <p:cNvPr id="1792" name="모서리가 둥근 직사각형 1791"/>
            <p:cNvSpPr/>
            <p:nvPr/>
          </p:nvSpPr>
          <p:spPr>
            <a:xfrm>
              <a:off x="3366964" y="3040540"/>
              <a:ext cx="158128" cy="135993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93" name="TextBox 1792"/>
            <p:cNvSpPr txBox="1"/>
            <p:nvPr/>
          </p:nvSpPr>
          <p:spPr>
            <a:xfrm>
              <a:off x="3312509" y="2971800"/>
              <a:ext cx="284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&gt;</a:t>
              </a:r>
              <a:endParaRPr lang="ko-KR" altLang="en-US" sz="1050" b="1"/>
            </a:p>
          </p:txBody>
        </p:sp>
      </p:grpSp>
      <p:graphicFrame>
        <p:nvGraphicFramePr>
          <p:cNvPr id="1796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28419"/>
              </p:ext>
            </p:extLst>
          </p:nvPr>
        </p:nvGraphicFramePr>
        <p:xfrm>
          <a:off x="9488422" y="859353"/>
          <a:ext cx="2637675" cy="3772432"/>
        </p:xfrm>
        <a:graphic>
          <a:graphicData uri="http://schemas.openxmlformats.org/drawingml/2006/table">
            <a:tbl>
              <a:tblPr/>
              <a:tblGrid>
                <a:gridCol w="215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선택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Number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리스트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Average vs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선택한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Block Average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그래프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Total,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선택한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의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평균 값 및 예측 추이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</a:rPr>
                        <a:t>Yard Block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Diagram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  - 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선택한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</a:rPr>
                        <a:t>Block</a:t>
                      </a:r>
                      <a:r>
                        <a:rPr lang="ko-KR" altLang="en-US" sz="800" b="0" baseline="0" smtClean="0">
                          <a:solidFill>
                            <a:schemeClr val="tx1"/>
                          </a:solidFill>
                        </a:rPr>
                        <a:t> 평균속도 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 smtClean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7" name="TextBox 1796"/>
          <p:cNvSpPr txBox="1"/>
          <p:nvPr/>
        </p:nvSpPr>
        <p:spPr>
          <a:xfrm>
            <a:off x="1370208" y="75651"/>
            <a:ext cx="5478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prstClr val="black"/>
                </a:solidFill>
                <a:latin typeface="맑은 고딕" panose="020B0503020000020004" pitchFamily="50" charset="-127"/>
              </a:rPr>
              <a:t>Yard </a:t>
            </a: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endParaRPr lang="en-US" altLang="ko-KR" sz="8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21" name="모서리가 둥근 직사각형 1020"/>
          <p:cNvSpPr/>
          <p:nvPr/>
        </p:nvSpPr>
        <p:spPr>
          <a:xfrm>
            <a:off x="364085" y="2114732"/>
            <a:ext cx="8755156" cy="4328013"/>
          </a:xfrm>
          <a:prstGeom prst="roundRect">
            <a:avLst>
              <a:gd name="adj" fmla="val 1145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모서리가 둥근 직사각형 1027"/>
          <p:cNvSpPr/>
          <p:nvPr/>
        </p:nvSpPr>
        <p:spPr>
          <a:xfrm>
            <a:off x="7282573" y="2172312"/>
            <a:ext cx="712077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smtClean="0"/>
              <a:t>혼잡도 상세</a:t>
            </a:r>
            <a:endParaRPr lang="ko-KR" altLang="en-US" sz="700" b="1"/>
          </a:p>
        </p:txBody>
      </p:sp>
      <p:graphicFrame>
        <p:nvGraphicFramePr>
          <p:cNvPr id="168" name="차트 167"/>
          <p:cNvGraphicFramePr/>
          <p:nvPr>
            <p:extLst>
              <p:ext uri="{D42A27DB-BD31-4B8C-83A1-F6EECF244321}">
                <p14:modId xmlns:p14="http://schemas.microsoft.com/office/powerpoint/2010/main" val="2549236122"/>
              </p:ext>
            </p:extLst>
          </p:nvPr>
        </p:nvGraphicFramePr>
        <p:xfrm>
          <a:off x="415512" y="1299094"/>
          <a:ext cx="6703841" cy="7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7" name="직사각형 256"/>
          <p:cNvSpPr/>
          <p:nvPr/>
        </p:nvSpPr>
        <p:spPr>
          <a:xfrm>
            <a:off x="3761120" y="994385"/>
            <a:ext cx="602575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 smtClean="0">
                <a:solidFill>
                  <a:schemeClr val="tx1"/>
                </a:solidFill>
              </a:rPr>
              <a:t>Select</a:t>
            </a:r>
            <a:endParaRPr lang="ko-KR" altLang="en-US" sz="500" dirty="0">
              <a:solidFill>
                <a:schemeClr val="tx1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 rot="5400000">
            <a:off x="4093460" y="935041"/>
            <a:ext cx="2519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&gt;</a:t>
            </a:r>
            <a:endParaRPr lang="ko-KR" altLang="en-US" sz="1050" b="1"/>
          </a:p>
        </p:txBody>
      </p:sp>
      <p:sp>
        <p:nvSpPr>
          <p:cNvPr id="259" name="타원 258"/>
          <p:cNvSpPr/>
          <p:nvPr/>
        </p:nvSpPr>
        <p:spPr>
          <a:xfrm>
            <a:off x="2935260" y="8699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7147543" y="1265727"/>
            <a:ext cx="0" cy="77321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41612"/>
              </p:ext>
            </p:extLst>
          </p:nvPr>
        </p:nvGraphicFramePr>
        <p:xfrm>
          <a:off x="7318211" y="1331802"/>
          <a:ext cx="1584570" cy="60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90"/>
                <a:gridCol w="528190"/>
                <a:gridCol w="528190"/>
              </a:tblGrid>
              <a:tr h="200238">
                <a:tc>
                  <a:txBody>
                    <a:bodyPr/>
                    <a:lstStyle/>
                    <a:p>
                      <a:pPr algn="r" latinLnBrk="1"/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smtClean="0">
                          <a:solidFill>
                            <a:schemeClr val="tx1"/>
                          </a:solidFill>
                        </a:rPr>
                        <a:t>예측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17Km/h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rgbClr val="FF0000"/>
                          </a:solidFill>
                        </a:rPr>
                        <a:t>↗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7B Block</a:t>
                      </a:r>
                      <a:endParaRPr lang="ko-KR" alt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 smtClean="0">
                          <a:solidFill>
                            <a:schemeClr val="tx1"/>
                          </a:solidFill>
                        </a:rPr>
                        <a:t>15Km/h</a:t>
                      </a:r>
                      <a:endParaRPr lang="ko-KR" altLang="en-US" sz="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↘</a:t>
                      </a:r>
                      <a:endParaRPr lang="ko-KR" altLang="en-US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6567602" y="5472574"/>
            <a:ext cx="2462098" cy="260192"/>
            <a:chOff x="4045382" y="6008118"/>
            <a:chExt cx="2462098" cy="260192"/>
          </a:xfrm>
        </p:grpSpPr>
        <p:sp>
          <p:nvSpPr>
            <p:cNvPr id="223" name="모서리가 둥근 직사각형 222"/>
            <p:cNvSpPr/>
            <p:nvPr/>
          </p:nvSpPr>
          <p:spPr>
            <a:xfrm>
              <a:off x="4045382" y="6008118"/>
              <a:ext cx="2462098" cy="260192"/>
            </a:xfrm>
            <a:prstGeom prst="roundRect">
              <a:avLst>
                <a:gd name="adj" fmla="val 2841"/>
              </a:avLst>
            </a:prstGeom>
            <a:noFill/>
            <a:ln>
              <a:solidFill>
                <a:srgbClr val="FF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43775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모서리가 둥근 직사각형 230"/>
            <p:cNvSpPr/>
            <p:nvPr/>
          </p:nvSpPr>
          <p:spPr>
            <a:xfrm>
              <a:off x="487830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모서리가 둥근 직사각형 231"/>
            <p:cNvSpPr/>
            <p:nvPr/>
          </p:nvSpPr>
          <p:spPr>
            <a:xfrm>
              <a:off x="54046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4058448" y="6055709"/>
              <a:ext cx="219002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서행 </a:t>
              </a:r>
              <a:r>
                <a:rPr lang="en-US" altLang="ko-KR" sz="600" b="1" dirty="0" smtClean="0"/>
                <a:t>: </a:t>
              </a:r>
              <a:r>
                <a:rPr lang="ko-KR" altLang="en-US" sz="600" b="1" smtClean="0"/>
                <a:t>                 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46" name="모서리가 둥근 직사각형 245"/>
            <p:cNvSpPr/>
            <p:nvPr/>
          </p:nvSpPr>
          <p:spPr>
            <a:xfrm>
              <a:off x="61550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8" name="모서리가 둥근 직사각형 267"/>
          <p:cNvSpPr/>
          <p:nvPr/>
        </p:nvSpPr>
        <p:spPr>
          <a:xfrm>
            <a:off x="8053988" y="2172312"/>
            <a:ext cx="848793" cy="1160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/>
              <a:t>VLS</a:t>
            </a:r>
            <a:r>
              <a:rPr lang="ko-KR" altLang="en-US" sz="700" b="1" smtClean="0"/>
              <a:t>별 현황</a:t>
            </a:r>
            <a:r>
              <a:rPr lang="en-US" altLang="ko-KR" sz="700" b="1" dirty="0" smtClean="0"/>
              <a:t>/</a:t>
            </a:r>
            <a:r>
              <a:rPr lang="ko-KR" altLang="en-US" sz="700" b="1" smtClean="0"/>
              <a:t>예측</a:t>
            </a:r>
            <a:endParaRPr lang="ko-KR" altLang="en-US" sz="700" b="1" dirty="0"/>
          </a:p>
        </p:txBody>
      </p:sp>
      <p:sp>
        <p:nvSpPr>
          <p:cNvPr id="270" name="TextBox 269"/>
          <p:cNvSpPr txBox="1"/>
          <p:nvPr/>
        </p:nvSpPr>
        <p:spPr>
          <a:xfrm>
            <a:off x="2127538" y="980246"/>
            <a:ext cx="17436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600" dirty="0" smtClean="0"/>
              <a:t>Total   </a:t>
            </a:r>
            <a:r>
              <a:rPr lang="en-US" altLang="ko-KR" sz="600" dirty="0" smtClean="0">
                <a:latin typeface="맑은 고딕" panose="020B0503020000020004" pitchFamily="50" charset="-127"/>
              </a:rPr>
              <a:t>○</a:t>
            </a:r>
            <a:r>
              <a:rPr lang="en-US" altLang="ko-KR" sz="600" dirty="0" smtClean="0"/>
              <a:t> key</a:t>
            </a:r>
            <a:r>
              <a:rPr lang="ko-KR" altLang="en-US" sz="600" smtClean="0"/>
              <a:t> </a:t>
            </a:r>
            <a:r>
              <a:rPr lang="en-US" altLang="ko-KR" sz="600" dirty="0"/>
              <a:t>Node </a:t>
            </a:r>
            <a:r>
              <a:rPr lang="en-US" altLang="ko-KR" sz="600" dirty="0" smtClean="0"/>
              <a:t> </a:t>
            </a:r>
            <a:r>
              <a:rPr lang="en-US" altLang="ko-KR" sz="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● </a:t>
            </a:r>
            <a:r>
              <a:rPr lang="en-US" altLang="ko-KR" sz="600" b="1" dirty="0" smtClean="0"/>
              <a:t>Block </a:t>
            </a:r>
            <a:r>
              <a:rPr lang="en-US" altLang="ko-KR" sz="600" dirty="0" smtClean="0"/>
              <a:t>   </a:t>
            </a:r>
            <a:r>
              <a:rPr lang="en-US" altLang="ko-KR" sz="600" dirty="0">
                <a:latin typeface="맑은 고딕" panose="020B0503020000020004" pitchFamily="50" charset="-127"/>
              </a:rPr>
              <a:t>○</a:t>
            </a:r>
            <a:r>
              <a:rPr lang="en-US" altLang="ko-KR" sz="600" dirty="0"/>
              <a:t>  </a:t>
            </a:r>
            <a:r>
              <a:rPr lang="en-US" altLang="ko-KR" sz="600" dirty="0" smtClean="0"/>
              <a:t>Berth</a:t>
            </a:r>
            <a:endParaRPr lang="ko-KR" altLang="en-US" sz="600"/>
          </a:p>
        </p:txBody>
      </p:sp>
      <p:grpSp>
        <p:nvGrpSpPr>
          <p:cNvPr id="273" name="그룹 272"/>
          <p:cNvGrpSpPr/>
          <p:nvPr/>
        </p:nvGrpSpPr>
        <p:grpSpPr>
          <a:xfrm>
            <a:off x="1014435" y="2198632"/>
            <a:ext cx="2918181" cy="184666"/>
            <a:chOff x="4058448" y="6055709"/>
            <a:chExt cx="2918181" cy="184666"/>
          </a:xfrm>
        </p:grpSpPr>
        <p:sp>
          <p:nvSpPr>
            <p:cNvPr id="275" name="모서리가 둥근 직사각형 274"/>
            <p:cNvSpPr/>
            <p:nvPr/>
          </p:nvSpPr>
          <p:spPr>
            <a:xfrm>
              <a:off x="4491810" y="6106786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모서리가 둥근 직사각형 275"/>
            <p:cNvSpPr/>
            <p:nvPr/>
          </p:nvSpPr>
          <p:spPr>
            <a:xfrm>
              <a:off x="5152626" y="6101668"/>
              <a:ext cx="211977" cy="83875"/>
            </a:xfrm>
            <a:prstGeom prst="roundRect">
              <a:avLst>
                <a:gd name="adj" fmla="val 5747"/>
              </a:avLst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7" name="모서리가 둥근 직사각형 276"/>
            <p:cNvSpPr/>
            <p:nvPr/>
          </p:nvSpPr>
          <p:spPr>
            <a:xfrm>
              <a:off x="5823799" y="6105587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직사각형 277"/>
            <p:cNvSpPr/>
            <p:nvPr/>
          </p:nvSpPr>
          <p:spPr>
            <a:xfrm>
              <a:off x="4058448" y="6055709"/>
              <a:ext cx="283603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▣ </a:t>
              </a:r>
              <a:r>
                <a:rPr lang="ko-KR" altLang="en-US" sz="600" b="1" dirty="0" smtClean="0"/>
                <a:t>정체 </a:t>
              </a:r>
              <a:r>
                <a:rPr lang="en-US" altLang="ko-KR" sz="600" b="1" dirty="0" smtClean="0"/>
                <a:t>: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서행 </a:t>
              </a:r>
              <a:r>
                <a:rPr lang="en-US" altLang="ko-KR" sz="600" b="1" dirty="0" smtClean="0"/>
                <a:t>: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원활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                      </a:t>
              </a:r>
              <a:r>
                <a:rPr lang="ko-KR" altLang="en-US" sz="600" b="1" smtClean="0">
                  <a:latin typeface="맑은 고딕" panose="020B0503020000020004" pitchFamily="50" charset="-127"/>
                </a:rPr>
                <a:t>▣ </a:t>
              </a:r>
              <a:r>
                <a:rPr lang="ko-KR" altLang="en-US" sz="600" b="1" smtClean="0"/>
                <a:t>미운행 지역 </a:t>
              </a:r>
              <a:r>
                <a:rPr lang="en-US" altLang="ko-KR" sz="600" b="1" dirty="0" smtClean="0"/>
                <a:t>:</a:t>
              </a:r>
              <a:r>
                <a:rPr lang="ko-KR" altLang="en-US" sz="600" b="1" smtClean="0"/>
                <a:t> </a:t>
              </a:r>
              <a:endParaRPr lang="en-US" altLang="ko-KR" sz="600" b="1" dirty="0" smtClean="0"/>
            </a:p>
          </p:txBody>
        </p:sp>
        <p:sp>
          <p:nvSpPr>
            <p:cNvPr id="279" name="모서리가 둥근 직사각형 278"/>
            <p:cNvSpPr/>
            <p:nvPr/>
          </p:nvSpPr>
          <p:spPr>
            <a:xfrm>
              <a:off x="6764652" y="6102693"/>
              <a:ext cx="211977" cy="90697"/>
            </a:xfrm>
            <a:prstGeom prst="roundRect">
              <a:avLst>
                <a:gd name="adj" fmla="val 5747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타원 60"/>
          <p:cNvSpPr/>
          <p:nvPr/>
        </p:nvSpPr>
        <p:spPr>
          <a:xfrm>
            <a:off x="376307" y="125869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71" y="2510898"/>
            <a:ext cx="8648012" cy="2562648"/>
          </a:xfrm>
          <a:prstGeom prst="rect">
            <a:avLst/>
          </a:prstGeom>
        </p:spPr>
      </p:pic>
      <p:sp>
        <p:nvSpPr>
          <p:cNvPr id="53" name="타원 52"/>
          <p:cNvSpPr/>
          <p:nvPr/>
        </p:nvSpPr>
        <p:spPr>
          <a:xfrm>
            <a:off x="3660868" y="869987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575372" y="2404780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9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3017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XeDFoAUYg6HjsbYlv2TXlpA+GBJ8aBvQTUjOfR6E1g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디자인 사용자 지정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디자인 사용자 지정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116923</TotalTime>
  <Words>14919</Words>
  <Application>Microsoft Office PowerPoint</Application>
  <PresentationFormat>와이드스크린</PresentationFormat>
  <Paragraphs>6337</Paragraphs>
  <Slides>52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52</vt:i4>
      </vt:variant>
    </vt:vector>
  </HeadingPairs>
  <TitlesOfParts>
    <vt:vector size="70" baseType="lpstr">
      <vt:lpstr>맑은 고딕</vt:lpstr>
      <vt:lpstr>바탕</vt:lpstr>
      <vt:lpstr>Arial</vt:lpstr>
      <vt:lpstr>Calibri</vt:lpstr>
      <vt:lpstr>Calibri Light</vt:lpstr>
      <vt:lpstr>Segoe UI</vt:lpstr>
      <vt:lpstr>Tahoma</vt:lpstr>
      <vt:lpstr>Times New Roman</vt:lpstr>
      <vt:lpstr>Wingdings</vt:lpstr>
      <vt:lpstr>1_Office 테마</vt:lpstr>
      <vt:lpstr>1_디자인 사용자 지정</vt:lpstr>
      <vt:lpstr>2_디자인 사용자 지정</vt:lpstr>
      <vt:lpstr>3_디자인 사용자 지정</vt:lpstr>
      <vt:lpstr>디자인 사용자 지정</vt:lpstr>
      <vt:lpstr>4_디자인 사용자 지정</vt:lpstr>
      <vt:lpstr>5_디자인 사용자 지정</vt:lpstr>
      <vt:lpstr>6_디자인 사용자 지정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hong</dc:creator>
  <cp:lastModifiedBy>이 낙훈</cp:lastModifiedBy>
  <cp:revision>5789</cp:revision>
  <cp:lastPrinted>2019-12-30T01:41:02Z</cp:lastPrinted>
  <dcterms:created xsi:type="dcterms:W3CDTF">2014-07-16T08:39:01Z</dcterms:created>
  <dcterms:modified xsi:type="dcterms:W3CDTF">2021-06-15T05:59:15Z</dcterms:modified>
</cp:coreProperties>
</file>