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3" r:id="rId2"/>
    <p:sldMasterId id="2147483671" r:id="rId3"/>
    <p:sldMasterId id="2147483673" r:id="rId4"/>
  </p:sldMasterIdLst>
  <p:notesMasterIdLst>
    <p:notesMasterId r:id="rId15"/>
  </p:notesMasterIdLst>
  <p:sldIdLst>
    <p:sldId id="256" r:id="rId5"/>
    <p:sldId id="458" r:id="rId6"/>
    <p:sldId id="460" r:id="rId7"/>
    <p:sldId id="464" r:id="rId8"/>
    <p:sldId id="461" r:id="rId9"/>
    <p:sldId id="465" r:id="rId10"/>
    <p:sldId id="466" r:id="rId11"/>
    <p:sldId id="467" r:id="rId12"/>
    <p:sldId id="469" r:id="rId13"/>
    <p:sldId id="374" r:id="rId14"/>
  </p:sldIdLst>
  <p:sldSz cx="9906000" cy="6858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42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48396"/>
    <a:srgbClr val="B5C5D3"/>
    <a:srgbClr val="A9BBCB"/>
    <a:srgbClr val="6988A5"/>
    <a:srgbClr val="41719C"/>
    <a:srgbClr val="FFFFFF"/>
    <a:srgbClr val="EAEAEA"/>
    <a:srgbClr val="C8C8C8"/>
    <a:srgbClr val="FF505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26" y="-82"/>
      </p:cViewPr>
      <p:guideLst>
        <p:guide orient="horz" pos="404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28263" cy="737282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4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4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85796022-FFEF-4EC1-8A62-8F17DC741A3B}" type="datetimeFigureOut">
              <a:rPr lang="ko-KR" altLang="en-US" smtClean="0"/>
              <a:pPr/>
              <a:t>2018-11-01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82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1" rIns="91623" bIns="45811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623" tIns="45811" rIns="91623" bIns="4581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37437871-024F-4EF7-A993-BA3D1A88C52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2635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7871-024F-4EF7-A993-BA3D1A88C528}" type="slidenum">
              <a:rPr lang="ko-KR" altLang="en-US" smtClean="0"/>
              <a:pPr/>
              <a:t>0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5400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9048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356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1433735E-5E45-4860-8228-B45AFBFD3711}" type="datetimeFigureOut">
              <a:rPr lang="ko-KR" altLang="en-US" smtClean="0"/>
              <a:pPr/>
              <a:t>2018-11-01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4CCB3A8-3995-4B7F-B78B-BE14853129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222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1433735E-5E45-4860-8228-B45AFBFD3711}" type="datetimeFigureOut">
              <a:rPr lang="ko-KR" altLang="en-US" smtClean="0"/>
              <a:pPr/>
              <a:t>2018-11-01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4CCB3A8-3995-4B7F-B78B-BE14853129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4222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5810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3330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830" y="6580554"/>
            <a:ext cx="401394" cy="16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277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5" name="그림 14" descr="클릭앤터치-로고-0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4783083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285" y="993959"/>
            <a:ext cx="457227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327872" y="1118521"/>
            <a:ext cx="9305075" cy="5347607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966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193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3274645"/>
            <a:ext cx="9906000" cy="62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69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298" y="1233584"/>
            <a:ext cx="48782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Virtual Terminal 2.0</a:t>
            </a:r>
          </a:p>
          <a:p>
            <a:pPr algn="ctr"/>
            <a:r>
              <a:rPr lang="en-US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System Architecture</a:t>
            </a:r>
            <a:endParaRPr lang="ko-KR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628" y="6583744"/>
            <a:ext cx="1008993" cy="150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7633" y="501673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㈜클릭앤터치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25177" y="560005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2018.11.01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482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426287" y="994268"/>
            <a:ext cx="73834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800" b="1" dirty="0">
                <a:ea typeface="HY울릉도M" pitchFamily="18" charset="-127"/>
              </a:rPr>
              <a:t>Thank you very much for your attention!</a:t>
            </a:r>
          </a:p>
          <a:p>
            <a:endParaRPr lang="en-US" altLang="ko-KR" sz="2800" b="1" dirty="0">
              <a:ea typeface="HY울릉도M" pitchFamily="18" charset="-127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7070968" y="6212692"/>
            <a:ext cx="24569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ea typeface="HY울릉도M" pitchFamily="18" charset="-127"/>
              </a:rPr>
              <a:t>dugong@clickntouch.co.kr</a:t>
            </a:r>
            <a:endParaRPr lang="en-US" altLang="ko-KR" sz="1400" b="1" dirty="0">
              <a:ea typeface="HY울릉도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1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575" y="711725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endParaRPr lang="ko-KR" altLang="en-US" sz="1200" b="1" dirty="0"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950" y="641848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 smtClean="0">
                <a:ea typeface="맑은 고딕" pitchFamily="50" charset="-127"/>
              </a:rPr>
              <a:t>1. Hardware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655" y="78828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1. System Architecture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409" y="1166806"/>
            <a:ext cx="5385591" cy="522495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712" y="2716531"/>
            <a:ext cx="2782097" cy="1647256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612373" y="4981575"/>
            <a:ext cx="3019675" cy="914400"/>
          </a:xfrm>
          <a:prstGeom prst="roundRect">
            <a:avLst>
              <a:gd name="adj" fmla="val 4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12775" y="1298612"/>
            <a:ext cx="3019675" cy="3368638"/>
          </a:xfrm>
          <a:prstGeom prst="roundRect">
            <a:avLst>
              <a:gd name="adj" fmla="val 22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40"/>
          <p:cNvSpPr>
            <a:spLocks noChangeArrowheads="1"/>
          </p:cNvSpPr>
          <p:nvPr/>
        </p:nvSpPr>
        <p:spPr bwMode="auto">
          <a:xfrm>
            <a:off x="651711" y="1783765"/>
            <a:ext cx="1691439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</a:rPr>
              <a:t>Object Editor</a:t>
            </a:r>
          </a:p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Map Editor</a:t>
            </a:r>
          </a:p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Screen Template Editor</a:t>
            </a:r>
          </a:p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Rule Manager</a:t>
            </a:r>
          </a:p>
        </p:txBody>
      </p:sp>
      <p:sp>
        <p:nvSpPr>
          <p:cNvPr id="10" name="직사각형 40"/>
          <p:cNvSpPr>
            <a:spLocks noChangeArrowheads="1"/>
          </p:cNvSpPr>
          <p:nvPr/>
        </p:nvSpPr>
        <p:spPr bwMode="auto">
          <a:xfrm>
            <a:off x="2032836" y="1774239"/>
            <a:ext cx="16914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</a:rPr>
              <a:t>Configuration Manager</a:t>
            </a:r>
          </a:p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Install &amp; Live update manager</a:t>
            </a:r>
          </a:p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Legacy Interface Module</a:t>
            </a:r>
          </a:p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Rewinder</a:t>
            </a:r>
            <a:endParaRPr lang="en-US" altLang="ko-KR" sz="9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40"/>
          <p:cNvSpPr>
            <a:spLocks noChangeArrowheads="1"/>
          </p:cNvSpPr>
          <p:nvPr/>
        </p:nvSpPr>
        <p:spPr bwMode="auto">
          <a:xfrm>
            <a:off x="616068" y="4975441"/>
            <a:ext cx="278991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Virtual Terminal Interface Module(CIPT)</a:t>
            </a:r>
          </a:p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Virtual Terminal App. Interface Module</a:t>
            </a:r>
            <a:endParaRPr lang="en-US" altLang="ko-KR" sz="9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Virtual Terminal App. </a:t>
            </a:r>
            <a:r>
              <a:rPr lang="ko-KR" altLang="en-US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관련 </a:t>
            </a: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Data Management </a:t>
            </a:r>
          </a:p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endParaRPr lang="en-US" altLang="ko-KR" sz="9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40"/>
          <p:cNvSpPr>
            <a:spLocks noChangeArrowheads="1"/>
          </p:cNvSpPr>
          <p:nvPr/>
        </p:nvSpPr>
        <p:spPr bwMode="auto">
          <a:xfrm>
            <a:off x="1947467" y="1304696"/>
            <a:ext cx="1729423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900" b="1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Virtual Terminal 2.0 App. </a:t>
            </a:r>
          </a:p>
        </p:txBody>
      </p:sp>
      <p:sp>
        <p:nvSpPr>
          <p:cNvPr id="15" name="직사각형 40"/>
          <p:cNvSpPr>
            <a:spLocks noChangeArrowheads="1"/>
          </p:cNvSpPr>
          <p:nvPr/>
        </p:nvSpPr>
        <p:spPr bwMode="auto">
          <a:xfrm>
            <a:off x="611532" y="4378818"/>
            <a:ext cx="278991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Virtual Terminal M/W Interface Module</a:t>
            </a:r>
          </a:p>
        </p:txBody>
      </p:sp>
      <p:cxnSp>
        <p:nvCxnSpPr>
          <p:cNvPr id="16" name="직선 화살표 연결선 15"/>
          <p:cNvCxnSpPr>
            <a:stCxn id="8" idx="2"/>
            <a:endCxn id="7" idx="0"/>
          </p:cNvCxnSpPr>
          <p:nvPr/>
        </p:nvCxnSpPr>
        <p:spPr>
          <a:xfrm flipH="1">
            <a:off x="2122211" y="4667250"/>
            <a:ext cx="402" cy="31432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flipV="1">
            <a:off x="2901219" y="4599250"/>
            <a:ext cx="1264540" cy="513238"/>
          </a:xfrm>
          <a:prstGeom prst="bentConnector3">
            <a:avLst>
              <a:gd name="adj1" fmla="val 74857"/>
            </a:avLst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>
          <a:xfrm>
            <a:off x="765176" y="1559374"/>
            <a:ext cx="2709544" cy="207245"/>
          </a:xfrm>
          <a:prstGeom prst="roundRect">
            <a:avLst>
              <a:gd name="adj" fmla="val 1903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000" dirty="0" smtClean="0">
                <a:solidFill>
                  <a:schemeClr val="accent1">
                    <a:lumMod val="50000"/>
                  </a:schemeClr>
                </a:solidFill>
              </a:rPr>
              <a:t>     Unity App.              Windows App.</a:t>
            </a:r>
            <a:endParaRPr lang="ko-KR" alt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055696" y="1582234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343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575" y="711725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endParaRPr lang="ko-KR" altLang="en-US" sz="1200" b="1" dirty="0">
              <a:ea typeface="맑은 고딕" pitchFamily="50" charset="-127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083" y="4320493"/>
            <a:ext cx="357190" cy="5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그룹 11"/>
          <p:cNvGrpSpPr/>
          <p:nvPr/>
        </p:nvGrpSpPr>
        <p:grpSpPr>
          <a:xfrm>
            <a:off x="891551" y="1751311"/>
            <a:ext cx="2809875" cy="1171575"/>
            <a:chOff x="4272992" y="2925591"/>
            <a:chExt cx="2809875" cy="1171575"/>
          </a:xfrm>
        </p:grpSpPr>
        <p:grpSp>
          <p:nvGrpSpPr>
            <p:cNvPr id="13" name="그룹 12"/>
            <p:cNvGrpSpPr/>
            <p:nvPr/>
          </p:nvGrpSpPr>
          <p:grpSpPr>
            <a:xfrm>
              <a:off x="4272992" y="2925591"/>
              <a:ext cx="2809875" cy="1171575"/>
              <a:chOff x="4272992" y="2925591"/>
              <a:chExt cx="2809875" cy="1171575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72992" y="2925591"/>
                <a:ext cx="2809875" cy="1171575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06097" y="2994983"/>
                <a:ext cx="2405449" cy="334839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4314182" y="2933829"/>
              <a:ext cx="2743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CyberLogitec</a:t>
              </a:r>
              <a:r>
                <a:rPr lang="en-US" altLang="ko-KR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 to </a:t>
              </a:r>
              <a:r>
                <a:rPr lang="en-US" altLang="ko-KR" sz="10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IoT</a:t>
              </a:r>
              <a:r>
                <a:rPr lang="en-US" altLang="ko-KR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 Platform for Terminal</a:t>
              </a:r>
            </a:p>
            <a:p>
              <a:pPr algn="ctr"/>
              <a:r>
                <a:rPr lang="en-US" altLang="ko-KR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Simulator (CIPTS)</a:t>
              </a:r>
            </a:p>
          </p:txBody>
        </p:sp>
      </p:grpSp>
      <p:sp>
        <p:nvSpPr>
          <p:cNvPr id="17" name="모서리가 둥근 직사각형 16"/>
          <p:cNvSpPr/>
          <p:nvPr/>
        </p:nvSpPr>
        <p:spPr>
          <a:xfrm>
            <a:off x="2144389" y="2931124"/>
            <a:ext cx="1547512" cy="216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accent1">
                    <a:lumMod val="50000"/>
                  </a:schemeClr>
                </a:solidFill>
              </a:rPr>
              <a:t>Virtual Terminal Interface</a:t>
            </a:r>
            <a:endParaRPr lang="ko-KR" altLang="en-US" sz="90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891551" y="4240621"/>
            <a:ext cx="2846529" cy="1388780"/>
            <a:chOff x="5979291" y="3818933"/>
            <a:chExt cx="2846529" cy="1388780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6080170" y="4065433"/>
              <a:ext cx="2661103" cy="2179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 smtClean="0">
                  <a:solidFill>
                    <a:schemeClr val="accent1">
                      <a:lumMod val="50000"/>
                    </a:schemeClr>
                  </a:solidFill>
                </a:rPr>
                <a:t>Virtual Terminal Interface Module</a:t>
              </a:r>
              <a:endParaRPr lang="ko-KR" altLang="en-US" sz="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6075409" y="4331254"/>
              <a:ext cx="1312549" cy="7712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 smtClean="0">
                  <a:solidFill>
                    <a:schemeClr val="accent1">
                      <a:lumMod val="50000"/>
                    </a:schemeClr>
                  </a:solidFill>
                </a:rPr>
                <a:t>Screen View</a:t>
              </a:r>
              <a:endParaRPr lang="ko-KR" altLang="en-US" sz="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5979291" y="3820509"/>
              <a:ext cx="2846529" cy="1387204"/>
            </a:xfrm>
            <a:prstGeom prst="roundRect">
              <a:avLst>
                <a:gd name="adj" fmla="val 68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7428725" y="4331255"/>
              <a:ext cx="1312549" cy="77125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 smtClean="0">
                  <a:solidFill>
                    <a:schemeClr val="accent1">
                      <a:lumMod val="50000"/>
                    </a:schemeClr>
                  </a:solidFill>
                </a:rPr>
                <a:t>Data View</a:t>
              </a:r>
              <a:endParaRPr lang="ko-KR" altLang="en-US" sz="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431869" y="3818933"/>
              <a:ext cx="139172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b="1" dirty="0" smtClean="0"/>
                <a:t>Virtual Terminal 2.0</a:t>
              </a:r>
              <a:endParaRPr lang="ko-KR" altLang="en-US" sz="1000" b="1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798359" y="3196675"/>
            <a:ext cx="1131647" cy="1090189"/>
            <a:chOff x="2455228" y="3179423"/>
            <a:chExt cx="1131647" cy="1090189"/>
          </a:xfrm>
        </p:grpSpPr>
        <p:sp>
          <p:nvSpPr>
            <p:cNvPr id="110" name="원호 109"/>
            <p:cNvSpPr/>
            <p:nvPr/>
          </p:nvSpPr>
          <p:spPr>
            <a:xfrm rot="10800000">
              <a:off x="2824206" y="3193659"/>
              <a:ext cx="419861" cy="819963"/>
            </a:xfrm>
            <a:prstGeom prst="arc">
              <a:avLst>
                <a:gd name="adj1" fmla="val 5797144"/>
                <a:gd name="adj2" fmla="val 15409299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2455228" y="3942966"/>
              <a:ext cx="1030416" cy="3266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tx2"/>
                  </a:solidFill>
                </a:rPr>
                <a:t>비주기적</a:t>
              </a:r>
              <a:r>
                <a:rPr lang="en-US" altLang="ko-KR" sz="1000" b="1" dirty="0" smtClean="0">
                  <a:solidFill>
                    <a:schemeClr val="tx2"/>
                  </a:solidFill>
                </a:rPr>
                <a:t>Data</a:t>
              </a:r>
              <a:endParaRPr lang="ko-KR" altLang="en-US" sz="1000" b="1">
                <a:solidFill>
                  <a:schemeClr val="tx2"/>
                </a:solidFill>
              </a:endParaRPr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3084919" y="3179423"/>
              <a:ext cx="501956" cy="223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2"/>
                  </a:solidFill>
                </a:rPr>
                <a:t>Push</a:t>
              </a:r>
              <a:endParaRPr lang="ko-KR" altLang="en-US" sz="9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985765" y="3194114"/>
            <a:ext cx="993661" cy="1086111"/>
            <a:chOff x="923919" y="3179423"/>
            <a:chExt cx="993661" cy="1086111"/>
          </a:xfrm>
        </p:grpSpPr>
        <p:sp>
          <p:nvSpPr>
            <p:cNvPr id="111" name="직사각형 110"/>
            <p:cNvSpPr/>
            <p:nvPr/>
          </p:nvSpPr>
          <p:spPr>
            <a:xfrm>
              <a:off x="968704" y="3938888"/>
              <a:ext cx="936986" cy="3266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tx2"/>
                  </a:solidFill>
                </a:rPr>
                <a:t>주기적</a:t>
              </a:r>
              <a:r>
                <a:rPr lang="en-US" altLang="ko-KR" sz="1000" b="1" dirty="0" smtClean="0">
                  <a:solidFill>
                    <a:schemeClr val="tx2"/>
                  </a:solidFill>
                </a:rPr>
                <a:t>Data</a:t>
              </a:r>
            </a:p>
          </p:txBody>
        </p:sp>
        <p:sp>
          <p:nvSpPr>
            <p:cNvPr id="117" name="직사각형 116"/>
            <p:cNvSpPr/>
            <p:nvPr/>
          </p:nvSpPr>
          <p:spPr>
            <a:xfrm>
              <a:off x="1487088" y="3179423"/>
              <a:ext cx="430492" cy="223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2"/>
                  </a:solidFill>
                </a:rPr>
                <a:t>응답</a:t>
              </a:r>
              <a:endParaRPr lang="ko-KR" altLang="en-US" sz="900" b="1" dirty="0">
                <a:solidFill>
                  <a:schemeClr val="tx2"/>
                </a:solidFill>
              </a:endParaRPr>
            </a:p>
          </p:txBody>
        </p:sp>
        <p:sp>
          <p:nvSpPr>
            <p:cNvPr id="118" name="직사각형 117"/>
            <p:cNvSpPr/>
            <p:nvPr/>
          </p:nvSpPr>
          <p:spPr>
            <a:xfrm>
              <a:off x="923919" y="3726624"/>
              <a:ext cx="417577" cy="253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2"/>
                  </a:solidFill>
                </a:rPr>
                <a:t>요청</a:t>
              </a:r>
              <a:endParaRPr lang="ko-KR" altLang="en-US" sz="900" b="1" dirty="0">
                <a:solidFill>
                  <a:schemeClr val="tx2"/>
                </a:solidFill>
              </a:endParaRPr>
            </a:p>
          </p:txBody>
        </p:sp>
        <p:sp>
          <p:nvSpPr>
            <p:cNvPr id="125" name="원호 124"/>
            <p:cNvSpPr/>
            <p:nvPr/>
          </p:nvSpPr>
          <p:spPr>
            <a:xfrm rot="10800000">
              <a:off x="1190929" y="3214300"/>
              <a:ext cx="439458" cy="819963"/>
            </a:xfrm>
            <a:prstGeom prst="arc">
              <a:avLst>
                <a:gd name="adj1" fmla="val 5797144"/>
                <a:gd name="adj2" fmla="val 15409299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6" name="원호 125"/>
            <p:cNvSpPr/>
            <p:nvPr/>
          </p:nvSpPr>
          <p:spPr>
            <a:xfrm>
              <a:off x="1246166" y="3192332"/>
              <a:ext cx="424928" cy="819963"/>
            </a:xfrm>
            <a:prstGeom prst="arc">
              <a:avLst>
                <a:gd name="adj1" fmla="val 5797144"/>
                <a:gd name="adj2" fmla="val 15409299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2669730" y="3472172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TCP/IP</a:t>
            </a:r>
            <a:r>
              <a:rPr lang="ko-KR" altLang="en-US" sz="1000" b="1" smtClean="0"/>
              <a:t>통신</a:t>
            </a:r>
            <a:endParaRPr lang="en-US" altLang="ko-KR" sz="1000" b="1" dirty="0" smtClean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270843" y="1733422"/>
            <a:ext cx="3847323" cy="1806290"/>
          </a:xfrm>
          <a:prstGeom prst="roundRect">
            <a:avLst>
              <a:gd name="adj" fmla="val 8391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5270844" y="4024348"/>
            <a:ext cx="3847323" cy="1806290"/>
          </a:xfrm>
          <a:prstGeom prst="roundRect">
            <a:avLst>
              <a:gd name="adj" fmla="val 8391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TextBox 134"/>
          <p:cNvSpPr txBox="1"/>
          <p:nvPr/>
        </p:nvSpPr>
        <p:spPr>
          <a:xfrm>
            <a:off x="4433355" y="2374051"/>
            <a:ext cx="1039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accent1">
                    <a:lumMod val="50000"/>
                  </a:schemeClr>
                </a:solidFill>
              </a:rPr>
              <a:t>Screen View</a:t>
            </a:r>
            <a:endParaRPr lang="ko-KR" altLang="en-US" sz="1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483991" y="4676264"/>
            <a:ext cx="1039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accent1">
                    <a:lumMod val="50000"/>
                  </a:schemeClr>
                </a:solidFill>
              </a:rPr>
              <a:t>Data View</a:t>
            </a:r>
            <a:endParaRPr lang="ko-KR" altLang="en-US" sz="1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6679676" y="3664563"/>
            <a:ext cx="1766345" cy="2179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50000"/>
                  </a:schemeClr>
                </a:solidFill>
              </a:rPr>
              <a:t>Inner Interface Module</a:t>
            </a:r>
            <a:endParaRPr lang="ko-KR" altLang="en-US" sz="8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9" name="원호 138"/>
          <p:cNvSpPr/>
          <p:nvPr/>
        </p:nvSpPr>
        <p:spPr>
          <a:xfrm rot="10800000">
            <a:off x="8273914" y="3624146"/>
            <a:ext cx="439458" cy="337609"/>
          </a:xfrm>
          <a:prstGeom prst="arc">
            <a:avLst>
              <a:gd name="adj1" fmla="val 5797144"/>
              <a:gd name="adj2" fmla="val 15409299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원호 139"/>
          <p:cNvSpPr/>
          <p:nvPr/>
        </p:nvSpPr>
        <p:spPr>
          <a:xfrm>
            <a:off x="6412325" y="3623194"/>
            <a:ext cx="431963" cy="335560"/>
          </a:xfrm>
          <a:prstGeom prst="arc">
            <a:avLst>
              <a:gd name="adj1" fmla="val 5797144"/>
              <a:gd name="adj2" fmla="val 16264949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8" name="꺾인 연결선 147"/>
          <p:cNvCxnSpPr>
            <a:stCxn id="21" idx="3"/>
            <a:endCxn id="133" idx="1"/>
          </p:cNvCxnSpPr>
          <p:nvPr/>
        </p:nvCxnSpPr>
        <p:spPr>
          <a:xfrm flipV="1">
            <a:off x="3738080" y="2636567"/>
            <a:ext cx="1532763" cy="2299232"/>
          </a:xfrm>
          <a:prstGeom prst="bentConnector3">
            <a:avLst>
              <a:gd name="adj1" fmla="val 50000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/>
          <p:cNvCxnSpPr>
            <a:endCxn id="134" idx="1"/>
          </p:cNvCxnSpPr>
          <p:nvPr/>
        </p:nvCxnSpPr>
        <p:spPr>
          <a:xfrm flipV="1">
            <a:off x="4517648" y="4927493"/>
            <a:ext cx="753196" cy="8306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496777" y="3652941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파이프 </a:t>
            </a:r>
            <a:r>
              <a:rPr lang="ko-KR" altLang="en-US" sz="1000" b="1" dirty="0" smtClean="0"/>
              <a:t>통신</a:t>
            </a:r>
            <a:endParaRPr lang="en-US" altLang="ko-KR" sz="1000" b="1" dirty="0" smtClean="0"/>
          </a:p>
        </p:txBody>
      </p:sp>
      <p:sp>
        <p:nvSpPr>
          <p:cNvPr id="156" name="TextBox 155"/>
          <p:cNvSpPr txBox="1"/>
          <p:nvPr/>
        </p:nvSpPr>
        <p:spPr>
          <a:xfrm>
            <a:off x="488950" y="641848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 smtClean="0">
                <a:ea typeface="맑은 고딕" pitchFamily="50" charset="-127"/>
              </a:rPr>
              <a:t>2. Process Architecture</a:t>
            </a:r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5819307" y="4337603"/>
            <a:ext cx="1312549" cy="239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50000"/>
                  </a:schemeClr>
                </a:solidFill>
              </a:rPr>
              <a:t>Virtual </a:t>
            </a:r>
            <a:r>
              <a:rPr lang="en-US" altLang="ko-KR" sz="800" dirty="0" err="1" smtClean="0">
                <a:solidFill>
                  <a:schemeClr val="accent1">
                    <a:lumMod val="50000"/>
                  </a:schemeClr>
                </a:solidFill>
              </a:rPr>
              <a:t>Teminal</a:t>
            </a:r>
            <a:endParaRPr lang="ko-KR" alt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5819307" y="4654623"/>
            <a:ext cx="1312549" cy="239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50000"/>
                  </a:schemeClr>
                </a:solidFill>
              </a:rPr>
              <a:t>Monitoring</a:t>
            </a:r>
            <a:endParaRPr lang="ko-KR" alt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5819307" y="4971643"/>
            <a:ext cx="1312549" cy="239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50000"/>
                  </a:schemeClr>
                </a:solidFill>
              </a:rPr>
              <a:t>View</a:t>
            </a:r>
            <a:endParaRPr lang="ko-KR" alt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5819307" y="5288663"/>
            <a:ext cx="1312549" cy="239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50000"/>
                  </a:schemeClr>
                </a:solidFill>
              </a:rPr>
              <a:t>Setting</a:t>
            </a:r>
            <a:endParaRPr lang="ko-KR" alt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1" name="모서리가 둥근 직사각형 160"/>
          <p:cNvSpPr/>
          <p:nvPr/>
        </p:nvSpPr>
        <p:spPr>
          <a:xfrm>
            <a:off x="7337948" y="4337603"/>
            <a:ext cx="1312549" cy="239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50000"/>
                  </a:schemeClr>
                </a:solidFill>
              </a:rPr>
              <a:t>Rule Manager</a:t>
            </a:r>
            <a:endParaRPr lang="ko-KR" alt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7337946" y="4653253"/>
            <a:ext cx="1312549" cy="239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50000"/>
                  </a:schemeClr>
                </a:solidFill>
              </a:rPr>
              <a:t>Object Editor</a:t>
            </a:r>
            <a:endParaRPr lang="ko-KR" alt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7337945" y="4975121"/>
            <a:ext cx="1312549" cy="239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50000"/>
                  </a:schemeClr>
                </a:solidFill>
              </a:rPr>
              <a:t>Help</a:t>
            </a:r>
            <a:endParaRPr lang="ko-KR" alt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8" name="모서리가 둥근 직사각형 167"/>
          <p:cNvSpPr>
            <a:spLocks/>
          </p:cNvSpPr>
          <p:nvPr/>
        </p:nvSpPr>
        <p:spPr>
          <a:xfrm>
            <a:off x="5546878" y="2103716"/>
            <a:ext cx="1312549" cy="239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50000"/>
                  </a:schemeClr>
                </a:solidFill>
              </a:rPr>
              <a:t>Multi Screen</a:t>
            </a:r>
            <a:endParaRPr lang="ko-KR" alt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7" name="모서리가 둥근 직사각형 176"/>
          <p:cNvSpPr>
            <a:spLocks/>
          </p:cNvSpPr>
          <p:nvPr/>
        </p:nvSpPr>
        <p:spPr>
          <a:xfrm>
            <a:off x="5546878" y="2498907"/>
            <a:ext cx="1312549" cy="239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50000"/>
                  </a:schemeClr>
                </a:solidFill>
              </a:rPr>
              <a:t>Object Event</a:t>
            </a:r>
            <a:endParaRPr lang="ko-KR" alt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8" name="직사각형 197"/>
          <p:cNvSpPr/>
          <p:nvPr/>
        </p:nvSpPr>
        <p:spPr>
          <a:xfrm>
            <a:off x="6939022" y="1906350"/>
            <a:ext cx="1940205" cy="1427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모서리가 둥근 직사각형 178"/>
          <p:cNvSpPr>
            <a:spLocks/>
          </p:cNvSpPr>
          <p:nvPr/>
        </p:nvSpPr>
        <p:spPr>
          <a:xfrm>
            <a:off x="6994493" y="2053261"/>
            <a:ext cx="881441" cy="238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accent1">
                    <a:lumMod val="50000"/>
                  </a:schemeClr>
                </a:solidFill>
              </a:rPr>
              <a:t>Summary View</a:t>
            </a:r>
            <a:endParaRPr lang="ko-KR" altLang="en-US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9" name="모서리가 둥근 직사각형 188"/>
          <p:cNvSpPr>
            <a:spLocks/>
          </p:cNvSpPr>
          <p:nvPr/>
        </p:nvSpPr>
        <p:spPr>
          <a:xfrm>
            <a:off x="6994493" y="2354103"/>
            <a:ext cx="881441" cy="238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accent1">
                    <a:lumMod val="50000"/>
                  </a:schemeClr>
                </a:solidFill>
              </a:rPr>
              <a:t>2D</a:t>
            </a:r>
            <a:endParaRPr lang="ko-KR" altLang="en-US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0" name="모서리가 둥근 직사각형 189"/>
          <p:cNvSpPr>
            <a:spLocks/>
          </p:cNvSpPr>
          <p:nvPr/>
        </p:nvSpPr>
        <p:spPr>
          <a:xfrm>
            <a:off x="6994493" y="2654945"/>
            <a:ext cx="881441" cy="238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accent1">
                    <a:lumMod val="50000"/>
                  </a:schemeClr>
                </a:solidFill>
              </a:rPr>
              <a:t>3D</a:t>
            </a:r>
            <a:endParaRPr lang="ko-KR" altLang="en-US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1" name="모서리가 둥근 직사각형 190"/>
          <p:cNvSpPr>
            <a:spLocks/>
          </p:cNvSpPr>
          <p:nvPr/>
        </p:nvSpPr>
        <p:spPr>
          <a:xfrm>
            <a:off x="6994493" y="2955786"/>
            <a:ext cx="881441" cy="238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accent1">
                    <a:lumMod val="50000"/>
                  </a:schemeClr>
                </a:solidFill>
              </a:rPr>
              <a:t>Camera Setting</a:t>
            </a:r>
            <a:endParaRPr lang="ko-KR" altLang="en-US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2" name="모서리가 둥근 직사각형 191"/>
          <p:cNvSpPr>
            <a:spLocks/>
          </p:cNvSpPr>
          <p:nvPr/>
        </p:nvSpPr>
        <p:spPr>
          <a:xfrm>
            <a:off x="7940136" y="2053261"/>
            <a:ext cx="881441" cy="238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accent1">
                    <a:lumMod val="50000"/>
                  </a:schemeClr>
                </a:solidFill>
              </a:rPr>
              <a:t>Screen Control</a:t>
            </a:r>
            <a:endParaRPr lang="ko-KR" altLang="en-US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3" name="모서리가 둥근 직사각형 192"/>
          <p:cNvSpPr>
            <a:spLocks/>
          </p:cNvSpPr>
          <p:nvPr/>
        </p:nvSpPr>
        <p:spPr>
          <a:xfrm>
            <a:off x="7940136" y="2353396"/>
            <a:ext cx="881441" cy="238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accent1">
                    <a:lumMod val="50000"/>
                  </a:schemeClr>
                </a:solidFill>
              </a:rPr>
              <a:t>Unified Search</a:t>
            </a:r>
            <a:endParaRPr lang="ko-KR" altLang="en-US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" name="모서리가 둥근 직사각형 193"/>
          <p:cNvSpPr>
            <a:spLocks/>
          </p:cNvSpPr>
          <p:nvPr/>
        </p:nvSpPr>
        <p:spPr>
          <a:xfrm>
            <a:off x="7940136" y="2653531"/>
            <a:ext cx="881441" cy="238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err="1" smtClean="0">
                <a:solidFill>
                  <a:schemeClr val="accent1">
                    <a:lumMod val="50000"/>
                  </a:schemeClr>
                </a:solidFill>
              </a:rPr>
              <a:t>OTRList</a:t>
            </a:r>
            <a:r>
              <a:rPr lang="en-US" altLang="ko-KR" sz="700" dirty="0" smtClean="0">
                <a:solidFill>
                  <a:schemeClr val="accent1">
                    <a:lumMod val="50000"/>
                  </a:schemeClr>
                </a:solidFill>
              </a:rPr>
              <a:t> Viewer</a:t>
            </a:r>
            <a:endParaRPr lang="ko-KR" altLang="en-US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7" name="모서리가 둥근 직사각형 196"/>
          <p:cNvSpPr>
            <a:spLocks/>
          </p:cNvSpPr>
          <p:nvPr/>
        </p:nvSpPr>
        <p:spPr>
          <a:xfrm>
            <a:off x="7940136" y="2953665"/>
            <a:ext cx="881441" cy="238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accent1">
                    <a:lumMod val="50000"/>
                  </a:schemeClr>
                </a:solidFill>
              </a:rPr>
              <a:t>Magnifier</a:t>
            </a:r>
            <a:endParaRPr lang="ko-KR" altLang="en-US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5509781" y="2812658"/>
            <a:ext cx="1427062" cy="520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모서리가 둥근 직사각형 186"/>
          <p:cNvSpPr>
            <a:spLocks/>
          </p:cNvSpPr>
          <p:nvPr/>
        </p:nvSpPr>
        <p:spPr>
          <a:xfrm>
            <a:off x="5546878" y="2894098"/>
            <a:ext cx="1312549" cy="239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50000"/>
                  </a:schemeClr>
                </a:solidFill>
              </a:rPr>
              <a:t>Tool Bar</a:t>
            </a:r>
            <a:endParaRPr lang="ko-KR" alt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7655" y="78828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1. System Architecture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86635" y="2984040"/>
            <a:ext cx="1159988" cy="1213132"/>
            <a:chOff x="641336" y="3015510"/>
            <a:chExt cx="1159988" cy="1213132"/>
          </a:xfrm>
        </p:grpSpPr>
        <p:sp>
          <p:nvSpPr>
            <p:cNvPr id="60" name="원통 59"/>
            <p:cNvSpPr/>
            <p:nvPr/>
          </p:nvSpPr>
          <p:spPr>
            <a:xfrm>
              <a:off x="947249" y="3015510"/>
              <a:ext cx="854075" cy="433864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 smtClean="0"/>
                <a:t>Database</a:t>
              </a:r>
              <a:endParaRPr lang="ko-KR" altLang="en-US" sz="1200" dirty="0"/>
            </a:p>
          </p:txBody>
        </p:sp>
        <p:sp>
          <p:nvSpPr>
            <p:cNvPr id="62" name="아래쪽 화살표 61"/>
            <p:cNvSpPr/>
            <p:nvPr/>
          </p:nvSpPr>
          <p:spPr>
            <a:xfrm>
              <a:off x="1476039" y="3571182"/>
              <a:ext cx="237433" cy="6574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641336" y="3621569"/>
              <a:ext cx="874526" cy="342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</a:rPr>
                <a:t>Historical Information</a:t>
              </a:r>
              <a:endParaRPr lang="ko-KR" altLang="en-US" sz="9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4719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950" y="641848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 smtClean="0">
                <a:ea typeface="맑은 고딕" pitchFamily="50" charset="-127"/>
              </a:rPr>
              <a:t>3. Screen View /  Data View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100230" y="1291264"/>
            <a:ext cx="1391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/>
              <a:t>Virtual Terminal 2.0</a:t>
            </a:r>
            <a:endParaRPr lang="ko-KR" altLang="en-US" sz="1000" b="1"/>
          </a:p>
        </p:txBody>
      </p:sp>
      <p:sp>
        <p:nvSpPr>
          <p:cNvPr id="10" name="직사각형 9"/>
          <p:cNvSpPr/>
          <p:nvPr/>
        </p:nvSpPr>
        <p:spPr>
          <a:xfrm>
            <a:off x="496533" y="1358375"/>
            <a:ext cx="9003008" cy="4915248"/>
          </a:xfrm>
          <a:prstGeom prst="rect">
            <a:avLst/>
          </a:prstGeom>
          <a:pattFill prst="wdUpDiag">
            <a:fgClr>
              <a:srgbClr val="EAEAE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954" y="1429934"/>
            <a:ext cx="1039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accent1">
                    <a:lumMod val="50000"/>
                  </a:schemeClr>
                </a:solidFill>
              </a:rPr>
              <a:t>Screen View</a:t>
            </a:r>
            <a:endParaRPr lang="ko-KR" altLang="en-US" sz="1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8814326" y="1369464"/>
            <a:ext cx="732091" cy="256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WPF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7028266" y="1637049"/>
            <a:ext cx="2414992" cy="4564246"/>
          </a:xfrm>
          <a:prstGeom prst="roundRect">
            <a:avLst>
              <a:gd name="adj" fmla="val 3291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7938655" y="1637826"/>
            <a:ext cx="1678269" cy="4563469"/>
            <a:chOff x="4157663" y="691817"/>
            <a:chExt cx="1590675" cy="5283508"/>
          </a:xfrm>
        </p:grpSpPr>
        <p:sp>
          <p:nvSpPr>
            <p:cNvPr id="51" name="직사각형 50"/>
            <p:cNvSpPr/>
            <p:nvPr/>
          </p:nvSpPr>
          <p:spPr bwMode="auto">
            <a:xfrm>
              <a:off x="4157664" y="691817"/>
              <a:ext cx="1429423" cy="5283508"/>
            </a:xfrm>
            <a:prstGeom prst="rect">
              <a:avLst/>
            </a:prstGeom>
            <a:solidFill>
              <a:srgbClr val="00B0F0"/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 b="1" dirty="0" smtClean="0">
                <a:solidFill>
                  <a:srgbClr val="262626"/>
                </a:solidFill>
                <a:latin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52" name="TextBox 5"/>
            <p:cNvSpPr txBox="1"/>
            <p:nvPr/>
          </p:nvSpPr>
          <p:spPr>
            <a:xfrm>
              <a:off x="4157664" y="691817"/>
              <a:ext cx="1429424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>
                  <a:solidFill>
                    <a:schemeClr val="bg1"/>
                  </a:solidFill>
                  <a:latin typeface="+mn-ea"/>
                </a:rPr>
                <a:t>Virtual </a:t>
              </a:r>
              <a:r>
                <a:rPr lang="en-US" altLang="ko-KR" sz="1000" b="1" dirty="0" smtClean="0">
                  <a:solidFill>
                    <a:schemeClr val="bg1"/>
                  </a:solidFill>
                  <a:latin typeface="+mn-ea"/>
                </a:rPr>
                <a:t>Terminal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Connection List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Log Out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Exit</a:t>
              </a:r>
              <a:endParaRPr lang="en-US" altLang="ko-KR" sz="7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53" name="직선 연결선 52"/>
            <p:cNvCxnSpPr/>
            <p:nvPr/>
          </p:nvCxnSpPr>
          <p:spPr>
            <a:xfrm>
              <a:off x="4281489" y="1330081"/>
              <a:ext cx="115851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30"/>
            <p:cNvSpPr txBox="1"/>
            <p:nvPr/>
          </p:nvSpPr>
          <p:spPr>
            <a:xfrm>
              <a:off x="4157663" y="1358656"/>
              <a:ext cx="159067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000" b="1" kern="0" dirty="0">
                  <a:solidFill>
                    <a:srgbClr val="FFFFFF"/>
                  </a:solidFill>
                  <a:latin typeface="+mn-ea"/>
                </a:rPr>
                <a:t>Monitoring</a:t>
              </a:r>
              <a:endParaRPr kumimoji="1" lang="ko-KR" altLang="en-US" sz="1000" b="1" kern="0">
                <a:solidFill>
                  <a:srgbClr val="FFFFFF"/>
                </a:solidFill>
                <a:latin typeface="+mn-ea"/>
              </a:endParaRPr>
            </a:p>
            <a:p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- </a:t>
              </a:r>
              <a:r>
                <a:rPr lang="en-US" altLang="ko-KR" sz="700" b="1" dirty="0" err="1">
                  <a:solidFill>
                    <a:schemeClr val="bg1"/>
                  </a:solidFill>
                  <a:latin typeface="+mn-ea"/>
                </a:rPr>
                <a:t>Rewinder</a:t>
              </a:r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</a:t>
              </a:r>
              <a:endParaRPr lang="en-US" altLang="ko-KR" sz="7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Server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Resource       </a:t>
              </a:r>
              <a:b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</a:b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   Monitoring</a:t>
              </a:r>
              <a:endParaRPr lang="en-US" altLang="ko-KR" sz="7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55" name="직선 연결선 54"/>
            <p:cNvCxnSpPr/>
            <p:nvPr/>
          </p:nvCxnSpPr>
          <p:spPr>
            <a:xfrm>
              <a:off x="4281489" y="1996920"/>
              <a:ext cx="115851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32"/>
            <p:cNvSpPr txBox="1"/>
            <p:nvPr/>
          </p:nvSpPr>
          <p:spPr>
            <a:xfrm>
              <a:off x="4157663" y="2045340"/>
              <a:ext cx="15906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000" b="1" kern="0" dirty="0">
                  <a:solidFill>
                    <a:srgbClr val="FFFFFF"/>
                  </a:solidFill>
                  <a:latin typeface="+mn-ea"/>
                </a:rPr>
                <a:t>View</a:t>
              </a:r>
              <a:endParaRPr kumimoji="1" lang="ko-KR" altLang="en-US" sz="1000" b="1" kern="0">
                <a:solidFill>
                  <a:srgbClr val="FFFFFF"/>
                </a:solidFill>
                <a:latin typeface="+mn-ea"/>
              </a:endParaRPr>
            </a:p>
            <a:p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-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2D 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3D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Terminal </a:t>
              </a:r>
              <a:r>
                <a:rPr lang="en-US" altLang="ko-KR" sz="700" b="1" dirty="0" err="1" smtClean="0">
                  <a:solidFill>
                    <a:schemeClr val="bg1"/>
                  </a:solidFill>
                  <a:latin typeface="+mn-ea"/>
                </a:rPr>
                <a:t>TreeView</a:t>
              </a:r>
              <a:endParaRPr lang="en-US" altLang="ko-KR" sz="7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Summary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Summary View</a:t>
              </a:r>
              <a:endParaRPr lang="en-US" altLang="ko-KR" sz="700" b="1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Event Message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View</a:t>
              </a:r>
              <a:endParaRPr lang="en-US" altLang="ko-KR" sz="700" b="1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 - Screen Capture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- Snapshot</a:t>
              </a:r>
            </a:p>
          </p:txBody>
        </p:sp>
        <p:cxnSp>
          <p:nvCxnSpPr>
            <p:cNvPr id="57" name="직선 연결선 56"/>
            <p:cNvCxnSpPr/>
            <p:nvPr/>
          </p:nvCxnSpPr>
          <p:spPr>
            <a:xfrm>
              <a:off x="4281489" y="3321779"/>
              <a:ext cx="115851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34"/>
            <p:cNvSpPr txBox="1"/>
            <p:nvPr/>
          </p:nvSpPr>
          <p:spPr>
            <a:xfrm>
              <a:off x="4157663" y="3344800"/>
              <a:ext cx="159067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000" b="1" kern="0" dirty="0" smtClean="0">
                  <a:solidFill>
                    <a:srgbClr val="FFFFFF"/>
                  </a:solidFill>
                  <a:latin typeface="+mn-ea"/>
                </a:rPr>
                <a:t>Setting</a:t>
              </a:r>
              <a:endParaRPr kumimoji="1" lang="ko-KR" altLang="en-US" sz="1000" b="1" kern="0">
                <a:solidFill>
                  <a:srgbClr val="FFFFFF"/>
                </a:solidFill>
                <a:latin typeface="+mn-ea"/>
              </a:endParaRP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</a:t>
              </a:r>
              <a:r>
                <a:rPr lang="en-US" altLang="ko-KR" sz="700" b="1" dirty="0" err="1">
                  <a:solidFill>
                    <a:schemeClr val="bg1"/>
                  </a:solidFill>
                  <a:latin typeface="+mn-ea"/>
                </a:rPr>
                <a:t>ServerIP</a:t>
              </a:r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Setting 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Camera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Setting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View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Filter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Setup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Configuration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Shortcut Key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Setting</a:t>
              </a:r>
            </a:p>
          </p:txBody>
        </p:sp>
        <p:cxnSp>
          <p:nvCxnSpPr>
            <p:cNvPr id="59" name="직선 연결선 58"/>
            <p:cNvCxnSpPr/>
            <p:nvPr/>
          </p:nvCxnSpPr>
          <p:spPr>
            <a:xfrm>
              <a:off x="4281489" y="4240888"/>
              <a:ext cx="115851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36"/>
            <p:cNvSpPr txBox="1"/>
            <p:nvPr/>
          </p:nvSpPr>
          <p:spPr>
            <a:xfrm>
              <a:off x="4157663" y="4260587"/>
              <a:ext cx="159067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000" b="1" kern="0" dirty="0">
                  <a:solidFill>
                    <a:srgbClr val="FFFFFF"/>
                  </a:solidFill>
                  <a:latin typeface="+mn-ea"/>
                </a:rPr>
                <a:t>Rule Manager</a:t>
              </a:r>
              <a:endParaRPr kumimoji="1" lang="ko-KR" altLang="en-US" sz="1000" b="1" kern="0">
                <a:solidFill>
                  <a:srgbClr val="FFFFFF"/>
                </a:solidFill>
                <a:latin typeface="+mn-ea"/>
              </a:endParaRP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User Account </a:t>
              </a:r>
            </a:p>
            <a:p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   Management</a:t>
              </a:r>
              <a:endParaRPr lang="en-US" altLang="ko-KR" sz="700" b="1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 - </a:t>
              </a:r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User Authority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 Setting</a:t>
              </a:r>
              <a:endParaRPr lang="en-US" altLang="ko-KR" sz="700" b="1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Geo-fence</a:t>
              </a: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threshold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Setting</a:t>
              </a: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4281489" y="5168236"/>
              <a:ext cx="115851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38"/>
            <p:cNvSpPr txBox="1"/>
            <p:nvPr/>
          </p:nvSpPr>
          <p:spPr>
            <a:xfrm>
              <a:off x="4157663" y="5179511"/>
              <a:ext cx="15906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000" b="1" kern="0">
                  <a:solidFill>
                    <a:srgbClr val="FFFFFF"/>
                  </a:solidFill>
                  <a:latin typeface="+mn-ea"/>
                </a:rPr>
                <a:t>Object </a:t>
              </a:r>
              <a:r>
                <a:rPr kumimoji="1" lang="en-US" altLang="ko-KR" sz="1000" b="1" kern="0" smtClean="0">
                  <a:solidFill>
                    <a:srgbClr val="FFFFFF"/>
                  </a:solidFill>
                  <a:latin typeface="+mn-ea"/>
                </a:rPr>
                <a:t>Editor</a:t>
              </a:r>
              <a:endParaRPr kumimoji="1" lang="ko-KR" altLang="en-US" sz="1000" b="1" kern="0">
                <a:solidFill>
                  <a:srgbClr val="FFFFFF"/>
                </a:solidFill>
                <a:latin typeface="+mn-ea"/>
              </a:endParaRPr>
            </a:p>
          </p:txBody>
        </p:sp>
        <p:cxnSp>
          <p:nvCxnSpPr>
            <p:cNvPr id="63" name="직선 연결선 62"/>
            <p:cNvCxnSpPr/>
            <p:nvPr/>
          </p:nvCxnSpPr>
          <p:spPr>
            <a:xfrm>
              <a:off x="4281489" y="5463832"/>
              <a:ext cx="115851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40"/>
            <p:cNvSpPr txBox="1"/>
            <p:nvPr/>
          </p:nvSpPr>
          <p:spPr>
            <a:xfrm>
              <a:off x="4157663" y="5482882"/>
              <a:ext cx="159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000" b="1" kern="0" dirty="0">
                  <a:solidFill>
                    <a:srgbClr val="FFFFFF"/>
                  </a:solidFill>
                  <a:latin typeface="+mn-ea"/>
                </a:rPr>
                <a:t>Help</a:t>
              </a:r>
              <a:endParaRPr kumimoji="1" lang="ko-KR" altLang="en-US" sz="1000" b="1" kern="0">
                <a:solidFill>
                  <a:srgbClr val="FFFFFF"/>
                </a:solidFill>
                <a:latin typeface="+mn-ea"/>
              </a:endParaRP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Manual</a:t>
              </a:r>
              <a:endParaRPr lang="en-US" altLang="ko-KR" sz="700" b="1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ko-KR" sz="700" b="1" dirty="0">
                  <a:solidFill>
                    <a:schemeClr val="bg1"/>
                  </a:solidFill>
                  <a:latin typeface="+mn-ea"/>
                </a:rPr>
                <a:t> - Info. </a:t>
              </a:r>
              <a:r>
                <a:rPr lang="en-US" altLang="ko-KR" sz="700" b="1" dirty="0" smtClean="0">
                  <a:solidFill>
                    <a:schemeClr val="bg1"/>
                  </a:solidFill>
                  <a:latin typeface="+mn-ea"/>
                </a:rPr>
                <a:t>VT</a:t>
              </a:r>
              <a:endParaRPr lang="en-US" altLang="ko-KR" sz="7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5" name="Delete"/>
            <p:cNvSpPr>
              <a:spLocks noChangeAspect="1"/>
            </p:cNvSpPr>
            <p:nvPr/>
          </p:nvSpPr>
          <p:spPr bwMode="auto">
            <a:xfrm>
              <a:off x="5358778" y="758839"/>
              <a:ext cx="151634" cy="151634"/>
            </a:xfrm>
            <a:custGeom>
              <a:avLst/>
              <a:gdLst>
                <a:gd name="T0" fmla="*/ 969 w 990"/>
                <a:gd name="T1" fmla="*/ 855 h 990"/>
                <a:gd name="T2" fmla="*/ 855 w 990"/>
                <a:gd name="T3" fmla="*/ 969 h 990"/>
                <a:gd name="T4" fmla="*/ 780 w 990"/>
                <a:gd name="T5" fmla="*/ 969 h 990"/>
                <a:gd name="T6" fmla="*/ 495 w 990"/>
                <a:gd name="T7" fmla="*/ 685 h 990"/>
                <a:gd name="T8" fmla="*/ 211 w 990"/>
                <a:gd name="T9" fmla="*/ 969 h 990"/>
                <a:gd name="T10" fmla="*/ 135 w 990"/>
                <a:gd name="T11" fmla="*/ 969 h 990"/>
                <a:gd name="T12" fmla="*/ 21 w 990"/>
                <a:gd name="T13" fmla="*/ 856 h 990"/>
                <a:gd name="T14" fmla="*/ 21 w 990"/>
                <a:gd name="T15" fmla="*/ 780 h 990"/>
                <a:gd name="T16" fmla="*/ 305 w 990"/>
                <a:gd name="T17" fmla="*/ 495 h 990"/>
                <a:gd name="T18" fmla="*/ 21 w 990"/>
                <a:gd name="T19" fmla="*/ 211 h 990"/>
                <a:gd name="T20" fmla="*/ 21 w 990"/>
                <a:gd name="T21" fmla="*/ 135 h 990"/>
                <a:gd name="T22" fmla="*/ 135 w 990"/>
                <a:gd name="T23" fmla="*/ 21 h 990"/>
                <a:gd name="T24" fmla="*/ 211 w 990"/>
                <a:gd name="T25" fmla="*/ 21 h 990"/>
                <a:gd name="T26" fmla="*/ 495 w 990"/>
                <a:gd name="T27" fmla="*/ 305 h 990"/>
                <a:gd name="T28" fmla="*/ 780 w 990"/>
                <a:gd name="T29" fmla="*/ 21 h 990"/>
                <a:gd name="T30" fmla="*/ 855 w 990"/>
                <a:gd name="T31" fmla="*/ 21 h 990"/>
                <a:gd name="T32" fmla="*/ 969 w 990"/>
                <a:gd name="T33" fmla="*/ 135 h 990"/>
                <a:gd name="T34" fmla="*/ 969 w 990"/>
                <a:gd name="T35" fmla="*/ 211 h 990"/>
                <a:gd name="T36" fmla="*/ 685 w 990"/>
                <a:gd name="T37" fmla="*/ 495 h 990"/>
                <a:gd name="T38" fmla="*/ 969 w 990"/>
                <a:gd name="T39" fmla="*/ 780 h 990"/>
                <a:gd name="T40" fmla="*/ 969 w 990"/>
                <a:gd name="T41" fmla="*/ 856 h 990"/>
                <a:gd name="T42" fmla="*/ 969 w 990"/>
                <a:gd name="T43" fmla="*/ 855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0" h="990">
                  <a:moveTo>
                    <a:pt x="969" y="855"/>
                  </a:moveTo>
                  <a:lnTo>
                    <a:pt x="855" y="969"/>
                  </a:lnTo>
                  <a:cubicBezTo>
                    <a:pt x="835" y="990"/>
                    <a:pt x="801" y="990"/>
                    <a:pt x="780" y="969"/>
                  </a:cubicBezTo>
                  <a:lnTo>
                    <a:pt x="495" y="685"/>
                  </a:lnTo>
                  <a:lnTo>
                    <a:pt x="211" y="969"/>
                  </a:lnTo>
                  <a:cubicBezTo>
                    <a:pt x="190" y="990"/>
                    <a:pt x="156" y="990"/>
                    <a:pt x="135" y="969"/>
                  </a:cubicBezTo>
                  <a:lnTo>
                    <a:pt x="21" y="856"/>
                  </a:lnTo>
                  <a:cubicBezTo>
                    <a:pt x="0" y="835"/>
                    <a:pt x="0" y="801"/>
                    <a:pt x="21" y="780"/>
                  </a:cubicBezTo>
                  <a:lnTo>
                    <a:pt x="305" y="495"/>
                  </a:lnTo>
                  <a:lnTo>
                    <a:pt x="21" y="211"/>
                  </a:lnTo>
                  <a:cubicBezTo>
                    <a:pt x="0" y="190"/>
                    <a:pt x="0" y="156"/>
                    <a:pt x="21" y="135"/>
                  </a:cubicBezTo>
                  <a:lnTo>
                    <a:pt x="135" y="21"/>
                  </a:lnTo>
                  <a:cubicBezTo>
                    <a:pt x="156" y="0"/>
                    <a:pt x="190" y="0"/>
                    <a:pt x="211" y="21"/>
                  </a:cubicBezTo>
                  <a:lnTo>
                    <a:pt x="495" y="305"/>
                  </a:lnTo>
                  <a:lnTo>
                    <a:pt x="780" y="21"/>
                  </a:lnTo>
                  <a:cubicBezTo>
                    <a:pt x="801" y="0"/>
                    <a:pt x="835" y="0"/>
                    <a:pt x="855" y="21"/>
                  </a:cubicBezTo>
                  <a:lnTo>
                    <a:pt x="969" y="135"/>
                  </a:lnTo>
                  <a:cubicBezTo>
                    <a:pt x="990" y="156"/>
                    <a:pt x="990" y="190"/>
                    <a:pt x="969" y="211"/>
                  </a:cubicBezTo>
                  <a:lnTo>
                    <a:pt x="685" y="495"/>
                  </a:lnTo>
                  <a:lnTo>
                    <a:pt x="969" y="780"/>
                  </a:lnTo>
                  <a:cubicBezTo>
                    <a:pt x="990" y="801"/>
                    <a:pt x="990" y="835"/>
                    <a:pt x="969" y="856"/>
                  </a:cubicBezTo>
                  <a:lnTo>
                    <a:pt x="969" y="855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09798" y="1427808"/>
            <a:ext cx="1039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accent1">
                    <a:lumMod val="50000"/>
                  </a:schemeClr>
                </a:solidFill>
              </a:rPr>
              <a:t>Data View</a:t>
            </a:r>
            <a:endParaRPr lang="ko-KR" altLang="en-US" sz="1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4257136" y="1114486"/>
            <a:ext cx="1391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/>
              <a:t>Virtual Terminal 2.0</a:t>
            </a:r>
            <a:endParaRPr lang="ko-KR" altLang="en-US" sz="1000" b="1"/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619955" y="1636379"/>
            <a:ext cx="6256663" cy="4564916"/>
          </a:xfrm>
          <a:prstGeom prst="roundRect">
            <a:avLst>
              <a:gd name="adj" fmla="val 3291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69" name="직선 연결선 68"/>
          <p:cNvCxnSpPr/>
          <p:nvPr/>
        </p:nvCxnSpPr>
        <p:spPr>
          <a:xfrm>
            <a:off x="4821381" y="1637049"/>
            <a:ext cx="15240" cy="456424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627092" y="3371850"/>
            <a:ext cx="6259051" cy="952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직사각형 128"/>
          <p:cNvSpPr/>
          <p:nvPr/>
        </p:nvSpPr>
        <p:spPr>
          <a:xfrm>
            <a:off x="3643388" y="5121433"/>
            <a:ext cx="1050042" cy="24642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err="1" smtClean="0">
                <a:solidFill>
                  <a:schemeClr val="tx2"/>
                </a:solidFill>
              </a:rPr>
              <a:t>viewFilter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781784" y="1996260"/>
            <a:ext cx="897703" cy="1303262"/>
          </a:xfrm>
          <a:prstGeom prst="rect">
            <a:avLst/>
          </a:prstGeom>
          <a:solidFill>
            <a:srgbClr val="A9BBCB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err="1" smtClean="0">
                <a:solidFill>
                  <a:schemeClr val="tx2"/>
                </a:solidFill>
              </a:rPr>
              <a:t>NetFacade</a:t>
            </a:r>
            <a:endParaRPr lang="ko-KR" altLang="en-US" sz="1000" dirty="0">
              <a:solidFill>
                <a:schemeClr val="tx2"/>
              </a:solidFill>
            </a:endParaRPr>
          </a:p>
        </p:txBody>
      </p:sp>
      <p:cxnSp>
        <p:nvCxnSpPr>
          <p:cNvPr id="85" name="직선 화살표 연결선 84"/>
          <p:cNvCxnSpPr/>
          <p:nvPr/>
        </p:nvCxnSpPr>
        <p:spPr>
          <a:xfrm>
            <a:off x="6498535" y="3200899"/>
            <a:ext cx="5004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433453" y="2842618"/>
            <a:ext cx="61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smtClean="0"/>
              <a:t>파이프 통신</a:t>
            </a:r>
            <a:endParaRPr lang="ko-KR" altLang="en-US" sz="1000" b="1" dirty="0"/>
          </a:p>
        </p:txBody>
      </p:sp>
      <p:sp>
        <p:nvSpPr>
          <p:cNvPr id="89" name="직사각형 88"/>
          <p:cNvSpPr/>
          <p:nvPr/>
        </p:nvSpPr>
        <p:spPr>
          <a:xfrm>
            <a:off x="2572492" y="3333087"/>
            <a:ext cx="2506147" cy="359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bg2">
                    <a:lumMod val="50000"/>
                  </a:schemeClr>
                </a:solidFill>
              </a:rPr>
              <a:t>Embeded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 Unity 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3D</a:t>
            </a:r>
            <a:endParaRPr lang="ko-KR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805552" y="1996260"/>
            <a:ext cx="3898446" cy="1308916"/>
          </a:xfrm>
          <a:prstGeom prst="rect">
            <a:avLst/>
          </a:prstGeom>
          <a:noFill/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807589" y="1792590"/>
            <a:ext cx="1517989" cy="204445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solidFill>
                  <a:schemeClr val="tx1"/>
                </a:solidFill>
              </a:rPr>
              <a:t>MultiViewport</a:t>
            </a:r>
            <a:endParaRPr lang="ko-KR" altLang="en-US" sz="1000" b="1">
              <a:solidFill>
                <a:schemeClr val="tx1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732379" y="3962299"/>
            <a:ext cx="1283322" cy="2143225"/>
          </a:xfrm>
          <a:prstGeom prst="rect">
            <a:avLst/>
          </a:prstGeom>
          <a:noFill/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/>
          <p:cNvSpPr/>
          <p:nvPr/>
        </p:nvSpPr>
        <p:spPr>
          <a:xfrm>
            <a:off x="734415" y="3758630"/>
            <a:ext cx="865785" cy="203770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Model</a:t>
            </a:r>
            <a:endParaRPr lang="ko-KR" altLang="en-US" sz="1000" b="1">
              <a:solidFill>
                <a:schemeClr val="tx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987425" y="2128695"/>
            <a:ext cx="1089131" cy="1044047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Summary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2203035" y="2128695"/>
            <a:ext cx="1089131" cy="1044047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900" dirty="0" smtClean="0">
                <a:solidFill>
                  <a:srgbClr val="44546A"/>
                </a:solidFill>
              </a:rPr>
              <a:t>Carmera3D</a:t>
            </a:r>
            <a:endParaRPr lang="ko-KR" altLang="en-US" sz="900">
              <a:solidFill>
                <a:srgbClr val="44546A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3418645" y="2128695"/>
            <a:ext cx="1089131" cy="1044047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900" dirty="0" err="1" smtClean="0">
                <a:solidFill>
                  <a:srgbClr val="44546A"/>
                </a:solidFill>
              </a:rPr>
              <a:t>DriverView</a:t>
            </a:r>
            <a:endParaRPr lang="ko-KR" altLang="en-US" sz="900">
              <a:solidFill>
                <a:srgbClr val="44546A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804305" y="4063766"/>
            <a:ext cx="1142792" cy="326791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Terminal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804305" y="4443110"/>
            <a:ext cx="1142792" cy="326791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err="1" smtClean="0">
                <a:solidFill>
                  <a:schemeClr val="tx2"/>
                </a:solidFill>
              </a:rPr>
              <a:t>GeoFence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2112273" y="3962299"/>
            <a:ext cx="1363122" cy="2143225"/>
          </a:xfrm>
          <a:prstGeom prst="rect">
            <a:avLst/>
          </a:prstGeom>
          <a:noFill/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/>
          <p:cNvSpPr/>
          <p:nvPr/>
        </p:nvSpPr>
        <p:spPr>
          <a:xfrm>
            <a:off x="2114309" y="3758136"/>
            <a:ext cx="966657" cy="203669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Information</a:t>
            </a:r>
            <a:endParaRPr lang="ko-KR" altLang="en-US" sz="1000" b="1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804305" y="5719391"/>
            <a:ext cx="1142792" cy="24642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Crane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804305" y="5420412"/>
            <a:ext cx="1142792" cy="24642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Container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804305" y="5121433"/>
            <a:ext cx="1142792" cy="24642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Car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804305" y="4822454"/>
            <a:ext cx="1142792" cy="24642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Vessel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2186907" y="4063766"/>
            <a:ext cx="1213854" cy="583050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Object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2186907" y="4717180"/>
            <a:ext cx="1213854" cy="583050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Warning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2186907" y="5375313"/>
            <a:ext cx="1213854" cy="583050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Machine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3564874" y="3962299"/>
            <a:ext cx="1179166" cy="2143225"/>
          </a:xfrm>
          <a:prstGeom prst="rect">
            <a:avLst/>
          </a:prstGeom>
          <a:noFill/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/>
          <p:cNvSpPr/>
          <p:nvPr/>
        </p:nvSpPr>
        <p:spPr>
          <a:xfrm>
            <a:off x="3561602" y="3758630"/>
            <a:ext cx="1096532" cy="203175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Configuration</a:t>
            </a:r>
            <a:endParaRPr lang="ko-KR" altLang="en-US" sz="1000" b="1">
              <a:solidFill>
                <a:schemeClr val="tx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3643388" y="4063766"/>
            <a:ext cx="1050042" cy="706135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err="1" smtClean="0">
                <a:solidFill>
                  <a:schemeClr val="tx2"/>
                </a:solidFill>
              </a:rPr>
              <a:t>UserProfile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3643388" y="5719391"/>
            <a:ext cx="1050042" cy="24642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Color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3643388" y="5420412"/>
            <a:ext cx="1050042" cy="24642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err="1" smtClean="0">
                <a:solidFill>
                  <a:schemeClr val="tx2"/>
                </a:solidFill>
              </a:rPr>
              <a:t>Senser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3643388" y="4822454"/>
            <a:ext cx="1050042" cy="24642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Multi Viewport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4913962" y="3963530"/>
            <a:ext cx="1867791" cy="908127"/>
          </a:xfrm>
          <a:prstGeom prst="rect">
            <a:avLst/>
          </a:prstGeom>
          <a:noFill/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직사각형 139"/>
          <p:cNvSpPr/>
          <p:nvPr/>
        </p:nvSpPr>
        <p:spPr>
          <a:xfrm>
            <a:off x="4915999" y="3759861"/>
            <a:ext cx="1160905" cy="198688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Object Editing</a:t>
            </a:r>
            <a:endParaRPr lang="ko-KR" altLang="en-US" sz="1000" b="1">
              <a:solidFill>
                <a:schemeClr val="tx1"/>
              </a:solidFill>
            </a:endParaRPr>
          </a:p>
        </p:txBody>
      </p:sp>
      <p:sp>
        <p:nvSpPr>
          <p:cNvPr id="141" name="직사각형 140"/>
          <p:cNvSpPr/>
          <p:nvPr/>
        </p:nvSpPr>
        <p:spPr>
          <a:xfrm>
            <a:off x="5016228" y="4064997"/>
            <a:ext cx="1663259" cy="324993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Object add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42" name="직사각형 141"/>
          <p:cNvSpPr/>
          <p:nvPr/>
        </p:nvSpPr>
        <p:spPr>
          <a:xfrm>
            <a:off x="5016228" y="4444341"/>
            <a:ext cx="1663259" cy="324993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Object Export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4913962" y="5193824"/>
            <a:ext cx="1867791" cy="908127"/>
          </a:xfrm>
          <a:prstGeom prst="rect">
            <a:avLst/>
          </a:prstGeom>
          <a:noFill/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>
            <a:off x="4915999" y="4990155"/>
            <a:ext cx="865785" cy="203770"/>
          </a:xfrm>
          <a:prstGeom prst="rect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 smtClean="0">
                <a:solidFill>
                  <a:schemeClr val="tx1"/>
                </a:solidFill>
              </a:rPr>
              <a:t>Rewinder</a:t>
            </a:r>
            <a:endParaRPr lang="ko-KR" altLang="en-US" sz="1000" b="1">
              <a:solidFill>
                <a:schemeClr val="tx1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5021489" y="5318108"/>
            <a:ext cx="818018" cy="30701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timer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5868987" y="5318108"/>
            <a:ext cx="818018" cy="30701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Object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5021489" y="5677677"/>
            <a:ext cx="818018" cy="30701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Camera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5868987" y="5677677"/>
            <a:ext cx="818018" cy="307016"/>
          </a:xfrm>
          <a:prstGeom prst="rect">
            <a:avLst/>
          </a:prstGeom>
          <a:solidFill>
            <a:srgbClr val="B5C5D3"/>
          </a:solidFill>
          <a:ln w="63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2"/>
                </a:solidFill>
              </a:rPr>
              <a:t>Information</a:t>
            </a:r>
            <a:endParaRPr lang="ko-KR" altLang="en-US" sz="900">
              <a:solidFill>
                <a:schemeClr val="tx2"/>
              </a:solidFill>
            </a:endParaRPr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7054054" y="2493752"/>
            <a:ext cx="856780" cy="317886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System Monitoring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7054054" y="1705277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profile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7054054" y="1968102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System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7054054" y="2230927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Sync Item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7054054" y="2846640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Alert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7054054" y="3109465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Machine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7054054" y="3372290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Job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7054054" y="3635115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Crane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7054054" y="3897940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Resource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7054054" y="4160765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Gate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79" name="모서리가 둥근 직사각형 178"/>
          <p:cNvSpPr/>
          <p:nvPr/>
        </p:nvSpPr>
        <p:spPr>
          <a:xfrm>
            <a:off x="7054054" y="4423590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plan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7054054" y="4686415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vessel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81" name="모서리가 둥근 직사각형 180"/>
          <p:cNvSpPr/>
          <p:nvPr/>
        </p:nvSpPr>
        <p:spPr>
          <a:xfrm>
            <a:off x="7054054" y="4949240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replay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87" name="모서리가 둥근 직사각형 186"/>
          <p:cNvSpPr/>
          <p:nvPr/>
        </p:nvSpPr>
        <p:spPr>
          <a:xfrm>
            <a:off x="7054054" y="5212065"/>
            <a:ext cx="856780" cy="317886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Rule</a:t>
            </a:r>
          </a:p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Manager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7054054" y="5564953"/>
            <a:ext cx="856780" cy="317886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Object</a:t>
            </a:r>
          </a:p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Manager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7054054" y="5917840"/>
            <a:ext cx="856780" cy="227823"/>
          </a:xfrm>
          <a:prstGeom prst="roundRect">
            <a:avLst>
              <a:gd name="adj" fmla="val 853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rgbClr val="748396"/>
                </a:solidFill>
              </a:rPr>
              <a:t>Message</a:t>
            </a:r>
            <a:endParaRPr lang="ko-KR" altLang="en-US" sz="1000" dirty="0">
              <a:solidFill>
                <a:srgbClr val="74839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56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950" y="641848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>
                <a:ea typeface="맑은 고딕" pitchFamily="50" charset="-127"/>
              </a:rPr>
              <a:t>4</a:t>
            </a:r>
            <a:r>
              <a:rPr lang="en-US" altLang="ko-KR" sz="1200" b="1" dirty="0" smtClean="0">
                <a:ea typeface="맑은 고딕" pitchFamily="50" charset="-127"/>
              </a:rPr>
              <a:t>. TCP/IP </a:t>
            </a:r>
            <a:r>
              <a:rPr lang="ko-KR" altLang="en-US" sz="1200" b="1" dirty="0" smtClean="0">
                <a:ea typeface="맑은 고딕" pitchFamily="50" charset="-127"/>
              </a:rPr>
              <a:t>통신프로토콜</a:t>
            </a:r>
            <a:endParaRPr lang="en-US" altLang="ko-KR" sz="1200" b="1" dirty="0" smtClean="0">
              <a:ea typeface="맑은 고딕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6938433"/>
              </p:ext>
            </p:extLst>
          </p:nvPr>
        </p:nvGraphicFramePr>
        <p:xfrm>
          <a:off x="892240" y="1701913"/>
          <a:ext cx="8115572" cy="225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500"/>
                <a:gridCol w="1352145"/>
                <a:gridCol w="1478604"/>
                <a:gridCol w="3560323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lt"/>
                        </a:rPr>
                        <a:t>구성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n-lt"/>
                        </a:rPr>
                        <a:t>size</a:t>
                      </a:r>
                      <a:endParaRPr lang="ko-KR" altLang="en-US" sz="1100"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lt"/>
                        </a:rPr>
                        <a:t>항목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smtClean="0">
                          <a:latin typeface="+mn-lt"/>
                        </a:rPr>
                        <a:t>설명</a:t>
                      </a:r>
                      <a:endParaRPr lang="ko-KR" altLang="en-US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lt"/>
                        </a:rPr>
                        <a:t>Header</a:t>
                      </a:r>
                      <a:endParaRPr lang="ko-KR" altLang="en-US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+mn-lt"/>
                        </a:rPr>
                        <a:t>4Byte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+mn-lt"/>
                        </a:rPr>
                        <a:t>Marking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err="1" smtClean="0">
                          <a:latin typeface="+mn-lt"/>
                        </a:rPr>
                        <a:t>마킹</a:t>
                      </a:r>
                      <a:r>
                        <a:rPr lang="ko-KR" altLang="en-US" sz="1000" b="0" dirty="0" smtClean="0">
                          <a:latin typeface="+mn-lt"/>
                        </a:rPr>
                        <a:t> 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(0xa5 </a:t>
                      </a:r>
                      <a:r>
                        <a:rPr lang="en-US" altLang="ko-KR" sz="1000" b="0" dirty="0" err="1" smtClean="0">
                          <a:latin typeface="+mn-lt"/>
                        </a:rPr>
                        <a:t>0xa5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 </a:t>
                      </a:r>
                      <a:r>
                        <a:rPr lang="en-US" altLang="ko-KR" sz="1000" b="0" dirty="0" err="1" smtClean="0">
                          <a:latin typeface="+mn-lt"/>
                        </a:rPr>
                        <a:t>0xa5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 </a:t>
                      </a:r>
                      <a:r>
                        <a:rPr lang="en-US" altLang="ko-KR" sz="1000" b="0" dirty="0" err="1" smtClean="0">
                          <a:latin typeface="+mn-lt"/>
                        </a:rPr>
                        <a:t>0xa5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)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+mn-lt"/>
                        </a:rPr>
                        <a:t>4Byte</a:t>
                      </a:r>
                      <a:endParaRPr lang="ko-KR" altLang="en-US" sz="1000" b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+mn-lt"/>
                        </a:rPr>
                        <a:t>Data Size</a:t>
                      </a:r>
                      <a:endParaRPr lang="ko-KR" altLang="en-US" sz="1000" b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smtClean="0">
                          <a:latin typeface="+mn-lt"/>
                        </a:rPr>
                        <a:t>전체 데이터 사이즈 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(</a:t>
                      </a:r>
                      <a:r>
                        <a:rPr lang="ko-KR" altLang="en-US" sz="1000" b="0" dirty="0" smtClean="0">
                          <a:latin typeface="+mn-lt"/>
                        </a:rPr>
                        <a:t>실 데이터 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+ 16</a:t>
                      </a:r>
                      <a:r>
                        <a:rPr lang="ko-KR" altLang="en-US" sz="1000" b="0" dirty="0" smtClean="0">
                          <a:latin typeface="+mn-lt"/>
                        </a:rPr>
                        <a:t>바이트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(</a:t>
                      </a:r>
                      <a:r>
                        <a:rPr lang="ko-KR" altLang="en-US" sz="1000" b="0" dirty="0" smtClean="0">
                          <a:latin typeface="+mn-lt"/>
                        </a:rPr>
                        <a:t>헤더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))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+mn-lt"/>
                        </a:rPr>
                        <a:t>4Byte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+mn-lt"/>
                        </a:rPr>
                        <a:t>Acknowledgement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err="1" smtClean="0">
                          <a:latin typeface="+mn-lt"/>
                        </a:rPr>
                        <a:t>Ingeger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, </a:t>
                      </a:r>
                      <a:r>
                        <a:rPr lang="en-US" altLang="ko-KR" sz="1000" b="0" dirty="0" err="1" smtClean="0">
                          <a:latin typeface="+mn-lt"/>
                        </a:rPr>
                        <a:t>Ack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 : 1 (0x31) , </a:t>
                      </a:r>
                      <a:r>
                        <a:rPr lang="en-US" altLang="ko-KR" sz="1000" b="0" dirty="0" err="1" smtClean="0">
                          <a:latin typeface="+mn-lt"/>
                        </a:rPr>
                        <a:t>Nack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 : 0 (0x30)</a:t>
                      </a:r>
                    </a:p>
                    <a:p>
                      <a:pPr algn="l" latinLnBrk="1"/>
                      <a:r>
                        <a:rPr lang="en-US" altLang="ko-KR" sz="1000" b="0" dirty="0" smtClean="0">
                          <a:latin typeface="+mn-lt"/>
                        </a:rPr>
                        <a:t>Ping or Pong </a:t>
                      </a:r>
                      <a:r>
                        <a:rPr lang="ko-KR" altLang="en-US" sz="1000" b="0" dirty="0" smtClean="0">
                          <a:latin typeface="+mn-lt"/>
                        </a:rPr>
                        <a:t>우선 송신 시 </a:t>
                      </a:r>
                      <a:r>
                        <a:rPr lang="en-US" altLang="ko-KR" sz="1000" b="0" dirty="0" smtClean="0">
                          <a:latin typeface="+mn-lt"/>
                        </a:rPr>
                        <a:t>: 2 (0x32)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+mn-lt"/>
                        </a:rPr>
                        <a:t>4Byte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+mn-lt"/>
                        </a:rPr>
                        <a:t>Protocol ID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baseline="0" dirty="0" smtClean="0">
                          <a:latin typeface="+mn-lt"/>
                        </a:rPr>
                        <a:t>프로토콜 고유 </a:t>
                      </a:r>
                      <a:r>
                        <a:rPr lang="en-US" altLang="ko-KR" sz="1000" b="0" baseline="0" dirty="0" smtClean="0">
                          <a:latin typeface="+mn-lt"/>
                        </a:rPr>
                        <a:t>ID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lt"/>
                        </a:rPr>
                        <a:t>Data</a:t>
                      </a:r>
                      <a:endParaRPr lang="ko-KR" altLang="en-US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err="1" smtClean="0">
                          <a:latin typeface="+mn-lt"/>
                        </a:rPr>
                        <a:t>nByte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err="1" smtClean="0">
                          <a:latin typeface="+mn-lt"/>
                        </a:rPr>
                        <a:t>NetData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smtClean="0">
                          <a:latin typeface="+mn-lt"/>
                        </a:rPr>
                        <a:t>실 데이터</a:t>
                      </a:r>
                      <a:endParaRPr lang="ko-KR" altLang="en-US" sz="1000" b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96992" y="1297678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 smtClean="0">
                <a:ea typeface="맑은 고딕" pitchFamily="50" charset="-127"/>
              </a:rPr>
              <a:t>TCP/IP </a:t>
            </a:r>
            <a:r>
              <a:rPr lang="ko-KR" altLang="en-US" sz="1200" b="1" dirty="0" smtClean="0">
                <a:ea typeface="맑은 고딕" pitchFamily="50" charset="-127"/>
              </a:rPr>
              <a:t>통신 규격</a:t>
            </a:r>
            <a:r>
              <a:rPr lang="en-US" altLang="ko-KR" sz="1200" b="1" dirty="0" smtClean="0">
                <a:ea typeface="맑은 고딕" pitchFamily="50" charset="-127"/>
              </a:rPr>
              <a:t>(VT to </a:t>
            </a:r>
            <a:r>
              <a:rPr lang="en-US" altLang="ko-KR" sz="1200" b="1" dirty="0" smtClean="0">
                <a:ea typeface="맑은 고딕" pitchFamily="50" charset="-127"/>
              </a:rPr>
              <a:t>Server)</a:t>
            </a:r>
            <a:endParaRPr lang="en-US" altLang="ko-KR" sz="1200" b="1" dirty="0" smtClean="0"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655" y="78828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1. System Architecture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1432560" y="4334237"/>
            <a:ext cx="6957060" cy="2127913"/>
            <a:chOff x="1526545" y="1367162"/>
            <a:chExt cx="5039185" cy="2127913"/>
          </a:xfrm>
        </p:grpSpPr>
        <p:sp>
          <p:nvSpPr>
            <p:cNvPr id="53" name="직사각형 52"/>
            <p:cNvSpPr/>
            <p:nvPr/>
          </p:nvSpPr>
          <p:spPr>
            <a:xfrm>
              <a:off x="1647825" y="1628775"/>
              <a:ext cx="2467715" cy="4000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Header</a:t>
              </a:r>
              <a:endParaRPr lang="ko-KR" altLang="en-US" sz="1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4122072" y="1628774"/>
              <a:ext cx="2316831" cy="40004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</a:t>
              </a:r>
              <a:endParaRPr lang="ko-KR" altLang="en-US" sz="1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647825" y="2419350"/>
              <a:ext cx="638175" cy="400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byte</a:t>
              </a:r>
              <a:endParaRPr lang="ko-KR" altLang="en-US" sz="1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286000" y="2419350"/>
              <a:ext cx="638175" cy="4000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byte</a:t>
              </a:r>
              <a:endParaRPr lang="ko-KR" altLang="en-US" sz="1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2924175" y="2419350"/>
              <a:ext cx="638175" cy="400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byte</a:t>
              </a:r>
              <a:endParaRPr lang="ko-KR" altLang="en-US" sz="1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562351" y="2419350"/>
              <a:ext cx="571500" cy="4000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byte</a:t>
              </a:r>
              <a:endParaRPr lang="ko-KR" altLang="en-US" sz="1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4148198" y="2419349"/>
              <a:ext cx="2290704" cy="4000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 byte</a:t>
              </a:r>
              <a:endParaRPr lang="ko-KR" altLang="en-US" sz="10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1657350" y="2025049"/>
              <a:ext cx="4781551" cy="311397"/>
              <a:chOff x="1657350" y="2028823"/>
              <a:chExt cx="4781551" cy="515855"/>
            </a:xfrm>
          </p:grpSpPr>
          <p:cxnSp>
            <p:nvCxnSpPr>
              <p:cNvPr id="88" name="직선 연결선 87"/>
              <p:cNvCxnSpPr/>
              <p:nvPr/>
            </p:nvCxnSpPr>
            <p:spPr>
              <a:xfrm>
                <a:off x="1657350" y="2028823"/>
                <a:ext cx="0" cy="35242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/>
              <p:cNvCxnSpPr/>
              <p:nvPr/>
            </p:nvCxnSpPr>
            <p:spPr>
              <a:xfrm flipH="1">
                <a:off x="4148197" y="2084217"/>
                <a:ext cx="622" cy="46046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직선 연결선 89"/>
              <p:cNvCxnSpPr/>
              <p:nvPr/>
            </p:nvCxnSpPr>
            <p:spPr>
              <a:xfrm>
                <a:off x="6438901" y="2028823"/>
                <a:ext cx="0" cy="35242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직선 연결선 62"/>
            <p:cNvCxnSpPr/>
            <p:nvPr/>
          </p:nvCxnSpPr>
          <p:spPr>
            <a:xfrm>
              <a:off x="1657351" y="2819398"/>
              <a:ext cx="0" cy="3524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2286000" y="2809873"/>
              <a:ext cx="0" cy="3524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2943226" y="2819398"/>
              <a:ext cx="0" cy="3524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3571875" y="2809873"/>
              <a:ext cx="0" cy="3524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4146914" y="2803342"/>
              <a:ext cx="0" cy="3524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6438901" y="2819398"/>
              <a:ext cx="0" cy="3524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647824" y="2827018"/>
              <a:ext cx="638175" cy="273280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900" dirty="0" smtClean="0"/>
                <a:t>Marking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76474" y="2825661"/>
              <a:ext cx="638175" cy="66941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00" dirty="0" smtClean="0"/>
                <a:t>Data Size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900" dirty="0" smtClean="0"/>
                <a:t>(Header </a:t>
              </a:r>
              <a:r>
                <a:rPr lang="ko-KR" altLang="en-US" sz="900" dirty="0" smtClean="0"/>
                <a:t>포함</a:t>
              </a:r>
              <a:r>
                <a:rPr lang="en-US" altLang="ko-KR" sz="900" dirty="0" smtClean="0"/>
                <a:t>)</a:t>
              </a:r>
              <a:endParaRPr lang="ko-KR" altLang="en-US" sz="900" dirty="0" smtClean="0"/>
            </a:p>
            <a:p>
              <a:pPr algn="ctr"/>
              <a:endParaRPr lang="ko-KR" altLang="en-US" sz="8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943225" y="2864518"/>
              <a:ext cx="638175" cy="2308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US" altLang="ko-KR" sz="900" dirty="0" smtClean="0"/>
                <a:t>Sequence</a:t>
              </a:r>
              <a:endParaRPr lang="ko-KR" altLang="en-US" sz="8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529014" y="2856377"/>
              <a:ext cx="638175" cy="2308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US" altLang="ko-KR" sz="900" dirty="0" smtClean="0"/>
                <a:t>Protocol ID</a:t>
              </a:r>
              <a:endParaRPr lang="ko-KR" altLang="en-US" sz="8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31360" y="2879755"/>
              <a:ext cx="638175" cy="2308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US" altLang="ko-KR" sz="900" dirty="0" smtClean="0"/>
                <a:t>Data</a:t>
              </a:r>
              <a:endParaRPr lang="ko-KR" altLang="en-US" sz="8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26545" y="1367162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  <a:endParaRPr lang="ko-KR" altLang="en-US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549084" y="2167262"/>
              <a:ext cx="2584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  <a:endParaRPr lang="ko-KR" altLang="en-US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38691" y="2186639"/>
              <a:ext cx="2584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  <a:endParaRPr lang="ko-KR" altLang="en-US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767341" y="2186639"/>
              <a:ext cx="2584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ko-KR" altLang="en-US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415671" y="2186639"/>
              <a:ext cx="332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solidFill>
                    <a:schemeClr val="accent2">
                      <a:lumMod val="75000"/>
                    </a:schemeClr>
                  </a:solidFill>
                </a:rPr>
                <a:t>12</a:t>
              </a:r>
              <a:endParaRPr lang="ko-KR" altLang="en-US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939519" y="2186639"/>
              <a:ext cx="332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solidFill>
                    <a:schemeClr val="accent2">
                      <a:lumMod val="75000"/>
                    </a:schemeClr>
                  </a:solidFill>
                </a:rPr>
                <a:t>16</a:t>
              </a:r>
              <a:endParaRPr lang="ko-KR" altLang="en-US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278472" y="2176036"/>
              <a:ext cx="28725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>
                  <a:solidFill>
                    <a:schemeClr val="accent2">
                      <a:lumMod val="75000"/>
                    </a:schemeClr>
                  </a:solidFill>
                </a:rPr>
                <a:t>N</a:t>
              </a:r>
              <a:endParaRPr lang="ko-KR" altLang="en-US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951025" y="1393823"/>
              <a:ext cx="332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solidFill>
                    <a:schemeClr val="accent2">
                      <a:lumMod val="75000"/>
                    </a:schemeClr>
                  </a:solidFill>
                </a:rPr>
                <a:t>16</a:t>
              </a:r>
              <a:endParaRPr lang="ko-KR" altLang="en-US" sz="10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6961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8849" y="1285336"/>
            <a:ext cx="6877702" cy="4817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655" y="78828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1. System Architecture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950" y="641848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 smtClean="0">
                <a:ea typeface="맑은 고딕" pitchFamily="50" charset="-127"/>
              </a:rPr>
              <a:t>5. 3D View (unity3D)</a:t>
            </a:r>
          </a:p>
        </p:txBody>
      </p:sp>
    </p:spTree>
    <p:extLst>
      <p:ext uri="{BB962C8B-B14F-4D97-AF65-F5344CB8AC3E}">
        <p14:creationId xmlns="" xmlns:p14="http://schemas.microsoft.com/office/powerpoint/2010/main" val="9849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3211" y="1204447"/>
            <a:ext cx="7579578" cy="5153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655" y="78828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1. System Architecture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950" y="641848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 smtClean="0">
                <a:ea typeface="맑은 고딕" pitchFamily="50" charset="-127"/>
              </a:rPr>
              <a:t>6. </a:t>
            </a:r>
            <a:r>
              <a:rPr lang="en-US" altLang="ko-KR" sz="1200" b="1" dirty="0"/>
              <a:t>Multi Screen (unity3D</a:t>
            </a:r>
            <a:r>
              <a:rPr lang="en-US" altLang="ko-KR" sz="1200" b="1" dirty="0" smtClean="0"/>
              <a:t>)</a:t>
            </a:r>
            <a:endParaRPr lang="en-US" altLang="ko-KR" sz="1200" b="1" dirty="0"/>
          </a:p>
        </p:txBody>
      </p:sp>
    </p:spTree>
    <p:extLst>
      <p:ext uri="{BB962C8B-B14F-4D97-AF65-F5344CB8AC3E}">
        <p14:creationId xmlns="" xmlns:p14="http://schemas.microsoft.com/office/powerpoint/2010/main" val="379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7580" y="1196225"/>
            <a:ext cx="7090840" cy="5190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655" y="78828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1. System Architecture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950" y="641848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 smtClean="0">
                <a:ea typeface="맑은 고딕" pitchFamily="50" charset="-127"/>
              </a:rPr>
              <a:t>7. Object </a:t>
            </a:r>
            <a:r>
              <a:rPr lang="ko-KR" altLang="en-US" sz="1200" b="1" dirty="0" smtClean="0">
                <a:ea typeface="맑은 고딕" pitchFamily="50" charset="-127"/>
              </a:rPr>
              <a:t>처리 </a:t>
            </a:r>
            <a:r>
              <a:rPr lang="en-US" altLang="ko-KR" sz="1200" b="1" dirty="0"/>
              <a:t>(unity3D</a:t>
            </a:r>
            <a:r>
              <a:rPr lang="en-US" altLang="ko-KR" sz="1200" b="1" dirty="0" smtClean="0"/>
              <a:t>)</a:t>
            </a:r>
            <a:endParaRPr lang="en-US" altLang="ko-KR" sz="1200" b="1" dirty="0"/>
          </a:p>
        </p:txBody>
      </p:sp>
    </p:spTree>
    <p:extLst>
      <p:ext uri="{BB962C8B-B14F-4D97-AF65-F5344CB8AC3E}">
        <p14:creationId xmlns="" xmlns:p14="http://schemas.microsoft.com/office/powerpoint/2010/main" val="32514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7655" y="78828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1. System Architecture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950" y="641848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 smtClean="0">
                <a:ea typeface="맑은 고딕" pitchFamily="50" charset="-127"/>
              </a:rPr>
              <a:t>8</a:t>
            </a:r>
            <a:r>
              <a:rPr lang="en-US" altLang="ko-KR" sz="1200" b="1" dirty="0" smtClean="0">
                <a:ea typeface="맑은 고딕" pitchFamily="50" charset="-127"/>
              </a:rPr>
              <a:t>. </a:t>
            </a:r>
            <a:r>
              <a:rPr lang="en-US" altLang="ko-KR" sz="1200" b="1" dirty="0" smtClean="0">
                <a:ea typeface="맑은 고딕" pitchFamily="50" charset="-127"/>
              </a:rPr>
              <a:t>WPF</a:t>
            </a:r>
            <a:endParaRPr lang="en-US" altLang="ko-KR" sz="1200" b="1" dirty="0"/>
          </a:p>
        </p:txBody>
      </p:sp>
      <p:pic>
        <p:nvPicPr>
          <p:cNvPr id="1028" name="Picture 4" descr="C:\Users\hisuk\Desktop\캡처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957" y="1128222"/>
            <a:ext cx="7014749" cy="5326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23063</TotalTime>
  <Words>499</Words>
  <Application>Microsoft Office PowerPoint</Application>
  <PresentationFormat>A4 용지(210x297mm)</PresentationFormat>
  <Paragraphs>204</Paragraphs>
  <Slides>10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Office 테마</vt:lpstr>
      <vt:lpstr>디자인 사용자 지정</vt:lpstr>
      <vt:lpstr>1_디자인 사용자 지정</vt:lpstr>
      <vt:lpstr>2_디자인 사용자 지정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heejung</dc:creator>
  <cp:lastModifiedBy>김희수</cp:lastModifiedBy>
  <cp:revision>780</cp:revision>
  <cp:lastPrinted>2018-06-10T08:04:12Z</cp:lastPrinted>
  <dcterms:created xsi:type="dcterms:W3CDTF">2014-05-16T06:40:37Z</dcterms:created>
  <dcterms:modified xsi:type="dcterms:W3CDTF">2018-11-01T04:14:18Z</dcterms:modified>
</cp:coreProperties>
</file>