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3" r:id="rId2"/>
    <p:sldMasterId id="2147483671" r:id="rId3"/>
    <p:sldMasterId id="2147483673" r:id="rId4"/>
    <p:sldMasterId id="2147483676" r:id="rId5"/>
  </p:sldMasterIdLst>
  <p:notesMasterIdLst>
    <p:notesMasterId r:id="rId25"/>
  </p:notesMasterIdLst>
  <p:sldIdLst>
    <p:sldId id="256" r:id="rId6"/>
    <p:sldId id="398" r:id="rId7"/>
    <p:sldId id="390" r:id="rId8"/>
    <p:sldId id="396" r:id="rId9"/>
    <p:sldId id="426" r:id="rId10"/>
    <p:sldId id="427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17" r:id="rId19"/>
    <p:sldId id="412" r:id="rId20"/>
    <p:sldId id="425" r:id="rId21"/>
    <p:sldId id="421" r:id="rId22"/>
    <p:sldId id="422" r:id="rId23"/>
    <p:sldId id="437" r:id="rId24"/>
  </p:sldIdLst>
  <p:sldSz cx="9906000" cy="6858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99FFCC"/>
    <a:srgbClr val="99CC00"/>
    <a:srgbClr val="FD5033"/>
    <a:srgbClr val="FF5050"/>
    <a:srgbClr val="FF99CC"/>
    <a:srgbClr val="FF6600"/>
    <a:srgbClr val="DDDDDD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6429" autoAdjust="0"/>
  </p:normalViewPr>
  <p:slideViewPr>
    <p:cSldViewPr snapToGrid="0">
      <p:cViewPr varScale="1">
        <p:scale>
          <a:sx n="116" d="100"/>
          <a:sy n="116" d="100"/>
        </p:scale>
        <p:origin x="1110" y="108"/>
      </p:cViewPr>
      <p:guideLst>
        <p:guide orient="horz" pos="295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Work Time Average</a:t>
            </a:r>
            <a:endParaRPr lang="ko-KR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Sheet1!$B$48</c:f>
              <c:strCache>
                <c:ptCount val="1"/>
                <c:pt idx="0">
                  <c:v>Job Process Time(TOS)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Sheet1!$C$47:$W$47</c:f>
              <c:strCache>
                <c:ptCount val="21"/>
                <c:pt idx="0">
                  <c:v>ITV01</c:v>
                </c:pt>
                <c:pt idx="1">
                  <c:v>ITV02</c:v>
                </c:pt>
                <c:pt idx="2">
                  <c:v>ITV03</c:v>
                </c:pt>
                <c:pt idx="3">
                  <c:v>ITV04</c:v>
                </c:pt>
                <c:pt idx="4">
                  <c:v>ITV05</c:v>
                </c:pt>
                <c:pt idx="5">
                  <c:v>ITV06</c:v>
                </c:pt>
                <c:pt idx="6">
                  <c:v>ITV07</c:v>
                </c:pt>
                <c:pt idx="7">
                  <c:v>ITV08</c:v>
                </c:pt>
                <c:pt idx="8">
                  <c:v>ITV09</c:v>
                </c:pt>
                <c:pt idx="9">
                  <c:v>ITV10</c:v>
                </c:pt>
                <c:pt idx="10">
                  <c:v>ITV11</c:v>
                </c:pt>
                <c:pt idx="11">
                  <c:v>ITV12</c:v>
                </c:pt>
                <c:pt idx="12">
                  <c:v>ITV13</c:v>
                </c:pt>
                <c:pt idx="13">
                  <c:v>ITV14</c:v>
                </c:pt>
                <c:pt idx="14">
                  <c:v>ITV15</c:v>
                </c:pt>
                <c:pt idx="15">
                  <c:v>ITV16</c:v>
                </c:pt>
                <c:pt idx="16">
                  <c:v>ITV17</c:v>
                </c:pt>
                <c:pt idx="17">
                  <c:v>ITV18</c:v>
                </c:pt>
                <c:pt idx="18">
                  <c:v>ITV19</c:v>
                </c:pt>
                <c:pt idx="19">
                  <c:v>ITV20</c:v>
                </c:pt>
                <c:pt idx="20">
                  <c:v>ITV21</c:v>
                </c:pt>
              </c:strCache>
            </c:strRef>
          </c:cat>
          <c:val>
            <c:numRef>
              <c:f>Sheet1!$C$48:$W$48</c:f>
              <c:numCache>
                <c:formatCode>General</c:formatCode>
                <c:ptCount val="2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15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15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15</c:v>
                </c:pt>
                <c:pt idx="14">
                  <c:v>10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15</c:v>
                </c:pt>
                <c:pt idx="19">
                  <c:v>10</c:v>
                </c:pt>
                <c:pt idx="20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Sheet1!$B$49</c:f>
              <c:strCache>
                <c:ptCount val="1"/>
                <c:pt idx="0">
                  <c:v>Job Process Time(최근)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Sheet1!$C$47:$W$47</c:f>
              <c:strCache>
                <c:ptCount val="21"/>
                <c:pt idx="0">
                  <c:v>ITV01</c:v>
                </c:pt>
                <c:pt idx="1">
                  <c:v>ITV02</c:v>
                </c:pt>
                <c:pt idx="2">
                  <c:v>ITV03</c:v>
                </c:pt>
                <c:pt idx="3">
                  <c:v>ITV04</c:v>
                </c:pt>
                <c:pt idx="4">
                  <c:v>ITV05</c:v>
                </c:pt>
                <c:pt idx="5">
                  <c:v>ITV06</c:v>
                </c:pt>
                <c:pt idx="6">
                  <c:v>ITV07</c:v>
                </c:pt>
                <c:pt idx="7">
                  <c:v>ITV08</c:v>
                </c:pt>
                <c:pt idx="8">
                  <c:v>ITV09</c:v>
                </c:pt>
                <c:pt idx="9">
                  <c:v>ITV10</c:v>
                </c:pt>
                <c:pt idx="10">
                  <c:v>ITV11</c:v>
                </c:pt>
                <c:pt idx="11">
                  <c:v>ITV12</c:v>
                </c:pt>
                <c:pt idx="12">
                  <c:v>ITV13</c:v>
                </c:pt>
                <c:pt idx="13">
                  <c:v>ITV14</c:v>
                </c:pt>
                <c:pt idx="14">
                  <c:v>ITV15</c:v>
                </c:pt>
                <c:pt idx="15">
                  <c:v>ITV16</c:v>
                </c:pt>
                <c:pt idx="16">
                  <c:v>ITV17</c:v>
                </c:pt>
                <c:pt idx="17">
                  <c:v>ITV18</c:v>
                </c:pt>
                <c:pt idx="18">
                  <c:v>ITV19</c:v>
                </c:pt>
                <c:pt idx="19">
                  <c:v>ITV20</c:v>
                </c:pt>
                <c:pt idx="20">
                  <c:v>ITV21</c:v>
                </c:pt>
              </c:strCache>
            </c:strRef>
          </c:cat>
          <c:val>
            <c:numRef>
              <c:f>Sheet1!$C$49:$W$49</c:f>
              <c:numCache>
                <c:formatCode>General</c:formatCode>
                <c:ptCount val="21"/>
                <c:pt idx="0">
                  <c:v>10.5</c:v>
                </c:pt>
                <c:pt idx="1">
                  <c:v>15.3</c:v>
                </c:pt>
                <c:pt idx="2">
                  <c:v>10</c:v>
                </c:pt>
                <c:pt idx="3">
                  <c:v>16</c:v>
                </c:pt>
                <c:pt idx="4">
                  <c:v>14</c:v>
                </c:pt>
                <c:pt idx="5">
                  <c:v>11</c:v>
                </c:pt>
                <c:pt idx="6">
                  <c:v>10</c:v>
                </c:pt>
                <c:pt idx="7">
                  <c:v>16</c:v>
                </c:pt>
                <c:pt idx="8">
                  <c:v>15</c:v>
                </c:pt>
                <c:pt idx="9">
                  <c:v>14</c:v>
                </c:pt>
                <c:pt idx="10">
                  <c:v>10</c:v>
                </c:pt>
                <c:pt idx="11">
                  <c:v>16</c:v>
                </c:pt>
                <c:pt idx="12">
                  <c:v>14</c:v>
                </c:pt>
                <c:pt idx="13">
                  <c:v>11</c:v>
                </c:pt>
                <c:pt idx="14">
                  <c:v>10</c:v>
                </c:pt>
                <c:pt idx="15">
                  <c:v>16</c:v>
                </c:pt>
                <c:pt idx="16">
                  <c:v>15</c:v>
                </c:pt>
                <c:pt idx="17">
                  <c:v>14</c:v>
                </c:pt>
                <c:pt idx="18">
                  <c:v>11</c:v>
                </c:pt>
                <c:pt idx="19">
                  <c:v>12</c:v>
                </c:pt>
                <c:pt idx="20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Sheet1!$B$50</c:f>
              <c:strCache>
                <c:ptCount val="1"/>
                <c:pt idx="0">
                  <c:v>Job Process Time(평균)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Sheet1!$C$47:$W$47</c:f>
              <c:strCache>
                <c:ptCount val="21"/>
                <c:pt idx="0">
                  <c:v>ITV01</c:v>
                </c:pt>
                <c:pt idx="1">
                  <c:v>ITV02</c:v>
                </c:pt>
                <c:pt idx="2">
                  <c:v>ITV03</c:v>
                </c:pt>
                <c:pt idx="3">
                  <c:v>ITV04</c:v>
                </c:pt>
                <c:pt idx="4">
                  <c:v>ITV05</c:v>
                </c:pt>
                <c:pt idx="5">
                  <c:v>ITV06</c:v>
                </c:pt>
                <c:pt idx="6">
                  <c:v>ITV07</c:v>
                </c:pt>
                <c:pt idx="7">
                  <c:v>ITV08</c:v>
                </c:pt>
                <c:pt idx="8">
                  <c:v>ITV09</c:v>
                </c:pt>
                <c:pt idx="9">
                  <c:v>ITV10</c:v>
                </c:pt>
                <c:pt idx="10">
                  <c:v>ITV11</c:v>
                </c:pt>
                <c:pt idx="11">
                  <c:v>ITV12</c:v>
                </c:pt>
                <c:pt idx="12">
                  <c:v>ITV13</c:v>
                </c:pt>
                <c:pt idx="13">
                  <c:v>ITV14</c:v>
                </c:pt>
                <c:pt idx="14">
                  <c:v>ITV15</c:v>
                </c:pt>
                <c:pt idx="15">
                  <c:v>ITV16</c:v>
                </c:pt>
                <c:pt idx="16">
                  <c:v>ITV17</c:v>
                </c:pt>
                <c:pt idx="17">
                  <c:v>ITV18</c:v>
                </c:pt>
                <c:pt idx="18">
                  <c:v>ITV19</c:v>
                </c:pt>
                <c:pt idx="19">
                  <c:v>ITV20</c:v>
                </c:pt>
                <c:pt idx="20">
                  <c:v>ITV21</c:v>
                </c:pt>
              </c:strCache>
            </c:strRef>
          </c:cat>
          <c:val>
            <c:numRef>
              <c:f>Sheet1!$C$50:$W$50</c:f>
              <c:numCache>
                <c:formatCode>General</c:formatCode>
                <c:ptCount val="21"/>
                <c:pt idx="0">
                  <c:v>10.199999999999999</c:v>
                </c:pt>
                <c:pt idx="1">
                  <c:v>11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10</c:v>
                </c:pt>
                <c:pt idx="9">
                  <c:v>16</c:v>
                </c:pt>
                <c:pt idx="10">
                  <c:v>14</c:v>
                </c:pt>
                <c:pt idx="11">
                  <c:v>11</c:v>
                </c:pt>
                <c:pt idx="12">
                  <c:v>10</c:v>
                </c:pt>
                <c:pt idx="13">
                  <c:v>16</c:v>
                </c:pt>
                <c:pt idx="14">
                  <c:v>15</c:v>
                </c:pt>
                <c:pt idx="15">
                  <c:v>14</c:v>
                </c:pt>
                <c:pt idx="16">
                  <c:v>11</c:v>
                </c:pt>
                <c:pt idx="17">
                  <c:v>12</c:v>
                </c:pt>
                <c:pt idx="18">
                  <c:v>15</c:v>
                </c:pt>
                <c:pt idx="19">
                  <c:v>11</c:v>
                </c:pt>
                <c:pt idx="2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464680"/>
        <c:axId val="535470560"/>
      </c:barChart>
      <c:catAx>
        <c:axId val="5354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5470560"/>
        <c:crosses val="autoZero"/>
        <c:auto val="1"/>
        <c:lblAlgn val="ctr"/>
        <c:lblOffset val="100"/>
        <c:noMultiLvlLbl val="0"/>
      </c:catAx>
      <c:valAx>
        <c:axId val="53547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546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Sheet1!$B$61:$B$63</c:f>
              <c:strCache>
                <c:ptCount val="3"/>
                <c:pt idx="0">
                  <c:v>Single</c:v>
                </c:pt>
                <c:pt idx="1">
                  <c:v>Twin</c:v>
                </c:pt>
                <c:pt idx="2">
                  <c:v>Tandem</c:v>
                </c:pt>
              </c:strCache>
            </c:strRef>
          </c:cat>
          <c:val>
            <c:numRef>
              <c:f>Sheet1!$C$61:$C$63</c:f>
              <c:numCache>
                <c:formatCode>General</c:formatCode>
                <c:ptCount val="3"/>
                <c:pt idx="0">
                  <c:v>2764</c:v>
                </c:pt>
                <c:pt idx="1">
                  <c:v>544</c:v>
                </c:pt>
                <c:pt idx="2">
                  <c:v>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Sheet1!$B$61:$B$63</c:f>
              <c:strCache>
                <c:ptCount val="3"/>
                <c:pt idx="0">
                  <c:v>Single</c:v>
                </c:pt>
                <c:pt idx="1">
                  <c:v>Twin</c:v>
                </c:pt>
                <c:pt idx="2">
                  <c:v>Tandem</c:v>
                </c:pt>
              </c:strCache>
            </c:strRef>
          </c:cat>
          <c:val>
            <c:numRef>
              <c:f>Sheet1!$C$61:$C$63</c:f>
              <c:numCache>
                <c:formatCode>General</c:formatCode>
                <c:ptCount val="3"/>
                <c:pt idx="0">
                  <c:v>2764</c:v>
                </c:pt>
                <c:pt idx="1">
                  <c:v>544</c:v>
                </c:pt>
                <c:pt idx="2">
                  <c:v>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4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4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85796022-FFEF-4EC1-8A62-8F17DC741A3B}" type="datetimeFigureOut">
              <a:rPr lang="ko-KR" altLang="en-US" smtClean="0"/>
              <a:t>2019-01-02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82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1" rIns="91623" bIns="45811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623" tIns="45811" rIns="91623" bIns="4581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37437871-024F-4EF7-A993-BA3D1A88C52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35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7871-024F-4EF7-A993-BA3D1A88C528}" type="slidenum">
              <a:rPr lang="ko-KR" altLang="en-US" smtClean="0"/>
              <a:t>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400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7871-024F-4EF7-A993-BA3D1A88C528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742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7871-024F-4EF7-A993-BA3D1A88C528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180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7871-024F-4EF7-A993-BA3D1A88C528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449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7871-024F-4EF7-A993-BA3D1A88C528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527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37871-024F-4EF7-A993-BA3D1A88C528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3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8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8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5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0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30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5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/>
                <a:gridCol w="6077212"/>
                <a:gridCol w="939567"/>
                <a:gridCol w="763398"/>
                <a:gridCol w="385894"/>
                <a:gridCol w="58740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7701094" y="358043"/>
          <a:ext cx="2147756" cy="6428651"/>
        </p:xfrm>
        <a:graphic>
          <a:graphicData uri="http://schemas.openxmlformats.org/drawingml/2006/table">
            <a:tbl>
              <a:tblPr/>
              <a:tblGrid>
                <a:gridCol w="964734"/>
                <a:gridCol w="1183022"/>
              </a:tblGrid>
              <a:tr h="23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Name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326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601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9180746" y="41945"/>
            <a:ext cx="665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kumimoji="0" lang="en-US" altLang="ko-KR" sz="90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pPr algn="r">
                <a:defRPr/>
              </a:pPr>
              <a:t>‹#›</a:t>
            </a:fld>
            <a:endParaRPr kumimoji="0" lang="en-US" altLang="ko-KR" sz="900" dirty="0">
              <a:solidFill>
                <a:srgbClr val="7F7F7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57150" y="70339"/>
          <a:ext cx="9791700" cy="228600"/>
        </p:xfrm>
        <a:graphic>
          <a:graphicData uri="http://schemas.openxmlformats.org/drawingml/2006/table">
            <a:tbl>
              <a:tblPr/>
              <a:tblGrid>
                <a:gridCol w="1038225"/>
                <a:gridCol w="6077212"/>
                <a:gridCol w="939567"/>
                <a:gridCol w="763398"/>
                <a:gridCol w="385894"/>
                <a:gridCol w="58740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/>
          </p:nvPr>
        </p:nvGraphicFramePr>
        <p:xfrm>
          <a:off x="7701094" y="358043"/>
          <a:ext cx="2147756" cy="6428651"/>
        </p:xfrm>
        <a:graphic>
          <a:graphicData uri="http://schemas.openxmlformats.org/drawingml/2006/table">
            <a:tbl>
              <a:tblPr/>
              <a:tblGrid>
                <a:gridCol w="964734"/>
                <a:gridCol w="1183022"/>
              </a:tblGrid>
              <a:tr h="23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Page Name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화면설명</a:t>
                      </a: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326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61" marR="99061" marT="45725" marB="4572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57150" y="358042"/>
            <a:ext cx="7593610" cy="6429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99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830" y="6580554"/>
            <a:ext cx="401394" cy="164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EF6E-B77C-4A51-B027-6F80F204A064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7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5" name="그림 14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4783083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285" y="993959"/>
            <a:ext cx="457227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327872" y="1118521"/>
            <a:ext cx="9305075" cy="5347607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클릭앤터치-로고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606" y="6569075"/>
            <a:ext cx="1258302" cy="261961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4783084" y="6580554"/>
            <a:ext cx="401394" cy="164369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FEF6E-B77C-4A51-B027-6F80F204A0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6067566" y="6573546"/>
            <a:ext cx="2400016" cy="22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바탕" panose="02030600000101010101" pitchFamily="18" charset="-127"/>
                <a:cs typeface="Times New Roman" panose="02020603050405020304" pitchFamily="18" charset="0"/>
              </a:rPr>
              <a:t>Copyright © ClicknTouch. All Right Reserved</a:t>
            </a:r>
            <a:endParaRPr lang="ko-KR" altLang="ko-KR" sz="12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3274645"/>
            <a:ext cx="9906000" cy="62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6580554"/>
            <a:ext cx="1193635" cy="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91237-582F-4885-A342-A69DF6BABDF1}" type="datetimeFigureOut">
              <a:rPr lang="ko-KR" altLang="en-US" smtClean="0"/>
              <a:t>2019-01-02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110F-8FA8-435C-830D-B01DBD4637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7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19" Type="http://schemas.openxmlformats.org/officeDocument/2006/relationships/image" Target="../media/image4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54.png"/><Relationship Id="rId5" Type="http://schemas.openxmlformats.org/officeDocument/2006/relationships/image" Target="../media/image35.png"/><Relationship Id="rId10" Type="http://schemas.openxmlformats.org/officeDocument/2006/relationships/image" Target="../media/image53.png"/><Relationship Id="rId4" Type="http://schemas.openxmlformats.org/officeDocument/2006/relationships/image" Target="../media/image34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13" Type="http://schemas.openxmlformats.org/officeDocument/2006/relationships/image" Target="../media/image57.emf"/><Relationship Id="rId18" Type="http://schemas.openxmlformats.org/officeDocument/2006/relationships/package" Target="../embeddings/Microsoft_Excel_Worksheet6.xlsx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0.png"/><Relationship Id="rId12" Type="http://schemas.openxmlformats.org/officeDocument/2006/relationships/package" Target="../embeddings/Microsoft_Excel_Worksheet5.xlsx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png"/><Relationship Id="rId11" Type="http://schemas.openxmlformats.org/officeDocument/2006/relationships/image" Target="../media/image56.emf"/><Relationship Id="rId5" Type="http://schemas.openxmlformats.org/officeDocument/2006/relationships/image" Target="../media/image33.png"/><Relationship Id="rId15" Type="http://schemas.openxmlformats.org/officeDocument/2006/relationships/image" Target="../media/image36.png"/><Relationship Id="rId10" Type="http://schemas.openxmlformats.org/officeDocument/2006/relationships/package" Target="../embeddings/Microsoft_Excel_Worksheet4.xlsx"/><Relationship Id="rId19" Type="http://schemas.openxmlformats.org/officeDocument/2006/relationships/image" Target="../media/image58.emf"/><Relationship Id="rId4" Type="http://schemas.openxmlformats.org/officeDocument/2006/relationships/image" Target="../media/image22.png"/><Relationship Id="rId9" Type="http://schemas.openxmlformats.org/officeDocument/2006/relationships/image" Target="../media/image55.emf"/><Relationship Id="rId1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4.emf"/><Relationship Id="rId18" Type="http://schemas.openxmlformats.org/officeDocument/2006/relationships/image" Target="../media/image5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1.png"/><Relationship Id="rId12" Type="http://schemas.openxmlformats.org/officeDocument/2006/relationships/package" Target="../embeddings/Microsoft_Excel_Worksheet8.xlsx"/><Relationship Id="rId17" Type="http://schemas.openxmlformats.org/officeDocument/2006/relationships/image" Target="../media/image66.emf"/><Relationship Id="rId2" Type="http://schemas.openxmlformats.org/officeDocument/2006/relationships/slideLayout" Target="../slideLayouts/slideLayout6.xml"/><Relationship Id="rId16" Type="http://schemas.openxmlformats.org/officeDocument/2006/relationships/package" Target="../embeddings/Microsoft_Excel_Worksheet10.xlsx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png"/><Relationship Id="rId11" Type="http://schemas.openxmlformats.org/officeDocument/2006/relationships/image" Target="../media/image63.emf"/><Relationship Id="rId5" Type="http://schemas.openxmlformats.org/officeDocument/2006/relationships/image" Target="../media/image59.png"/><Relationship Id="rId15" Type="http://schemas.openxmlformats.org/officeDocument/2006/relationships/image" Target="../media/image65.emf"/><Relationship Id="rId10" Type="http://schemas.openxmlformats.org/officeDocument/2006/relationships/package" Target="../embeddings/Microsoft_Excel_Worksheet7.xlsx"/><Relationship Id="rId4" Type="http://schemas.openxmlformats.org/officeDocument/2006/relationships/image" Target="../media/image22.png"/><Relationship Id="rId9" Type="http://schemas.openxmlformats.org/officeDocument/2006/relationships/image" Target="../media/image51.png"/><Relationship Id="rId14" Type="http://schemas.openxmlformats.org/officeDocument/2006/relationships/package" Target="../embeddings/Microsoft_Excel_Worksheet9.xls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dc-js.github.io/dc.js/" TargetMode="External"/><Relationship Id="rId13" Type="http://schemas.openxmlformats.org/officeDocument/2006/relationships/hyperlink" Target="https://www.highcharts.com/demo" TargetMode="External"/><Relationship Id="rId3" Type="http://schemas.openxmlformats.org/officeDocument/2006/relationships/hyperlink" Target="https://www.chartjs.org/samples/latest/" TargetMode="External"/><Relationship Id="rId7" Type="http://schemas.openxmlformats.org/officeDocument/2006/relationships/hyperlink" Target="http://d3pie.org/#generator-start" TargetMode="External"/><Relationship Id="rId12" Type="http://schemas.openxmlformats.org/officeDocument/2006/relationships/hyperlink" Target="https://www.highcharts.com/" TargetMode="External"/><Relationship Id="rId2" Type="http://schemas.openxmlformats.org/officeDocument/2006/relationships/hyperlink" Target="http://www.chartjs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3js.org/" TargetMode="External"/><Relationship Id="rId11" Type="http://schemas.openxmlformats.org/officeDocument/2006/relationships/hyperlink" Target="https://www.amcharts.com/demos/" TargetMode="External"/><Relationship Id="rId5" Type="http://schemas.openxmlformats.org/officeDocument/2006/relationships/hyperlink" Target="https://github.com/d3/d3/wiki/Gallery" TargetMode="External"/><Relationship Id="rId10" Type="http://schemas.openxmlformats.org/officeDocument/2006/relationships/hyperlink" Target="http://www.amcharts.com/" TargetMode="External"/><Relationship Id="rId4" Type="http://schemas.openxmlformats.org/officeDocument/2006/relationships/hyperlink" Target="https://d3js.org/" TargetMode="External"/><Relationship Id="rId9" Type="http://schemas.openxmlformats.org/officeDocument/2006/relationships/hyperlink" Target="http://nvd3.org/examples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hyperlink" Target="http://www.titoparts.com/wp-content/uploads/2014/05/Empty_Container_Handler.jpg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gif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26.emf"/><Relationship Id="rId10" Type="http://schemas.openxmlformats.org/officeDocument/2006/relationships/image" Target="../media/image28.png"/><Relationship Id="rId4" Type="http://schemas.openxmlformats.org/officeDocument/2006/relationships/package" Target="../embeddings/Microsoft_Excel_Worksheet1.xlsx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028" y="1233584"/>
            <a:ext cx="5166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CyberLogitec</a:t>
            </a:r>
            <a:endParaRPr lang="en-US" altLang="ko-KR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algn="ctr"/>
            <a:r>
              <a:rPr lang="en-US" altLang="ko-K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Eagle Eye KPI </a:t>
            </a:r>
            <a:r>
              <a:rPr lang="ko-KR" alt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개발방안</a:t>
            </a:r>
            <a:endParaRPr lang="ko-KR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628" y="6583744"/>
            <a:ext cx="1008993" cy="150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7633" y="501673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㈜클릭앤터치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25177" y="560005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2019.01.02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82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7361" y="361684"/>
            <a:ext cx="7583312" cy="4968197"/>
            <a:chOff x="536574" y="1045238"/>
            <a:chExt cx="8928000" cy="4506564"/>
          </a:xfrm>
        </p:grpSpPr>
        <p:sp>
          <p:nvSpPr>
            <p:cNvPr id="14" name="직사각형 1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971726" y="362482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000826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6554519" y="360951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52" y="656416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" y="410226"/>
            <a:ext cx="704807" cy="11395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034244" y="397039"/>
            <a:ext cx="504590" cy="1444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</a:rPr>
              <a:t>Log Out</a:t>
            </a:r>
            <a:endParaRPr lang="ko-KR" altLang="en-US" sz="600">
              <a:solidFill>
                <a:schemeClr val="tx1"/>
              </a:solidFill>
            </a:endParaRPr>
          </a:p>
        </p:txBody>
      </p:sp>
      <p:graphicFrame>
        <p:nvGraphicFramePr>
          <p:cNvPr id="2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19635"/>
              </p:ext>
            </p:extLst>
          </p:nvPr>
        </p:nvGraphicFramePr>
        <p:xfrm>
          <a:off x="7701863" y="1255291"/>
          <a:ext cx="2130803" cy="3984712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Productivity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메뉴 선택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Yard side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정보 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- 15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주기마다 데이터 업데이트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처리시간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실시간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생상성 그래프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시간당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실시간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YC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별 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ITV heat Map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영역별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대수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Quay Area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Yard Area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GAS Station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정보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사용자에 의한 데이터 업데이트 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타원 27"/>
          <p:cNvSpPr/>
          <p:nvPr/>
        </p:nvSpPr>
        <p:spPr bwMode="auto">
          <a:xfrm>
            <a:off x="6012" y="87293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4362" y="612846"/>
            <a:ext cx="1244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Yard Productivity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73" y="864917"/>
            <a:ext cx="6546251" cy="40421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08742" y="5006509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RS/ECH Productivity</a:t>
            </a:r>
          </a:p>
        </p:txBody>
      </p:sp>
      <p:sp>
        <p:nvSpPr>
          <p:cNvPr id="38" name="타원 37"/>
          <p:cNvSpPr/>
          <p:nvPr/>
        </p:nvSpPr>
        <p:spPr bwMode="auto">
          <a:xfrm>
            <a:off x="871976" y="516835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604618" y="648433"/>
            <a:ext cx="603419" cy="12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Rescan</a:t>
            </a:r>
            <a:endParaRPr lang="ko-KR" altLang="en-US" sz="900" b="1"/>
          </a:p>
        </p:txBody>
      </p:sp>
      <p:sp>
        <p:nvSpPr>
          <p:cNvPr id="40" name="타원 39"/>
          <p:cNvSpPr/>
          <p:nvPr/>
        </p:nvSpPr>
        <p:spPr bwMode="auto">
          <a:xfrm>
            <a:off x="6404608" y="577926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7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918382" y="924316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42" name="타원 41"/>
          <p:cNvSpPr/>
          <p:nvPr/>
        </p:nvSpPr>
        <p:spPr bwMode="auto">
          <a:xfrm>
            <a:off x="4316198" y="87327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3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43" name="타원 42"/>
          <p:cNvSpPr/>
          <p:nvPr/>
        </p:nvSpPr>
        <p:spPr bwMode="auto">
          <a:xfrm>
            <a:off x="1058199" y="253241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4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44" name="타원 43"/>
          <p:cNvSpPr/>
          <p:nvPr/>
        </p:nvSpPr>
        <p:spPr bwMode="auto">
          <a:xfrm>
            <a:off x="4323761" y="241811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5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45" name="타원 44"/>
          <p:cNvSpPr/>
          <p:nvPr/>
        </p:nvSpPr>
        <p:spPr bwMode="auto">
          <a:xfrm>
            <a:off x="1043073" y="375012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6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46" name="아래쪽 화살표 45"/>
          <p:cNvSpPr/>
          <p:nvPr/>
        </p:nvSpPr>
        <p:spPr>
          <a:xfrm>
            <a:off x="7172697" y="5389345"/>
            <a:ext cx="252295" cy="146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047150" y="5329881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다음</a:t>
            </a:r>
            <a:r>
              <a:rPr lang="en-US" altLang="ko-KR" sz="1000" dirty="0" smtClean="0"/>
              <a:t> </a:t>
            </a:r>
            <a:r>
              <a:rPr lang="ko-KR" altLang="en-US" sz="1000" smtClean="0"/>
              <a:t>페이지 계속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205375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7361" y="361684"/>
            <a:ext cx="7583312" cy="4968197"/>
            <a:chOff x="536574" y="1045238"/>
            <a:chExt cx="8928000" cy="4506564"/>
          </a:xfrm>
        </p:grpSpPr>
        <p:sp>
          <p:nvSpPr>
            <p:cNvPr id="14" name="직사각형 1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971726" y="362482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000826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6554519" y="360951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52" y="656416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" y="410226"/>
            <a:ext cx="704807" cy="11395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034244" y="397039"/>
            <a:ext cx="504590" cy="1444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</a:rPr>
              <a:t>Log Out</a:t>
            </a:r>
            <a:endParaRPr lang="ko-KR" altLang="en-US" sz="600">
              <a:solidFill>
                <a:schemeClr val="tx1"/>
              </a:solidFill>
            </a:endParaRPr>
          </a:p>
        </p:txBody>
      </p:sp>
      <p:graphicFrame>
        <p:nvGraphicFramePr>
          <p:cNvPr id="2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04449"/>
              </p:ext>
            </p:extLst>
          </p:nvPr>
        </p:nvGraphicFramePr>
        <p:xfrm>
          <a:off x="7701863" y="1255291"/>
          <a:ext cx="2130803" cy="3131272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RS/ECH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RS/ECH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당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처리 시간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RS/ECH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시간당 생산성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RS/ECH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생산성 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 Productivity sub info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71726" y="564766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RS/ECH Productivity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47" y="832551"/>
            <a:ext cx="6544087" cy="3424230"/>
          </a:xfrm>
          <a:prstGeom prst="rect">
            <a:avLst/>
          </a:prstGeom>
        </p:spPr>
      </p:pic>
      <p:sp>
        <p:nvSpPr>
          <p:cNvPr id="35" name="아래쪽 화살표 34"/>
          <p:cNvSpPr/>
          <p:nvPr/>
        </p:nvSpPr>
        <p:spPr>
          <a:xfrm>
            <a:off x="7407492" y="5425796"/>
            <a:ext cx="252295" cy="146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6281945" y="5366332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다음</a:t>
            </a:r>
            <a:r>
              <a:rPr lang="en-US" altLang="ko-KR" sz="1000" dirty="0" smtClean="0"/>
              <a:t> </a:t>
            </a:r>
            <a:r>
              <a:rPr lang="ko-KR" altLang="en-US" sz="1000" smtClean="0"/>
              <a:t>페이지 계속</a:t>
            </a:r>
            <a:endParaRPr lang="ko-KR" altLang="en-US" sz="1000"/>
          </a:p>
        </p:txBody>
      </p:sp>
      <p:sp>
        <p:nvSpPr>
          <p:cNvPr id="21" name="직사각형 20"/>
          <p:cNvSpPr/>
          <p:nvPr/>
        </p:nvSpPr>
        <p:spPr>
          <a:xfrm>
            <a:off x="1026374" y="4923266"/>
            <a:ext cx="6634299" cy="272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025488" y="5196487"/>
            <a:ext cx="6634299" cy="131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209624" y="4968987"/>
            <a:ext cx="860677" cy="22831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2070301" y="4973567"/>
            <a:ext cx="860677" cy="22373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64246" y="4978750"/>
            <a:ext cx="7306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Restacks Ratio</a:t>
            </a:r>
            <a:endParaRPr lang="ko-KR" alt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155364" y="4981680"/>
            <a:ext cx="694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Block Density</a:t>
            </a:r>
            <a:endParaRPr lang="ko-KR" altLang="en-US" sz="800" dirty="0"/>
          </a:p>
        </p:txBody>
      </p:sp>
      <p:grpSp>
        <p:nvGrpSpPr>
          <p:cNvPr id="3" name="그룹 2"/>
          <p:cNvGrpSpPr/>
          <p:nvPr/>
        </p:nvGrpSpPr>
        <p:grpSpPr>
          <a:xfrm>
            <a:off x="2930977" y="4961672"/>
            <a:ext cx="4607857" cy="239117"/>
            <a:chOff x="2930977" y="4961672"/>
            <a:chExt cx="4113779" cy="239117"/>
          </a:xfrm>
        </p:grpSpPr>
        <p:sp>
          <p:nvSpPr>
            <p:cNvPr id="30" name="양쪽 모서리가 둥근 사각형 29"/>
            <p:cNvSpPr/>
            <p:nvPr/>
          </p:nvSpPr>
          <p:spPr>
            <a:xfrm>
              <a:off x="2930977" y="4973567"/>
              <a:ext cx="639701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3760" y="4985345"/>
              <a:ext cx="5769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Work time</a:t>
              </a:r>
              <a:endParaRPr lang="ko-KR" altLang="en-US" sz="800" dirty="0"/>
            </a:p>
          </p:txBody>
        </p:sp>
        <p:sp>
          <p:nvSpPr>
            <p:cNvPr id="39" name="양쪽 모서리가 둥근 사각형 38"/>
            <p:cNvSpPr/>
            <p:nvPr/>
          </p:nvSpPr>
          <p:spPr>
            <a:xfrm>
              <a:off x="3576784" y="4964437"/>
              <a:ext cx="566357" cy="22831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0" name="양쪽 모서리가 둥근 사각형 39"/>
            <p:cNvSpPr/>
            <p:nvPr/>
          </p:nvSpPr>
          <p:spPr>
            <a:xfrm>
              <a:off x="4708558" y="4969017"/>
              <a:ext cx="860677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26362" y="4982270"/>
              <a:ext cx="4615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Idle ITV</a:t>
              </a:r>
              <a:endParaRPr lang="ko-KR" altLang="en-US" sz="800" dirty="0"/>
            </a:p>
          </p:txBody>
        </p:sp>
        <p:sp>
          <p:nvSpPr>
            <p:cNvPr id="42" name="양쪽 모서리가 둥근 사각형 41"/>
            <p:cNvSpPr/>
            <p:nvPr/>
          </p:nvSpPr>
          <p:spPr>
            <a:xfrm>
              <a:off x="4144086" y="4967370"/>
              <a:ext cx="566357" cy="22831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93664" y="4985203"/>
              <a:ext cx="4972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Idle RTG</a:t>
              </a:r>
              <a:endParaRPr lang="ko-KR" alt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69554" y="4978023"/>
              <a:ext cx="7293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Yard </a:t>
              </a:r>
              <a:r>
                <a:rPr lang="en-US" altLang="ko-KR" sz="800" dirty="0" err="1" smtClean="0"/>
                <a:t>Heatmap</a:t>
              </a:r>
              <a:endParaRPr lang="ko-KR" altLang="en-US" sz="800" dirty="0"/>
            </a:p>
          </p:txBody>
        </p:sp>
        <p:sp>
          <p:nvSpPr>
            <p:cNvPr id="45" name="양쪽 모서리가 둥근 사각형 44"/>
            <p:cNvSpPr/>
            <p:nvPr/>
          </p:nvSpPr>
          <p:spPr>
            <a:xfrm>
              <a:off x="5571237" y="4961672"/>
              <a:ext cx="619428" cy="22831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20815" y="4979505"/>
              <a:ext cx="5425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Workload</a:t>
              </a:r>
              <a:endParaRPr lang="ko-KR" altLang="en-US" sz="800" dirty="0"/>
            </a:p>
          </p:txBody>
        </p:sp>
        <p:sp>
          <p:nvSpPr>
            <p:cNvPr id="47" name="양쪽 모서리가 둥근 사각형 46"/>
            <p:cNvSpPr/>
            <p:nvPr/>
          </p:nvSpPr>
          <p:spPr>
            <a:xfrm>
              <a:off x="6184079" y="4971495"/>
              <a:ext cx="860677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45075" y="4980501"/>
              <a:ext cx="7732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Driver Statistics</a:t>
              </a:r>
              <a:endParaRPr lang="ko-KR" altLang="en-US" sz="800" dirty="0"/>
            </a:p>
          </p:txBody>
        </p:sp>
      </p:grpSp>
      <p:sp>
        <p:nvSpPr>
          <p:cNvPr id="49" name="양쪽 모서리가 둥근 사각형 48"/>
          <p:cNvSpPr/>
          <p:nvPr/>
        </p:nvSpPr>
        <p:spPr>
          <a:xfrm>
            <a:off x="1027982" y="4690245"/>
            <a:ext cx="1004888" cy="22831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1564" y="4700008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YARD</a:t>
            </a:r>
            <a:endParaRPr lang="ko-KR" altLang="en-US" sz="800" dirty="0"/>
          </a:p>
        </p:txBody>
      </p:sp>
      <p:sp>
        <p:nvSpPr>
          <p:cNvPr id="51" name="양쪽 모서리가 둥근 사각형 50"/>
          <p:cNvSpPr/>
          <p:nvPr/>
        </p:nvSpPr>
        <p:spPr>
          <a:xfrm>
            <a:off x="2041102" y="4693122"/>
            <a:ext cx="1004888" cy="22831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51985" y="4702937"/>
            <a:ext cx="377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CHE</a:t>
            </a:r>
            <a:endParaRPr lang="ko-KR" altLang="en-US" sz="800" dirty="0"/>
          </a:p>
        </p:txBody>
      </p:sp>
      <p:sp>
        <p:nvSpPr>
          <p:cNvPr id="54" name="타원 53"/>
          <p:cNvSpPr/>
          <p:nvPr/>
        </p:nvSpPr>
        <p:spPr bwMode="auto">
          <a:xfrm>
            <a:off x="1043931" y="820750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5" name="타원 54"/>
          <p:cNvSpPr/>
          <p:nvPr/>
        </p:nvSpPr>
        <p:spPr bwMode="auto">
          <a:xfrm>
            <a:off x="4152490" y="848998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6" name="타원 55"/>
          <p:cNvSpPr/>
          <p:nvPr/>
        </p:nvSpPr>
        <p:spPr bwMode="auto">
          <a:xfrm>
            <a:off x="1301826" y="2830958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3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" name="타원 56"/>
          <p:cNvSpPr/>
          <p:nvPr/>
        </p:nvSpPr>
        <p:spPr bwMode="auto">
          <a:xfrm>
            <a:off x="982834" y="451293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4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7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7361" y="361684"/>
            <a:ext cx="7583312" cy="4968197"/>
            <a:chOff x="536574" y="1045238"/>
            <a:chExt cx="8928000" cy="4506564"/>
          </a:xfrm>
        </p:grpSpPr>
        <p:sp>
          <p:nvSpPr>
            <p:cNvPr id="14" name="직사각형 1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971726" y="362482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000826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6554519" y="360951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52" y="656416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" y="410226"/>
            <a:ext cx="704807" cy="11395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034244" y="397039"/>
            <a:ext cx="504590" cy="1444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</a:rPr>
              <a:t>Log Out</a:t>
            </a:r>
            <a:endParaRPr lang="ko-KR" altLang="en-US" sz="600">
              <a:solidFill>
                <a:schemeClr val="tx1"/>
              </a:solidFill>
            </a:endParaRPr>
          </a:p>
        </p:txBody>
      </p:sp>
      <p:graphicFrame>
        <p:nvGraphicFramePr>
          <p:cNvPr id="2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89737"/>
              </p:ext>
            </p:extLst>
          </p:nvPr>
        </p:nvGraphicFramePr>
        <p:xfrm>
          <a:off x="7701863" y="1255291"/>
          <a:ext cx="2130803" cy="3131272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Restacks Ratio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: Vessel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당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Handling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직사각형 20"/>
          <p:cNvSpPr/>
          <p:nvPr/>
        </p:nvSpPr>
        <p:spPr>
          <a:xfrm>
            <a:off x="999651" y="870309"/>
            <a:ext cx="6634299" cy="272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998765" y="1143530"/>
            <a:ext cx="6634299" cy="4013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양쪽 모서리가 둥근 사각형 26"/>
          <p:cNvSpPr/>
          <p:nvPr/>
        </p:nvSpPr>
        <p:spPr>
          <a:xfrm>
            <a:off x="1182901" y="916030"/>
            <a:ext cx="860677" cy="22831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9" name="양쪽 모서리가 둥근 사각형 28"/>
          <p:cNvSpPr/>
          <p:nvPr/>
        </p:nvSpPr>
        <p:spPr>
          <a:xfrm>
            <a:off x="2043578" y="920610"/>
            <a:ext cx="860677" cy="22373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7523" y="925793"/>
            <a:ext cx="7306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Restacks Ratio</a:t>
            </a:r>
            <a:endParaRPr lang="ko-KR" alt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128641" y="928723"/>
            <a:ext cx="694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Block Density</a:t>
            </a:r>
            <a:endParaRPr lang="ko-KR" altLang="en-US" sz="800" dirty="0"/>
          </a:p>
        </p:txBody>
      </p:sp>
      <p:grpSp>
        <p:nvGrpSpPr>
          <p:cNvPr id="3" name="그룹 2"/>
          <p:cNvGrpSpPr/>
          <p:nvPr/>
        </p:nvGrpSpPr>
        <p:grpSpPr>
          <a:xfrm>
            <a:off x="2904254" y="908715"/>
            <a:ext cx="4607857" cy="239117"/>
            <a:chOff x="2930977" y="4961672"/>
            <a:chExt cx="4113779" cy="239117"/>
          </a:xfrm>
        </p:grpSpPr>
        <p:sp>
          <p:nvSpPr>
            <p:cNvPr id="30" name="양쪽 모서리가 둥근 사각형 29"/>
            <p:cNvSpPr/>
            <p:nvPr/>
          </p:nvSpPr>
          <p:spPr>
            <a:xfrm>
              <a:off x="2930977" y="4973567"/>
              <a:ext cx="639701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3760" y="4985345"/>
              <a:ext cx="5769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Work time</a:t>
              </a:r>
              <a:endParaRPr lang="ko-KR" altLang="en-US" sz="800" dirty="0"/>
            </a:p>
          </p:txBody>
        </p:sp>
        <p:sp>
          <p:nvSpPr>
            <p:cNvPr id="39" name="양쪽 모서리가 둥근 사각형 38"/>
            <p:cNvSpPr/>
            <p:nvPr/>
          </p:nvSpPr>
          <p:spPr>
            <a:xfrm>
              <a:off x="3576784" y="4964437"/>
              <a:ext cx="566357" cy="22831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0" name="양쪽 모서리가 둥근 사각형 39"/>
            <p:cNvSpPr/>
            <p:nvPr/>
          </p:nvSpPr>
          <p:spPr>
            <a:xfrm>
              <a:off x="4708558" y="4969017"/>
              <a:ext cx="860677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26362" y="4982270"/>
              <a:ext cx="4615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Idle ITV</a:t>
              </a:r>
              <a:endParaRPr lang="ko-KR" altLang="en-US" sz="800" dirty="0"/>
            </a:p>
          </p:txBody>
        </p:sp>
        <p:sp>
          <p:nvSpPr>
            <p:cNvPr id="42" name="양쪽 모서리가 둥근 사각형 41"/>
            <p:cNvSpPr/>
            <p:nvPr/>
          </p:nvSpPr>
          <p:spPr>
            <a:xfrm>
              <a:off x="4144086" y="4967370"/>
              <a:ext cx="566357" cy="22831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93664" y="4985203"/>
              <a:ext cx="4972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Idle RTG</a:t>
              </a:r>
              <a:endParaRPr lang="ko-KR" alt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69554" y="4978023"/>
              <a:ext cx="7293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Yard </a:t>
              </a:r>
              <a:r>
                <a:rPr lang="en-US" altLang="ko-KR" sz="800" dirty="0" err="1" smtClean="0"/>
                <a:t>Heatmap</a:t>
              </a:r>
              <a:endParaRPr lang="ko-KR" altLang="en-US" sz="800" dirty="0"/>
            </a:p>
          </p:txBody>
        </p:sp>
        <p:sp>
          <p:nvSpPr>
            <p:cNvPr id="45" name="양쪽 모서리가 둥근 사각형 44"/>
            <p:cNvSpPr/>
            <p:nvPr/>
          </p:nvSpPr>
          <p:spPr>
            <a:xfrm>
              <a:off x="5571237" y="4961672"/>
              <a:ext cx="619428" cy="22831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20815" y="4979505"/>
              <a:ext cx="5425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Workload</a:t>
              </a:r>
              <a:endParaRPr lang="ko-KR" altLang="en-US" sz="800" dirty="0"/>
            </a:p>
          </p:txBody>
        </p:sp>
        <p:sp>
          <p:nvSpPr>
            <p:cNvPr id="47" name="양쪽 모서리가 둥근 사각형 46"/>
            <p:cNvSpPr/>
            <p:nvPr/>
          </p:nvSpPr>
          <p:spPr>
            <a:xfrm>
              <a:off x="6184079" y="4971495"/>
              <a:ext cx="860677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45075" y="4980501"/>
              <a:ext cx="7732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Driver Statistics</a:t>
              </a:r>
              <a:endParaRPr lang="ko-KR" altLang="en-US" sz="800" dirty="0"/>
            </a:p>
          </p:txBody>
        </p:sp>
      </p:grpSp>
      <p:sp>
        <p:nvSpPr>
          <p:cNvPr id="49" name="양쪽 모서리가 둥근 사각형 48"/>
          <p:cNvSpPr/>
          <p:nvPr/>
        </p:nvSpPr>
        <p:spPr>
          <a:xfrm>
            <a:off x="1001259" y="637288"/>
            <a:ext cx="1004888" cy="22831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84841" y="647051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YARD</a:t>
            </a:r>
            <a:endParaRPr lang="ko-KR" altLang="en-US" sz="800" dirty="0"/>
          </a:p>
        </p:txBody>
      </p:sp>
      <p:sp>
        <p:nvSpPr>
          <p:cNvPr id="51" name="양쪽 모서리가 둥근 사각형 50"/>
          <p:cNvSpPr/>
          <p:nvPr/>
        </p:nvSpPr>
        <p:spPr>
          <a:xfrm>
            <a:off x="2014379" y="640165"/>
            <a:ext cx="1004888" cy="22831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25262" y="649980"/>
            <a:ext cx="377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CHE</a:t>
            </a:r>
            <a:endParaRPr lang="ko-KR" altLang="en-US" sz="800" dirty="0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41" y="1255291"/>
            <a:ext cx="6473270" cy="3115290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 bwMode="auto">
          <a:xfrm>
            <a:off x="1094844" y="82958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2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7361" y="361684"/>
            <a:ext cx="7583312" cy="4968197"/>
            <a:chOff x="536574" y="1045238"/>
            <a:chExt cx="8928000" cy="4506564"/>
          </a:xfrm>
        </p:grpSpPr>
        <p:sp>
          <p:nvSpPr>
            <p:cNvPr id="14" name="직사각형 1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971726" y="362482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000826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6554519" y="360951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52" y="656416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" y="410226"/>
            <a:ext cx="704807" cy="11395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034244" y="397039"/>
            <a:ext cx="504590" cy="1444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</a:rPr>
              <a:t>Log Out</a:t>
            </a:r>
            <a:endParaRPr lang="ko-KR" altLang="en-US" sz="600">
              <a:solidFill>
                <a:schemeClr val="tx1"/>
              </a:solidFill>
            </a:endParaRPr>
          </a:p>
        </p:txBody>
      </p:sp>
      <p:graphicFrame>
        <p:nvGraphicFramePr>
          <p:cNvPr id="2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03098"/>
              </p:ext>
            </p:extLst>
          </p:nvPr>
        </p:nvGraphicFramePr>
        <p:xfrm>
          <a:off x="7701863" y="1255291"/>
          <a:ext cx="2130803" cy="3570184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Gate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상태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OTR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:Gate In, Out, in/Out Count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OTR :Gate In, Out, in/Out Turn Time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OTR In, Out, In/Out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(Day, Weekly, Monthly)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타원 27"/>
          <p:cNvSpPr/>
          <p:nvPr/>
        </p:nvSpPr>
        <p:spPr bwMode="auto">
          <a:xfrm>
            <a:off x="-15612" y="90989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8841" y="612846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Gate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33" y="909897"/>
            <a:ext cx="6266596" cy="3814503"/>
          </a:xfrm>
          <a:prstGeom prst="rect">
            <a:avLst/>
          </a:prstGeom>
        </p:spPr>
      </p:pic>
      <p:sp>
        <p:nvSpPr>
          <p:cNvPr id="56" name="타원 55"/>
          <p:cNvSpPr/>
          <p:nvPr/>
        </p:nvSpPr>
        <p:spPr bwMode="auto">
          <a:xfrm>
            <a:off x="926614" y="534763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0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그룹 210"/>
          <p:cNvGrpSpPr/>
          <p:nvPr/>
        </p:nvGrpSpPr>
        <p:grpSpPr>
          <a:xfrm>
            <a:off x="1117391" y="829681"/>
            <a:ext cx="4924658" cy="228312"/>
            <a:chOff x="1837522" y="5872558"/>
            <a:chExt cx="2834938" cy="228312"/>
          </a:xfrm>
        </p:grpSpPr>
        <p:sp>
          <p:nvSpPr>
            <p:cNvPr id="212" name="양쪽 모서리가 둥근 사각형 211"/>
            <p:cNvSpPr/>
            <p:nvPr/>
          </p:nvSpPr>
          <p:spPr>
            <a:xfrm>
              <a:off x="1837522" y="5872558"/>
              <a:ext cx="914400" cy="22831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13" name="양쪽 모서리가 둥근 사각형 212"/>
            <p:cNvSpPr/>
            <p:nvPr/>
          </p:nvSpPr>
          <p:spPr>
            <a:xfrm>
              <a:off x="2751922" y="5877138"/>
              <a:ext cx="914400" cy="223732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214" name="양쪽 모서리가 둥근 사각형 213"/>
            <p:cNvSpPr/>
            <p:nvPr/>
          </p:nvSpPr>
          <p:spPr>
            <a:xfrm>
              <a:off x="3666321" y="5877138"/>
              <a:ext cx="1006139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5510" y="360951"/>
            <a:ext cx="7583312" cy="4284639"/>
            <a:chOff x="536574" y="1045238"/>
            <a:chExt cx="8928000" cy="5005373"/>
          </a:xfrm>
        </p:grpSpPr>
        <p:sp>
          <p:nvSpPr>
            <p:cNvPr id="4" name="직사각형 3"/>
            <p:cNvSpPr/>
            <p:nvPr/>
          </p:nvSpPr>
          <p:spPr>
            <a:xfrm>
              <a:off x="536574" y="1298611"/>
              <a:ext cx="8928000" cy="47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36574" y="1045238"/>
              <a:ext cx="1053329" cy="50053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949875" y="361749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992588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1" name="TextBox 10"/>
          <p:cNvSpPr txBox="1"/>
          <p:nvPr/>
        </p:nvSpPr>
        <p:spPr>
          <a:xfrm>
            <a:off x="6532668" y="360218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39147" y="403333"/>
            <a:ext cx="429824" cy="119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1" y="655683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</a:t>
            </a:r>
          </a:p>
          <a:p>
            <a:r>
              <a:rPr lang="en-US" altLang="ko-KR" sz="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" y="409493"/>
            <a:ext cx="704807" cy="113959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 flipH="1">
            <a:off x="951764" y="567449"/>
            <a:ext cx="62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7142405" y="374546"/>
            <a:ext cx="4422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" dirty="0" smtClean="0"/>
              <a:t>Log Out</a:t>
            </a:r>
            <a:endParaRPr lang="ko-KR" altLang="en-US" sz="500" dirty="0"/>
          </a:p>
        </p:txBody>
      </p:sp>
      <p:sp>
        <p:nvSpPr>
          <p:cNvPr id="210" name="직사각형 209"/>
          <p:cNvSpPr/>
          <p:nvPr/>
        </p:nvSpPr>
        <p:spPr>
          <a:xfrm>
            <a:off x="1114123" y="1048994"/>
            <a:ext cx="6411420" cy="35003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15" name="TextBox 214"/>
          <p:cNvSpPr txBox="1"/>
          <p:nvPr/>
        </p:nvSpPr>
        <p:spPr>
          <a:xfrm>
            <a:off x="1540100" y="826013"/>
            <a:ext cx="771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Quay Crane</a:t>
            </a:r>
            <a:endParaRPr lang="ko-KR" altLang="en-US" sz="8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3213935" y="830129"/>
            <a:ext cx="738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Yard Crane</a:t>
            </a:r>
            <a:endParaRPr lang="ko-KR" altLang="en-US" sz="8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4905780" y="826013"/>
            <a:ext cx="542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Vehicle</a:t>
            </a:r>
            <a:endParaRPr lang="ko-KR" altLang="en-US" sz="800" b="1" dirty="0"/>
          </a:p>
        </p:txBody>
      </p:sp>
      <p:sp>
        <p:nvSpPr>
          <p:cNvPr id="304" name="TextBox 303"/>
          <p:cNvSpPr txBox="1"/>
          <p:nvPr/>
        </p:nvSpPr>
        <p:spPr>
          <a:xfrm>
            <a:off x="1044074" y="579254"/>
            <a:ext cx="126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Info</a:t>
            </a:r>
            <a:endParaRPr lang="ko-KR" alt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2390782" y="874581"/>
            <a:ext cx="114536" cy="133696"/>
            <a:chOff x="8701403" y="1451599"/>
            <a:chExt cx="1098147" cy="864466"/>
          </a:xfrm>
        </p:grpSpPr>
        <p:sp>
          <p:nvSpPr>
            <p:cNvPr id="74" name="양쪽 모서리가 둥근 사각형 73"/>
            <p:cNvSpPr/>
            <p:nvPr/>
          </p:nvSpPr>
          <p:spPr>
            <a:xfrm>
              <a:off x="8793277" y="1451599"/>
              <a:ext cx="914400" cy="5620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81" name="양쪽 모서리가 둥근 사각형 80"/>
            <p:cNvSpPr/>
            <p:nvPr/>
          </p:nvSpPr>
          <p:spPr>
            <a:xfrm>
              <a:off x="8701403" y="2038124"/>
              <a:ext cx="1098147" cy="277941"/>
            </a:xfrm>
            <a:prstGeom prst="round2SameRect">
              <a:avLst>
                <a:gd name="adj1" fmla="val 3208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72" name="TextBox 371"/>
          <p:cNvSpPr txBox="1"/>
          <p:nvPr/>
        </p:nvSpPr>
        <p:spPr>
          <a:xfrm>
            <a:off x="2439391" y="830711"/>
            <a:ext cx="3592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</a:rPr>
              <a:t>12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grpSp>
        <p:nvGrpSpPr>
          <p:cNvPr id="373" name="그룹 372"/>
          <p:cNvGrpSpPr/>
          <p:nvPr/>
        </p:nvGrpSpPr>
        <p:grpSpPr>
          <a:xfrm>
            <a:off x="3990449" y="881199"/>
            <a:ext cx="114536" cy="133696"/>
            <a:chOff x="8701403" y="1451599"/>
            <a:chExt cx="1098147" cy="864466"/>
          </a:xfrm>
        </p:grpSpPr>
        <p:sp>
          <p:nvSpPr>
            <p:cNvPr id="374" name="양쪽 모서리가 둥근 사각형 373"/>
            <p:cNvSpPr/>
            <p:nvPr/>
          </p:nvSpPr>
          <p:spPr>
            <a:xfrm>
              <a:off x="8793277" y="1451599"/>
              <a:ext cx="914400" cy="5620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75" name="양쪽 모서리가 둥근 사각형 374"/>
            <p:cNvSpPr/>
            <p:nvPr/>
          </p:nvSpPr>
          <p:spPr>
            <a:xfrm>
              <a:off x="8701403" y="2038124"/>
              <a:ext cx="1098147" cy="277941"/>
            </a:xfrm>
            <a:prstGeom prst="round2SameRect">
              <a:avLst>
                <a:gd name="adj1" fmla="val 3208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76" name="TextBox 375"/>
          <p:cNvSpPr txBox="1"/>
          <p:nvPr/>
        </p:nvSpPr>
        <p:spPr>
          <a:xfrm>
            <a:off x="4039059" y="837329"/>
            <a:ext cx="349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</a:rPr>
              <a:t> 6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grpSp>
        <p:nvGrpSpPr>
          <p:cNvPr id="377" name="그룹 376"/>
          <p:cNvGrpSpPr/>
          <p:nvPr/>
        </p:nvGrpSpPr>
        <p:grpSpPr>
          <a:xfrm>
            <a:off x="5705738" y="874581"/>
            <a:ext cx="114536" cy="133696"/>
            <a:chOff x="8701403" y="1451599"/>
            <a:chExt cx="1098147" cy="864466"/>
          </a:xfrm>
        </p:grpSpPr>
        <p:sp>
          <p:nvSpPr>
            <p:cNvPr id="378" name="양쪽 모서리가 둥근 사각형 377"/>
            <p:cNvSpPr/>
            <p:nvPr/>
          </p:nvSpPr>
          <p:spPr>
            <a:xfrm>
              <a:off x="8793277" y="1451599"/>
              <a:ext cx="914400" cy="5620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79" name="양쪽 모서리가 둥근 사각형 378"/>
            <p:cNvSpPr/>
            <p:nvPr/>
          </p:nvSpPr>
          <p:spPr>
            <a:xfrm>
              <a:off x="8701403" y="2038124"/>
              <a:ext cx="1098147" cy="277941"/>
            </a:xfrm>
            <a:prstGeom prst="round2SameRect">
              <a:avLst>
                <a:gd name="adj1" fmla="val 3208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80" name="TextBox 379"/>
          <p:cNvSpPr txBox="1"/>
          <p:nvPr/>
        </p:nvSpPr>
        <p:spPr>
          <a:xfrm>
            <a:off x="5754347" y="830711"/>
            <a:ext cx="410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</a:rPr>
              <a:t>25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grpSp>
        <p:nvGrpSpPr>
          <p:cNvPr id="115" name="그룹 114"/>
          <p:cNvGrpSpPr/>
          <p:nvPr/>
        </p:nvGrpSpPr>
        <p:grpSpPr>
          <a:xfrm>
            <a:off x="1267565" y="1177904"/>
            <a:ext cx="737323" cy="640689"/>
            <a:chOff x="1346855" y="1177904"/>
            <a:chExt cx="737323" cy="640689"/>
          </a:xfrm>
        </p:grpSpPr>
        <p:sp>
          <p:nvSpPr>
            <p:cNvPr id="218" name="모서리가 둥근 직사각형 217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219" name="그림 2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220" name="TextBox 219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R01</a:t>
              </a:r>
              <a:endParaRPr lang="ko-KR" altLang="en-US" sz="700" b="1"/>
            </a:p>
          </p:txBody>
        </p:sp>
        <p:pic>
          <p:nvPicPr>
            <p:cNvPr id="221" name="그림 2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222" name="그림 2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223" name="TextBox 222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aphicFrame>
        <p:nvGraphicFramePr>
          <p:cNvPr id="398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18631"/>
              </p:ext>
            </p:extLst>
          </p:nvPr>
        </p:nvGraphicFramePr>
        <p:xfrm>
          <a:off x="7694243" y="1255291"/>
          <a:ext cx="2130803" cy="5569672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AMS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메뉴 선택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Real Time info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서브메뉴 활성화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Asset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Tab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Quay Crane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Yard Crane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Vehicle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Asset type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Alarm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Object Count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발생시에만 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해당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Object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정보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Object Type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별 아이콘 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(VT2.0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기준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엔진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온도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Fuel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정보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Object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아이디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Active :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idle    :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동작  </a:t>
                      </a:r>
                      <a:r>
                        <a:rPr kumimoji="1" lang="ko-KR" altLang="en-US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알람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/Major | Minor  idle     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발생시 정보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Minor : 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Major :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* Alarm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등급은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VT2.0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기준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count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표현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운영장비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유휴장비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등록장비 대수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알람발생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장비 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 발생 전체건수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사용자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Action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의한 데이터 조회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0" name="그룹 399"/>
          <p:cNvGrpSpPr/>
          <p:nvPr/>
        </p:nvGrpSpPr>
        <p:grpSpPr>
          <a:xfrm>
            <a:off x="2052600" y="1177904"/>
            <a:ext cx="737323" cy="640689"/>
            <a:chOff x="1346855" y="1177904"/>
            <a:chExt cx="737323" cy="640689"/>
          </a:xfrm>
        </p:grpSpPr>
        <p:sp>
          <p:nvSpPr>
            <p:cNvPr id="401" name="모서리가 둥근 직사각형 400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02" name="그림 40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403" name="TextBox 402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R02</a:t>
              </a:r>
              <a:endParaRPr lang="ko-KR" altLang="en-US" sz="700" b="1"/>
            </a:p>
          </p:txBody>
        </p:sp>
        <p:pic>
          <p:nvPicPr>
            <p:cNvPr id="404" name="그림 4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405" name="그림 4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406" name="TextBox 405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408" name="그룹 407"/>
          <p:cNvGrpSpPr/>
          <p:nvPr/>
        </p:nvGrpSpPr>
        <p:grpSpPr>
          <a:xfrm>
            <a:off x="2831401" y="1177904"/>
            <a:ext cx="737323" cy="640689"/>
            <a:chOff x="1346855" y="1177904"/>
            <a:chExt cx="737323" cy="640689"/>
          </a:xfrm>
        </p:grpSpPr>
        <p:sp>
          <p:nvSpPr>
            <p:cNvPr id="409" name="모서리가 둥근 직사각형 408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10" name="그림 40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411" name="TextBox 410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R03</a:t>
              </a:r>
              <a:endParaRPr lang="ko-KR" altLang="en-US" sz="700" b="1"/>
            </a:p>
          </p:txBody>
        </p:sp>
        <p:pic>
          <p:nvPicPr>
            <p:cNvPr id="412" name="그림 4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413" name="그림 4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414" name="TextBox 413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sp>
        <p:nvSpPr>
          <p:cNvPr id="441" name="모서리가 둥근 직사각형 440"/>
          <p:cNvSpPr/>
          <p:nvPr/>
        </p:nvSpPr>
        <p:spPr>
          <a:xfrm>
            <a:off x="3609689" y="118733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43" name="TextBox 442"/>
          <p:cNvSpPr txBox="1"/>
          <p:nvPr/>
        </p:nvSpPr>
        <p:spPr>
          <a:xfrm>
            <a:off x="3763021" y="162797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R04</a:t>
            </a:r>
            <a:endParaRPr lang="ko-KR" altLang="en-US" sz="700" b="1"/>
          </a:p>
        </p:txBody>
      </p:sp>
      <p:sp>
        <p:nvSpPr>
          <p:cNvPr id="446" name="TextBox 445"/>
          <p:cNvSpPr txBox="1"/>
          <p:nvPr/>
        </p:nvSpPr>
        <p:spPr>
          <a:xfrm>
            <a:off x="3949079" y="125882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47" name="TextBox 446"/>
          <p:cNvSpPr txBox="1"/>
          <p:nvPr/>
        </p:nvSpPr>
        <p:spPr>
          <a:xfrm>
            <a:off x="3945312" y="146194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49" name="모서리가 둥근 직사각형 448"/>
          <p:cNvSpPr/>
          <p:nvPr/>
        </p:nvSpPr>
        <p:spPr>
          <a:xfrm>
            <a:off x="4387104" y="118733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51" name="TextBox 450"/>
          <p:cNvSpPr txBox="1"/>
          <p:nvPr/>
        </p:nvSpPr>
        <p:spPr>
          <a:xfrm>
            <a:off x="4540436" y="162797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R05</a:t>
            </a:r>
            <a:endParaRPr lang="ko-KR" altLang="en-US" sz="700" b="1"/>
          </a:p>
        </p:txBody>
      </p:sp>
      <p:sp>
        <p:nvSpPr>
          <p:cNvPr id="454" name="TextBox 453"/>
          <p:cNvSpPr txBox="1"/>
          <p:nvPr/>
        </p:nvSpPr>
        <p:spPr>
          <a:xfrm>
            <a:off x="4726494" y="125882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55" name="TextBox 454"/>
          <p:cNvSpPr txBox="1"/>
          <p:nvPr/>
        </p:nvSpPr>
        <p:spPr>
          <a:xfrm>
            <a:off x="4722727" y="146194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57" name="모서리가 둥근 직사각형 456"/>
          <p:cNvSpPr/>
          <p:nvPr/>
        </p:nvSpPr>
        <p:spPr>
          <a:xfrm>
            <a:off x="5165905" y="118733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59" name="TextBox 458"/>
          <p:cNvSpPr txBox="1"/>
          <p:nvPr/>
        </p:nvSpPr>
        <p:spPr>
          <a:xfrm>
            <a:off x="5319237" y="162797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R06</a:t>
            </a:r>
            <a:endParaRPr lang="ko-KR" altLang="en-US" sz="700" b="1"/>
          </a:p>
        </p:txBody>
      </p:sp>
      <p:sp>
        <p:nvSpPr>
          <p:cNvPr id="462" name="TextBox 461"/>
          <p:cNvSpPr txBox="1"/>
          <p:nvPr/>
        </p:nvSpPr>
        <p:spPr>
          <a:xfrm>
            <a:off x="5505295" y="125882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63" name="TextBox 462"/>
          <p:cNvSpPr txBox="1"/>
          <p:nvPr/>
        </p:nvSpPr>
        <p:spPr>
          <a:xfrm>
            <a:off x="5501528" y="146194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grpSp>
        <p:nvGrpSpPr>
          <p:cNvPr id="464" name="그룹 463"/>
          <p:cNvGrpSpPr/>
          <p:nvPr/>
        </p:nvGrpSpPr>
        <p:grpSpPr>
          <a:xfrm>
            <a:off x="5941729" y="1185725"/>
            <a:ext cx="737323" cy="640689"/>
            <a:chOff x="1346855" y="1177904"/>
            <a:chExt cx="737323" cy="640689"/>
          </a:xfrm>
        </p:grpSpPr>
        <p:sp>
          <p:nvSpPr>
            <p:cNvPr id="465" name="모서리가 둥근 직사각형 464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66" name="그림 4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467" name="TextBox 466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R07</a:t>
              </a:r>
              <a:endParaRPr lang="ko-KR" altLang="en-US" sz="700" b="1"/>
            </a:p>
          </p:txBody>
        </p:sp>
        <p:pic>
          <p:nvPicPr>
            <p:cNvPr id="468" name="그림 4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469" name="그림 4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470" name="TextBox 469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472" name="그룹 471"/>
          <p:cNvGrpSpPr/>
          <p:nvPr/>
        </p:nvGrpSpPr>
        <p:grpSpPr>
          <a:xfrm>
            <a:off x="6720530" y="1185725"/>
            <a:ext cx="737323" cy="640689"/>
            <a:chOff x="1346855" y="1177904"/>
            <a:chExt cx="737323" cy="640689"/>
          </a:xfrm>
        </p:grpSpPr>
        <p:sp>
          <p:nvSpPr>
            <p:cNvPr id="473" name="모서리가 둥근 직사각형 472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74" name="그림 4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475" name="TextBox 474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R08</a:t>
              </a:r>
              <a:endParaRPr lang="ko-KR" altLang="en-US" sz="700" b="1"/>
            </a:p>
          </p:txBody>
        </p:sp>
        <p:pic>
          <p:nvPicPr>
            <p:cNvPr id="476" name="그림 4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477" name="그림 4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478" name="TextBox 477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480" name="그룹 479"/>
          <p:cNvGrpSpPr/>
          <p:nvPr/>
        </p:nvGrpSpPr>
        <p:grpSpPr>
          <a:xfrm>
            <a:off x="1267565" y="1954011"/>
            <a:ext cx="737323" cy="640689"/>
            <a:chOff x="1346855" y="1177904"/>
            <a:chExt cx="737323" cy="640689"/>
          </a:xfrm>
        </p:grpSpPr>
        <p:sp>
          <p:nvSpPr>
            <p:cNvPr id="481" name="모서리가 둥근 직사각형 480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82" name="그림 48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483" name="TextBox 482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R09</a:t>
              </a:r>
              <a:endParaRPr lang="ko-KR" altLang="en-US" sz="700" b="1"/>
            </a:p>
          </p:txBody>
        </p:sp>
        <p:pic>
          <p:nvPicPr>
            <p:cNvPr id="484" name="그림 4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485" name="그림 4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486" name="TextBox 485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488" name="그룹 487"/>
          <p:cNvGrpSpPr/>
          <p:nvPr/>
        </p:nvGrpSpPr>
        <p:grpSpPr>
          <a:xfrm>
            <a:off x="2052600" y="1954011"/>
            <a:ext cx="737323" cy="640689"/>
            <a:chOff x="1346855" y="1177904"/>
            <a:chExt cx="737323" cy="640689"/>
          </a:xfrm>
        </p:grpSpPr>
        <p:sp>
          <p:nvSpPr>
            <p:cNvPr id="489" name="모서리가 둥근 직사각형 488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90" name="그림 4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491" name="TextBox 490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R10</a:t>
              </a:r>
              <a:endParaRPr lang="ko-KR" altLang="en-US" sz="700" b="1"/>
            </a:p>
          </p:txBody>
        </p:sp>
        <p:pic>
          <p:nvPicPr>
            <p:cNvPr id="492" name="그림 49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493" name="그림 4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494" name="TextBox 493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sp>
        <p:nvSpPr>
          <p:cNvPr id="497" name="모서리가 둥근 직사각형 496"/>
          <p:cNvSpPr/>
          <p:nvPr/>
        </p:nvSpPr>
        <p:spPr>
          <a:xfrm>
            <a:off x="2831401" y="1954011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99" name="TextBox 498"/>
          <p:cNvSpPr txBox="1"/>
          <p:nvPr/>
        </p:nvSpPr>
        <p:spPr>
          <a:xfrm>
            <a:off x="2984733" y="239464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R11</a:t>
            </a:r>
            <a:endParaRPr lang="ko-KR" altLang="en-US" sz="700" b="1"/>
          </a:p>
        </p:txBody>
      </p:sp>
      <p:sp>
        <p:nvSpPr>
          <p:cNvPr id="502" name="TextBox 501"/>
          <p:cNvSpPr txBox="1"/>
          <p:nvPr/>
        </p:nvSpPr>
        <p:spPr>
          <a:xfrm>
            <a:off x="3170791" y="202549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03" name="TextBox 502"/>
          <p:cNvSpPr txBox="1"/>
          <p:nvPr/>
        </p:nvSpPr>
        <p:spPr>
          <a:xfrm>
            <a:off x="3167024" y="222862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grpSp>
        <p:nvGrpSpPr>
          <p:cNvPr id="504" name="그룹 503"/>
          <p:cNvGrpSpPr/>
          <p:nvPr/>
        </p:nvGrpSpPr>
        <p:grpSpPr>
          <a:xfrm>
            <a:off x="3609689" y="1963445"/>
            <a:ext cx="737323" cy="640689"/>
            <a:chOff x="1346855" y="1177904"/>
            <a:chExt cx="737323" cy="640689"/>
          </a:xfrm>
        </p:grpSpPr>
        <p:sp>
          <p:nvSpPr>
            <p:cNvPr id="505" name="모서리가 둥근 직사각형 504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06" name="그림 5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507" name="TextBox 506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R12</a:t>
              </a:r>
              <a:endParaRPr lang="ko-KR" altLang="en-US" sz="700" b="1"/>
            </a:p>
          </p:txBody>
        </p:sp>
        <p:pic>
          <p:nvPicPr>
            <p:cNvPr id="508" name="그림 5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509" name="그림 5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510" name="TextBox 509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512" name="그룹 511"/>
          <p:cNvGrpSpPr/>
          <p:nvPr/>
        </p:nvGrpSpPr>
        <p:grpSpPr>
          <a:xfrm>
            <a:off x="4387104" y="1963445"/>
            <a:ext cx="737323" cy="640689"/>
            <a:chOff x="1346855" y="1177904"/>
            <a:chExt cx="737323" cy="640689"/>
          </a:xfrm>
        </p:grpSpPr>
        <p:sp>
          <p:nvSpPr>
            <p:cNvPr id="513" name="모서리가 둥근 직사각형 512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14" name="그림 5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515" name="TextBox 514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R13</a:t>
              </a:r>
              <a:endParaRPr lang="ko-KR" altLang="en-US" sz="700" b="1"/>
            </a:p>
          </p:txBody>
        </p:sp>
        <p:pic>
          <p:nvPicPr>
            <p:cNvPr id="516" name="그림 5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517" name="그림 5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518" name="TextBox 517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520" name="그룹 519"/>
          <p:cNvGrpSpPr/>
          <p:nvPr/>
        </p:nvGrpSpPr>
        <p:grpSpPr>
          <a:xfrm>
            <a:off x="5165905" y="1963445"/>
            <a:ext cx="737323" cy="640689"/>
            <a:chOff x="1346855" y="1177904"/>
            <a:chExt cx="737323" cy="640689"/>
          </a:xfrm>
        </p:grpSpPr>
        <p:sp>
          <p:nvSpPr>
            <p:cNvPr id="521" name="모서리가 둥근 직사각형 520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22" name="그림 5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523" name="TextBox 522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R14</a:t>
              </a:r>
              <a:endParaRPr lang="ko-KR" altLang="en-US" sz="700" b="1"/>
            </a:p>
          </p:txBody>
        </p:sp>
        <p:pic>
          <p:nvPicPr>
            <p:cNvPr id="524" name="그림 5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525" name="그림 5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526" name="TextBox 525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528" name="그룹 527"/>
          <p:cNvGrpSpPr/>
          <p:nvPr/>
        </p:nvGrpSpPr>
        <p:grpSpPr>
          <a:xfrm>
            <a:off x="5941729" y="1961832"/>
            <a:ext cx="737323" cy="640689"/>
            <a:chOff x="1346855" y="1177904"/>
            <a:chExt cx="737323" cy="640689"/>
          </a:xfrm>
        </p:grpSpPr>
        <p:sp>
          <p:nvSpPr>
            <p:cNvPr id="529" name="모서리가 둥근 직사각형 528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30" name="그림 5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531" name="TextBox 530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R15</a:t>
              </a:r>
              <a:endParaRPr lang="ko-KR" altLang="en-US" sz="700" b="1"/>
            </a:p>
          </p:txBody>
        </p:sp>
        <p:pic>
          <p:nvPicPr>
            <p:cNvPr id="532" name="그림 5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533" name="그림 5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534" name="TextBox 533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536" name="그룹 535"/>
          <p:cNvGrpSpPr/>
          <p:nvPr/>
        </p:nvGrpSpPr>
        <p:grpSpPr>
          <a:xfrm>
            <a:off x="6720530" y="1961832"/>
            <a:ext cx="737323" cy="640689"/>
            <a:chOff x="1346855" y="1177904"/>
            <a:chExt cx="737323" cy="640689"/>
          </a:xfrm>
        </p:grpSpPr>
        <p:sp>
          <p:nvSpPr>
            <p:cNvPr id="537" name="모서리가 둥근 직사각형 536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38" name="그림 5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539" name="TextBox 538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R16</a:t>
              </a:r>
              <a:endParaRPr lang="ko-KR" altLang="en-US" sz="700" b="1"/>
            </a:p>
          </p:txBody>
        </p:sp>
        <p:pic>
          <p:nvPicPr>
            <p:cNvPr id="540" name="그림 5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541" name="그림 5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542" name="TextBox 541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543" name="TextBox 542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sp>
        <p:nvSpPr>
          <p:cNvPr id="545" name="모서리가 둥근 직사각형 544"/>
          <p:cNvSpPr/>
          <p:nvPr/>
        </p:nvSpPr>
        <p:spPr>
          <a:xfrm>
            <a:off x="1264853" y="2715268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pic>
        <p:nvPicPr>
          <p:cNvPr id="546" name="그림 5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14" y="2764075"/>
            <a:ext cx="129772" cy="383619"/>
          </a:xfrm>
          <a:prstGeom prst="rect">
            <a:avLst/>
          </a:prstGeom>
        </p:spPr>
      </p:pic>
      <p:sp>
        <p:nvSpPr>
          <p:cNvPr id="547" name="TextBox 546"/>
          <p:cNvSpPr txBox="1"/>
          <p:nvPr/>
        </p:nvSpPr>
        <p:spPr>
          <a:xfrm>
            <a:off x="1418185" y="315590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R17</a:t>
            </a:r>
            <a:endParaRPr lang="ko-KR" altLang="en-US" sz="700" b="1"/>
          </a:p>
        </p:txBody>
      </p:sp>
      <p:sp>
        <p:nvSpPr>
          <p:cNvPr id="550" name="TextBox 549"/>
          <p:cNvSpPr txBox="1"/>
          <p:nvPr/>
        </p:nvSpPr>
        <p:spPr>
          <a:xfrm>
            <a:off x="1604243" y="278675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grpSp>
        <p:nvGrpSpPr>
          <p:cNvPr id="552" name="그룹 551"/>
          <p:cNvGrpSpPr/>
          <p:nvPr/>
        </p:nvGrpSpPr>
        <p:grpSpPr>
          <a:xfrm>
            <a:off x="2049888" y="2715268"/>
            <a:ext cx="737323" cy="640689"/>
            <a:chOff x="1346855" y="1177904"/>
            <a:chExt cx="737323" cy="640689"/>
          </a:xfrm>
        </p:grpSpPr>
        <p:sp>
          <p:nvSpPr>
            <p:cNvPr id="553" name="모서리가 둥근 직사각형 552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54" name="그림 5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555" name="TextBox 554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R18</a:t>
              </a:r>
              <a:endParaRPr lang="ko-KR" altLang="en-US" sz="700" b="1"/>
            </a:p>
          </p:txBody>
        </p:sp>
        <p:pic>
          <p:nvPicPr>
            <p:cNvPr id="556" name="그림 5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557" name="그림 5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558" name="TextBox 557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559" name="TextBox 558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560" name="그룹 559"/>
          <p:cNvGrpSpPr/>
          <p:nvPr/>
        </p:nvGrpSpPr>
        <p:grpSpPr>
          <a:xfrm>
            <a:off x="2828689" y="2715268"/>
            <a:ext cx="737323" cy="640689"/>
            <a:chOff x="1346855" y="1177904"/>
            <a:chExt cx="737323" cy="640689"/>
          </a:xfrm>
        </p:grpSpPr>
        <p:sp>
          <p:nvSpPr>
            <p:cNvPr id="561" name="모서리가 둥근 직사각형 560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62" name="그림 5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563" name="TextBox 562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R19</a:t>
              </a:r>
              <a:endParaRPr lang="ko-KR" altLang="en-US" sz="700" b="1"/>
            </a:p>
          </p:txBody>
        </p:sp>
        <p:pic>
          <p:nvPicPr>
            <p:cNvPr id="564" name="그림 5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565" name="그림 5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566" name="TextBox 565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567" name="TextBox 566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sp>
        <p:nvSpPr>
          <p:cNvPr id="569" name="모서리가 둥근 직사각형 568"/>
          <p:cNvSpPr/>
          <p:nvPr/>
        </p:nvSpPr>
        <p:spPr>
          <a:xfrm>
            <a:off x="3606977" y="2724702"/>
            <a:ext cx="648633" cy="640689"/>
          </a:xfrm>
          <a:prstGeom prst="roundRect">
            <a:avLst>
              <a:gd name="adj" fmla="val 96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71" name="TextBox 570"/>
          <p:cNvSpPr txBox="1"/>
          <p:nvPr/>
        </p:nvSpPr>
        <p:spPr>
          <a:xfrm>
            <a:off x="3760309" y="3165336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R20</a:t>
            </a:r>
            <a:endParaRPr lang="ko-KR" altLang="en-US" sz="700" b="1"/>
          </a:p>
        </p:txBody>
      </p:sp>
      <p:sp>
        <p:nvSpPr>
          <p:cNvPr id="574" name="TextBox 573"/>
          <p:cNvSpPr txBox="1"/>
          <p:nvPr/>
        </p:nvSpPr>
        <p:spPr>
          <a:xfrm>
            <a:off x="3946367" y="2796189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75" name="TextBox 574"/>
          <p:cNvSpPr txBox="1"/>
          <p:nvPr/>
        </p:nvSpPr>
        <p:spPr>
          <a:xfrm>
            <a:off x="3942600" y="2999311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577" name="모서리가 둥근 직사각형 576"/>
          <p:cNvSpPr/>
          <p:nvPr/>
        </p:nvSpPr>
        <p:spPr>
          <a:xfrm>
            <a:off x="4384392" y="2724702"/>
            <a:ext cx="648633" cy="640689"/>
          </a:xfrm>
          <a:prstGeom prst="roundRect">
            <a:avLst>
              <a:gd name="adj" fmla="val 96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79" name="TextBox 578"/>
          <p:cNvSpPr txBox="1"/>
          <p:nvPr/>
        </p:nvSpPr>
        <p:spPr>
          <a:xfrm>
            <a:off x="4537724" y="3165336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R21</a:t>
            </a:r>
            <a:endParaRPr lang="ko-KR" altLang="en-US" sz="700" b="1"/>
          </a:p>
        </p:txBody>
      </p:sp>
      <p:sp>
        <p:nvSpPr>
          <p:cNvPr id="582" name="TextBox 581"/>
          <p:cNvSpPr txBox="1"/>
          <p:nvPr/>
        </p:nvSpPr>
        <p:spPr>
          <a:xfrm>
            <a:off x="4723782" y="2796189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83" name="TextBox 582"/>
          <p:cNvSpPr txBox="1"/>
          <p:nvPr/>
        </p:nvSpPr>
        <p:spPr>
          <a:xfrm>
            <a:off x="4720015" y="2999311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585" name="모서리가 둥근 직사각형 584"/>
          <p:cNvSpPr/>
          <p:nvPr/>
        </p:nvSpPr>
        <p:spPr>
          <a:xfrm>
            <a:off x="5163193" y="2724702"/>
            <a:ext cx="648633" cy="640689"/>
          </a:xfrm>
          <a:prstGeom prst="roundRect">
            <a:avLst>
              <a:gd name="adj" fmla="val 96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87" name="TextBox 586"/>
          <p:cNvSpPr txBox="1"/>
          <p:nvPr/>
        </p:nvSpPr>
        <p:spPr>
          <a:xfrm>
            <a:off x="5316525" y="3165336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R22</a:t>
            </a:r>
            <a:endParaRPr lang="ko-KR" altLang="en-US" sz="700" b="1"/>
          </a:p>
        </p:txBody>
      </p:sp>
      <p:sp>
        <p:nvSpPr>
          <p:cNvPr id="590" name="TextBox 589"/>
          <p:cNvSpPr txBox="1"/>
          <p:nvPr/>
        </p:nvSpPr>
        <p:spPr>
          <a:xfrm>
            <a:off x="5502583" y="2796189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91" name="TextBox 590"/>
          <p:cNvSpPr txBox="1"/>
          <p:nvPr/>
        </p:nvSpPr>
        <p:spPr>
          <a:xfrm>
            <a:off x="5498816" y="2999311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808" name="타원 807"/>
          <p:cNvSpPr/>
          <p:nvPr/>
        </p:nvSpPr>
        <p:spPr>
          <a:xfrm>
            <a:off x="4153871" y="1148063"/>
            <a:ext cx="134338" cy="1328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09" name="TextBox 808"/>
          <p:cNvSpPr txBox="1"/>
          <p:nvPr/>
        </p:nvSpPr>
        <p:spPr>
          <a:xfrm>
            <a:off x="4102550" y="1114545"/>
            <a:ext cx="217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1" name="타원 810"/>
          <p:cNvSpPr/>
          <p:nvPr/>
        </p:nvSpPr>
        <p:spPr>
          <a:xfrm>
            <a:off x="4911030" y="1138603"/>
            <a:ext cx="134338" cy="1328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12" name="TextBox 811"/>
          <p:cNvSpPr txBox="1"/>
          <p:nvPr/>
        </p:nvSpPr>
        <p:spPr>
          <a:xfrm>
            <a:off x="4859709" y="1105085"/>
            <a:ext cx="217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6" name="타원 815"/>
          <p:cNvSpPr/>
          <p:nvPr/>
        </p:nvSpPr>
        <p:spPr>
          <a:xfrm>
            <a:off x="3371809" y="1924969"/>
            <a:ext cx="134338" cy="1328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17" name="TextBox 816"/>
          <p:cNvSpPr txBox="1"/>
          <p:nvPr/>
        </p:nvSpPr>
        <p:spPr>
          <a:xfrm>
            <a:off x="3320488" y="1891451"/>
            <a:ext cx="217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8" name="타원 817"/>
          <p:cNvSpPr/>
          <p:nvPr/>
        </p:nvSpPr>
        <p:spPr>
          <a:xfrm>
            <a:off x="5698423" y="1142205"/>
            <a:ext cx="134338" cy="1328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19" name="TextBox 818"/>
          <p:cNvSpPr txBox="1"/>
          <p:nvPr/>
        </p:nvSpPr>
        <p:spPr>
          <a:xfrm>
            <a:off x="5647102" y="1108687"/>
            <a:ext cx="217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" name="타원 224"/>
          <p:cNvSpPr/>
          <p:nvPr/>
        </p:nvSpPr>
        <p:spPr bwMode="auto">
          <a:xfrm>
            <a:off x="1637" y="1156936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226" name="타원 225"/>
          <p:cNvSpPr/>
          <p:nvPr/>
        </p:nvSpPr>
        <p:spPr bwMode="auto">
          <a:xfrm>
            <a:off x="903890" y="567330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227" name="타원 226"/>
          <p:cNvSpPr/>
          <p:nvPr/>
        </p:nvSpPr>
        <p:spPr bwMode="auto">
          <a:xfrm>
            <a:off x="1114123" y="770414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228" name="타원 227"/>
          <p:cNvSpPr/>
          <p:nvPr/>
        </p:nvSpPr>
        <p:spPr bwMode="auto">
          <a:xfrm>
            <a:off x="2238827" y="640031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3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229" name="타원 228"/>
          <p:cNvSpPr/>
          <p:nvPr/>
        </p:nvSpPr>
        <p:spPr bwMode="auto">
          <a:xfrm>
            <a:off x="1138534" y="108014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4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230" name="타원 229"/>
          <p:cNvSpPr/>
          <p:nvPr/>
        </p:nvSpPr>
        <p:spPr bwMode="auto">
          <a:xfrm>
            <a:off x="3473339" y="1051184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5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231" name="타원 230"/>
          <p:cNvSpPr/>
          <p:nvPr/>
        </p:nvSpPr>
        <p:spPr bwMode="auto">
          <a:xfrm>
            <a:off x="3946456" y="104717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6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490260" y="4328792"/>
            <a:ext cx="269384" cy="74141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8490260" y="4481192"/>
            <a:ext cx="269384" cy="74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직사각형 232"/>
          <p:cNvSpPr/>
          <p:nvPr/>
        </p:nvSpPr>
        <p:spPr>
          <a:xfrm>
            <a:off x="8497880" y="3208023"/>
            <a:ext cx="269384" cy="74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직사각형 233"/>
          <p:cNvSpPr/>
          <p:nvPr/>
        </p:nvSpPr>
        <p:spPr>
          <a:xfrm>
            <a:off x="8497880" y="3360423"/>
            <a:ext cx="269384" cy="741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35" name="표 234"/>
          <p:cNvGraphicFramePr>
            <a:graphicFrameLocks noGrp="1"/>
          </p:cNvGraphicFramePr>
          <p:nvPr/>
        </p:nvGraphicFramePr>
        <p:xfrm>
          <a:off x="4571234" y="3842192"/>
          <a:ext cx="29073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123"/>
                <a:gridCol w="685800"/>
                <a:gridCol w="670560"/>
                <a:gridCol w="620869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Work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Idle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Total</a:t>
                      </a:r>
                      <a:r>
                        <a:rPr lang="en-US" altLang="ko-KR" sz="800" baseline="0" dirty="0" smtClean="0"/>
                        <a:t> </a:t>
                      </a:r>
                      <a:endParaRPr lang="ko-KR" altLang="en-US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Quay Crane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19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22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Alarm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" name="타원 235"/>
          <p:cNvSpPr/>
          <p:nvPr/>
        </p:nvSpPr>
        <p:spPr bwMode="auto">
          <a:xfrm>
            <a:off x="4456934" y="3706001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7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pic>
        <p:nvPicPr>
          <p:cNvPr id="237" name="그림 2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40" y="2004451"/>
            <a:ext cx="129600" cy="389839"/>
          </a:xfrm>
          <a:prstGeom prst="rect">
            <a:avLst/>
          </a:prstGeom>
        </p:spPr>
      </p:pic>
      <p:pic>
        <p:nvPicPr>
          <p:cNvPr id="238" name="그림 2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49" y="1233741"/>
            <a:ext cx="139825" cy="385200"/>
          </a:xfrm>
          <a:prstGeom prst="rect">
            <a:avLst/>
          </a:prstGeom>
        </p:spPr>
      </p:pic>
      <p:pic>
        <p:nvPicPr>
          <p:cNvPr id="239" name="그림 2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56" y="1236076"/>
            <a:ext cx="139825" cy="385200"/>
          </a:xfrm>
          <a:prstGeom prst="rect">
            <a:avLst/>
          </a:prstGeom>
        </p:spPr>
      </p:pic>
      <p:pic>
        <p:nvPicPr>
          <p:cNvPr id="240" name="그림 2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26" y="1245083"/>
            <a:ext cx="129600" cy="389839"/>
          </a:xfrm>
          <a:prstGeom prst="rect">
            <a:avLst/>
          </a:prstGeom>
        </p:spPr>
      </p:pic>
      <p:pic>
        <p:nvPicPr>
          <p:cNvPr id="251" name="그림 2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03" y="3506603"/>
            <a:ext cx="129600" cy="389839"/>
          </a:xfrm>
          <a:prstGeom prst="rect">
            <a:avLst/>
          </a:prstGeom>
        </p:spPr>
      </p:pic>
      <p:pic>
        <p:nvPicPr>
          <p:cNvPr id="252" name="그림 2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25" y="3511242"/>
            <a:ext cx="139825" cy="385200"/>
          </a:xfrm>
          <a:prstGeom prst="rect">
            <a:avLst/>
          </a:prstGeom>
        </p:spPr>
      </p:pic>
      <p:pic>
        <p:nvPicPr>
          <p:cNvPr id="253" name="그림 2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59" y="3512823"/>
            <a:ext cx="129772" cy="383619"/>
          </a:xfrm>
          <a:prstGeom prst="rect">
            <a:avLst/>
          </a:prstGeom>
        </p:spPr>
      </p:pic>
      <p:pic>
        <p:nvPicPr>
          <p:cNvPr id="254" name="그림 2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54" y="2992703"/>
            <a:ext cx="213949" cy="167593"/>
          </a:xfrm>
          <a:prstGeom prst="rect">
            <a:avLst/>
          </a:prstGeom>
        </p:spPr>
      </p:pic>
      <p:pic>
        <p:nvPicPr>
          <p:cNvPr id="255" name="그림 2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4" y="2794755"/>
            <a:ext cx="118548" cy="175719"/>
          </a:xfrm>
          <a:prstGeom prst="rect">
            <a:avLst/>
          </a:prstGeom>
        </p:spPr>
      </p:pic>
      <p:sp>
        <p:nvSpPr>
          <p:cNvPr id="256" name="TextBox 255"/>
          <p:cNvSpPr txBox="1"/>
          <p:nvPr/>
        </p:nvSpPr>
        <p:spPr>
          <a:xfrm>
            <a:off x="1621139" y="2978682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pic>
        <p:nvPicPr>
          <p:cNvPr id="257" name="그림 2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98" y="2228206"/>
            <a:ext cx="213949" cy="167593"/>
          </a:xfrm>
          <a:prstGeom prst="rect">
            <a:avLst/>
          </a:prstGeom>
        </p:spPr>
      </p:pic>
      <p:pic>
        <p:nvPicPr>
          <p:cNvPr id="258" name="그림 2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8" y="2030258"/>
            <a:ext cx="118548" cy="175719"/>
          </a:xfrm>
          <a:prstGeom prst="rect">
            <a:avLst/>
          </a:prstGeom>
        </p:spPr>
      </p:pic>
      <p:pic>
        <p:nvPicPr>
          <p:cNvPr id="259" name="그림 2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02" y="1447364"/>
            <a:ext cx="213949" cy="167593"/>
          </a:xfrm>
          <a:prstGeom prst="rect">
            <a:avLst/>
          </a:prstGeom>
        </p:spPr>
      </p:pic>
      <p:pic>
        <p:nvPicPr>
          <p:cNvPr id="260" name="그림 2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72" y="1249416"/>
            <a:ext cx="118548" cy="175719"/>
          </a:xfrm>
          <a:prstGeom prst="rect">
            <a:avLst/>
          </a:prstGeom>
        </p:spPr>
      </p:pic>
      <p:pic>
        <p:nvPicPr>
          <p:cNvPr id="261" name="그림 2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97" y="3004920"/>
            <a:ext cx="213949" cy="167593"/>
          </a:xfrm>
          <a:prstGeom prst="rect">
            <a:avLst/>
          </a:prstGeom>
        </p:spPr>
      </p:pic>
      <p:pic>
        <p:nvPicPr>
          <p:cNvPr id="262" name="그림 2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67" y="2806972"/>
            <a:ext cx="118548" cy="175719"/>
          </a:xfrm>
          <a:prstGeom prst="rect">
            <a:avLst/>
          </a:prstGeom>
        </p:spPr>
      </p:pic>
      <p:pic>
        <p:nvPicPr>
          <p:cNvPr id="263" name="그림 2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21" y="2997040"/>
            <a:ext cx="213949" cy="167593"/>
          </a:xfrm>
          <a:prstGeom prst="rect">
            <a:avLst/>
          </a:prstGeom>
        </p:spPr>
      </p:pic>
      <p:pic>
        <p:nvPicPr>
          <p:cNvPr id="264" name="그림 2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91" y="2799092"/>
            <a:ext cx="118548" cy="175719"/>
          </a:xfrm>
          <a:prstGeom prst="rect">
            <a:avLst/>
          </a:prstGeom>
        </p:spPr>
      </p:pic>
      <p:pic>
        <p:nvPicPr>
          <p:cNvPr id="265" name="그림 2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03" y="3004920"/>
            <a:ext cx="213949" cy="167593"/>
          </a:xfrm>
          <a:prstGeom prst="rect">
            <a:avLst/>
          </a:prstGeom>
        </p:spPr>
      </p:pic>
      <p:pic>
        <p:nvPicPr>
          <p:cNvPr id="266" name="그림 2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73" y="2806972"/>
            <a:ext cx="118548" cy="175719"/>
          </a:xfrm>
          <a:prstGeom prst="rect">
            <a:avLst/>
          </a:prstGeom>
        </p:spPr>
      </p:pic>
      <p:pic>
        <p:nvPicPr>
          <p:cNvPr id="267" name="그림 2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41" y="1460318"/>
            <a:ext cx="213949" cy="167593"/>
          </a:xfrm>
          <a:prstGeom prst="rect">
            <a:avLst/>
          </a:prstGeom>
        </p:spPr>
      </p:pic>
      <p:pic>
        <p:nvPicPr>
          <p:cNvPr id="268" name="그림 2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1" y="1262370"/>
            <a:ext cx="118548" cy="175719"/>
          </a:xfrm>
          <a:prstGeom prst="rect">
            <a:avLst/>
          </a:prstGeom>
        </p:spPr>
      </p:pic>
      <p:pic>
        <p:nvPicPr>
          <p:cNvPr id="269" name="그림 2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40" y="1447161"/>
            <a:ext cx="213949" cy="167593"/>
          </a:xfrm>
          <a:prstGeom prst="rect">
            <a:avLst/>
          </a:prstGeom>
        </p:spPr>
      </p:pic>
      <p:pic>
        <p:nvPicPr>
          <p:cNvPr id="270" name="그림 2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10" y="1249213"/>
            <a:ext cx="118548" cy="1757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77" y="2779433"/>
            <a:ext cx="134031" cy="385200"/>
          </a:xfrm>
          <a:prstGeom prst="rect">
            <a:avLst/>
          </a:prstGeom>
        </p:spPr>
      </p:pic>
      <p:pic>
        <p:nvPicPr>
          <p:cNvPr id="271" name="그림 27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09" y="2804732"/>
            <a:ext cx="134031" cy="385200"/>
          </a:xfrm>
          <a:prstGeom prst="rect">
            <a:avLst/>
          </a:prstGeom>
        </p:spPr>
      </p:pic>
      <p:pic>
        <p:nvPicPr>
          <p:cNvPr id="272" name="그림 2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21" y="2804732"/>
            <a:ext cx="134031" cy="385200"/>
          </a:xfrm>
          <a:prstGeom prst="rect">
            <a:avLst/>
          </a:prstGeom>
        </p:spPr>
      </p:pic>
      <p:pic>
        <p:nvPicPr>
          <p:cNvPr id="273" name="그림 27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09" y="3511242"/>
            <a:ext cx="134031" cy="3852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044074" y="784285"/>
            <a:ext cx="6540568" cy="38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1132490" y="4600285"/>
            <a:ext cx="0" cy="457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974250" y="5022903"/>
            <a:ext cx="2968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AJAX </a:t>
            </a:r>
            <a:r>
              <a:rPr lang="ko-KR" altLang="en-US" sz="1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기반의 동적 페이지 구성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ko-KR" altLang="en-US" sz="1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 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5</a:t>
            </a:r>
            <a:r>
              <a:rPr lang="ko-KR" altLang="en-US" sz="1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 간견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3871" y="4945652"/>
            <a:ext cx="3117924" cy="1645916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6543338" y="827726"/>
            <a:ext cx="925185" cy="18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Rescan</a:t>
            </a:r>
            <a:endParaRPr lang="ko-KR" altLang="en-US" sz="1100" b="1"/>
          </a:p>
        </p:txBody>
      </p:sp>
      <p:sp>
        <p:nvSpPr>
          <p:cNvPr id="242" name="타원 241"/>
          <p:cNvSpPr/>
          <p:nvPr/>
        </p:nvSpPr>
        <p:spPr bwMode="auto">
          <a:xfrm>
            <a:off x="6414447" y="694911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8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그룹 210"/>
          <p:cNvGrpSpPr/>
          <p:nvPr/>
        </p:nvGrpSpPr>
        <p:grpSpPr>
          <a:xfrm>
            <a:off x="1117391" y="829681"/>
            <a:ext cx="4924658" cy="228312"/>
            <a:chOff x="1837522" y="5872558"/>
            <a:chExt cx="2834938" cy="228312"/>
          </a:xfrm>
        </p:grpSpPr>
        <p:sp>
          <p:nvSpPr>
            <p:cNvPr id="212" name="양쪽 모서리가 둥근 사각형 211"/>
            <p:cNvSpPr/>
            <p:nvPr/>
          </p:nvSpPr>
          <p:spPr>
            <a:xfrm>
              <a:off x="1837522" y="5872558"/>
              <a:ext cx="914400" cy="22831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13" name="양쪽 모서리가 둥근 사각형 212"/>
            <p:cNvSpPr/>
            <p:nvPr/>
          </p:nvSpPr>
          <p:spPr>
            <a:xfrm>
              <a:off x="2751922" y="5877138"/>
              <a:ext cx="914400" cy="223732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214" name="양쪽 모서리가 둥근 사각형 213"/>
            <p:cNvSpPr/>
            <p:nvPr/>
          </p:nvSpPr>
          <p:spPr>
            <a:xfrm>
              <a:off x="3666321" y="5877138"/>
              <a:ext cx="1006139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5510" y="360951"/>
            <a:ext cx="7583312" cy="4284639"/>
            <a:chOff x="536574" y="1045238"/>
            <a:chExt cx="8928000" cy="5005373"/>
          </a:xfrm>
        </p:grpSpPr>
        <p:sp>
          <p:nvSpPr>
            <p:cNvPr id="4" name="직사각형 3"/>
            <p:cNvSpPr/>
            <p:nvPr/>
          </p:nvSpPr>
          <p:spPr>
            <a:xfrm>
              <a:off x="536574" y="1298611"/>
              <a:ext cx="8928000" cy="47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36574" y="1045238"/>
              <a:ext cx="1053329" cy="50053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949875" y="361749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992588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1" name="TextBox 10"/>
          <p:cNvSpPr txBox="1"/>
          <p:nvPr/>
        </p:nvSpPr>
        <p:spPr>
          <a:xfrm>
            <a:off x="6532668" y="360218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39147" y="403333"/>
            <a:ext cx="429824" cy="119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1" y="655683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</a:t>
            </a:r>
          </a:p>
          <a:p>
            <a:r>
              <a:rPr lang="en-US" altLang="ko-KR" sz="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" y="409493"/>
            <a:ext cx="704807" cy="113959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 flipH="1">
            <a:off x="951764" y="567449"/>
            <a:ext cx="62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7142405" y="374546"/>
            <a:ext cx="4422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" dirty="0" smtClean="0"/>
              <a:t>Log Out</a:t>
            </a:r>
            <a:endParaRPr lang="ko-KR" altLang="en-US" sz="500" dirty="0"/>
          </a:p>
        </p:txBody>
      </p:sp>
      <p:sp>
        <p:nvSpPr>
          <p:cNvPr id="210" name="직사각형 209"/>
          <p:cNvSpPr/>
          <p:nvPr/>
        </p:nvSpPr>
        <p:spPr>
          <a:xfrm>
            <a:off x="1116591" y="1054641"/>
            <a:ext cx="6411420" cy="35003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15" name="TextBox 214"/>
          <p:cNvSpPr txBox="1"/>
          <p:nvPr/>
        </p:nvSpPr>
        <p:spPr>
          <a:xfrm>
            <a:off x="1540100" y="826013"/>
            <a:ext cx="771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Quay Crane</a:t>
            </a:r>
            <a:endParaRPr lang="ko-KR" altLang="en-US" sz="8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3213935" y="830129"/>
            <a:ext cx="738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Yard Crane</a:t>
            </a:r>
            <a:endParaRPr lang="ko-KR" altLang="en-US" sz="8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4905780" y="826013"/>
            <a:ext cx="542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Vehicle</a:t>
            </a:r>
            <a:endParaRPr lang="ko-KR" altLang="en-US" sz="800" b="1" dirty="0"/>
          </a:p>
        </p:txBody>
      </p:sp>
      <p:sp>
        <p:nvSpPr>
          <p:cNvPr id="304" name="TextBox 303"/>
          <p:cNvSpPr txBox="1"/>
          <p:nvPr/>
        </p:nvSpPr>
        <p:spPr>
          <a:xfrm>
            <a:off x="1044074" y="579254"/>
            <a:ext cx="126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Info</a:t>
            </a:r>
            <a:endParaRPr lang="ko-KR" alt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2390782" y="874581"/>
            <a:ext cx="114536" cy="133696"/>
            <a:chOff x="8701403" y="1451599"/>
            <a:chExt cx="1098147" cy="864466"/>
          </a:xfrm>
        </p:grpSpPr>
        <p:sp>
          <p:nvSpPr>
            <p:cNvPr id="74" name="양쪽 모서리가 둥근 사각형 73"/>
            <p:cNvSpPr/>
            <p:nvPr/>
          </p:nvSpPr>
          <p:spPr>
            <a:xfrm>
              <a:off x="8793277" y="1451599"/>
              <a:ext cx="914400" cy="5620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81" name="양쪽 모서리가 둥근 사각형 80"/>
            <p:cNvSpPr/>
            <p:nvPr/>
          </p:nvSpPr>
          <p:spPr>
            <a:xfrm>
              <a:off x="8701403" y="2038124"/>
              <a:ext cx="1098147" cy="277941"/>
            </a:xfrm>
            <a:prstGeom prst="round2SameRect">
              <a:avLst>
                <a:gd name="adj1" fmla="val 3208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72" name="TextBox 371"/>
          <p:cNvSpPr txBox="1"/>
          <p:nvPr/>
        </p:nvSpPr>
        <p:spPr>
          <a:xfrm>
            <a:off x="2439391" y="830711"/>
            <a:ext cx="3592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</a:rPr>
              <a:t> 4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grpSp>
        <p:nvGrpSpPr>
          <p:cNvPr id="373" name="그룹 372"/>
          <p:cNvGrpSpPr/>
          <p:nvPr/>
        </p:nvGrpSpPr>
        <p:grpSpPr>
          <a:xfrm>
            <a:off x="3990449" y="881199"/>
            <a:ext cx="114536" cy="133696"/>
            <a:chOff x="8701403" y="1451599"/>
            <a:chExt cx="1098147" cy="864466"/>
          </a:xfrm>
        </p:grpSpPr>
        <p:sp>
          <p:nvSpPr>
            <p:cNvPr id="374" name="양쪽 모서리가 둥근 사각형 373"/>
            <p:cNvSpPr/>
            <p:nvPr/>
          </p:nvSpPr>
          <p:spPr>
            <a:xfrm>
              <a:off x="8793277" y="1451599"/>
              <a:ext cx="914400" cy="5620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75" name="양쪽 모서리가 둥근 사각형 374"/>
            <p:cNvSpPr/>
            <p:nvPr/>
          </p:nvSpPr>
          <p:spPr>
            <a:xfrm>
              <a:off x="8701403" y="2038124"/>
              <a:ext cx="1098147" cy="277941"/>
            </a:xfrm>
            <a:prstGeom prst="round2SameRect">
              <a:avLst>
                <a:gd name="adj1" fmla="val 3208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76" name="TextBox 375"/>
          <p:cNvSpPr txBox="1"/>
          <p:nvPr/>
        </p:nvSpPr>
        <p:spPr>
          <a:xfrm>
            <a:off x="4039059" y="837329"/>
            <a:ext cx="349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</a:rPr>
              <a:t> 6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grpSp>
        <p:nvGrpSpPr>
          <p:cNvPr id="377" name="그룹 376"/>
          <p:cNvGrpSpPr/>
          <p:nvPr/>
        </p:nvGrpSpPr>
        <p:grpSpPr>
          <a:xfrm>
            <a:off x="5705738" y="874581"/>
            <a:ext cx="114536" cy="133696"/>
            <a:chOff x="8701403" y="1451599"/>
            <a:chExt cx="1098147" cy="864466"/>
          </a:xfrm>
        </p:grpSpPr>
        <p:sp>
          <p:nvSpPr>
            <p:cNvPr id="378" name="양쪽 모서리가 둥근 사각형 377"/>
            <p:cNvSpPr/>
            <p:nvPr/>
          </p:nvSpPr>
          <p:spPr>
            <a:xfrm>
              <a:off x="8793277" y="1451599"/>
              <a:ext cx="914400" cy="5620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79" name="양쪽 모서리가 둥근 사각형 378"/>
            <p:cNvSpPr/>
            <p:nvPr/>
          </p:nvSpPr>
          <p:spPr>
            <a:xfrm>
              <a:off x="8701403" y="2038124"/>
              <a:ext cx="1098147" cy="277941"/>
            </a:xfrm>
            <a:prstGeom prst="round2SameRect">
              <a:avLst>
                <a:gd name="adj1" fmla="val 3208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80" name="TextBox 379"/>
          <p:cNvSpPr txBox="1"/>
          <p:nvPr/>
        </p:nvSpPr>
        <p:spPr>
          <a:xfrm>
            <a:off x="5754347" y="830711"/>
            <a:ext cx="410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</a:rPr>
              <a:t>25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graphicFrame>
        <p:nvGraphicFramePr>
          <p:cNvPr id="398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39855"/>
              </p:ext>
            </p:extLst>
          </p:nvPr>
        </p:nvGraphicFramePr>
        <p:xfrm>
          <a:off x="7701863" y="1255291"/>
          <a:ext cx="2130803" cy="4374856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상세정보 팝업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상태정보 아이콘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연료량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엔진구동시간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이동거리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전체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/Job/Idle)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냉각수 온도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연비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-Vessel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기준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시동시간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엔진오일량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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기준범위 미달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초과 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Alarm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알람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배터리부족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타이어 공기압 등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 발생시 아이콘 노출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Object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정보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Object ID /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등록일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도입시기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등 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 창 닫기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" name="표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85556"/>
              </p:ext>
            </p:extLst>
          </p:nvPr>
        </p:nvGraphicFramePr>
        <p:xfrm>
          <a:off x="4571234" y="3842192"/>
          <a:ext cx="29073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123"/>
                <a:gridCol w="685800"/>
                <a:gridCol w="670560"/>
                <a:gridCol w="620869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Work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Idle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Total</a:t>
                      </a:r>
                      <a:r>
                        <a:rPr lang="en-US" altLang="ko-KR" sz="800" baseline="0" dirty="0" smtClean="0"/>
                        <a:t> </a:t>
                      </a:r>
                      <a:endParaRPr lang="ko-KR" altLang="en-US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Quay Crane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19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22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Alarm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84" name="그룹 1083"/>
          <p:cNvGrpSpPr/>
          <p:nvPr/>
        </p:nvGrpSpPr>
        <p:grpSpPr>
          <a:xfrm>
            <a:off x="1267565" y="1177904"/>
            <a:ext cx="737323" cy="640689"/>
            <a:chOff x="1346855" y="1177904"/>
            <a:chExt cx="737323" cy="640689"/>
          </a:xfrm>
        </p:grpSpPr>
        <p:sp>
          <p:nvSpPr>
            <p:cNvPr id="1085" name="모서리가 둥근 직사각형 1084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086" name="그림 10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087" name="TextBox 1086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R01</a:t>
              </a:r>
              <a:endParaRPr lang="ko-KR" altLang="en-US" sz="700" b="1"/>
            </a:p>
          </p:txBody>
        </p:sp>
        <p:pic>
          <p:nvPicPr>
            <p:cNvPr id="1088" name="그림 10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089" name="그림 10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090" name="TextBox 1089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091" name="TextBox 1090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092" name="그룹 1091"/>
          <p:cNvGrpSpPr/>
          <p:nvPr/>
        </p:nvGrpSpPr>
        <p:grpSpPr>
          <a:xfrm>
            <a:off x="2052600" y="1177904"/>
            <a:ext cx="737323" cy="640689"/>
            <a:chOff x="1346855" y="1177904"/>
            <a:chExt cx="737323" cy="640689"/>
          </a:xfrm>
        </p:grpSpPr>
        <p:sp>
          <p:nvSpPr>
            <p:cNvPr id="1093" name="모서리가 둥근 직사각형 1092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094" name="그림 10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095" name="TextBox 1094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R02</a:t>
              </a:r>
              <a:endParaRPr lang="ko-KR" altLang="en-US" sz="700" b="1"/>
            </a:p>
          </p:txBody>
        </p:sp>
        <p:pic>
          <p:nvPicPr>
            <p:cNvPr id="1096" name="그림 10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097" name="그림 10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098" name="TextBox 1097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099" name="TextBox 1098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100" name="그룹 1099"/>
          <p:cNvGrpSpPr/>
          <p:nvPr/>
        </p:nvGrpSpPr>
        <p:grpSpPr>
          <a:xfrm>
            <a:off x="2831401" y="1177904"/>
            <a:ext cx="737323" cy="640689"/>
            <a:chOff x="1346855" y="1177904"/>
            <a:chExt cx="737323" cy="640689"/>
          </a:xfrm>
        </p:grpSpPr>
        <p:sp>
          <p:nvSpPr>
            <p:cNvPr id="1101" name="모서리가 둥근 직사각형 1100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02" name="그림 110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03" name="TextBox 1102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R03</a:t>
              </a:r>
              <a:endParaRPr lang="ko-KR" altLang="en-US" sz="700" b="1"/>
            </a:p>
          </p:txBody>
        </p:sp>
        <p:pic>
          <p:nvPicPr>
            <p:cNvPr id="1104" name="그림 11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05" name="그림 11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06" name="TextBox 1105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07" name="TextBox 1106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sp>
        <p:nvSpPr>
          <p:cNvPr id="1108" name="모서리가 둥근 직사각형 1107"/>
          <p:cNvSpPr/>
          <p:nvPr/>
        </p:nvSpPr>
        <p:spPr>
          <a:xfrm>
            <a:off x="3609689" y="118733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09" name="TextBox 1108"/>
          <p:cNvSpPr txBox="1"/>
          <p:nvPr/>
        </p:nvSpPr>
        <p:spPr>
          <a:xfrm>
            <a:off x="3763021" y="162797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R04</a:t>
            </a:r>
            <a:endParaRPr lang="ko-KR" altLang="en-US" sz="700" b="1"/>
          </a:p>
        </p:txBody>
      </p:sp>
      <p:sp>
        <p:nvSpPr>
          <p:cNvPr id="1110" name="TextBox 1109"/>
          <p:cNvSpPr txBox="1"/>
          <p:nvPr/>
        </p:nvSpPr>
        <p:spPr>
          <a:xfrm>
            <a:off x="3949079" y="125882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1111" name="TextBox 1110"/>
          <p:cNvSpPr txBox="1"/>
          <p:nvPr/>
        </p:nvSpPr>
        <p:spPr>
          <a:xfrm>
            <a:off x="3945312" y="146194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1112" name="모서리가 둥근 직사각형 1111"/>
          <p:cNvSpPr/>
          <p:nvPr/>
        </p:nvSpPr>
        <p:spPr>
          <a:xfrm>
            <a:off x="4387104" y="118733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13" name="TextBox 1112"/>
          <p:cNvSpPr txBox="1"/>
          <p:nvPr/>
        </p:nvSpPr>
        <p:spPr>
          <a:xfrm>
            <a:off x="4540436" y="162797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R05</a:t>
            </a:r>
            <a:endParaRPr lang="ko-KR" altLang="en-US" sz="700" b="1"/>
          </a:p>
        </p:txBody>
      </p:sp>
      <p:sp>
        <p:nvSpPr>
          <p:cNvPr id="1114" name="TextBox 1113"/>
          <p:cNvSpPr txBox="1"/>
          <p:nvPr/>
        </p:nvSpPr>
        <p:spPr>
          <a:xfrm>
            <a:off x="4726494" y="125882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1115" name="TextBox 1114"/>
          <p:cNvSpPr txBox="1"/>
          <p:nvPr/>
        </p:nvSpPr>
        <p:spPr>
          <a:xfrm>
            <a:off x="4722727" y="146194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1116" name="모서리가 둥근 직사각형 1115"/>
          <p:cNvSpPr/>
          <p:nvPr/>
        </p:nvSpPr>
        <p:spPr>
          <a:xfrm>
            <a:off x="5165905" y="118733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17" name="TextBox 1116"/>
          <p:cNvSpPr txBox="1"/>
          <p:nvPr/>
        </p:nvSpPr>
        <p:spPr>
          <a:xfrm>
            <a:off x="5319237" y="162797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R06</a:t>
            </a:r>
            <a:endParaRPr lang="ko-KR" altLang="en-US" sz="700" b="1"/>
          </a:p>
        </p:txBody>
      </p:sp>
      <p:sp>
        <p:nvSpPr>
          <p:cNvPr id="1118" name="TextBox 1117"/>
          <p:cNvSpPr txBox="1"/>
          <p:nvPr/>
        </p:nvSpPr>
        <p:spPr>
          <a:xfrm>
            <a:off x="5505295" y="125882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1119" name="TextBox 1118"/>
          <p:cNvSpPr txBox="1"/>
          <p:nvPr/>
        </p:nvSpPr>
        <p:spPr>
          <a:xfrm>
            <a:off x="5501528" y="146194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grpSp>
        <p:nvGrpSpPr>
          <p:cNvPr id="1120" name="그룹 1119"/>
          <p:cNvGrpSpPr/>
          <p:nvPr/>
        </p:nvGrpSpPr>
        <p:grpSpPr>
          <a:xfrm>
            <a:off x="5941729" y="1185725"/>
            <a:ext cx="737323" cy="640689"/>
            <a:chOff x="1346855" y="1177904"/>
            <a:chExt cx="737323" cy="640689"/>
          </a:xfrm>
        </p:grpSpPr>
        <p:sp>
          <p:nvSpPr>
            <p:cNvPr id="1121" name="모서리가 둥근 직사각형 1120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22" name="그림 1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23" name="TextBox 1122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R07</a:t>
              </a:r>
              <a:endParaRPr lang="ko-KR" altLang="en-US" sz="700" b="1"/>
            </a:p>
          </p:txBody>
        </p:sp>
        <p:pic>
          <p:nvPicPr>
            <p:cNvPr id="1124" name="그림 11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25" name="그림 11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26" name="TextBox 1125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27" name="TextBox 1126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128" name="그룹 1127"/>
          <p:cNvGrpSpPr/>
          <p:nvPr/>
        </p:nvGrpSpPr>
        <p:grpSpPr>
          <a:xfrm>
            <a:off x="6720530" y="1185725"/>
            <a:ext cx="737323" cy="640689"/>
            <a:chOff x="1346855" y="1177904"/>
            <a:chExt cx="737323" cy="640689"/>
          </a:xfrm>
        </p:grpSpPr>
        <p:sp>
          <p:nvSpPr>
            <p:cNvPr id="1129" name="모서리가 둥근 직사각형 1128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30" name="그림 11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31" name="TextBox 1130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R08</a:t>
              </a:r>
              <a:endParaRPr lang="ko-KR" altLang="en-US" sz="700" b="1"/>
            </a:p>
          </p:txBody>
        </p:sp>
        <p:pic>
          <p:nvPicPr>
            <p:cNvPr id="1132" name="그림 1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33" name="그림 11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34" name="TextBox 1133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35" name="TextBox 1134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136" name="그룹 1135"/>
          <p:cNvGrpSpPr/>
          <p:nvPr/>
        </p:nvGrpSpPr>
        <p:grpSpPr>
          <a:xfrm>
            <a:off x="1267565" y="1954011"/>
            <a:ext cx="737323" cy="640689"/>
            <a:chOff x="1346855" y="1177904"/>
            <a:chExt cx="737323" cy="640689"/>
          </a:xfrm>
        </p:grpSpPr>
        <p:sp>
          <p:nvSpPr>
            <p:cNvPr id="1137" name="모서리가 둥근 직사각형 1136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38" name="그림 11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39" name="TextBox 1138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R09</a:t>
              </a:r>
              <a:endParaRPr lang="ko-KR" altLang="en-US" sz="700" b="1"/>
            </a:p>
          </p:txBody>
        </p:sp>
        <p:pic>
          <p:nvPicPr>
            <p:cNvPr id="1140" name="그림 11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41" name="그림 11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42" name="TextBox 1141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43" name="TextBox 1142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144" name="그룹 1143"/>
          <p:cNvGrpSpPr/>
          <p:nvPr/>
        </p:nvGrpSpPr>
        <p:grpSpPr>
          <a:xfrm>
            <a:off x="2052600" y="1954011"/>
            <a:ext cx="737323" cy="640689"/>
            <a:chOff x="1346855" y="1177904"/>
            <a:chExt cx="737323" cy="640689"/>
          </a:xfrm>
        </p:grpSpPr>
        <p:sp>
          <p:nvSpPr>
            <p:cNvPr id="1145" name="모서리가 둥근 직사각형 1144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46" name="그림 11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47" name="TextBox 1146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R10</a:t>
              </a:r>
              <a:endParaRPr lang="ko-KR" altLang="en-US" sz="700" b="1"/>
            </a:p>
          </p:txBody>
        </p:sp>
        <p:pic>
          <p:nvPicPr>
            <p:cNvPr id="1148" name="그림 11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49" name="그림 11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50" name="TextBox 1149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51" name="TextBox 1150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sp>
        <p:nvSpPr>
          <p:cNvPr id="1152" name="모서리가 둥근 직사각형 1151"/>
          <p:cNvSpPr/>
          <p:nvPr/>
        </p:nvSpPr>
        <p:spPr>
          <a:xfrm>
            <a:off x="2831401" y="1954011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53" name="TextBox 1152"/>
          <p:cNvSpPr txBox="1"/>
          <p:nvPr/>
        </p:nvSpPr>
        <p:spPr>
          <a:xfrm>
            <a:off x="2984733" y="239464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R11</a:t>
            </a:r>
            <a:endParaRPr lang="ko-KR" altLang="en-US" sz="700" b="1"/>
          </a:p>
        </p:txBody>
      </p:sp>
      <p:sp>
        <p:nvSpPr>
          <p:cNvPr id="1154" name="TextBox 1153"/>
          <p:cNvSpPr txBox="1"/>
          <p:nvPr/>
        </p:nvSpPr>
        <p:spPr>
          <a:xfrm>
            <a:off x="3170791" y="202549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1155" name="TextBox 1154"/>
          <p:cNvSpPr txBox="1"/>
          <p:nvPr/>
        </p:nvSpPr>
        <p:spPr>
          <a:xfrm>
            <a:off x="3167024" y="222862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grpSp>
        <p:nvGrpSpPr>
          <p:cNvPr id="1156" name="그룹 1155"/>
          <p:cNvGrpSpPr/>
          <p:nvPr/>
        </p:nvGrpSpPr>
        <p:grpSpPr>
          <a:xfrm>
            <a:off x="3609689" y="1963445"/>
            <a:ext cx="737323" cy="640689"/>
            <a:chOff x="1346855" y="1177904"/>
            <a:chExt cx="737323" cy="640689"/>
          </a:xfrm>
        </p:grpSpPr>
        <p:sp>
          <p:nvSpPr>
            <p:cNvPr id="1157" name="모서리가 둥근 직사각형 1156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58" name="그림 11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59" name="TextBox 1158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R12</a:t>
              </a:r>
              <a:endParaRPr lang="ko-KR" altLang="en-US" sz="700" b="1"/>
            </a:p>
          </p:txBody>
        </p:sp>
        <p:pic>
          <p:nvPicPr>
            <p:cNvPr id="1160" name="그림 11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61" name="그림 11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62" name="TextBox 1161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63" name="TextBox 1162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164" name="그룹 1163"/>
          <p:cNvGrpSpPr/>
          <p:nvPr/>
        </p:nvGrpSpPr>
        <p:grpSpPr>
          <a:xfrm>
            <a:off x="4387104" y="1963445"/>
            <a:ext cx="737323" cy="640689"/>
            <a:chOff x="1346855" y="1177904"/>
            <a:chExt cx="737323" cy="640689"/>
          </a:xfrm>
        </p:grpSpPr>
        <p:sp>
          <p:nvSpPr>
            <p:cNvPr id="1165" name="모서리가 둥근 직사각형 1164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66" name="그림 11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67" name="TextBox 1166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R13</a:t>
              </a:r>
              <a:endParaRPr lang="ko-KR" altLang="en-US" sz="700" b="1"/>
            </a:p>
          </p:txBody>
        </p:sp>
        <p:pic>
          <p:nvPicPr>
            <p:cNvPr id="1168" name="그림 11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69" name="그림 11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70" name="TextBox 1169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71" name="TextBox 1170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172" name="그룹 1171"/>
          <p:cNvGrpSpPr/>
          <p:nvPr/>
        </p:nvGrpSpPr>
        <p:grpSpPr>
          <a:xfrm>
            <a:off x="5165905" y="1963445"/>
            <a:ext cx="737323" cy="640689"/>
            <a:chOff x="1346855" y="1177904"/>
            <a:chExt cx="737323" cy="640689"/>
          </a:xfrm>
        </p:grpSpPr>
        <p:sp>
          <p:nvSpPr>
            <p:cNvPr id="1173" name="모서리가 둥근 직사각형 1172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74" name="그림 11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75" name="TextBox 1174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R14</a:t>
              </a:r>
              <a:endParaRPr lang="ko-KR" altLang="en-US" sz="700" b="1"/>
            </a:p>
          </p:txBody>
        </p:sp>
        <p:pic>
          <p:nvPicPr>
            <p:cNvPr id="1176" name="그림 11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77" name="그림 11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78" name="TextBox 1177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79" name="TextBox 1178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180" name="그룹 1179"/>
          <p:cNvGrpSpPr/>
          <p:nvPr/>
        </p:nvGrpSpPr>
        <p:grpSpPr>
          <a:xfrm>
            <a:off x="5941729" y="1961832"/>
            <a:ext cx="737323" cy="640689"/>
            <a:chOff x="1346855" y="1177904"/>
            <a:chExt cx="737323" cy="640689"/>
          </a:xfrm>
        </p:grpSpPr>
        <p:sp>
          <p:nvSpPr>
            <p:cNvPr id="1181" name="모서리가 둥근 직사각형 1180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82" name="그림 118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83" name="TextBox 1182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R15</a:t>
              </a:r>
              <a:endParaRPr lang="ko-KR" altLang="en-US" sz="700" b="1"/>
            </a:p>
          </p:txBody>
        </p:sp>
        <p:pic>
          <p:nvPicPr>
            <p:cNvPr id="1184" name="그림 11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85" name="그림 11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86" name="TextBox 1185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87" name="TextBox 1186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188" name="그룹 1187"/>
          <p:cNvGrpSpPr/>
          <p:nvPr/>
        </p:nvGrpSpPr>
        <p:grpSpPr>
          <a:xfrm>
            <a:off x="6720530" y="1961832"/>
            <a:ext cx="737323" cy="640689"/>
            <a:chOff x="1346855" y="1177904"/>
            <a:chExt cx="737323" cy="640689"/>
          </a:xfrm>
        </p:grpSpPr>
        <p:sp>
          <p:nvSpPr>
            <p:cNvPr id="1189" name="모서리가 둥근 직사각형 1188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190" name="그림 11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191" name="TextBox 1190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R16</a:t>
              </a:r>
              <a:endParaRPr lang="ko-KR" altLang="en-US" sz="700" b="1"/>
            </a:p>
          </p:txBody>
        </p:sp>
        <p:pic>
          <p:nvPicPr>
            <p:cNvPr id="1192" name="그림 119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193" name="그림 11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194" name="TextBox 1193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195" name="TextBox 1194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sp>
        <p:nvSpPr>
          <p:cNvPr id="1196" name="모서리가 둥근 직사각형 1195"/>
          <p:cNvSpPr/>
          <p:nvPr/>
        </p:nvSpPr>
        <p:spPr>
          <a:xfrm>
            <a:off x="1264853" y="2715268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pic>
        <p:nvPicPr>
          <p:cNvPr id="1197" name="그림 11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14" y="2764075"/>
            <a:ext cx="129772" cy="383619"/>
          </a:xfrm>
          <a:prstGeom prst="rect">
            <a:avLst/>
          </a:prstGeom>
        </p:spPr>
      </p:pic>
      <p:sp>
        <p:nvSpPr>
          <p:cNvPr id="1198" name="TextBox 1197"/>
          <p:cNvSpPr txBox="1"/>
          <p:nvPr/>
        </p:nvSpPr>
        <p:spPr>
          <a:xfrm>
            <a:off x="1418185" y="315590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R17</a:t>
            </a:r>
            <a:endParaRPr lang="ko-KR" altLang="en-US" sz="700" b="1"/>
          </a:p>
        </p:txBody>
      </p:sp>
      <p:sp>
        <p:nvSpPr>
          <p:cNvPr id="1199" name="TextBox 1198"/>
          <p:cNvSpPr txBox="1"/>
          <p:nvPr/>
        </p:nvSpPr>
        <p:spPr>
          <a:xfrm>
            <a:off x="1604243" y="278675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grpSp>
        <p:nvGrpSpPr>
          <p:cNvPr id="1200" name="그룹 1199"/>
          <p:cNvGrpSpPr/>
          <p:nvPr/>
        </p:nvGrpSpPr>
        <p:grpSpPr>
          <a:xfrm>
            <a:off x="2049888" y="2715268"/>
            <a:ext cx="737323" cy="640689"/>
            <a:chOff x="1346855" y="1177904"/>
            <a:chExt cx="737323" cy="640689"/>
          </a:xfrm>
        </p:grpSpPr>
        <p:sp>
          <p:nvSpPr>
            <p:cNvPr id="1201" name="모서리가 둥근 직사각형 1200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202" name="그림 120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203" name="TextBox 1202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R18</a:t>
              </a:r>
              <a:endParaRPr lang="ko-KR" altLang="en-US" sz="700" b="1"/>
            </a:p>
          </p:txBody>
        </p:sp>
        <p:pic>
          <p:nvPicPr>
            <p:cNvPr id="1204" name="그림 12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205" name="그림 12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206" name="TextBox 1205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207" name="TextBox 1206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grpSp>
        <p:nvGrpSpPr>
          <p:cNvPr id="1208" name="그룹 1207"/>
          <p:cNvGrpSpPr/>
          <p:nvPr/>
        </p:nvGrpSpPr>
        <p:grpSpPr>
          <a:xfrm>
            <a:off x="2828689" y="2715268"/>
            <a:ext cx="737323" cy="640689"/>
            <a:chOff x="1346855" y="1177904"/>
            <a:chExt cx="737323" cy="640689"/>
          </a:xfrm>
        </p:grpSpPr>
        <p:sp>
          <p:nvSpPr>
            <p:cNvPr id="1209" name="모서리가 둥근 직사각형 1208"/>
            <p:cNvSpPr/>
            <p:nvPr/>
          </p:nvSpPr>
          <p:spPr>
            <a:xfrm>
              <a:off x="1346855" y="1177904"/>
              <a:ext cx="648633" cy="640689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210" name="그림 120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16" y="1226711"/>
              <a:ext cx="129772" cy="383619"/>
            </a:xfrm>
            <a:prstGeom prst="rect">
              <a:avLst/>
            </a:prstGeom>
          </p:spPr>
        </p:pic>
        <p:sp>
          <p:nvSpPr>
            <p:cNvPr id="1211" name="TextBox 1210"/>
            <p:cNvSpPr txBox="1"/>
            <p:nvPr/>
          </p:nvSpPr>
          <p:spPr>
            <a:xfrm>
              <a:off x="1500187" y="161853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R19</a:t>
              </a:r>
              <a:endParaRPr lang="ko-KR" altLang="en-US" sz="700" b="1"/>
            </a:p>
          </p:txBody>
        </p:sp>
        <p:pic>
          <p:nvPicPr>
            <p:cNvPr id="1212" name="그림 12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617037" y="1255291"/>
              <a:ext cx="124825" cy="172264"/>
            </a:xfrm>
            <a:prstGeom prst="rect">
              <a:avLst/>
            </a:prstGeom>
          </p:spPr>
        </p:pic>
        <p:pic>
          <p:nvPicPr>
            <p:cNvPr id="1213" name="그림 12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3449" y="1449446"/>
              <a:ext cx="121326" cy="155853"/>
            </a:xfrm>
            <a:prstGeom prst="rect">
              <a:avLst/>
            </a:prstGeom>
          </p:spPr>
        </p:pic>
        <p:sp>
          <p:nvSpPr>
            <p:cNvPr id="1214" name="TextBox 1213"/>
            <p:cNvSpPr txBox="1"/>
            <p:nvPr/>
          </p:nvSpPr>
          <p:spPr>
            <a:xfrm>
              <a:off x="1686245" y="1249391"/>
              <a:ext cx="3979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35°</a:t>
              </a:r>
              <a:endParaRPr lang="ko-KR" altLang="en-US" sz="700" b="1"/>
            </a:p>
          </p:txBody>
        </p:sp>
        <p:sp>
          <p:nvSpPr>
            <p:cNvPr id="1215" name="TextBox 1214"/>
            <p:cNvSpPr txBox="1"/>
            <p:nvPr/>
          </p:nvSpPr>
          <p:spPr>
            <a:xfrm>
              <a:off x="1682478" y="1452513"/>
              <a:ext cx="3539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32L</a:t>
              </a:r>
              <a:endParaRPr lang="ko-KR" altLang="en-US" sz="700" b="1"/>
            </a:p>
          </p:txBody>
        </p:sp>
      </p:grpSp>
      <p:sp>
        <p:nvSpPr>
          <p:cNvPr id="1216" name="모서리가 둥근 직사각형 1215"/>
          <p:cNvSpPr/>
          <p:nvPr/>
        </p:nvSpPr>
        <p:spPr>
          <a:xfrm>
            <a:off x="3606977" y="2724702"/>
            <a:ext cx="648633" cy="640689"/>
          </a:xfrm>
          <a:prstGeom prst="roundRect">
            <a:avLst>
              <a:gd name="adj" fmla="val 96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17" name="TextBox 1216"/>
          <p:cNvSpPr txBox="1"/>
          <p:nvPr/>
        </p:nvSpPr>
        <p:spPr>
          <a:xfrm>
            <a:off x="3760309" y="3165336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R20</a:t>
            </a:r>
            <a:endParaRPr lang="ko-KR" altLang="en-US" sz="700" b="1"/>
          </a:p>
        </p:txBody>
      </p:sp>
      <p:sp>
        <p:nvSpPr>
          <p:cNvPr id="1218" name="TextBox 1217"/>
          <p:cNvSpPr txBox="1"/>
          <p:nvPr/>
        </p:nvSpPr>
        <p:spPr>
          <a:xfrm>
            <a:off x="3946367" y="2796189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1219" name="TextBox 1218"/>
          <p:cNvSpPr txBox="1"/>
          <p:nvPr/>
        </p:nvSpPr>
        <p:spPr>
          <a:xfrm>
            <a:off x="3942600" y="2999311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1220" name="모서리가 둥근 직사각형 1219"/>
          <p:cNvSpPr/>
          <p:nvPr/>
        </p:nvSpPr>
        <p:spPr>
          <a:xfrm>
            <a:off x="4384392" y="2724702"/>
            <a:ext cx="648633" cy="640689"/>
          </a:xfrm>
          <a:prstGeom prst="roundRect">
            <a:avLst>
              <a:gd name="adj" fmla="val 96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21" name="TextBox 1220"/>
          <p:cNvSpPr txBox="1"/>
          <p:nvPr/>
        </p:nvSpPr>
        <p:spPr>
          <a:xfrm>
            <a:off x="4537724" y="3165336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R21</a:t>
            </a:r>
            <a:endParaRPr lang="ko-KR" altLang="en-US" sz="700" b="1"/>
          </a:p>
        </p:txBody>
      </p:sp>
      <p:sp>
        <p:nvSpPr>
          <p:cNvPr id="1222" name="TextBox 1221"/>
          <p:cNvSpPr txBox="1"/>
          <p:nvPr/>
        </p:nvSpPr>
        <p:spPr>
          <a:xfrm>
            <a:off x="4723782" y="2796189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1223" name="TextBox 1222"/>
          <p:cNvSpPr txBox="1"/>
          <p:nvPr/>
        </p:nvSpPr>
        <p:spPr>
          <a:xfrm>
            <a:off x="4720015" y="2999311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1224" name="모서리가 둥근 직사각형 1223"/>
          <p:cNvSpPr/>
          <p:nvPr/>
        </p:nvSpPr>
        <p:spPr>
          <a:xfrm>
            <a:off x="5163193" y="2724702"/>
            <a:ext cx="648633" cy="640689"/>
          </a:xfrm>
          <a:prstGeom prst="roundRect">
            <a:avLst>
              <a:gd name="adj" fmla="val 96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25" name="TextBox 1224"/>
          <p:cNvSpPr txBox="1"/>
          <p:nvPr/>
        </p:nvSpPr>
        <p:spPr>
          <a:xfrm>
            <a:off x="5316525" y="3165336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R22</a:t>
            </a:r>
            <a:endParaRPr lang="ko-KR" altLang="en-US" sz="700" b="1"/>
          </a:p>
        </p:txBody>
      </p:sp>
      <p:sp>
        <p:nvSpPr>
          <p:cNvPr id="1226" name="TextBox 1225"/>
          <p:cNvSpPr txBox="1"/>
          <p:nvPr/>
        </p:nvSpPr>
        <p:spPr>
          <a:xfrm>
            <a:off x="5502583" y="2796189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1227" name="TextBox 1226"/>
          <p:cNvSpPr txBox="1"/>
          <p:nvPr/>
        </p:nvSpPr>
        <p:spPr>
          <a:xfrm>
            <a:off x="5498816" y="2999311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pic>
        <p:nvPicPr>
          <p:cNvPr id="1235" name="그림 12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40" y="1996213"/>
            <a:ext cx="129600" cy="389839"/>
          </a:xfrm>
          <a:prstGeom prst="rect">
            <a:avLst/>
          </a:prstGeom>
        </p:spPr>
      </p:pic>
      <p:pic>
        <p:nvPicPr>
          <p:cNvPr id="1236" name="그림 12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49" y="1233741"/>
            <a:ext cx="139825" cy="385200"/>
          </a:xfrm>
          <a:prstGeom prst="rect">
            <a:avLst/>
          </a:prstGeom>
        </p:spPr>
      </p:pic>
      <p:pic>
        <p:nvPicPr>
          <p:cNvPr id="1237" name="그림 12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56" y="1236076"/>
            <a:ext cx="139825" cy="385200"/>
          </a:xfrm>
          <a:prstGeom prst="rect">
            <a:avLst/>
          </a:prstGeom>
        </p:spPr>
      </p:pic>
      <p:pic>
        <p:nvPicPr>
          <p:cNvPr id="1238" name="그림 12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26" y="1245083"/>
            <a:ext cx="129600" cy="389839"/>
          </a:xfrm>
          <a:prstGeom prst="rect">
            <a:avLst/>
          </a:prstGeom>
        </p:spPr>
      </p:pic>
      <p:pic>
        <p:nvPicPr>
          <p:cNvPr id="1239" name="그림 12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54" y="2992703"/>
            <a:ext cx="213949" cy="167593"/>
          </a:xfrm>
          <a:prstGeom prst="rect">
            <a:avLst/>
          </a:prstGeom>
        </p:spPr>
      </p:pic>
      <p:pic>
        <p:nvPicPr>
          <p:cNvPr id="1240" name="그림 12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4" y="2794755"/>
            <a:ext cx="118548" cy="175719"/>
          </a:xfrm>
          <a:prstGeom prst="rect">
            <a:avLst/>
          </a:prstGeom>
        </p:spPr>
      </p:pic>
      <p:sp>
        <p:nvSpPr>
          <p:cNvPr id="1241" name="TextBox 1240"/>
          <p:cNvSpPr txBox="1"/>
          <p:nvPr/>
        </p:nvSpPr>
        <p:spPr>
          <a:xfrm>
            <a:off x="1621139" y="2978682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pic>
        <p:nvPicPr>
          <p:cNvPr id="1242" name="그림 12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98" y="2228206"/>
            <a:ext cx="213949" cy="167593"/>
          </a:xfrm>
          <a:prstGeom prst="rect">
            <a:avLst/>
          </a:prstGeom>
        </p:spPr>
      </p:pic>
      <p:pic>
        <p:nvPicPr>
          <p:cNvPr id="1243" name="그림 12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8" y="2030258"/>
            <a:ext cx="118548" cy="175719"/>
          </a:xfrm>
          <a:prstGeom prst="rect">
            <a:avLst/>
          </a:prstGeom>
        </p:spPr>
      </p:pic>
      <p:pic>
        <p:nvPicPr>
          <p:cNvPr id="1244" name="그림 12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02" y="1447364"/>
            <a:ext cx="213949" cy="167593"/>
          </a:xfrm>
          <a:prstGeom prst="rect">
            <a:avLst/>
          </a:prstGeom>
        </p:spPr>
      </p:pic>
      <p:pic>
        <p:nvPicPr>
          <p:cNvPr id="1245" name="그림 12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72" y="1249416"/>
            <a:ext cx="118548" cy="175719"/>
          </a:xfrm>
          <a:prstGeom prst="rect">
            <a:avLst/>
          </a:prstGeom>
        </p:spPr>
      </p:pic>
      <p:pic>
        <p:nvPicPr>
          <p:cNvPr id="1246" name="그림 12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97" y="3004920"/>
            <a:ext cx="213949" cy="167593"/>
          </a:xfrm>
          <a:prstGeom prst="rect">
            <a:avLst/>
          </a:prstGeom>
        </p:spPr>
      </p:pic>
      <p:pic>
        <p:nvPicPr>
          <p:cNvPr id="1247" name="그림 12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67" y="2806972"/>
            <a:ext cx="118548" cy="175719"/>
          </a:xfrm>
          <a:prstGeom prst="rect">
            <a:avLst/>
          </a:prstGeom>
        </p:spPr>
      </p:pic>
      <p:pic>
        <p:nvPicPr>
          <p:cNvPr id="1248" name="그림 12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21" y="2997040"/>
            <a:ext cx="213949" cy="167593"/>
          </a:xfrm>
          <a:prstGeom prst="rect">
            <a:avLst/>
          </a:prstGeom>
        </p:spPr>
      </p:pic>
      <p:pic>
        <p:nvPicPr>
          <p:cNvPr id="1249" name="그림 12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91" y="2799092"/>
            <a:ext cx="118548" cy="175719"/>
          </a:xfrm>
          <a:prstGeom prst="rect">
            <a:avLst/>
          </a:prstGeom>
        </p:spPr>
      </p:pic>
      <p:pic>
        <p:nvPicPr>
          <p:cNvPr id="1250" name="그림 12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03" y="3004920"/>
            <a:ext cx="213949" cy="167593"/>
          </a:xfrm>
          <a:prstGeom prst="rect">
            <a:avLst/>
          </a:prstGeom>
        </p:spPr>
      </p:pic>
      <p:pic>
        <p:nvPicPr>
          <p:cNvPr id="1251" name="그림 12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73" y="2806972"/>
            <a:ext cx="118548" cy="175719"/>
          </a:xfrm>
          <a:prstGeom prst="rect">
            <a:avLst/>
          </a:prstGeom>
        </p:spPr>
      </p:pic>
      <p:pic>
        <p:nvPicPr>
          <p:cNvPr id="1252" name="그림 12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41" y="1460318"/>
            <a:ext cx="213949" cy="167593"/>
          </a:xfrm>
          <a:prstGeom prst="rect">
            <a:avLst/>
          </a:prstGeom>
        </p:spPr>
      </p:pic>
      <p:pic>
        <p:nvPicPr>
          <p:cNvPr id="1253" name="그림 12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1" y="1262370"/>
            <a:ext cx="118548" cy="175719"/>
          </a:xfrm>
          <a:prstGeom prst="rect">
            <a:avLst/>
          </a:prstGeom>
        </p:spPr>
      </p:pic>
      <p:pic>
        <p:nvPicPr>
          <p:cNvPr id="1254" name="그림 12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40" y="1447161"/>
            <a:ext cx="213949" cy="167593"/>
          </a:xfrm>
          <a:prstGeom prst="rect">
            <a:avLst/>
          </a:prstGeom>
        </p:spPr>
      </p:pic>
      <p:pic>
        <p:nvPicPr>
          <p:cNvPr id="1255" name="그림 12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10" y="1249213"/>
            <a:ext cx="118548" cy="175719"/>
          </a:xfrm>
          <a:prstGeom prst="rect">
            <a:avLst/>
          </a:prstGeom>
        </p:spPr>
      </p:pic>
      <p:pic>
        <p:nvPicPr>
          <p:cNvPr id="1256" name="그림 12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77" y="2779433"/>
            <a:ext cx="134031" cy="385200"/>
          </a:xfrm>
          <a:prstGeom prst="rect">
            <a:avLst/>
          </a:prstGeom>
        </p:spPr>
      </p:pic>
      <p:pic>
        <p:nvPicPr>
          <p:cNvPr id="1257" name="그림 12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09" y="2804732"/>
            <a:ext cx="134031" cy="385200"/>
          </a:xfrm>
          <a:prstGeom prst="rect">
            <a:avLst/>
          </a:prstGeom>
        </p:spPr>
      </p:pic>
      <p:pic>
        <p:nvPicPr>
          <p:cNvPr id="1258" name="그림 12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21" y="2804732"/>
            <a:ext cx="134031" cy="38520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08047"/>
              </p:ext>
            </p:extLst>
          </p:nvPr>
        </p:nvGraphicFramePr>
        <p:xfrm>
          <a:off x="650862" y="3833661"/>
          <a:ext cx="3396854" cy="208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854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연료량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7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현재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ko-KR" altLang="en-US" sz="7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엔진 구동 총 시간</a:t>
                      </a:r>
                      <a:endParaRPr lang="ko-KR" alt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총 움직인 거리</a:t>
                      </a:r>
                      <a:endParaRPr lang="en-US" altLang="ko-KR" sz="7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atinLnBrk="1"/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(1.</a:t>
                      </a:r>
                      <a:r>
                        <a:rPr lang="en-US" altLang="ko-KR" sz="7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700" b="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움직인거리</a:t>
                      </a:r>
                      <a:r>
                        <a:rPr lang="en-US" altLang="ko-KR" sz="7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 2. Job</a:t>
                      </a:r>
                      <a:r>
                        <a:rPr lang="ko-KR" altLang="en-US" sz="700" b="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수신 후 움직인거리</a:t>
                      </a:r>
                      <a:r>
                        <a:rPr lang="en-US" altLang="ko-KR" sz="7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3. Job </a:t>
                      </a:r>
                      <a:r>
                        <a:rPr lang="ko-KR" altLang="en-US" sz="700" b="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없이 움직인거리</a:t>
                      </a:r>
                      <a:r>
                        <a:rPr lang="en-US" altLang="ko-KR" sz="7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ko-KR" alt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엔진 냉각수 온도</a:t>
                      </a:r>
                      <a:endParaRPr lang="ko-KR" alt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연비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7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평균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Instantaneous)</a:t>
                      </a:r>
                      <a:endParaRPr lang="ko-KR" alt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연료 소비량 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7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데이터자체 또는 계산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ko-KR" alt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엔진 냉각수</a:t>
                      </a:r>
                      <a:r>
                        <a:rPr lang="en-US" altLang="ko-KR" sz="7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level </a:t>
                      </a:r>
                      <a:r>
                        <a:rPr lang="ko-KR" altLang="en-US" sz="700" b="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기준 파악필요</a:t>
                      </a:r>
                      <a:endParaRPr lang="ko-KR" alt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정차 상태로 시동이 </a:t>
                      </a:r>
                      <a:r>
                        <a:rPr lang="ko-KR" altLang="en-US" sz="7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켜져있는</a:t>
                      </a:r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시간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?</a:t>
                      </a:r>
                      <a:endParaRPr lang="ko-KR" alt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엔진오일양</a:t>
                      </a:r>
                      <a:endParaRPr lang="ko-KR" altLang="en-US" sz="7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차량 </a:t>
                      </a:r>
                      <a:r>
                        <a:rPr lang="ko-KR" altLang="en-US" sz="7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경고등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7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배터리부족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ko-KR" altLang="en-US" sz="7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이상</a:t>
                      </a:r>
                      <a:r>
                        <a:rPr lang="en-US" altLang="ko-KR" sz="7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700" b="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엔진 문제</a:t>
                      </a:r>
                      <a:r>
                        <a:rPr lang="en-US" altLang="ko-KR" sz="7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700" b="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타이어 공기압</a:t>
                      </a:r>
                      <a:r>
                        <a:rPr lang="en-US" altLang="ko-KR" sz="7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4207519" y="1396864"/>
            <a:ext cx="2468412" cy="2043846"/>
            <a:chOff x="7072095" y="4627247"/>
            <a:chExt cx="2468412" cy="2043846"/>
          </a:xfrm>
        </p:grpSpPr>
        <p:grpSp>
          <p:nvGrpSpPr>
            <p:cNvPr id="18" name="그룹 17"/>
            <p:cNvGrpSpPr/>
            <p:nvPr/>
          </p:nvGrpSpPr>
          <p:grpSpPr>
            <a:xfrm>
              <a:off x="7072095" y="4627247"/>
              <a:ext cx="2468412" cy="2043846"/>
              <a:chOff x="7072095" y="4627247"/>
              <a:chExt cx="2468412" cy="2043846"/>
            </a:xfrm>
          </p:grpSpPr>
          <p:sp>
            <p:nvSpPr>
              <p:cNvPr id="1045" name="직사각형 1044"/>
              <p:cNvSpPr/>
              <p:nvPr/>
            </p:nvSpPr>
            <p:spPr>
              <a:xfrm>
                <a:off x="7153220" y="4688142"/>
                <a:ext cx="2356302" cy="196880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048" name="그림 85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215" y="5947319"/>
                <a:ext cx="352476" cy="35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9" name="그림 86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3185" y="5388522"/>
                <a:ext cx="352476" cy="352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0" name="그림 8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6400" y="4824803"/>
                <a:ext cx="352238" cy="353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1" name="그림 8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6538" y="5944726"/>
                <a:ext cx="352238" cy="353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2" name="그림 89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8065" y="4825910"/>
                <a:ext cx="352238" cy="35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3" name="TextBox 1052"/>
              <p:cNvSpPr txBox="1"/>
              <p:nvPr/>
            </p:nvSpPr>
            <p:spPr>
              <a:xfrm>
                <a:off x="7319868" y="6301761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/>
                  <a:t>Equip ID : R 01</a:t>
                </a:r>
              </a:p>
              <a:p>
                <a:r>
                  <a:rPr lang="en-US" altLang="ko-KR" sz="900" b="1" dirty="0"/>
                  <a:t>Introduction </a:t>
                </a:r>
                <a:r>
                  <a:rPr lang="en-US" altLang="ko-KR" sz="900" b="1" dirty="0" smtClean="0"/>
                  <a:t>time : 2017. 02. </a:t>
                </a:r>
                <a:endParaRPr lang="ko-KR" altLang="en-US" sz="900" b="1"/>
              </a:p>
            </p:txBody>
          </p:sp>
          <p:sp>
            <p:nvSpPr>
              <p:cNvPr id="1054" name="TextBox 1053"/>
              <p:cNvSpPr txBox="1"/>
              <p:nvPr/>
            </p:nvSpPr>
            <p:spPr>
              <a:xfrm>
                <a:off x="9128253" y="5691806"/>
                <a:ext cx="3962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20L°</a:t>
                </a:r>
                <a:endParaRPr lang="ko-KR" altLang="en-US" sz="800" b="1"/>
              </a:p>
            </p:txBody>
          </p:sp>
          <p:sp>
            <p:nvSpPr>
              <p:cNvPr id="1056" name="TextBox 1055"/>
              <p:cNvSpPr txBox="1"/>
              <p:nvPr/>
            </p:nvSpPr>
            <p:spPr>
              <a:xfrm>
                <a:off x="8104820" y="5683139"/>
                <a:ext cx="58279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8.7Km/L</a:t>
                </a:r>
                <a:endParaRPr lang="ko-KR" altLang="en-US" sz="800" b="1"/>
              </a:p>
            </p:txBody>
          </p:sp>
          <p:sp>
            <p:nvSpPr>
              <p:cNvPr id="1057" name="TextBox 1056"/>
              <p:cNvSpPr txBox="1"/>
              <p:nvPr/>
            </p:nvSpPr>
            <p:spPr>
              <a:xfrm>
                <a:off x="7771747" y="5686721"/>
                <a:ext cx="40267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180°</a:t>
                </a:r>
                <a:endParaRPr lang="ko-KR" altLang="en-US" sz="800" b="1"/>
              </a:p>
            </p:txBody>
          </p:sp>
          <p:sp>
            <p:nvSpPr>
              <p:cNvPr id="1059" name="TextBox 1058"/>
              <p:cNvSpPr txBox="1"/>
              <p:nvPr/>
            </p:nvSpPr>
            <p:spPr>
              <a:xfrm>
                <a:off x="9280499" y="4665108"/>
                <a:ext cx="26000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/>
                  <a:t>X</a:t>
                </a:r>
                <a:endParaRPr lang="ko-KR" altLang="en-US" sz="900" b="1"/>
              </a:p>
            </p:txBody>
          </p:sp>
          <p:sp>
            <p:nvSpPr>
              <p:cNvPr id="1060" name="타원 1059"/>
              <p:cNvSpPr/>
              <p:nvPr/>
            </p:nvSpPr>
            <p:spPr bwMode="auto">
              <a:xfrm>
                <a:off x="7072095" y="462724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  <a:latin typeface="+mn-ea"/>
                    <a:cs typeface="Calibri" pitchFamily="34" charset="0"/>
                  </a:rPr>
                  <a:t>1</a:t>
                </a:r>
                <a:endParaRPr lang="ko-KR" altLang="en-US" sz="900" b="1" dirty="0" smtClean="0">
                  <a:solidFill>
                    <a:schemeClr val="bg1"/>
                  </a:solidFill>
                  <a:latin typeface="+mn-ea"/>
                  <a:cs typeface="Calibri" pitchFamily="34" charset="0"/>
                </a:endParaRPr>
              </a:p>
            </p:txBody>
          </p:sp>
          <p:sp>
            <p:nvSpPr>
              <p:cNvPr id="1061" name="타원 1060"/>
              <p:cNvSpPr/>
              <p:nvPr/>
            </p:nvSpPr>
            <p:spPr bwMode="auto">
              <a:xfrm>
                <a:off x="7693770" y="4747352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  <a:latin typeface="+mn-ea"/>
                    <a:cs typeface="Calibri" pitchFamily="34" charset="0"/>
                  </a:rPr>
                  <a:t>2</a:t>
                </a:r>
                <a:endParaRPr lang="ko-KR" altLang="en-US" sz="900" b="1" dirty="0" smtClean="0">
                  <a:solidFill>
                    <a:schemeClr val="bg1"/>
                  </a:solidFill>
                  <a:latin typeface="+mn-ea"/>
                  <a:cs typeface="Calibri" pitchFamily="34" charset="0"/>
                </a:endParaRPr>
              </a:p>
            </p:txBody>
          </p:sp>
          <p:sp>
            <p:nvSpPr>
              <p:cNvPr id="1062" name="타원 1061"/>
              <p:cNvSpPr/>
              <p:nvPr/>
            </p:nvSpPr>
            <p:spPr bwMode="auto">
              <a:xfrm>
                <a:off x="7197714" y="622953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900" b="1" dirty="0" smtClean="0">
                    <a:solidFill>
                      <a:schemeClr val="bg1"/>
                    </a:solidFill>
                    <a:latin typeface="+mn-ea"/>
                    <a:cs typeface="Calibri" pitchFamily="34" charset="0"/>
                  </a:rPr>
                  <a:t>4</a:t>
                </a:r>
                <a:endParaRPr lang="ko-KR" altLang="en-US" sz="900" b="1" dirty="0" smtClean="0">
                  <a:solidFill>
                    <a:schemeClr val="bg1"/>
                  </a:solidFill>
                  <a:latin typeface="+mn-ea"/>
                  <a:cs typeface="Calibri" pitchFamily="34" charset="0"/>
                </a:endParaRPr>
              </a:p>
            </p:txBody>
          </p:sp>
          <p:sp>
            <p:nvSpPr>
              <p:cNvPr id="1063" name="타원 1062"/>
              <p:cNvSpPr/>
              <p:nvPr/>
            </p:nvSpPr>
            <p:spPr bwMode="auto">
              <a:xfrm>
                <a:off x="9110778" y="463106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900" b="1" dirty="0">
                    <a:solidFill>
                      <a:schemeClr val="bg1"/>
                    </a:solidFill>
                    <a:latin typeface="+mn-ea"/>
                    <a:cs typeface="Calibri" pitchFamily="34" charset="0"/>
                  </a:rPr>
                  <a:t>5</a:t>
                </a:r>
                <a:endParaRPr lang="ko-KR" altLang="en-US" sz="900" b="1" dirty="0" smtClean="0">
                  <a:solidFill>
                    <a:schemeClr val="bg1"/>
                  </a:solidFill>
                  <a:latin typeface="+mn-ea"/>
                  <a:cs typeface="Calibri" pitchFamily="34" charset="0"/>
                </a:endParaRPr>
              </a:p>
            </p:txBody>
          </p:sp>
          <p:pic>
            <p:nvPicPr>
              <p:cNvPr id="228" name="그림 22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7408" y="4962174"/>
                <a:ext cx="307457" cy="847005"/>
              </a:xfrm>
              <a:prstGeom prst="rect">
                <a:avLst/>
              </a:prstGeom>
            </p:spPr>
          </p:pic>
          <p:sp>
            <p:nvSpPr>
              <p:cNvPr id="230" name="TextBox 229"/>
              <p:cNvSpPr txBox="1"/>
              <p:nvPr/>
            </p:nvSpPr>
            <p:spPr>
              <a:xfrm>
                <a:off x="7752335" y="5117365"/>
                <a:ext cx="3930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25 L</a:t>
                </a:r>
                <a:endParaRPr lang="ko-KR" altLang="en-US" sz="800" b="1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8110683" y="5129719"/>
                <a:ext cx="60465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6H:25M </a:t>
                </a:r>
                <a:endParaRPr lang="ko-KR" altLang="en-US" sz="800" b="1"/>
              </a:p>
            </p:txBody>
          </p:sp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68168" y="4853532"/>
                <a:ext cx="328711" cy="317377"/>
              </a:xfrm>
              <a:prstGeom prst="rect">
                <a:avLst/>
              </a:prstGeom>
            </p:spPr>
          </p:pic>
          <p:sp>
            <p:nvSpPr>
              <p:cNvPr id="233" name="TextBox 232"/>
              <p:cNvSpPr txBox="1"/>
              <p:nvPr/>
            </p:nvSpPr>
            <p:spPr>
              <a:xfrm>
                <a:off x="8574860" y="5132378"/>
                <a:ext cx="55015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12.5Km</a:t>
                </a:r>
                <a:endParaRPr lang="ko-KR" altLang="en-US" sz="800" b="1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9008776" y="4782037"/>
                <a:ext cx="3770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/>
                  <a:t>job</a:t>
                </a:r>
              </a:p>
              <a:p>
                <a:r>
                  <a:rPr lang="en-US" altLang="ko-KR" sz="700" b="1" dirty="0" smtClean="0"/>
                  <a:t>4Km</a:t>
                </a:r>
                <a:endParaRPr lang="ko-KR" altLang="en-US" sz="700" b="1"/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9012893" y="5025055"/>
                <a:ext cx="4523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700" b="1" dirty="0" smtClean="0"/>
                  <a:t>Idle</a:t>
                </a:r>
              </a:p>
              <a:p>
                <a:r>
                  <a:rPr lang="en-US" altLang="ko-KR" sz="700" b="1" dirty="0" smtClean="0"/>
                  <a:t>8.5Km</a:t>
                </a:r>
                <a:endParaRPr lang="ko-KR" altLang="en-US" sz="700" b="1"/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99887" y="5384782"/>
                <a:ext cx="335299" cy="351265"/>
              </a:xfrm>
              <a:prstGeom prst="rect">
                <a:avLst/>
              </a:prstGeom>
            </p:spPr>
          </p:pic>
          <p:grpSp>
            <p:nvGrpSpPr>
              <p:cNvPr id="15" name="그룹 14"/>
              <p:cNvGrpSpPr/>
              <p:nvPr/>
            </p:nvGrpSpPr>
            <p:grpSpPr>
              <a:xfrm>
                <a:off x="8224106" y="5422700"/>
                <a:ext cx="346570" cy="288000"/>
                <a:chOff x="6273262" y="5733232"/>
                <a:chExt cx="346570" cy="288000"/>
              </a:xfrm>
            </p:grpSpPr>
            <p:sp>
              <p:nvSpPr>
                <p:cNvPr id="10" name="타원 9"/>
                <p:cNvSpPr/>
                <p:nvPr/>
              </p:nvSpPr>
              <p:spPr>
                <a:xfrm>
                  <a:off x="6299805" y="5733232"/>
                  <a:ext cx="288000" cy="288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4" name="그림 13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71245" y="5760736"/>
                  <a:ext cx="137901" cy="122912"/>
                </a:xfrm>
                <a:prstGeom prst="rect">
                  <a:avLst/>
                </a:prstGeom>
              </p:spPr>
            </p:pic>
            <p:sp>
              <p:nvSpPr>
                <p:cNvPr id="239" name="TextBox 238"/>
                <p:cNvSpPr txBox="1"/>
                <p:nvPr/>
              </p:nvSpPr>
              <p:spPr>
                <a:xfrm>
                  <a:off x="6273262" y="5842513"/>
                  <a:ext cx="346570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500" b="1" dirty="0" smtClean="0"/>
                    <a:t>L/Km</a:t>
                  </a:r>
                  <a:endParaRPr lang="ko-KR" altLang="en-US" sz="500" b="1"/>
                </a:p>
              </p:txBody>
            </p:sp>
          </p:grpSp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72677" y="5405900"/>
                <a:ext cx="340391" cy="351371"/>
              </a:xfrm>
              <a:prstGeom prst="rect">
                <a:avLst/>
              </a:prstGeom>
            </p:spPr>
          </p:pic>
          <p:sp>
            <p:nvSpPr>
              <p:cNvPr id="242" name="TextBox 241"/>
              <p:cNvSpPr txBox="1"/>
              <p:nvPr/>
            </p:nvSpPr>
            <p:spPr>
              <a:xfrm>
                <a:off x="8597219" y="5701258"/>
                <a:ext cx="60465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 smtClean="0"/>
                  <a:t>1H:02M </a:t>
                </a:r>
                <a:endParaRPr lang="ko-KR" altLang="en-US" sz="800" b="1"/>
              </a:p>
            </p:txBody>
          </p:sp>
          <p:pic>
            <p:nvPicPr>
              <p:cNvPr id="243" name="그림 8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4471" y="5939736"/>
                <a:ext cx="352238" cy="353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" name="타원 244"/>
            <p:cNvSpPr/>
            <p:nvPr/>
          </p:nvSpPr>
          <p:spPr bwMode="auto">
            <a:xfrm>
              <a:off x="7615057" y="5882165"/>
              <a:ext cx="228600" cy="228600"/>
            </a:xfrm>
            <a:prstGeom prst="ellipse">
              <a:avLst/>
            </a:prstGeom>
            <a:solidFill>
              <a:schemeClr val="tx1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  <a:latin typeface="+mn-ea"/>
                  <a:cs typeface="Calibri" pitchFamily="34" charset="0"/>
                </a:rPr>
                <a:t>3</a:t>
              </a:r>
              <a:endParaRPr lang="ko-KR" altLang="en-US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7319868" y="5916702"/>
              <a:ext cx="209063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직선 화살표 연결선 22"/>
          <p:cNvCxnSpPr/>
          <p:nvPr/>
        </p:nvCxnSpPr>
        <p:spPr>
          <a:xfrm flipH="1">
            <a:off x="4029690" y="3414198"/>
            <a:ext cx="266889" cy="373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모서리가 둥근 직사각형 251"/>
          <p:cNvSpPr/>
          <p:nvPr/>
        </p:nvSpPr>
        <p:spPr>
          <a:xfrm>
            <a:off x="6543338" y="827726"/>
            <a:ext cx="925185" cy="18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Rescan</a:t>
            </a:r>
            <a:endParaRPr lang="ko-KR" altLang="en-US" sz="1100" b="1"/>
          </a:p>
        </p:txBody>
      </p:sp>
    </p:spTree>
    <p:extLst>
      <p:ext uri="{BB962C8B-B14F-4D97-AF65-F5344CB8AC3E}">
        <p14:creationId xmlns:p14="http://schemas.microsoft.com/office/powerpoint/2010/main" val="7704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그룹 210"/>
          <p:cNvGrpSpPr/>
          <p:nvPr/>
        </p:nvGrpSpPr>
        <p:grpSpPr>
          <a:xfrm>
            <a:off x="1117391" y="829681"/>
            <a:ext cx="4924658" cy="228312"/>
            <a:chOff x="1837522" y="5872558"/>
            <a:chExt cx="2834938" cy="228312"/>
          </a:xfrm>
        </p:grpSpPr>
        <p:sp>
          <p:nvSpPr>
            <p:cNvPr id="212" name="양쪽 모서리가 둥근 사각형 211"/>
            <p:cNvSpPr/>
            <p:nvPr/>
          </p:nvSpPr>
          <p:spPr>
            <a:xfrm>
              <a:off x="1837522" y="5872558"/>
              <a:ext cx="914400" cy="22831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13" name="양쪽 모서리가 둥근 사각형 212"/>
            <p:cNvSpPr/>
            <p:nvPr/>
          </p:nvSpPr>
          <p:spPr>
            <a:xfrm>
              <a:off x="2751922" y="5877138"/>
              <a:ext cx="914400" cy="223732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214" name="양쪽 모서리가 둥근 사각형 213"/>
            <p:cNvSpPr/>
            <p:nvPr/>
          </p:nvSpPr>
          <p:spPr>
            <a:xfrm>
              <a:off x="3666321" y="5877138"/>
              <a:ext cx="1006139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5510" y="360951"/>
            <a:ext cx="7583312" cy="4566649"/>
            <a:chOff x="536574" y="1045238"/>
            <a:chExt cx="8928000" cy="4506564"/>
          </a:xfrm>
        </p:grpSpPr>
        <p:sp>
          <p:nvSpPr>
            <p:cNvPr id="4" name="직사각형 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949875" y="361749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992588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1" name="TextBox 10"/>
          <p:cNvSpPr txBox="1"/>
          <p:nvPr/>
        </p:nvSpPr>
        <p:spPr>
          <a:xfrm>
            <a:off x="6532668" y="360218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39147" y="403333"/>
            <a:ext cx="429824" cy="119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1" y="655683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</a:t>
            </a:r>
          </a:p>
          <a:p>
            <a:r>
              <a:rPr lang="en-US" altLang="ko-KR" sz="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" y="409493"/>
            <a:ext cx="704807" cy="113959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 flipH="1">
            <a:off x="951764" y="567449"/>
            <a:ext cx="62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7142405" y="374546"/>
            <a:ext cx="4422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" dirty="0" smtClean="0"/>
              <a:t>Log Out</a:t>
            </a:r>
            <a:endParaRPr lang="ko-KR" altLang="en-US" sz="500" dirty="0"/>
          </a:p>
        </p:txBody>
      </p:sp>
      <p:sp>
        <p:nvSpPr>
          <p:cNvPr id="210" name="직사각형 209"/>
          <p:cNvSpPr/>
          <p:nvPr/>
        </p:nvSpPr>
        <p:spPr>
          <a:xfrm>
            <a:off x="1114123" y="1048994"/>
            <a:ext cx="6411420" cy="3878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15" name="TextBox 214"/>
          <p:cNvSpPr txBox="1"/>
          <p:nvPr/>
        </p:nvSpPr>
        <p:spPr>
          <a:xfrm>
            <a:off x="1540100" y="826013"/>
            <a:ext cx="771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Quay Crane</a:t>
            </a:r>
            <a:endParaRPr lang="ko-KR" altLang="en-US" sz="8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3213935" y="830129"/>
            <a:ext cx="738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Yard Crane</a:t>
            </a:r>
            <a:endParaRPr lang="ko-KR" altLang="en-US" sz="8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4905780" y="826013"/>
            <a:ext cx="542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Vehicle</a:t>
            </a:r>
            <a:endParaRPr lang="ko-KR" altLang="en-US" sz="800" b="1" dirty="0"/>
          </a:p>
        </p:txBody>
      </p:sp>
      <p:sp>
        <p:nvSpPr>
          <p:cNvPr id="304" name="TextBox 303"/>
          <p:cNvSpPr txBox="1"/>
          <p:nvPr/>
        </p:nvSpPr>
        <p:spPr>
          <a:xfrm>
            <a:off x="1044074" y="579254"/>
            <a:ext cx="126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Time Info</a:t>
            </a:r>
            <a:endParaRPr lang="ko-KR" alt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2390782" y="874581"/>
            <a:ext cx="114536" cy="133696"/>
            <a:chOff x="8701403" y="1451599"/>
            <a:chExt cx="1098147" cy="864466"/>
          </a:xfrm>
        </p:grpSpPr>
        <p:sp>
          <p:nvSpPr>
            <p:cNvPr id="74" name="양쪽 모서리가 둥근 사각형 73"/>
            <p:cNvSpPr/>
            <p:nvPr/>
          </p:nvSpPr>
          <p:spPr>
            <a:xfrm>
              <a:off x="8793277" y="1451599"/>
              <a:ext cx="914400" cy="5620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81" name="양쪽 모서리가 둥근 사각형 80"/>
            <p:cNvSpPr/>
            <p:nvPr/>
          </p:nvSpPr>
          <p:spPr>
            <a:xfrm>
              <a:off x="8701403" y="2038124"/>
              <a:ext cx="1098147" cy="277941"/>
            </a:xfrm>
            <a:prstGeom prst="round2SameRect">
              <a:avLst>
                <a:gd name="adj1" fmla="val 3208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72" name="TextBox 371"/>
          <p:cNvSpPr txBox="1"/>
          <p:nvPr/>
        </p:nvSpPr>
        <p:spPr>
          <a:xfrm>
            <a:off x="2439391" y="830711"/>
            <a:ext cx="3592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6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grpSp>
        <p:nvGrpSpPr>
          <p:cNvPr id="373" name="그룹 372"/>
          <p:cNvGrpSpPr/>
          <p:nvPr/>
        </p:nvGrpSpPr>
        <p:grpSpPr>
          <a:xfrm>
            <a:off x="3990449" y="881199"/>
            <a:ext cx="114536" cy="133696"/>
            <a:chOff x="8701403" y="1451599"/>
            <a:chExt cx="1098147" cy="864466"/>
          </a:xfrm>
        </p:grpSpPr>
        <p:sp>
          <p:nvSpPr>
            <p:cNvPr id="374" name="양쪽 모서리가 둥근 사각형 373"/>
            <p:cNvSpPr/>
            <p:nvPr/>
          </p:nvSpPr>
          <p:spPr>
            <a:xfrm>
              <a:off x="8793277" y="1451599"/>
              <a:ext cx="914400" cy="5620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75" name="양쪽 모서리가 둥근 사각형 374"/>
            <p:cNvSpPr/>
            <p:nvPr/>
          </p:nvSpPr>
          <p:spPr>
            <a:xfrm>
              <a:off x="8701403" y="2038124"/>
              <a:ext cx="1098147" cy="277941"/>
            </a:xfrm>
            <a:prstGeom prst="round2SameRect">
              <a:avLst>
                <a:gd name="adj1" fmla="val 3208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76" name="TextBox 375"/>
          <p:cNvSpPr txBox="1"/>
          <p:nvPr/>
        </p:nvSpPr>
        <p:spPr>
          <a:xfrm>
            <a:off x="4007309" y="837329"/>
            <a:ext cx="349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</a:rPr>
              <a:t> 12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grpSp>
        <p:nvGrpSpPr>
          <p:cNvPr id="377" name="그룹 376"/>
          <p:cNvGrpSpPr/>
          <p:nvPr/>
        </p:nvGrpSpPr>
        <p:grpSpPr>
          <a:xfrm>
            <a:off x="5705738" y="874581"/>
            <a:ext cx="114536" cy="133696"/>
            <a:chOff x="8701403" y="1451599"/>
            <a:chExt cx="1098147" cy="864466"/>
          </a:xfrm>
        </p:grpSpPr>
        <p:sp>
          <p:nvSpPr>
            <p:cNvPr id="378" name="양쪽 모서리가 둥근 사각형 377"/>
            <p:cNvSpPr/>
            <p:nvPr/>
          </p:nvSpPr>
          <p:spPr>
            <a:xfrm>
              <a:off x="8793277" y="1451599"/>
              <a:ext cx="914400" cy="5620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79" name="양쪽 모서리가 둥근 사각형 378"/>
            <p:cNvSpPr/>
            <p:nvPr/>
          </p:nvSpPr>
          <p:spPr>
            <a:xfrm>
              <a:off x="8701403" y="2038124"/>
              <a:ext cx="1098147" cy="277941"/>
            </a:xfrm>
            <a:prstGeom prst="round2SameRect">
              <a:avLst>
                <a:gd name="adj1" fmla="val 32089"/>
                <a:gd name="adj2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380" name="TextBox 379"/>
          <p:cNvSpPr txBox="1"/>
          <p:nvPr/>
        </p:nvSpPr>
        <p:spPr>
          <a:xfrm>
            <a:off x="5754347" y="830711"/>
            <a:ext cx="410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FF0000"/>
                </a:solidFill>
              </a:rPr>
              <a:t>25</a:t>
            </a:r>
            <a:endParaRPr lang="ko-KR" altLang="en-US" sz="800" b="1" dirty="0">
              <a:solidFill>
                <a:srgbClr val="FF0000"/>
              </a:solidFill>
            </a:endParaRPr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1267565" y="1177904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20" name="TextBox 219"/>
          <p:cNvSpPr txBox="1"/>
          <p:nvPr/>
        </p:nvSpPr>
        <p:spPr>
          <a:xfrm>
            <a:off x="1420897" y="1618538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A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sp>
        <p:nvSpPr>
          <p:cNvPr id="223" name="TextBox 222"/>
          <p:cNvSpPr txBox="1"/>
          <p:nvPr/>
        </p:nvSpPr>
        <p:spPr>
          <a:xfrm>
            <a:off x="1606955" y="1249391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224" name="TextBox 223"/>
          <p:cNvSpPr txBox="1"/>
          <p:nvPr/>
        </p:nvSpPr>
        <p:spPr>
          <a:xfrm>
            <a:off x="1603188" y="1452513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graphicFrame>
        <p:nvGraphicFramePr>
          <p:cNvPr id="398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72429"/>
              </p:ext>
            </p:extLst>
          </p:nvPr>
        </p:nvGraphicFramePr>
        <p:xfrm>
          <a:off x="7694243" y="1255291"/>
          <a:ext cx="2130803" cy="4966316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Asset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Tab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Yard Crane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Asset type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Alarm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Object Count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발생시에만 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3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해당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Object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정보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Object Type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별 아이콘 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(VT2.0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기준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엔진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온도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Fuel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정보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Object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아이디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Active :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idle    :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     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동작  </a:t>
                      </a:r>
                      <a:r>
                        <a:rPr kumimoji="1" lang="ko-KR" altLang="en-US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알람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/Major | Minor  idle     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발생시 정보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Minor : 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Major :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* Alarm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등급은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VT2.0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기준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count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표현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운영장비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유휴장비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등록장비 대수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알람발생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장비 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알람 발생 전체건수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" name="모서리가 둥근 직사각형 400"/>
          <p:cNvSpPr/>
          <p:nvPr/>
        </p:nvSpPr>
        <p:spPr>
          <a:xfrm>
            <a:off x="2052600" y="1177904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03" name="TextBox 402"/>
          <p:cNvSpPr txBox="1"/>
          <p:nvPr/>
        </p:nvSpPr>
        <p:spPr>
          <a:xfrm>
            <a:off x="2205932" y="1618538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A02</a:t>
            </a:r>
            <a:endParaRPr lang="ko-KR" altLang="en-US" sz="700" b="1"/>
          </a:p>
        </p:txBody>
      </p:sp>
      <p:pic>
        <p:nvPicPr>
          <p:cNvPr id="404" name="그림 4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22782" y="1255291"/>
            <a:ext cx="124825" cy="172264"/>
          </a:xfrm>
          <a:prstGeom prst="rect">
            <a:avLst/>
          </a:prstGeom>
        </p:spPr>
      </p:pic>
      <p:pic>
        <p:nvPicPr>
          <p:cNvPr id="405" name="그림 4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194" y="1449446"/>
            <a:ext cx="121326" cy="155853"/>
          </a:xfrm>
          <a:prstGeom prst="rect">
            <a:avLst/>
          </a:prstGeom>
        </p:spPr>
      </p:pic>
      <p:sp>
        <p:nvSpPr>
          <p:cNvPr id="406" name="TextBox 405"/>
          <p:cNvSpPr txBox="1"/>
          <p:nvPr/>
        </p:nvSpPr>
        <p:spPr>
          <a:xfrm>
            <a:off x="2391990" y="1249391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07" name="TextBox 406"/>
          <p:cNvSpPr txBox="1"/>
          <p:nvPr/>
        </p:nvSpPr>
        <p:spPr>
          <a:xfrm>
            <a:off x="2388223" y="1452513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09" name="모서리가 둥근 직사각형 408"/>
          <p:cNvSpPr/>
          <p:nvPr/>
        </p:nvSpPr>
        <p:spPr>
          <a:xfrm>
            <a:off x="2831401" y="1177904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11" name="TextBox 410"/>
          <p:cNvSpPr txBox="1"/>
          <p:nvPr/>
        </p:nvSpPr>
        <p:spPr>
          <a:xfrm>
            <a:off x="2984733" y="1618538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pic>
        <p:nvPicPr>
          <p:cNvPr id="412" name="그림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01583" y="1255291"/>
            <a:ext cx="124825" cy="172264"/>
          </a:xfrm>
          <a:prstGeom prst="rect">
            <a:avLst/>
          </a:prstGeom>
        </p:spPr>
      </p:pic>
      <p:pic>
        <p:nvPicPr>
          <p:cNvPr id="413" name="그림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995" y="1449446"/>
            <a:ext cx="121326" cy="155853"/>
          </a:xfrm>
          <a:prstGeom prst="rect">
            <a:avLst/>
          </a:prstGeom>
        </p:spPr>
      </p:pic>
      <p:sp>
        <p:nvSpPr>
          <p:cNvPr id="414" name="TextBox 413"/>
          <p:cNvSpPr txBox="1"/>
          <p:nvPr/>
        </p:nvSpPr>
        <p:spPr>
          <a:xfrm>
            <a:off x="3170791" y="1249391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15" name="TextBox 414"/>
          <p:cNvSpPr txBox="1"/>
          <p:nvPr/>
        </p:nvSpPr>
        <p:spPr>
          <a:xfrm>
            <a:off x="3167024" y="1452513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41" name="모서리가 둥근 직사각형 440"/>
          <p:cNvSpPr/>
          <p:nvPr/>
        </p:nvSpPr>
        <p:spPr>
          <a:xfrm>
            <a:off x="3609689" y="118733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43" name="TextBox 442"/>
          <p:cNvSpPr txBox="1"/>
          <p:nvPr/>
        </p:nvSpPr>
        <p:spPr>
          <a:xfrm>
            <a:off x="3763021" y="162797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sp>
        <p:nvSpPr>
          <p:cNvPr id="446" name="TextBox 445"/>
          <p:cNvSpPr txBox="1"/>
          <p:nvPr/>
        </p:nvSpPr>
        <p:spPr>
          <a:xfrm>
            <a:off x="3949079" y="125882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47" name="TextBox 446"/>
          <p:cNvSpPr txBox="1"/>
          <p:nvPr/>
        </p:nvSpPr>
        <p:spPr>
          <a:xfrm>
            <a:off x="3945312" y="146194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49" name="모서리가 둥근 직사각형 448"/>
          <p:cNvSpPr/>
          <p:nvPr/>
        </p:nvSpPr>
        <p:spPr>
          <a:xfrm>
            <a:off x="4387104" y="118733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51" name="TextBox 450"/>
          <p:cNvSpPr txBox="1"/>
          <p:nvPr/>
        </p:nvSpPr>
        <p:spPr>
          <a:xfrm>
            <a:off x="4540436" y="162797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sp>
        <p:nvSpPr>
          <p:cNvPr id="454" name="TextBox 453"/>
          <p:cNvSpPr txBox="1"/>
          <p:nvPr/>
        </p:nvSpPr>
        <p:spPr>
          <a:xfrm>
            <a:off x="4726494" y="125882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55" name="TextBox 454"/>
          <p:cNvSpPr txBox="1"/>
          <p:nvPr/>
        </p:nvSpPr>
        <p:spPr>
          <a:xfrm>
            <a:off x="4722727" y="146194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57" name="모서리가 둥근 직사각형 456"/>
          <p:cNvSpPr/>
          <p:nvPr/>
        </p:nvSpPr>
        <p:spPr>
          <a:xfrm>
            <a:off x="5165905" y="118733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59" name="TextBox 458"/>
          <p:cNvSpPr txBox="1"/>
          <p:nvPr/>
        </p:nvSpPr>
        <p:spPr>
          <a:xfrm>
            <a:off x="5319237" y="162797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sp>
        <p:nvSpPr>
          <p:cNvPr id="462" name="TextBox 461"/>
          <p:cNvSpPr txBox="1"/>
          <p:nvPr/>
        </p:nvSpPr>
        <p:spPr>
          <a:xfrm>
            <a:off x="5505295" y="125882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63" name="TextBox 462"/>
          <p:cNvSpPr txBox="1"/>
          <p:nvPr/>
        </p:nvSpPr>
        <p:spPr>
          <a:xfrm>
            <a:off x="5501528" y="146194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65" name="모서리가 둥근 직사각형 464"/>
          <p:cNvSpPr/>
          <p:nvPr/>
        </p:nvSpPr>
        <p:spPr>
          <a:xfrm>
            <a:off x="5941729" y="1185725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67" name="TextBox 466"/>
          <p:cNvSpPr txBox="1"/>
          <p:nvPr/>
        </p:nvSpPr>
        <p:spPr>
          <a:xfrm>
            <a:off x="6095061" y="1626359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B05</a:t>
            </a:r>
            <a:endParaRPr lang="ko-KR" altLang="en-US" sz="700" b="1"/>
          </a:p>
        </p:txBody>
      </p:sp>
      <p:pic>
        <p:nvPicPr>
          <p:cNvPr id="468" name="그림 4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11911" y="1263112"/>
            <a:ext cx="124825" cy="172264"/>
          </a:xfrm>
          <a:prstGeom prst="rect">
            <a:avLst/>
          </a:prstGeom>
        </p:spPr>
      </p:pic>
      <p:pic>
        <p:nvPicPr>
          <p:cNvPr id="469" name="그림 4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323" y="1457267"/>
            <a:ext cx="121326" cy="155853"/>
          </a:xfrm>
          <a:prstGeom prst="rect">
            <a:avLst/>
          </a:prstGeom>
        </p:spPr>
      </p:pic>
      <p:sp>
        <p:nvSpPr>
          <p:cNvPr id="470" name="TextBox 469"/>
          <p:cNvSpPr txBox="1"/>
          <p:nvPr/>
        </p:nvSpPr>
        <p:spPr>
          <a:xfrm>
            <a:off x="6281119" y="1257212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71" name="TextBox 470"/>
          <p:cNvSpPr txBox="1"/>
          <p:nvPr/>
        </p:nvSpPr>
        <p:spPr>
          <a:xfrm>
            <a:off x="6277352" y="1460334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73" name="모서리가 둥근 직사각형 472"/>
          <p:cNvSpPr/>
          <p:nvPr/>
        </p:nvSpPr>
        <p:spPr>
          <a:xfrm>
            <a:off x="6720530" y="1185725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75" name="TextBox 474"/>
          <p:cNvSpPr txBox="1"/>
          <p:nvPr/>
        </p:nvSpPr>
        <p:spPr>
          <a:xfrm>
            <a:off x="6873862" y="1626359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B06</a:t>
            </a:r>
            <a:endParaRPr lang="ko-KR" altLang="en-US" sz="700" b="1"/>
          </a:p>
        </p:txBody>
      </p:sp>
      <p:pic>
        <p:nvPicPr>
          <p:cNvPr id="476" name="그림 4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90712" y="1263112"/>
            <a:ext cx="124825" cy="172264"/>
          </a:xfrm>
          <a:prstGeom prst="rect">
            <a:avLst/>
          </a:prstGeom>
        </p:spPr>
      </p:pic>
      <p:pic>
        <p:nvPicPr>
          <p:cNvPr id="477" name="그림 4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124" y="1457267"/>
            <a:ext cx="121326" cy="155853"/>
          </a:xfrm>
          <a:prstGeom prst="rect">
            <a:avLst/>
          </a:prstGeom>
        </p:spPr>
      </p:pic>
      <p:sp>
        <p:nvSpPr>
          <p:cNvPr id="478" name="TextBox 477"/>
          <p:cNvSpPr txBox="1"/>
          <p:nvPr/>
        </p:nvSpPr>
        <p:spPr>
          <a:xfrm>
            <a:off x="7059920" y="1257212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79" name="TextBox 478"/>
          <p:cNvSpPr txBox="1"/>
          <p:nvPr/>
        </p:nvSpPr>
        <p:spPr>
          <a:xfrm>
            <a:off x="7056153" y="1460334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81" name="모서리가 둥근 직사각형 480"/>
          <p:cNvSpPr/>
          <p:nvPr/>
        </p:nvSpPr>
        <p:spPr>
          <a:xfrm>
            <a:off x="1267565" y="1954011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83" name="TextBox 482"/>
          <p:cNvSpPr txBox="1"/>
          <p:nvPr/>
        </p:nvSpPr>
        <p:spPr>
          <a:xfrm>
            <a:off x="1420897" y="239464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C01</a:t>
            </a:r>
            <a:endParaRPr lang="ko-KR" altLang="en-US" sz="700" b="1"/>
          </a:p>
        </p:txBody>
      </p:sp>
      <p:pic>
        <p:nvPicPr>
          <p:cNvPr id="484" name="그림 4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37747" y="2031398"/>
            <a:ext cx="124825" cy="172264"/>
          </a:xfrm>
          <a:prstGeom prst="rect">
            <a:avLst/>
          </a:prstGeom>
        </p:spPr>
      </p:pic>
      <p:pic>
        <p:nvPicPr>
          <p:cNvPr id="485" name="그림 4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159" y="2225553"/>
            <a:ext cx="121326" cy="155853"/>
          </a:xfrm>
          <a:prstGeom prst="rect">
            <a:avLst/>
          </a:prstGeom>
        </p:spPr>
      </p:pic>
      <p:sp>
        <p:nvSpPr>
          <p:cNvPr id="486" name="TextBox 485"/>
          <p:cNvSpPr txBox="1"/>
          <p:nvPr/>
        </p:nvSpPr>
        <p:spPr>
          <a:xfrm>
            <a:off x="1606955" y="202549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87" name="TextBox 486"/>
          <p:cNvSpPr txBox="1"/>
          <p:nvPr/>
        </p:nvSpPr>
        <p:spPr>
          <a:xfrm>
            <a:off x="1603188" y="222862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89" name="모서리가 둥근 직사각형 488"/>
          <p:cNvSpPr/>
          <p:nvPr/>
        </p:nvSpPr>
        <p:spPr>
          <a:xfrm>
            <a:off x="2052600" y="1954011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91" name="TextBox 490"/>
          <p:cNvSpPr txBox="1"/>
          <p:nvPr/>
        </p:nvSpPr>
        <p:spPr>
          <a:xfrm>
            <a:off x="2205932" y="239464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C</a:t>
            </a:r>
            <a:r>
              <a:rPr lang="en-US" altLang="ko-KR" sz="700" b="1" dirty="0" smtClean="0"/>
              <a:t>02</a:t>
            </a:r>
            <a:endParaRPr lang="ko-KR" altLang="en-US" sz="700" b="1"/>
          </a:p>
        </p:txBody>
      </p:sp>
      <p:pic>
        <p:nvPicPr>
          <p:cNvPr id="492" name="그림 4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22782" y="2031398"/>
            <a:ext cx="124825" cy="172264"/>
          </a:xfrm>
          <a:prstGeom prst="rect">
            <a:avLst/>
          </a:prstGeom>
        </p:spPr>
      </p:pic>
      <p:pic>
        <p:nvPicPr>
          <p:cNvPr id="493" name="그림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194" y="2225553"/>
            <a:ext cx="121326" cy="155853"/>
          </a:xfrm>
          <a:prstGeom prst="rect">
            <a:avLst/>
          </a:prstGeom>
        </p:spPr>
      </p:pic>
      <p:sp>
        <p:nvSpPr>
          <p:cNvPr id="494" name="TextBox 493"/>
          <p:cNvSpPr txBox="1"/>
          <p:nvPr/>
        </p:nvSpPr>
        <p:spPr>
          <a:xfrm>
            <a:off x="2391990" y="202549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495" name="TextBox 494"/>
          <p:cNvSpPr txBox="1"/>
          <p:nvPr/>
        </p:nvSpPr>
        <p:spPr>
          <a:xfrm>
            <a:off x="2388223" y="222862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497" name="모서리가 둥근 직사각형 496"/>
          <p:cNvSpPr/>
          <p:nvPr/>
        </p:nvSpPr>
        <p:spPr>
          <a:xfrm>
            <a:off x="2831401" y="1954011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99" name="TextBox 498"/>
          <p:cNvSpPr txBox="1"/>
          <p:nvPr/>
        </p:nvSpPr>
        <p:spPr>
          <a:xfrm>
            <a:off x="2984733" y="239464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C03</a:t>
            </a:r>
            <a:endParaRPr lang="ko-KR" altLang="en-US" sz="700" b="1"/>
          </a:p>
        </p:txBody>
      </p:sp>
      <p:sp>
        <p:nvSpPr>
          <p:cNvPr id="502" name="TextBox 501"/>
          <p:cNvSpPr txBox="1"/>
          <p:nvPr/>
        </p:nvSpPr>
        <p:spPr>
          <a:xfrm>
            <a:off x="3170791" y="202549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03" name="TextBox 502"/>
          <p:cNvSpPr txBox="1"/>
          <p:nvPr/>
        </p:nvSpPr>
        <p:spPr>
          <a:xfrm>
            <a:off x="3167024" y="222862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505" name="모서리가 둥근 직사각형 504"/>
          <p:cNvSpPr/>
          <p:nvPr/>
        </p:nvSpPr>
        <p:spPr>
          <a:xfrm>
            <a:off x="3609689" y="1963445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07" name="TextBox 506"/>
          <p:cNvSpPr txBox="1"/>
          <p:nvPr/>
        </p:nvSpPr>
        <p:spPr>
          <a:xfrm>
            <a:off x="3763021" y="2404079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C04</a:t>
            </a:r>
            <a:endParaRPr lang="ko-KR" altLang="en-US" sz="700" b="1"/>
          </a:p>
        </p:txBody>
      </p:sp>
      <p:pic>
        <p:nvPicPr>
          <p:cNvPr id="508" name="그림 5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79871" y="2040832"/>
            <a:ext cx="124825" cy="172264"/>
          </a:xfrm>
          <a:prstGeom prst="rect">
            <a:avLst/>
          </a:prstGeom>
        </p:spPr>
      </p:pic>
      <p:pic>
        <p:nvPicPr>
          <p:cNvPr id="509" name="그림 5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83" y="2234987"/>
            <a:ext cx="121326" cy="155853"/>
          </a:xfrm>
          <a:prstGeom prst="rect">
            <a:avLst/>
          </a:prstGeom>
        </p:spPr>
      </p:pic>
      <p:sp>
        <p:nvSpPr>
          <p:cNvPr id="510" name="TextBox 509"/>
          <p:cNvSpPr txBox="1"/>
          <p:nvPr/>
        </p:nvSpPr>
        <p:spPr>
          <a:xfrm>
            <a:off x="3949079" y="2034932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11" name="TextBox 510"/>
          <p:cNvSpPr txBox="1"/>
          <p:nvPr/>
        </p:nvSpPr>
        <p:spPr>
          <a:xfrm>
            <a:off x="3945312" y="2238054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513" name="모서리가 둥근 직사각형 512"/>
          <p:cNvSpPr/>
          <p:nvPr/>
        </p:nvSpPr>
        <p:spPr>
          <a:xfrm>
            <a:off x="4387104" y="1963445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15" name="TextBox 514"/>
          <p:cNvSpPr txBox="1"/>
          <p:nvPr/>
        </p:nvSpPr>
        <p:spPr>
          <a:xfrm>
            <a:off x="4540436" y="2404079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C05</a:t>
            </a:r>
            <a:endParaRPr lang="ko-KR" altLang="en-US" sz="700" b="1"/>
          </a:p>
        </p:txBody>
      </p:sp>
      <p:pic>
        <p:nvPicPr>
          <p:cNvPr id="516" name="그림 5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57286" y="2040832"/>
            <a:ext cx="124825" cy="172264"/>
          </a:xfrm>
          <a:prstGeom prst="rect">
            <a:avLst/>
          </a:prstGeom>
        </p:spPr>
      </p:pic>
      <p:pic>
        <p:nvPicPr>
          <p:cNvPr id="517" name="그림 5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698" y="2234987"/>
            <a:ext cx="121326" cy="155853"/>
          </a:xfrm>
          <a:prstGeom prst="rect">
            <a:avLst/>
          </a:prstGeom>
        </p:spPr>
      </p:pic>
      <p:sp>
        <p:nvSpPr>
          <p:cNvPr id="518" name="TextBox 517"/>
          <p:cNvSpPr txBox="1"/>
          <p:nvPr/>
        </p:nvSpPr>
        <p:spPr>
          <a:xfrm>
            <a:off x="4726494" y="2034932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19" name="TextBox 518"/>
          <p:cNvSpPr txBox="1"/>
          <p:nvPr/>
        </p:nvSpPr>
        <p:spPr>
          <a:xfrm>
            <a:off x="4722727" y="2238054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521" name="모서리가 둥근 직사각형 520"/>
          <p:cNvSpPr/>
          <p:nvPr/>
        </p:nvSpPr>
        <p:spPr>
          <a:xfrm>
            <a:off x="5165905" y="1963445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23" name="TextBox 522"/>
          <p:cNvSpPr txBox="1"/>
          <p:nvPr/>
        </p:nvSpPr>
        <p:spPr>
          <a:xfrm>
            <a:off x="5319237" y="2404079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C06</a:t>
            </a:r>
            <a:endParaRPr lang="ko-KR" altLang="en-US" sz="700" b="1"/>
          </a:p>
        </p:txBody>
      </p:sp>
      <p:sp>
        <p:nvSpPr>
          <p:cNvPr id="526" name="TextBox 525"/>
          <p:cNvSpPr txBox="1"/>
          <p:nvPr/>
        </p:nvSpPr>
        <p:spPr>
          <a:xfrm>
            <a:off x="5505295" y="2034932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27" name="TextBox 526"/>
          <p:cNvSpPr txBox="1"/>
          <p:nvPr/>
        </p:nvSpPr>
        <p:spPr>
          <a:xfrm>
            <a:off x="5501528" y="2238054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529" name="모서리가 둥근 직사각형 528"/>
          <p:cNvSpPr/>
          <p:nvPr/>
        </p:nvSpPr>
        <p:spPr>
          <a:xfrm>
            <a:off x="5941729" y="1961832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31" name="TextBox 530"/>
          <p:cNvSpPr txBox="1"/>
          <p:nvPr/>
        </p:nvSpPr>
        <p:spPr>
          <a:xfrm>
            <a:off x="6095061" y="2402466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D01</a:t>
            </a:r>
            <a:endParaRPr lang="ko-KR" altLang="en-US" sz="700" b="1"/>
          </a:p>
        </p:txBody>
      </p:sp>
      <p:pic>
        <p:nvPicPr>
          <p:cNvPr id="532" name="그림 5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11911" y="2039219"/>
            <a:ext cx="124825" cy="172264"/>
          </a:xfrm>
          <a:prstGeom prst="rect">
            <a:avLst/>
          </a:prstGeom>
        </p:spPr>
      </p:pic>
      <p:pic>
        <p:nvPicPr>
          <p:cNvPr id="533" name="그림 5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323" y="2233374"/>
            <a:ext cx="121326" cy="155853"/>
          </a:xfrm>
          <a:prstGeom prst="rect">
            <a:avLst/>
          </a:prstGeom>
        </p:spPr>
      </p:pic>
      <p:sp>
        <p:nvSpPr>
          <p:cNvPr id="534" name="TextBox 533"/>
          <p:cNvSpPr txBox="1"/>
          <p:nvPr/>
        </p:nvSpPr>
        <p:spPr>
          <a:xfrm>
            <a:off x="6281119" y="2033319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35" name="TextBox 534"/>
          <p:cNvSpPr txBox="1"/>
          <p:nvPr/>
        </p:nvSpPr>
        <p:spPr>
          <a:xfrm>
            <a:off x="6277352" y="2236441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537" name="모서리가 둥근 직사각형 536"/>
          <p:cNvSpPr/>
          <p:nvPr/>
        </p:nvSpPr>
        <p:spPr>
          <a:xfrm>
            <a:off x="6720530" y="1961832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39" name="TextBox 538"/>
          <p:cNvSpPr txBox="1"/>
          <p:nvPr/>
        </p:nvSpPr>
        <p:spPr>
          <a:xfrm>
            <a:off x="6873862" y="2402466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pic>
        <p:nvPicPr>
          <p:cNvPr id="540" name="그림 5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90712" y="2039219"/>
            <a:ext cx="124825" cy="172264"/>
          </a:xfrm>
          <a:prstGeom prst="rect">
            <a:avLst/>
          </a:prstGeom>
        </p:spPr>
      </p:pic>
      <p:pic>
        <p:nvPicPr>
          <p:cNvPr id="541" name="그림 5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124" y="2233374"/>
            <a:ext cx="121326" cy="155853"/>
          </a:xfrm>
          <a:prstGeom prst="rect">
            <a:avLst/>
          </a:prstGeom>
        </p:spPr>
      </p:pic>
      <p:sp>
        <p:nvSpPr>
          <p:cNvPr id="542" name="TextBox 541"/>
          <p:cNvSpPr txBox="1"/>
          <p:nvPr/>
        </p:nvSpPr>
        <p:spPr>
          <a:xfrm>
            <a:off x="7059920" y="2033319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543" name="TextBox 542"/>
          <p:cNvSpPr txBox="1"/>
          <p:nvPr/>
        </p:nvSpPr>
        <p:spPr>
          <a:xfrm>
            <a:off x="7056153" y="2236441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808" name="타원 807"/>
          <p:cNvSpPr/>
          <p:nvPr/>
        </p:nvSpPr>
        <p:spPr>
          <a:xfrm>
            <a:off x="4153871" y="1148063"/>
            <a:ext cx="134338" cy="1328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09" name="TextBox 808"/>
          <p:cNvSpPr txBox="1"/>
          <p:nvPr/>
        </p:nvSpPr>
        <p:spPr>
          <a:xfrm>
            <a:off x="4102550" y="1114545"/>
            <a:ext cx="217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1" name="타원 810"/>
          <p:cNvSpPr/>
          <p:nvPr/>
        </p:nvSpPr>
        <p:spPr>
          <a:xfrm>
            <a:off x="4911030" y="1138603"/>
            <a:ext cx="134338" cy="1328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12" name="TextBox 811"/>
          <p:cNvSpPr txBox="1"/>
          <p:nvPr/>
        </p:nvSpPr>
        <p:spPr>
          <a:xfrm>
            <a:off x="4859709" y="1105085"/>
            <a:ext cx="217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6" name="타원 815"/>
          <p:cNvSpPr/>
          <p:nvPr/>
        </p:nvSpPr>
        <p:spPr>
          <a:xfrm>
            <a:off x="3371809" y="1924969"/>
            <a:ext cx="134338" cy="1328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17" name="TextBox 816"/>
          <p:cNvSpPr txBox="1"/>
          <p:nvPr/>
        </p:nvSpPr>
        <p:spPr>
          <a:xfrm>
            <a:off x="3320488" y="1891451"/>
            <a:ext cx="217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8" name="타원 817"/>
          <p:cNvSpPr/>
          <p:nvPr/>
        </p:nvSpPr>
        <p:spPr>
          <a:xfrm>
            <a:off x="5698423" y="1142205"/>
            <a:ext cx="134338" cy="1328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19" name="TextBox 818"/>
          <p:cNvSpPr txBox="1"/>
          <p:nvPr/>
        </p:nvSpPr>
        <p:spPr>
          <a:xfrm>
            <a:off x="5647102" y="1108687"/>
            <a:ext cx="217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" name="타원 224"/>
          <p:cNvSpPr/>
          <p:nvPr/>
        </p:nvSpPr>
        <p:spPr bwMode="auto">
          <a:xfrm>
            <a:off x="2713101" y="730984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490260" y="3743897"/>
            <a:ext cx="269384" cy="74141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8490260" y="3888059"/>
            <a:ext cx="269384" cy="74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3" name="직사각형 232"/>
          <p:cNvSpPr/>
          <p:nvPr/>
        </p:nvSpPr>
        <p:spPr>
          <a:xfrm>
            <a:off x="8497880" y="2639604"/>
            <a:ext cx="269384" cy="74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4" name="직사각형 233"/>
          <p:cNvSpPr/>
          <p:nvPr/>
        </p:nvSpPr>
        <p:spPr>
          <a:xfrm>
            <a:off x="8497880" y="2775528"/>
            <a:ext cx="269384" cy="741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7" name="그림 2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98" y="2228206"/>
            <a:ext cx="213949" cy="167593"/>
          </a:xfrm>
          <a:prstGeom prst="rect">
            <a:avLst/>
          </a:prstGeom>
        </p:spPr>
      </p:pic>
      <p:pic>
        <p:nvPicPr>
          <p:cNvPr id="258" name="그림 2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8" y="2030258"/>
            <a:ext cx="118548" cy="175719"/>
          </a:xfrm>
          <a:prstGeom prst="rect">
            <a:avLst/>
          </a:prstGeom>
        </p:spPr>
      </p:pic>
      <p:pic>
        <p:nvPicPr>
          <p:cNvPr id="259" name="그림 2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02" y="1447364"/>
            <a:ext cx="213949" cy="167593"/>
          </a:xfrm>
          <a:prstGeom prst="rect">
            <a:avLst/>
          </a:prstGeom>
        </p:spPr>
      </p:pic>
      <p:pic>
        <p:nvPicPr>
          <p:cNvPr id="260" name="그림 2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72" y="1249416"/>
            <a:ext cx="118548" cy="175719"/>
          </a:xfrm>
          <a:prstGeom prst="rect">
            <a:avLst/>
          </a:prstGeom>
        </p:spPr>
      </p:pic>
      <p:pic>
        <p:nvPicPr>
          <p:cNvPr id="267" name="그림 2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41" y="1460318"/>
            <a:ext cx="213949" cy="167593"/>
          </a:xfrm>
          <a:prstGeom prst="rect">
            <a:avLst/>
          </a:prstGeom>
        </p:spPr>
      </p:pic>
      <p:pic>
        <p:nvPicPr>
          <p:cNvPr id="268" name="그림 2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1" y="1262370"/>
            <a:ext cx="118548" cy="175719"/>
          </a:xfrm>
          <a:prstGeom prst="rect">
            <a:avLst/>
          </a:prstGeom>
        </p:spPr>
      </p:pic>
      <p:pic>
        <p:nvPicPr>
          <p:cNvPr id="269" name="그림 2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40" y="1447161"/>
            <a:ext cx="213949" cy="167593"/>
          </a:xfrm>
          <a:prstGeom prst="rect">
            <a:avLst/>
          </a:prstGeom>
        </p:spPr>
      </p:pic>
      <p:pic>
        <p:nvPicPr>
          <p:cNvPr id="270" name="그림 2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10" y="1249213"/>
            <a:ext cx="118548" cy="175719"/>
          </a:xfrm>
          <a:prstGeom prst="rect">
            <a:avLst/>
          </a:prstGeom>
        </p:spPr>
      </p:pic>
      <p:sp>
        <p:nvSpPr>
          <p:cNvPr id="242" name="모서리가 둥근 직사각형 241"/>
          <p:cNvSpPr/>
          <p:nvPr/>
        </p:nvSpPr>
        <p:spPr>
          <a:xfrm>
            <a:off x="6543338" y="827726"/>
            <a:ext cx="925185" cy="18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/>
              <a:t>Rescan</a:t>
            </a:r>
            <a:endParaRPr lang="ko-KR" altLang="en-US" sz="1100" b="1"/>
          </a:p>
        </p:txBody>
      </p:sp>
      <p:pic>
        <p:nvPicPr>
          <p:cNvPr id="243" name="그림 2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08" y="1250293"/>
            <a:ext cx="172080" cy="349980"/>
          </a:xfrm>
          <a:prstGeom prst="rect">
            <a:avLst/>
          </a:prstGeom>
        </p:spPr>
      </p:pic>
      <p:pic>
        <p:nvPicPr>
          <p:cNvPr id="244" name="그림 2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34" y="1254073"/>
            <a:ext cx="165131" cy="353390"/>
          </a:xfrm>
          <a:prstGeom prst="rect">
            <a:avLst/>
          </a:prstGeom>
        </p:spPr>
      </p:pic>
      <p:pic>
        <p:nvPicPr>
          <p:cNvPr id="245" name="그림 2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24" y="1241364"/>
            <a:ext cx="172080" cy="349980"/>
          </a:xfrm>
          <a:prstGeom prst="rect">
            <a:avLst/>
          </a:prstGeom>
        </p:spPr>
      </p:pic>
      <p:pic>
        <p:nvPicPr>
          <p:cNvPr id="249" name="그림 2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80" y="1264728"/>
            <a:ext cx="172080" cy="349980"/>
          </a:xfrm>
          <a:prstGeom prst="rect">
            <a:avLst/>
          </a:prstGeom>
        </p:spPr>
      </p:pic>
      <p:pic>
        <p:nvPicPr>
          <p:cNvPr id="250" name="그림 2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96" y="1255799"/>
            <a:ext cx="172080" cy="349980"/>
          </a:xfrm>
          <a:prstGeom prst="rect">
            <a:avLst/>
          </a:prstGeom>
        </p:spPr>
      </p:pic>
      <p:pic>
        <p:nvPicPr>
          <p:cNvPr id="276" name="그림 2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71" y="2021387"/>
            <a:ext cx="172080" cy="349980"/>
          </a:xfrm>
          <a:prstGeom prst="rect">
            <a:avLst/>
          </a:prstGeom>
        </p:spPr>
      </p:pic>
      <p:pic>
        <p:nvPicPr>
          <p:cNvPr id="277" name="그림 2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14" y="2026157"/>
            <a:ext cx="172080" cy="349980"/>
          </a:xfrm>
          <a:prstGeom prst="rect">
            <a:avLst/>
          </a:prstGeom>
        </p:spPr>
      </p:pic>
      <p:pic>
        <p:nvPicPr>
          <p:cNvPr id="278" name="그림 2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92" y="2017228"/>
            <a:ext cx="172080" cy="349980"/>
          </a:xfrm>
          <a:prstGeom prst="rect">
            <a:avLst/>
          </a:prstGeom>
        </p:spPr>
      </p:pic>
      <p:pic>
        <p:nvPicPr>
          <p:cNvPr id="280" name="그림 2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89" y="2027883"/>
            <a:ext cx="172080" cy="349980"/>
          </a:xfrm>
          <a:prstGeom prst="rect">
            <a:avLst/>
          </a:prstGeom>
        </p:spPr>
      </p:pic>
      <p:pic>
        <p:nvPicPr>
          <p:cNvPr id="281" name="그림 2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43" y="2018954"/>
            <a:ext cx="172080" cy="349980"/>
          </a:xfrm>
          <a:prstGeom prst="rect">
            <a:avLst/>
          </a:prstGeom>
        </p:spPr>
      </p:pic>
      <p:sp>
        <p:nvSpPr>
          <p:cNvPr id="282" name="모서리가 둥근 직사각형 281"/>
          <p:cNvSpPr/>
          <p:nvPr/>
        </p:nvSpPr>
        <p:spPr>
          <a:xfrm>
            <a:off x="1269137" y="2741087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83" name="TextBox 282"/>
          <p:cNvSpPr txBox="1"/>
          <p:nvPr/>
        </p:nvSpPr>
        <p:spPr>
          <a:xfrm>
            <a:off x="1422469" y="3181721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D03</a:t>
            </a:r>
            <a:endParaRPr lang="ko-KR" altLang="en-US" sz="700" b="1"/>
          </a:p>
        </p:txBody>
      </p:sp>
      <p:sp>
        <p:nvSpPr>
          <p:cNvPr id="286" name="TextBox 285"/>
          <p:cNvSpPr txBox="1"/>
          <p:nvPr/>
        </p:nvSpPr>
        <p:spPr>
          <a:xfrm>
            <a:off x="1608527" y="2812574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287" name="TextBox 286"/>
          <p:cNvSpPr txBox="1"/>
          <p:nvPr/>
        </p:nvSpPr>
        <p:spPr>
          <a:xfrm>
            <a:off x="1604760" y="3015696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288" name="모서리가 둥근 직사각형 287"/>
          <p:cNvSpPr/>
          <p:nvPr/>
        </p:nvSpPr>
        <p:spPr>
          <a:xfrm>
            <a:off x="2054172" y="2741087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89" name="TextBox 288"/>
          <p:cNvSpPr txBox="1"/>
          <p:nvPr/>
        </p:nvSpPr>
        <p:spPr>
          <a:xfrm>
            <a:off x="2207504" y="3181721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D04</a:t>
            </a:r>
            <a:endParaRPr lang="ko-KR" altLang="en-US" sz="700" b="1"/>
          </a:p>
        </p:txBody>
      </p:sp>
      <p:pic>
        <p:nvPicPr>
          <p:cNvPr id="290" name="그림 2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24354" y="2818474"/>
            <a:ext cx="124825" cy="172264"/>
          </a:xfrm>
          <a:prstGeom prst="rect">
            <a:avLst/>
          </a:prstGeom>
        </p:spPr>
      </p:pic>
      <p:pic>
        <p:nvPicPr>
          <p:cNvPr id="291" name="그림 2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766" y="3012629"/>
            <a:ext cx="121326" cy="155853"/>
          </a:xfrm>
          <a:prstGeom prst="rect">
            <a:avLst/>
          </a:prstGeom>
        </p:spPr>
      </p:pic>
      <p:sp>
        <p:nvSpPr>
          <p:cNvPr id="292" name="TextBox 291"/>
          <p:cNvSpPr txBox="1"/>
          <p:nvPr/>
        </p:nvSpPr>
        <p:spPr>
          <a:xfrm>
            <a:off x="2393562" y="2812574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293" name="TextBox 292"/>
          <p:cNvSpPr txBox="1"/>
          <p:nvPr/>
        </p:nvSpPr>
        <p:spPr>
          <a:xfrm>
            <a:off x="2389795" y="3015696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294" name="모서리가 둥근 직사각형 293"/>
          <p:cNvSpPr/>
          <p:nvPr/>
        </p:nvSpPr>
        <p:spPr>
          <a:xfrm>
            <a:off x="2832973" y="2741087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95" name="TextBox 294"/>
          <p:cNvSpPr txBox="1"/>
          <p:nvPr/>
        </p:nvSpPr>
        <p:spPr>
          <a:xfrm>
            <a:off x="2986305" y="3181721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D05</a:t>
            </a:r>
            <a:endParaRPr lang="ko-KR" altLang="en-US" sz="700" b="1"/>
          </a:p>
        </p:txBody>
      </p:sp>
      <p:sp>
        <p:nvSpPr>
          <p:cNvPr id="296" name="TextBox 295"/>
          <p:cNvSpPr txBox="1"/>
          <p:nvPr/>
        </p:nvSpPr>
        <p:spPr>
          <a:xfrm>
            <a:off x="3172363" y="2812574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297" name="TextBox 296"/>
          <p:cNvSpPr txBox="1"/>
          <p:nvPr/>
        </p:nvSpPr>
        <p:spPr>
          <a:xfrm>
            <a:off x="3168596" y="3015696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298" name="모서리가 둥근 직사각형 297"/>
          <p:cNvSpPr/>
          <p:nvPr/>
        </p:nvSpPr>
        <p:spPr>
          <a:xfrm>
            <a:off x="3611261" y="2750521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99" name="TextBox 298"/>
          <p:cNvSpPr txBox="1"/>
          <p:nvPr/>
        </p:nvSpPr>
        <p:spPr>
          <a:xfrm>
            <a:off x="3764593" y="319115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D06</a:t>
            </a:r>
            <a:endParaRPr lang="ko-KR" altLang="en-US" sz="700" b="1"/>
          </a:p>
        </p:txBody>
      </p:sp>
      <p:pic>
        <p:nvPicPr>
          <p:cNvPr id="300" name="그림 2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81443" y="2827908"/>
            <a:ext cx="124825" cy="172264"/>
          </a:xfrm>
          <a:prstGeom prst="rect">
            <a:avLst/>
          </a:prstGeom>
        </p:spPr>
      </p:pic>
      <p:pic>
        <p:nvPicPr>
          <p:cNvPr id="301" name="그림 3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855" y="3022063"/>
            <a:ext cx="121326" cy="155853"/>
          </a:xfrm>
          <a:prstGeom prst="rect">
            <a:avLst/>
          </a:prstGeom>
        </p:spPr>
      </p:pic>
      <p:sp>
        <p:nvSpPr>
          <p:cNvPr id="302" name="TextBox 301"/>
          <p:cNvSpPr txBox="1"/>
          <p:nvPr/>
        </p:nvSpPr>
        <p:spPr>
          <a:xfrm>
            <a:off x="3950651" y="282200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03" name="TextBox 302"/>
          <p:cNvSpPr txBox="1"/>
          <p:nvPr/>
        </p:nvSpPr>
        <p:spPr>
          <a:xfrm>
            <a:off x="3946884" y="302513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05" name="모서리가 둥근 직사각형 304"/>
          <p:cNvSpPr/>
          <p:nvPr/>
        </p:nvSpPr>
        <p:spPr>
          <a:xfrm>
            <a:off x="4388676" y="2750521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06" name="TextBox 305"/>
          <p:cNvSpPr txBox="1"/>
          <p:nvPr/>
        </p:nvSpPr>
        <p:spPr>
          <a:xfrm>
            <a:off x="4542008" y="319115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D07</a:t>
            </a:r>
            <a:endParaRPr lang="ko-KR" altLang="en-US" sz="700" b="1"/>
          </a:p>
        </p:txBody>
      </p:sp>
      <p:pic>
        <p:nvPicPr>
          <p:cNvPr id="307" name="그림 3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58858" y="2827908"/>
            <a:ext cx="124825" cy="172264"/>
          </a:xfrm>
          <a:prstGeom prst="rect">
            <a:avLst/>
          </a:prstGeom>
        </p:spPr>
      </p:pic>
      <p:pic>
        <p:nvPicPr>
          <p:cNvPr id="308" name="그림 3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270" y="3022063"/>
            <a:ext cx="121326" cy="155853"/>
          </a:xfrm>
          <a:prstGeom prst="rect">
            <a:avLst/>
          </a:prstGeom>
        </p:spPr>
      </p:pic>
      <p:sp>
        <p:nvSpPr>
          <p:cNvPr id="309" name="TextBox 308"/>
          <p:cNvSpPr txBox="1"/>
          <p:nvPr/>
        </p:nvSpPr>
        <p:spPr>
          <a:xfrm>
            <a:off x="4728066" y="282200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10" name="TextBox 309"/>
          <p:cNvSpPr txBox="1"/>
          <p:nvPr/>
        </p:nvSpPr>
        <p:spPr>
          <a:xfrm>
            <a:off x="4724299" y="302513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11" name="모서리가 둥근 직사각형 310"/>
          <p:cNvSpPr/>
          <p:nvPr/>
        </p:nvSpPr>
        <p:spPr>
          <a:xfrm>
            <a:off x="5167477" y="2750521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12" name="TextBox 311"/>
          <p:cNvSpPr txBox="1"/>
          <p:nvPr/>
        </p:nvSpPr>
        <p:spPr>
          <a:xfrm>
            <a:off x="5320809" y="319115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D08</a:t>
            </a:r>
            <a:endParaRPr lang="ko-KR" altLang="en-US" sz="700" b="1"/>
          </a:p>
        </p:txBody>
      </p:sp>
      <p:pic>
        <p:nvPicPr>
          <p:cNvPr id="313" name="그림 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37659" y="2827908"/>
            <a:ext cx="124825" cy="172264"/>
          </a:xfrm>
          <a:prstGeom prst="rect">
            <a:avLst/>
          </a:prstGeom>
        </p:spPr>
      </p:pic>
      <p:pic>
        <p:nvPicPr>
          <p:cNvPr id="314" name="그림 3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071" y="3022063"/>
            <a:ext cx="121326" cy="155853"/>
          </a:xfrm>
          <a:prstGeom prst="rect">
            <a:avLst/>
          </a:prstGeom>
        </p:spPr>
      </p:pic>
      <p:sp>
        <p:nvSpPr>
          <p:cNvPr id="315" name="TextBox 314"/>
          <p:cNvSpPr txBox="1"/>
          <p:nvPr/>
        </p:nvSpPr>
        <p:spPr>
          <a:xfrm>
            <a:off x="5506867" y="282200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16" name="TextBox 315"/>
          <p:cNvSpPr txBox="1"/>
          <p:nvPr/>
        </p:nvSpPr>
        <p:spPr>
          <a:xfrm>
            <a:off x="5503100" y="302513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17" name="모서리가 둥근 직사각형 316"/>
          <p:cNvSpPr/>
          <p:nvPr/>
        </p:nvSpPr>
        <p:spPr>
          <a:xfrm>
            <a:off x="5943301" y="2748908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18" name="TextBox 317"/>
          <p:cNvSpPr txBox="1"/>
          <p:nvPr/>
        </p:nvSpPr>
        <p:spPr>
          <a:xfrm>
            <a:off x="6096633" y="318954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E01</a:t>
            </a:r>
            <a:endParaRPr lang="ko-KR" altLang="en-US" sz="700" b="1"/>
          </a:p>
        </p:txBody>
      </p:sp>
      <p:sp>
        <p:nvSpPr>
          <p:cNvPr id="321" name="TextBox 320"/>
          <p:cNvSpPr txBox="1"/>
          <p:nvPr/>
        </p:nvSpPr>
        <p:spPr>
          <a:xfrm>
            <a:off x="6282691" y="282039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22" name="TextBox 321"/>
          <p:cNvSpPr txBox="1"/>
          <p:nvPr/>
        </p:nvSpPr>
        <p:spPr>
          <a:xfrm>
            <a:off x="6278924" y="302351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23" name="모서리가 둥근 직사각형 322"/>
          <p:cNvSpPr/>
          <p:nvPr/>
        </p:nvSpPr>
        <p:spPr>
          <a:xfrm>
            <a:off x="6722102" y="2748908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24" name="TextBox 323"/>
          <p:cNvSpPr txBox="1"/>
          <p:nvPr/>
        </p:nvSpPr>
        <p:spPr>
          <a:xfrm>
            <a:off x="6875434" y="318954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E02</a:t>
            </a:r>
            <a:endParaRPr lang="ko-KR" altLang="en-US" sz="700" b="1"/>
          </a:p>
        </p:txBody>
      </p:sp>
      <p:pic>
        <p:nvPicPr>
          <p:cNvPr id="325" name="그림 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92284" y="2826295"/>
            <a:ext cx="124825" cy="172264"/>
          </a:xfrm>
          <a:prstGeom prst="rect">
            <a:avLst/>
          </a:prstGeom>
        </p:spPr>
      </p:pic>
      <p:pic>
        <p:nvPicPr>
          <p:cNvPr id="326" name="그림 3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696" y="3020450"/>
            <a:ext cx="121326" cy="155853"/>
          </a:xfrm>
          <a:prstGeom prst="rect">
            <a:avLst/>
          </a:prstGeom>
        </p:spPr>
      </p:pic>
      <p:sp>
        <p:nvSpPr>
          <p:cNvPr id="327" name="TextBox 326"/>
          <p:cNvSpPr txBox="1"/>
          <p:nvPr/>
        </p:nvSpPr>
        <p:spPr>
          <a:xfrm>
            <a:off x="7061492" y="2820395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28" name="TextBox 327"/>
          <p:cNvSpPr txBox="1"/>
          <p:nvPr/>
        </p:nvSpPr>
        <p:spPr>
          <a:xfrm>
            <a:off x="7057725" y="3023517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pic>
        <p:nvPicPr>
          <p:cNvPr id="331" name="그림 3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70" y="3015282"/>
            <a:ext cx="213949" cy="167593"/>
          </a:xfrm>
          <a:prstGeom prst="rect">
            <a:avLst/>
          </a:prstGeom>
        </p:spPr>
      </p:pic>
      <p:pic>
        <p:nvPicPr>
          <p:cNvPr id="332" name="그림 3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40" y="2817334"/>
            <a:ext cx="118548" cy="175719"/>
          </a:xfrm>
          <a:prstGeom prst="rect">
            <a:avLst/>
          </a:prstGeom>
        </p:spPr>
      </p:pic>
      <p:pic>
        <p:nvPicPr>
          <p:cNvPr id="335" name="그림 3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43" y="2808463"/>
            <a:ext cx="172080" cy="349980"/>
          </a:xfrm>
          <a:prstGeom prst="rect">
            <a:avLst/>
          </a:prstGeom>
        </p:spPr>
      </p:pic>
      <p:pic>
        <p:nvPicPr>
          <p:cNvPr id="336" name="그림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86" y="2813233"/>
            <a:ext cx="172080" cy="349980"/>
          </a:xfrm>
          <a:prstGeom prst="rect">
            <a:avLst/>
          </a:prstGeom>
        </p:spPr>
      </p:pic>
      <p:pic>
        <p:nvPicPr>
          <p:cNvPr id="337" name="그림 3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64" y="2804304"/>
            <a:ext cx="172080" cy="349980"/>
          </a:xfrm>
          <a:prstGeom prst="rect">
            <a:avLst/>
          </a:prstGeom>
        </p:spPr>
      </p:pic>
      <p:pic>
        <p:nvPicPr>
          <p:cNvPr id="338" name="그림 3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90" y="2802250"/>
            <a:ext cx="172080" cy="349980"/>
          </a:xfrm>
          <a:prstGeom prst="rect">
            <a:avLst/>
          </a:prstGeom>
        </p:spPr>
      </p:pic>
      <p:pic>
        <p:nvPicPr>
          <p:cNvPr id="339" name="그림 3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61" y="2814959"/>
            <a:ext cx="172080" cy="349980"/>
          </a:xfrm>
          <a:prstGeom prst="rect">
            <a:avLst/>
          </a:prstGeom>
        </p:spPr>
      </p:pic>
      <p:sp>
        <p:nvSpPr>
          <p:cNvPr id="341" name="모서리가 둥근 직사각형 340"/>
          <p:cNvSpPr/>
          <p:nvPr/>
        </p:nvSpPr>
        <p:spPr>
          <a:xfrm>
            <a:off x="1266785" y="3502520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42" name="TextBox 341"/>
          <p:cNvSpPr txBox="1"/>
          <p:nvPr/>
        </p:nvSpPr>
        <p:spPr>
          <a:xfrm>
            <a:off x="1420117" y="3943154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E03</a:t>
            </a:r>
            <a:endParaRPr lang="ko-KR" altLang="en-US" sz="700" b="1"/>
          </a:p>
        </p:txBody>
      </p:sp>
      <p:pic>
        <p:nvPicPr>
          <p:cNvPr id="343" name="그림 3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36967" y="3579907"/>
            <a:ext cx="124825" cy="172264"/>
          </a:xfrm>
          <a:prstGeom prst="rect">
            <a:avLst/>
          </a:prstGeom>
        </p:spPr>
      </p:pic>
      <p:pic>
        <p:nvPicPr>
          <p:cNvPr id="344" name="그림 3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379" y="3774062"/>
            <a:ext cx="121326" cy="155853"/>
          </a:xfrm>
          <a:prstGeom prst="rect">
            <a:avLst/>
          </a:prstGeom>
        </p:spPr>
      </p:pic>
      <p:sp>
        <p:nvSpPr>
          <p:cNvPr id="345" name="TextBox 344"/>
          <p:cNvSpPr txBox="1"/>
          <p:nvPr/>
        </p:nvSpPr>
        <p:spPr>
          <a:xfrm>
            <a:off x="1606175" y="3574007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46" name="TextBox 345"/>
          <p:cNvSpPr txBox="1"/>
          <p:nvPr/>
        </p:nvSpPr>
        <p:spPr>
          <a:xfrm>
            <a:off x="1602408" y="3777129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47" name="모서리가 둥근 직사각형 346"/>
          <p:cNvSpPr/>
          <p:nvPr/>
        </p:nvSpPr>
        <p:spPr>
          <a:xfrm>
            <a:off x="2051820" y="3502520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48" name="TextBox 347"/>
          <p:cNvSpPr txBox="1"/>
          <p:nvPr/>
        </p:nvSpPr>
        <p:spPr>
          <a:xfrm>
            <a:off x="2205152" y="3943154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E04</a:t>
            </a:r>
            <a:endParaRPr lang="ko-KR" altLang="en-US" sz="700" b="1"/>
          </a:p>
        </p:txBody>
      </p:sp>
      <p:pic>
        <p:nvPicPr>
          <p:cNvPr id="349" name="그림 3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22002" y="3579907"/>
            <a:ext cx="124825" cy="172264"/>
          </a:xfrm>
          <a:prstGeom prst="rect">
            <a:avLst/>
          </a:prstGeom>
        </p:spPr>
      </p:pic>
      <p:pic>
        <p:nvPicPr>
          <p:cNvPr id="350" name="그림 3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414" y="3774062"/>
            <a:ext cx="121326" cy="155853"/>
          </a:xfrm>
          <a:prstGeom prst="rect">
            <a:avLst/>
          </a:prstGeom>
        </p:spPr>
      </p:pic>
      <p:sp>
        <p:nvSpPr>
          <p:cNvPr id="351" name="TextBox 350"/>
          <p:cNvSpPr txBox="1"/>
          <p:nvPr/>
        </p:nvSpPr>
        <p:spPr>
          <a:xfrm>
            <a:off x="2391210" y="3574007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52" name="TextBox 351"/>
          <p:cNvSpPr txBox="1"/>
          <p:nvPr/>
        </p:nvSpPr>
        <p:spPr>
          <a:xfrm>
            <a:off x="2387443" y="3777129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53" name="모서리가 둥근 직사각형 352"/>
          <p:cNvSpPr/>
          <p:nvPr/>
        </p:nvSpPr>
        <p:spPr>
          <a:xfrm>
            <a:off x="2830621" y="3502520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2983953" y="3943154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E05</a:t>
            </a:r>
            <a:endParaRPr lang="ko-KR" altLang="en-US" sz="700" b="1"/>
          </a:p>
        </p:txBody>
      </p:sp>
      <p:sp>
        <p:nvSpPr>
          <p:cNvPr id="355" name="TextBox 354"/>
          <p:cNvSpPr txBox="1"/>
          <p:nvPr/>
        </p:nvSpPr>
        <p:spPr>
          <a:xfrm>
            <a:off x="3170011" y="3574007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56" name="TextBox 355"/>
          <p:cNvSpPr txBox="1"/>
          <p:nvPr/>
        </p:nvSpPr>
        <p:spPr>
          <a:xfrm>
            <a:off x="3166244" y="3777129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57" name="모서리가 둥근 직사각형 356"/>
          <p:cNvSpPr/>
          <p:nvPr/>
        </p:nvSpPr>
        <p:spPr>
          <a:xfrm>
            <a:off x="3608909" y="3511954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58" name="TextBox 357"/>
          <p:cNvSpPr txBox="1"/>
          <p:nvPr/>
        </p:nvSpPr>
        <p:spPr>
          <a:xfrm>
            <a:off x="3762241" y="3952588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E06</a:t>
            </a:r>
            <a:endParaRPr lang="ko-KR" altLang="en-US" sz="700" b="1"/>
          </a:p>
        </p:txBody>
      </p:sp>
      <p:pic>
        <p:nvPicPr>
          <p:cNvPr id="359" name="그림 3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79091" y="3589341"/>
            <a:ext cx="124825" cy="172264"/>
          </a:xfrm>
          <a:prstGeom prst="rect">
            <a:avLst/>
          </a:prstGeom>
        </p:spPr>
      </p:pic>
      <p:pic>
        <p:nvPicPr>
          <p:cNvPr id="360" name="그림 3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503" y="3783496"/>
            <a:ext cx="121326" cy="155853"/>
          </a:xfrm>
          <a:prstGeom prst="rect">
            <a:avLst/>
          </a:prstGeom>
        </p:spPr>
      </p:pic>
      <p:sp>
        <p:nvSpPr>
          <p:cNvPr id="361" name="TextBox 360"/>
          <p:cNvSpPr txBox="1"/>
          <p:nvPr/>
        </p:nvSpPr>
        <p:spPr>
          <a:xfrm>
            <a:off x="3948299" y="3583441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62" name="TextBox 361"/>
          <p:cNvSpPr txBox="1"/>
          <p:nvPr/>
        </p:nvSpPr>
        <p:spPr>
          <a:xfrm>
            <a:off x="3944532" y="3786563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63" name="모서리가 둥근 직사각형 362"/>
          <p:cNvSpPr/>
          <p:nvPr/>
        </p:nvSpPr>
        <p:spPr>
          <a:xfrm>
            <a:off x="4386324" y="3511954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64" name="TextBox 363"/>
          <p:cNvSpPr txBox="1"/>
          <p:nvPr/>
        </p:nvSpPr>
        <p:spPr>
          <a:xfrm>
            <a:off x="4539656" y="3952588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E07</a:t>
            </a:r>
            <a:endParaRPr lang="ko-KR" altLang="en-US" sz="700" b="1"/>
          </a:p>
        </p:txBody>
      </p:sp>
      <p:pic>
        <p:nvPicPr>
          <p:cNvPr id="365" name="그림 3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56506" y="3589341"/>
            <a:ext cx="124825" cy="172264"/>
          </a:xfrm>
          <a:prstGeom prst="rect">
            <a:avLst/>
          </a:prstGeom>
        </p:spPr>
      </p:pic>
      <p:pic>
        <p:nvPicPr>
          <p:cNvPr id="366" name="그림 3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918" y="3783496"/>
            <a:ext cx="121326" cy="155853"/>
          </a:xfrm>
          <a:prstGeom prst="rect">
            <a:avLst/>
          </a:prstGeom>
        </p:spPr>
      </p:pic>
      <p:sp>
        <p:nvSpPr>
          <p:cNvPr id="367" name="TextBox 366"/>
          <p:cNvSpPr txBox="1"/>
          <p:nvPr/>
        </p:nvSpPr>
        <p:spPr>
          <a:xfrm>
            <a:off x="4725714" y="3583441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68" name="TextBox 367"/>
          <p:cNvSpPr txBox="1"/>
          <p:nvPr/>
        </p:nvSpPr>
        <p:spPr>
          <a:xfrm>
            <a:off x="4721947" y="3786563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69" name="모서리가 둥근 직사각형 368"/>
          <p:cNvSpPr/>
          <p:nvPr/>
        </p:nvSpPr>
        <p:spPr>
          <a:xfrm>
            <a:off x="5165125" y="3511954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70" name="TextBox 369"/>
          <p:cNvSpPr txBox="1"/>
          <p:nvPr/>
        </p:nvSpPr>
        <p:spPr>
          <a:xfrm>
            <a:off x="5318457" y="3952588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E08</a:t>
            </a:r>
            <a:endParaRPr lang="ko-KR" altLang="en-US" sz="700" b="1"/>
          </a:p>
        </p:txBody>
      </p:sp>
      <p:sp>
        <p:nvSpPr>
          <p:cNvPr id="382" name="TextBox 381"/>
          <p:cNvSpPr txBox="1"/>
          <p:nvPr/>
        </p:nvSpPr>
        <p:spPr>
          <a:xfrm>
            <a:off x="5504515" y="3583441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83" name="TextBox 382"/>
          <p:cNvSpPr txBox="1"/>
          <p:nvPr/>
        </p:nvSpPr>
        <p:spPr>
          <a:xfrm>
            <a:off x="5500748" y="3786563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84" name="모서리가 둥근 직사각형 383"/>
          <p:cNvSpPr/>
          <p:nvPr/>
        </p:nvSpPr>
        <p:spPr>
          <a:xfrm>
            <a:off x="5940949" y="3510341"/>
            <a:ext cx="648633" cy="640689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85" name="TextBox 384"/>
          <p:cNvSpPr txBox="1"/>
          <p:nvPr/>
        </p:nvSpPr>
        <p:spPr>
          <a:xfrm>
            <a:off x="6094281" y="395097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F01</a:t>
            </a:r>
            <a:endParaRPr lang="ko-KR" altLang="en-US" sz="700" b="1"/>
          </a:p>
        </p:txBody>
      </p:sp>
      <p:pic>
        <p:nvPicPr>
          <p:cNvPr id="386" name="그림 3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11131" y="3587728"/>
            <a:ext cx="124825" cy="172264"/>
          </a:xfrm>
          <a:prstGeom prst="rect">
            <a:avLst/>
          </a:prstGeom>
        </p:spPr>
      </p:pic>
      <p:pic>
        <p:nvPicPr>
          <p:cNvPr id="387" name="그림 3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543" y="3781883"/>
            <a:ext cx="121326" cy="155853"/>
          </a:xfrm>
          <a:prstGeom prst="rect">
            <a:avLst/>
          </a:prstGeom>
        </p:spPr>
      </p:pic>
      <p:sp>
        <p:nvSpPr>
          <p:cNvPr id="388" name="TextBox 387"/>
          <p:cNvSpPr txBox="1"/>
          <p:nvPr/>
        </p:nvSpPr>
        <p:spPr>
          <a:xfrm>
            <a:off x="6280339" y="358182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89" name="TextBox 388"/>
          <p:cNvSpPr txBox="1"/>
          <p:nvPr/>
        </p:nvSpPr>
        <p:spPr>
          <a:xfrm>
            <a:off x="6276572" y="378495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sp>
        <p:nvSpPr>
          <p:cNvPr id="390" name="모서리가 둥근 직사각형 389"/>
          <p:cNvSpPr/>
          <p:nvPr/>
        </p:nvSpPr>
        <p:spPr>
          <a:xfrm>
            <a:off x="6719750" y="3510341"/>
            <a:ext cx="648633" cy="640689"/>
          </a:xfrm>
          <a:prstGeom prst="roundRect">
            <a:avLst>
              <a:gd name="adj" fmla="val 96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91" name="TextBox 390"/>
          <p:cNvSpPr txBox="1"/>
          <p:nvPr/>
        </p:nvSpPr>
        <p:spPr>
          <a:xfrm>
            <a:off x="6873082" y="3950975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F02</a:t>
            </a:r>
            <a:endParaRPr lang="ko-KR" altLang="en-US" sz="700" b="1"/>
          </a:p>
        </p:txBody>
      </p:sp>
      <p:sp>
        <p:nvSpPr>
          <p:cNvPr id="394" name="TextBox 393"/>
          <p:cNvSpPr txBox="1"/>
          <p:nvPr/>
        </p:nvSpPr>
        <p:spPr>
          <a:xfrm>
            <a:off x="7059140" y="3581828"/>
            <a:ext cx="397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35°</a:t>
            </a:r>
            <a:endParaRPr lang="ko-KR" altLang="en-US" sz="700" b="1"/>
          </a:p>
        </p:txBody>
      </p:sp>
      <p:sp>
        <p:nvSpPr>
          <p:cNvPr id="395" name="TextBox 394"/>
          <p:cNvSpPr txBox="1"/>
          <p:nvPr/>
        </p:nvSpPr>
        <p:spPr>
          <a:xfrm>
            <a:off x="7055373" y="3784950"/>
            <a:ext cx="3539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32L</a:t>
            </a:r>
            <a:endParaRPr lang="ko-KR" altLang="en-US" sz="700" b="1"/>
          </a:p>
        </p:txBody>
      </p:sp>
      <p:grpSp>
        <p:nvGrpSpPr>
          <p:cNvPr id="16" name="그룹 15"/>
          <p:cNvGrpSpPr/>
          <p:nvPr/>
        </p:nvGrpSpPr>
        <p:grpSpPr>
          <a:xfrm>
            <a:off x="5642197" y="1892106"/>
            <a:ext cx="217029" cy="200055"/>
            <a:chOff x="3319708" y="3439960"/>
            <a:chExt cx="217029" cy="200055"/>
          </a:xfrm>
        </p:grpSpPr>
        <p:sp>
          <p:nvSpPr>
            <p:cNvPr id="396" name="타원 395"/>
            <p:cNvSpPr/>
            <p:nvPr/>
          </p:nvSpPr>
          <p:spPr>
            <a:xfrm>
              <a:off x="3371029" y="3473478"/>
              <a:ext cx="134338" cy="1328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3319708" y="3439960"/>
              <a:ext cx="2170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99" name="그림 3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18" y="3776715"/>
            <a:ext cx="213949" cy="167593"/>
          </a:xfrm>
          <a:prstGeom prst="rect">
            <a:avLst/>
          </a:prstGeom>
        </p:spPr>
      </p:pic>
      <p:pic>
        <p:nvPicPr>
          <p:cNvPr id="416" name="그림 4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88" y="3578767"/>
            <a:ext cx="118548" cy="175719"/>
          </a:xfrm>
          <a:prstGeom prst="rect">
            <a:avLst/>
          </a:prstGeom>
        </p:spPr>
      </p:pic>
      <p:pic>
        <p:nvPicPr>
          <p:cNvPr id="419" name="그림 4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91" y="3569896"/>
            <a:ext cx="172080" cy="349980"/>
          </a:xfrm>
          <a:prstGeom prst="rect">
            <a:avLst/>
          </a:prstGeom>
        </p:spPr>
      </p:pic>
      <p:pic>
        <p:nvPicPr>
          <p:cNvPr id="420" name="그림 4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34" y="3574666"/>
            <a:ext cx="172080" cy="349980"/>
          </a:xfrm>
          <a:prstGeom prst="rect">
            <a:avLst/>
          </a:prstGeom>
        </p:spPr>
      </p:pic>
      <p:pic>
        <p:nvPicPr>
          <p:cNvPr id="421" name="그림 4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12" y="3565737"/>
            <a:ext cx="172080" cy="349980"/>
          </a:xfrm>
          <a:prstGeom prst="rect">
            <a:avLst/>
          </a:prstGeom>
        </p:spPr>
      </p:pic>
      <p:pic>
        <p:nvPicPr>
          <p:cNvPr id="424" name="그림 4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63" y="3567463"/>
            <a:ext cx="172080" cy="349980"/>
          </a:xfrm>
          <a:prstGeom prst="rect">
            <a:avLst/>
          </a:prstGeom>
        </p:spPr>
      </p:pic>
      <p:pic>
        <p:nvPicPr>
          <p:cNvPr id="425" name="그림 4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70" y="1455352"/>
            <a:ext cx="213949" cy="167593"/>
          </a:xfrm>
          <a:prstGeom prst="rect">
            <a:avLst/>
          </a:prstGeom>
        </p:spPr>
      </p:pic>
      <p:pic>
        <p:nvPicPr>
          <p:cNvPr id="426" name="그림 4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40" y="1257404"/>
            <a:ext cx="118548" cy="175719"/>
          </a:xfrm>
          <a:prstGeom prst="rect">
            <a:avLst/>
          </a:prstGeom>
        </p:spPr>
      </p:pic>
      <p:sp>
        <p:nvSpPr>
          <p:cNvPr id="428" name="타원 427"/>
          <p:cNvSpPr/>
          <p:nvPr/>
        </p:nvSpPr>
        <p:spPr>
          <a:xfrm>
            <a:off x="1801288" y="1146429"/>
            <a:ext cx="134338" cy="1328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29" name="TextBox 428"/>
          <p:cNvSpPr txBox="1"/>
          <p:nvPr/>
        </p:nvSpPr>
        <p:spPr>
          <a:xfrm>
            <a:off x="1749967" y="1112911"/>
            <a:ext cx="217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28" y="1254104"/>
            <a:ext cx="166470" cy="332999"/>
          </a:xfrm>
          <a:prstGeom prst="rect">
            <a:avLst/>
          </a:prstGeom>
        </p:spPr>
      </p:pic>
      <p:pic>
        <p:nvPicPr>
          <p:cNvPr id="430" name="그림 4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50" y="2023664"/>
            <a:ext cx="166470" cy="332999"/>
          </a:xfrm>
          <a:prstGeom prst="rect">
            <a:avLst/>
          </a:prstGeom>
        </p:spPr>
      </p:pic>
      <p:pic>
        <p:nvPicPr>
          <p:cNvPr id="431" name="그림 4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95" y="1233713"/>
            <a:ext cx="165131" cy="353390"/>
          </a:xfrm>
          <a:prstGeom prst="rect">
            <a:avLst/>
          </a:prstGeom>
        </p:spPr>
      </p:pic>
      <p:pic>
        <p:nvPicPr>
          <p:cNvPr id="432" name="그림 4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70" y="1239097"/>
            <a:ext cx="165131" cy="353390"/>
          </a:xfrm>
          <a:prstGeom prst="rect">
            <a:avLst/>
          </a:prstGeom>
        </p:spPr>
      </p:pic>
      <p:pic>
        <p:nvPicPr>
          <p:cNvPr id="433" name="그림 4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98" y="2218600"/>
            <a:ext cx="213949" cy="167593"/>
          </a:xfrm>
          <a:prstGeom prst="rect">
            <a:avLst/>
          </a:prstGeom>
        </p:spPr>
      </p:pic>
      <p:pic>
        <p:nvPicPr>
          <p:cNvPr id="434" name="그림 4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68" y="2020652"/>
            <a:ext cx="118548" cy="175719"/>
          </a:xfrm>
          <a:prstGeom prst="rect">
            <a:avLst/>
          </a:prstGeom>
        </p:spPr>
      </p:pic>
      <p:pic>
        <p:nvPicPr>
          <p:cNvPr id="435" name="그림 4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80" y="3021436"/>
            <a:ext cx="213949" cy="167593"/>
          </a:xfrm>
          <a:prstGeom prst="rect">
            <a:avLst/>
          </a:prstGeom>
        </p:spPr>
      </p:pic>
      <p:pic>
        <p:nvPicPr>
          <p:cNvPr id="436" name="그림 4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50" y="2823488"/>
            <a:ext cx="118548" cy="175719"/>
          </a:xfrm>
          <a:prstGeom prst="rect">
            <a:avLst/>
          </a:prstGeom>
        </p:spPr>
      </p:pic>
      <p:pic>
        <p:nvPicPr>
          <p:cNvPr id="437" name="그림 4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95" y="3777732"/>
            <a:ext cx="213949" cy="167593"/>
          </a:xfrm>
          <a:prstGeom prst="rect">
            <a:avLst/>
          </a:prstGeom>
        </p:spPr>
      </p:pic>
      <p:pic>
        <p:nvPicPr>
          <p:cNvPr id="438" name="그림 4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65" y="3579784"/>
            <a:ext cx="118548" cy="175719"/>
          </a:xfrm>
          <a:prstGeom prst="rect">
            <a:avLst/>
          </a:prstGeom>
        </p:spPr>
      </p:pic>
      <p:pic>
        <p:nvPicPr>
          <p:cNvPr id="439" name="그림 4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90" y="3572965"/>
            <a:ext cx="165131" cy="353390"/>
          </a:xfrm>
          <a:prstGeom prst="rect">
            <a:avLst/>
          </a:prstGeom>
        </p:spPr>
      </p:pic>
      <p:pic>
        <p:nvPicPr>
          <p:cNvPr id="440" name="그림 4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0" y="2026967"/>
            <a:ext cx="165131" cy="353390"/>
          </a:xfrm>
          <a:prstGeom prst="rect">
            <a:avLst/>
          </a:prstGeom>
        </p:spPr>
      </p:pic>
      <p:pic>
        <p:nvPicPr>
          <p:cNvPr id="442" name="그림 4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48" y="2811074"/>
            <a:ext cx="166470" cy="332999"/>
          </a:xfrm>
          <a:prstGeom prst="rect">
            <a:avLst/>
          </a:prstGeom>
        </p:spPr>
      </p:pic>
      <p:pic>
        <p:nvPicPr>
          <p:cNvPr id="444" name="그림 4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11" y="2015173"/>
            <a:ext cx="172080" cy="349980"/>
          </a:xfrm>
          <a:prstGeom prst="rect">
            <a:avLst/>
          </a:prstGeom>
        </p:spPr>
      </p:pic>
      <p:pic>
        <p:nvPicPr>
          <p:cNvPr id="445" name="그림 4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81" y="3565737"/>
            <a:ext cx="172080" cy="349980"/>
          </a:xfrm>
          <a:prstGeom prst="rect">
            <a:avLst/>
          </a:prstGeom>
        </p:spPr>
      </p:pic>
      <p:pic>
        <p:nvPicPr>
          <p:cNvPr id="448" name="그림 4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17" y="2810145"/>
            <a:ext cx="166470" cy="332999"/>
          </a:xfrm>
          <a:prstGeom prst="rect">
            <a:avLst/>
          </a:prstGeom>
        </p:spPr>
      </p:pic>
      <p:pic>
        <p:nvPicPr>
          <p:cNvPr id="450" name="그림 4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15" y="3565737"/>
            <a:ext cx="166470" cy="332999"/>
          </a:xfrm>
          <a:prstGeom prst="rect">
            <a:avLst/>
          </a:prstGeom>
        </p:spPr>
      </p:pic>
      <p:pic>
        <p:nvPicPr>
          <p:cNvPr id="452" name="그림 4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06" y="3022052"/>
            <a:ext cx="213949" cy="167593"/>
          </a:xfrm>
          <a:prstGeom prst="rect">
            <a:avLst/>
          </a:prstGeom>
        </p:spPr>
      </p:pic>
      <p:pic>
        <p:nvPicPr>
          <p:cNvPr id="453" name="그림 4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76" y="2824104"/>
            <a:ext cx="118548" cy="175719"/>
          </a:xfrm>
          <a:prstGeom prst="rect">
            <a:avLst/>
          </a:prstGeom>
        </p:spPr>
      </p:pic>
      <p:pic>
        <p:nvPicPr>
          <p:cNvPr id="456" name="그림 4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03" y="2826314"/>
            <a:ext cx="166470" cy="332999"/>
          </a:xfrm>
          <a:prstGeom prst="rect">
            <a:avLst/>
          </a:prstGeom>
        </p:spPr>
      </p:pic>
      <p:pic>
        <p:nvPicPr>
          <p:cNvPr id="458" name="그림 4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03" y="3807448"/>
            <a:ext cx="213949" cy="167593"/>
          </a:xfrm>
          <a:prstGeom prst="rect">
            <a:avLst/>
          </a:prstGeom>
        </p:spPr>
      </p:pic>
      <p:pic>
        <p:nvPicPr>
          <p:cNvPr id="460" name="그림 4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73" y="3609500"/>
            <a:ext cx="118548" cy="175719"/>
          </a:xfrm>
          <a:prstGeom prst="rect">
            <a:avLst/>
          </a:prstGeom>
        </p:spPr>
      </p:pic>
      <p:pic>
        <p:nvPicPr>
          <p:cNvPr id="461" name="그림 4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00" y="3596470"/>
            <a:ext cx="166470" cy="332999"/>
          </a:xfrm>
          <a:prstGeom prst="rect">
            <a:avLst/>
          </a:prstGeom>
        </p:spPr>
      </p:pic>
      <p:pic>
        <p:nvPicPr>
          <p:cNvPr id="496" name="그림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26" y="2950640"/>
            <a:ext cx="165131" cy="353390"/>
          </a:xfrm>
          <a:prstGeom prst="rect">
            <a:avLst/>
          </a:prstGeom>
        </p:spPr>
      </p:pic>
      <p:pic>
        <p:nvPicPr>
          <p:cNvPr id="498" name="그림 49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86" y="2957732"/>
            <a:ext cx="166470" cy="332999"/>
          </a:xfrm>
          <a:prstGeom prst="rect">
            <a:avLst/>
          </a:prstGeom>
        </p:spPr>
      </p:pic>
      <p:pic>
        <p:nvPicPr>
          <p:cNvPr id="500" name="그림 4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44" y="2949242"/>
            <a:ext cx="172080" cy="34998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78" y="2960322"/>
            <a:ext cx="219075" cy="397246"/>
          </a:xfrm>
          <a:prstGeom prst="rect">
            <a:avLst/>
          </a:prstGeom>
        </p:spPr>
      </p:pic>
      <p:sp>
        <p:nvSpPr>
          <p:cNvPr id="544" name="타원 543"/>
          <p:cNvSpPr/>
          <p:nvPr/>
        </p:nvSpPr>
        <p:spPr bwMode="auto">
          <a:xfrm>
            <a:off x="1138534" y="108014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48" name="타원 547"/>
          <p:cNvSpPr/>
          <p:nvPr/>
        </p:nvSpPr>
        <p:spPr bwMode="auto">
          <a:xfrm>
            <a:off x="3473339" y="1051184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3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49" name="타원 548"/>
          <p:cNvSpPr/>
          <p:nvPr/>
        </p:nvSpPr>
        <p:spPr bwMode="auto">
          <a:xfrm>
            <a:off x="3946456" y="104717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4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graphicFrame>
        <p:nvGraphicFramePr>
          <p:cNvPr id="551" name="표 5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17939"/>
              </p:ext>
            </p:extLst>
          </p:nvPr>
        </p:nvGraphicFramePr>
        <p:xfrm>
          <a:off x="4549721" y="4235381"/>
          <a:ext cx="290735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123"/>
                <a:gridCol w="685800"/>
                <a:gridCol w="670560"/>
                <a:gridCol w="620869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Work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Idle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Total</a:t>
                      </a:r>
                      <a:r>
                        <a:rPr lang="en-US" altLang="ko-KR" sz="800" baseline="0" dirty="0" smtClean="0"/>
                        <a:t> </a:t>
                      </a:r>
                      <a:endParaRPr lang="ko-KR" altLang="en-US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Yard Crane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32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Alarm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 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16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72" name="그룹 571"/>
          <p:cNvGrpSpPr/>
          <p:nvPr/>
        </p:nvGrpSpPr>
        <p:grpSpPr>
          <a:xfrm>
            <a:off x="1730600" y="2685655"/>
            <a:ext cx="217029" cy="200055"/>
            <a:chOff x="3319708" y="3439960"/>
            <a:chExt cx="217029" cy="200055"/>
          </a:xfrm>
        </p:grpSpPr>
        <p:sp>
          <p:nvSpPr>
            <p:cNvPr id="573" name="타원 572"/>
            <p:cNvSpPr/>
            <p:nvPr/>
          </p:nvSpPr>
          <p:spPr>
            <a:xfrm>
              <a:off x="3371029" y="3473478"/>
              <a:ext cx="134338" cy="1328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76" name="TextBox 575"/>
            <p:cNvSpPr txBox="1"/>
            <p:nvPr/>
          </p:nvSpPr>
          <p:spPr>
            <a:xfrm>
              <a:off x="3319708" y="3439960"/>
              <a:ext cx="2170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8" name="그룹 577"/>
          <p:cNvGrpSpPr/>
          <p:nvPr/>
        </p:nvGrpSpPr>
        <p:grpSpPr>
          <a:xfrm>
            <a:off x="3305643" y="2679226"/>
            <a:ext cx="217029" cy="200055"/>
            <a:chOff x="3319708" y="3439960"/>
            <a:chExt cx="217029" cy="200055"/>
          </a:xfrm>
        </p:grpSpPr>
        <p:sp>
          <p:nvSpPr>
            <p:cNvPr id="580" name="타원 579"/>
            <p:cNvSpPr/>
            <p:nvPr/>
          </p:nvSpPr>
          <p:spPr>
            <a:xfrm>
              <a:off x="3371029" y="3473478"/>
              <a:ext cx="134338" cy="1328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81" name="TextBox 580"/>
            <p:cNvSpPr txBox="1"/>
            <p:nvPr/>
          </p:nvSpPr>
          <p:spPr>
            <a:xfrm>
              <a:off x="3319708" y="3439960"/>
              <a:ext cx="2170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4" name="그룹 583"/>
          <p:cNvGrpSpPr/>
          <p:nvPr/>
        </p:nvGrpSpPr>
        <p:grpSpPr>
          <a:xfrm>
            <a:off x="3304845" y="3435064"/>
            <a:ext cx="217029" cy="200055"/>
            <a:chOff x="3319708" y="3439960"/>
            <a:chExt cx="217029" cy="200055"/>
          </a:xfrm>
        </p:grpSpPr>
        <p:sp>
          <p:nvSpPr>
            <p:cNvPr id="586" name="타원 585"/>
            <p:cNvSpPr/>
            <p:nvPr/>
          </p:nvSpPr>
          <p:spPr>
            <a:xfrm>
              <a:off x="3371029" y="3473478"/>
              <a:ext cx="134338" cy="1328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88" name="TextBox 587"/>
            <p:cNvSpPr txBox="1"/>
            <p:nvPr/>
          </p:nvSpPr>
          <p:spPr>
            <a:xfrm>
              <a:off x="3319708" y="3439960"/>
              <a:ext cx="2170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9" name="그룹 588"/>
          <p:cNvGrpSpPr/>
          <p:nvPr/>
        </p:nvGrpSpPr>
        <p:grpSpPr>
          <a:xfrm>
            <a:off x="5648217" y="3454004"/>
            <a:ext cx="217029" cy="200055"/>
            <a:chOff x="3319708" y="3439960"/>
            <a:chExt cx="217029" cy="200055"/>
          </a:xfrm>
        </p:grpSpPr>
        <p:sp>
          <p:nvSpPr>
            <p:cNvPr id="592" name="타원 591"/>
            <p:cNvSpPr/>
            <p:nvPr/>
          </p:nvSpPr>
          <p:spPr>
            <a:xfrm>
              <a:off x="3371029" y="3473478"/>
              <a:ext cx="134338" cy="1328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93" name="TextBox 592"/>
            <p:cNvSpPr txBox="1"/>
            <p:nvPr/>
          </p:nvSpPr>
          <p:spPr>
            <a:xfrm>
              <a:off x="3319708" y="3439960"/>
              <a:ext cx="2170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4" name="그룹 593"/>
          <p:cNvGrpSpPr/>
          <p:nvPr/>
        </p:nvGrpSpPr>
        <p:grpSpPr>
          <a:xfrm>
            <a:off x="6417820" y="2699045"/>
            <a:ext cx="217029" cy="200055"/>
            <a:chOff x="3319708" y="3439960"/>
            <a:chExt cx="217029" cy="200055"/>
          </a:xfrm>
        </p:grpSpPr>
        <p:sp>
          <p:nvSpPr>
            <p:cNvPr id="595" name="타원 594"/>
            <p:cNvSpPr/>
            <p:nvPr/>
          </p:nvSpPr>
          <p:spPr>
            <a:xfrm>
              <a:off x="3371029" y="3473478"/>
              <a:ext cx="134338" cy="1328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96" name="TextBox 595"/>
            <p:cNvSpPr txBox="1"/>
            <p:nvPr/>
          </p:nvSpPr>
          <p:spPr>
            <a:xfrm>
              <a:off x="3319708" y="3439960"/>
              <a:ext cx="2170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7" name="그룹 596"/>
          <p:cNvGrpSpPr/>
          <p:nvPr/>
        </p:nvGrpSpPr>
        <p:grpSpPr>
          <a:xfrm>
            <a:off x="7206290" y="3461084"/>
            <a:ext cx="217029" cy="200055"/>
            <a:chOff x="3319708" y="3439960"/>
            <a:chExt cx="217029" cy="200055"/>
          </a:xfrm>
        </p:grpSpPr>
        <p:sp>
          <p:nvSpPr>
            <p:cNvPr id="598" name="타원 597"/>
            <p:cNvSpPr/>
            <p:nvPr/>
          </p:nvSpPr>
          <p:spPr>
            <a:xfrm>
              <a:off x="3371029" y="3473478"/>
              <a:ext cx="134338" cy="1328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99" name="TextBox 598"/>
            <p:cNvSpPr txBox="1"/>
            <p:nvPr/>
          </p:nvSpPr>
          <p:spPr>
            <a:xfrm>
              <a:off x="3319708" y="3439960"/>
              <a:ext cx="2170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그룹 210"/>
          <p:cNvGrpSpPr/>
          <p:nvPr/>
        </p:nvGrpSpPr>
        <p:grpSpPr>
          <a:xfrm>
            <a:off x="1117391" y="1203061"/>
            <a:ext cx="4924658" cy="228312"/>
            <a:chOff x="1837522" y="5872558"/>
            <a:chExt cx="2834938" cy="228312"/>
          </a:xfrm>
        </p:grpSpPr>
        <p:sp>
          <p:nvSpPr>
            <p:cNvPr id="212" name="양쪽 모서리가 둥근 사각형 211"/>
            <p:cNvSpPr/>
            <p:nvPr/>
          </p:nvSpPr>
          <p:spPr>
            <a:xfrm>
              <a:off x="1837522" y="5872558"/>
              <a:ext cx="914400" cy="22831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13" name="양쪽 모서리가 둥근 사각형 212"/>
            <p:cNvSpPr/>
            <p:nvPr/>
          </p:nvSpPr>
          <p:spPr>
            <a:xfrm>
              <a:off x="2751922" y="5877138"/>
              <a:ext cx="914400" cy="223732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214" name="양쪽 모서리가 둥근 사각형 213"/>
            <p:cNvSpPr/>
            <p:nvPr/>
          </p:nvSpPr>
          <p:spPr>
            <a:xfrm>
              <a:off x="3666321" y="5877138"/>
              <a:ext cx="1006139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5510" y="360951"/>
            <a:ext cx="7583312" cy="6363699"/>
            <a:chOff x="536574" y="1045238"/>
            <a:chExt cx="8928000" cy="5005373"/>
          </a:xfrm>
        </p:grpSpPr>
        <p:sp>
          <p:nvSpPr>
            <p:cNvPr id="4" name="직사각형 3"/>
            <p:cNvSpPr/>
            <p:nvPr/>
          </p:nvSpPr>
          <p:spPr>
            <a:xfrm>
              <a:off x="536574" y="1195120"/>
              <a:ext cx="8928000" cy="48554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36574" y="1045238"/>
              <a:ext cx="1053329" cy="50053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949875" y="361749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992588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1" name="TextBox 10"/>
          <p:cNvSpPr txBox="1"/>
          <p:nvPr/>
        </p:nvSpPr>
        <p:spPr>
          <a:xfrm>
            <a:off x="6532668" y="360218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39147" y="403333"/>
            <a:ext cx="429824" cy="119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1" y="655683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" y="409493"/>
            <a:ext cx="704807" cy="113959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 flipH="1">
            <a:off x="951764" y="567449"/>
            <a:ext cx="62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7142405" y="374546"/>
            <a:ext cx="4422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" dirty="0" smtClean="0"/>
              <a:t>Log Out</a:t>
            </a:r>
            <a:endParaRPr lang="ko-KR" altLang="en-US" sz="500" dirty="0"/>
          </a:p>
        </p:txBody>
      </p:sp>
      <p:sp>
        <p:nvSpPr>
          <p:cNvPr id="210" name="직사각형 209"/>
          <p:cNvSpPr/>
          <p:nvPr/>
        </p:nvSpPr>
        <p:spPr>
          <a:xfrm>
            <a:off x="1102180" y="1431295"/>
            <a:ext cx="6411420" cy="5216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15" name="TextBox 214"/>
          <p:cNvSpPr txBox="1"/>
          <p:nvPr/>
        </p:nvSpPr>
        <p:spPr>
          <a:xfrm>
            <a:off x="1540100" y="1207631"/>
            <a:ext cx="771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Quay Crane</a:t>
            </a:r>
            <a:endParaRPr lang="ko-KR" altLang="en-US" sz="8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3213935" y="1211747"/>
            <a:ext cx="738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Yard Crane</a:t>
            </a:r>
            <a:endParaRPr lang="ko-KR" altLang="en-US" sz="8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4905780" y="1207631"/>
            <a:ext cx="542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Vehicle</a:t>
            </a:r>
            <a:endParaRPr lang="ko-KR" altLang="en-US" sz="800" b="1" dirty="0"/>
          </a:p>
        </p:txBody>
      </p:sp>
      <p:sp>
        <p:nvSpPr>
          <p:cNvPr id="304" name="TextBox 303"/>
          <p:cNvSpPr txBox="1"/>
          <p:nvPr/>
        </p:nvSpPr>
        <p:spPr>
          <a:xfrm>
            <a:off x="1044074" y="579254"/>
            <a:ext cx="126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Cumulative Info</a:t>
            </a:r>
            <a:endParaRPr lang="ko-KR" alt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8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9707"/>
              </p:ext>
            </p:extLst>
          </p:nvPr>
        </p:nvGraphicFramePr>
        <p:xfrm>
          <a:off x="7701863" y="1255291"/>
          <a:ext cx="2130803" cy="5350216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누적정보 화면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기간검색 조전 입력 창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시작일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시간정보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Default Value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08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현장 작업시간 확인 필요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기간검색 조전 입력 창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종료일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시간정보 설정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: Default Value :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현재일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설정된 일시 구간 검색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Quay Crane Default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활성화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View 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 조견별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Mileage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View 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 조견별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Container Move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View 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 조견별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Working Time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View 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 조견별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Alarm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 통계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통계 정보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누적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마일리지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누적 작업시간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누적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이동 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데이터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뷰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Mileage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Working Time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idle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Time 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Move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Alarm 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3" name="그룹 22"/>
          <p:cNvGrpSpPr/>
          <p:nvPr/>
        </p:nvGrpSpPr>
        <p:grpSpPr>
          <a:xfrm>
            <a:off x="1138957" y="3582746"/>
            <a:ext cx="1679753" cy="541629"/>
            <a:chOff x="1230397" y="1177904"/>
            <a:chExt cx="1679753" cy="541629"/>
          </a:xfrm>
        </p:grpSpPr>
        <p:sp>
          <p:nvSpPr>
            <p:cNvPr id="1085" name="모서리가 둥근 직사각형 1084"/>
            <p:cNvSpPr/>
            <p:nvPr/>
          </p:nvSpPr>
          <p:spPr>
            <a:xfrm>
              <a:off x="1267565" y="1177904"/>
              <a:ext cx="1524676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1086" name="그림 108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726" y="1226711"/>
              <a:ext cx="107274" cy="317113"/>
            </a:xfrm>
            <a:prstGeom prst="rect">
              <a:avLst/>
            </a:prstGeom>
          </p:spPr>
        </p:pic>
        <p:sp>
          <p:nvSpPr>
            <p:cNvPr id="1087" name="TextBox 1086"/>
            <p:cNvSpPr txBox="1"/>
            <p:nvPr/>
          </p:nvSpPr>
          <p:spPr>
            <a:xfrm>
              <a:off x="1230397" y="151947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R01</a:t>
              </a:r>
              <a:endParaRPr lang="ko-KR" altLang="en-US" sz="700" b="1"/>
            </a:p>
          </p:txBody>
        </p:sp>
        <p:pic>
          <p:nvPicPr>
            <p:cNvPr id="240" name="그림 239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009286" y="1240806"/>
              <a:ext cx="276233" cy="291741"/>
            </a:xfrm>
            <a:prstGeom prst="rect">
              <a:avLst/>
            </a:prstGeom>
          </p:spPr>
        </p:pic>
        <p:pic>
          <p:nvPicPr>
            <p:cNvPr id="246" name="그림 245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602358" y="1278217"/>
              <a:ext cx="293321" cy="195827"/>
            </a:xfrm>
            <a:prstGeom prst="rect">
              <a:avLst/>
            </a:prstGeom>
          </p:spPr>
        </p:pic>
        <p:sp>
          <p:nvSpPr>
            <p:cNvPr id="247" name="TextBox 246"/>
            <p:cNvSpPr txBox="1"/>
            <p:nvPr/>
          </p:nvSpPr>
          <p:spPr>
            <a:xfrm>
              <a:off x="2379235" y="1205749"/>
              <a:ext cx="530915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13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1927567" y="151169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1529000" y="151666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524860" y="120241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257"/>
            <p:cNvCxnSpPr/>
            <p:nvPr/>
          </p:nvCxnSpPr>
          <p:spPr>
            <a:xfrm>
              <a:off x="1970155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직선 연결선 258"/>
            <p:cNvCxnSpPr/>
            <p:nvPr/>
          </p:nvCxnSpPr>
          <p:spPr>
            <a:xfrm>
              <a:off x="2363061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/>
          <p:cNvGrpSpPr/>
          <p:nvPr/>
        </p:nvGrpSpPr>
        <p:grpSpPr>
          <a:xfrm>
            <a:off x="2720180" y="3582746"/>
            <a:ext cx="1649273" cy="541629"/>
            <a:chOff x="2720180" y="1833224"/>
            <a:chExt cx="1649273" cy="541629"/>
          </a:xfrm>
        </p:grpSpPr>
        <p:sp>
          <p:nvSpPr>
            <p:cNvPr id="261" name="모서리가 둥근 직사각형 260"/>
            <p:cNvSpPr/>
            <p:nvPr/>
          </p:nvSpPr>
          <p:spPr>
            <a:xfrm>
              <a:off x="2757347" y="1833224"/>
              <a:ext cx="1511285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262" name="그림 2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509" y="1882031"/>
              <a:ext cx="107274" cy="317113"/>
            </a:xfrm>
            <a:prstGeom prst="rect">
              <a:avLst/>
            </a:prstGeom>
          </p:spPr>
        </p:pic>
        <p:sp>
          <p:nvSpPr>
            <p:cNvPr id="263" name="TextBox 262"/>
            <p:cNvSpPr txBox="1"/>
            <p:nvPr/>
          </p:nvSpPr>
          <p:spPr>
            <a:xfrm>
              <a:off x="2720180" y="217479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R02</a:t>
              </a:r>
              <a:endParaRPr lang="ko-KR" altLang="en-US" sz="700" b="1"/>
            </a:p>
          </p:txBody>
        </p:sp>
        <p:pic>
          <p:nvPicPr>
            <p:cNvPr id="264" name="그림 263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499069" y="1896126"/>
              <a:ext cx="276233" cy="291741"/>
            </a:xfrm>
            <a:prstGeom prst="rect">
              <a:avLst/>
            </a:prstGeom>
          </p:spPr>
        </p:pic>
        <p:pic>
          <p:nvPicPr>
            <p:cNvPr id="265" name="그림 264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092141" y="1933537"/>
              <a:ext cx="293321" cy="195827"/>
            </a:xfrm>
            <a:prstGeom prst="rect">
              <a:avLst/>
            </a:prstGeom>
          </p:spPr>
        </p:pic>
        <p:sp>
          <p:nvSpPr>
            <p:cNvPr id="266" name="TextBox 265"/>
            <p:cNvSpPr txBox="1"/>
            <p:nvPr/>
          </p:nvSpPr>
          <p:spPr>
            <a:xfrm>
              <a:off x="3838538" y="1853449"/>
              <a:ext cx="530915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11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3417350" y="216701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018783" y="217198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269" name="직선 연결선 268"/>
            <p:cNvCxnSpPr/>
            <p:nvPr/>
          </p:nvCxnSpPr>
          <p:spPr>
            <a:xfrm>
              <a:off x="3014643" y="185773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직선 연결선 269"/>
            <p:cNvCxnSpPr/>
            <p:nvPr/>
          </p:nvCxnSpPr>
          <p:spPr>
            <a:xfrm>
              <a:off x="3459938" y="188679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직선 연결선 270"/>
            <p:cNvCxnSpPr/>
            <p:nvPr/>
          </p:nvCxnSpPr>
          <p:spPr>
            <a:xfrm>
              <a:off x="3852844" y="188679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그룹 271"/>
          <p:cNvGrpSpPr/>
          <p:nvPr/>
        </p:nvGrpSpPr>
        <p:grpSpPr>
          <a:xfrm>
            <a:off x="4293253" y="3588550"/>
            <a:ext cx="1687373" cy="541629"/>
            <a:chOff x="1230397" y="1177904"/>
            <a:chExt cx="1687373" cy="541629"/>
          </a:xfrm>
        </p:grpSpPr>
        <p:sp>
          <p:nvSpPr>
            <p:cNvPr id="273" name="모서리가 둥근 직사각형 272"/>
            <p:cNvSpPr/>
            <p:nvPr/>
          </p:nvSpPr>
          <p:spPr>
            <a:xfrm>
              <a:off x="1267565" y="1177904"/>
              <a:ext cx="1520262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274" name="그림 2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726" y="1226711"/>
              <a:ext cx="107274" cy="317113"/>
            </a:xfrm>
            <a:prstGeom prst="rect">
              <a:avLst/>
            </a:prstGeom>
          </p:spPr>
        </p:pic>
        <p:sp>
          <p:nvSpPr>
            <p:cNvPr id="275" name="TextBox 274"/>
            <p:cNvSpPr txBox="1"/>
            <p:nvPr/>
          </p:nvSpPr>
          <p:spPr>
            <a:xfrm>
              <a:off x="1230397" y="151947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R03</a:t>
              </a:r>
              <a:endParaRPr lang="ko-KR" altLang="en-US" sz="700" b="1"/>
            </a:p>
          </p:txBody>
        </p:sp>
        <p:pic>
          <p:nvPicPr>
            <p:cNvPr id="276" name="그림 275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009286" y="1240806"/>
              <a:ext cx="276233" cy="291741"/>
            </a:xfrm>
            <a:prstGeom prst="rect">
              <a:avLst/>
            </a:prstGeom>
          </p:spPr>
        </p:pic>
        <p:pic>
          <p:nvPicPr>
            <p:cNvPr id="277" name="그림 276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602358" y="1278217"/>
              <a:ext cx="293321" cy="195827"/>
            </a:xfrm>
            <a:prstGeom prst="rect">
              <a:avLst/>
            </a:prstGeom>
          </p:spPr>
        </p:pic>
        <p:sp>
          <p:nvSpPr>
            <p:cNvPr id="278" name="TextBox 277"/>
            <p:cNvSpPr txBox="1"/>
            <p:nvPr/>
          </p:nvSpPr>
          <p:spPr>
            <a:xfrm>
              <a:off x="2386855" y="1182889"/>
              <a:ext cx="530915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</a:t>
              </a: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8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1927567" y="151169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1529000" y="151666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281" name="직선 연결선 280"/>
            <p:cNvCxnSpPr/>
            <p:nvPr/>
          </p:nvCxnSpPr>
          <p:spPr>
            <a:xfrm>
              <a:off x="1524860" y="120241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직선 연결선 281"/>
            <p:cNvCxnSpPr/>
            <p:nvPr/>
          </p:nvCxnSpPr>
          <p:spPr>
            <a:xfrm>
              <a:off x="1970155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직선 연결선 282"/>
            <p:cNvCxnSpPr/>
            <p:nvPr/>
          </p:nvCxnSpPr>
          <p:spPr>
            <a:xfrm>
              <a:off x="2363061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/>
          <p:cNvGrpSpPr/>
          <p:nvPr/>
        </p:nvGrpSpPr>
        <p:grpSpPr>
          <a:xfrm>
            <a:off x="5874476" y="3588550"/>
            <a:ext cx="1679753" cy="541629"/>
            <a:chOff x="5889716" y="1839028"/>
            <a:chExt cx="1679753" cy="541629"/>
          </a:xfrm>
        </p:grpSpPr>
        <p:sp>
          <p:nvSpPr>
            <p:cNvPr id="285" name="모서리가 둥근 직사각형 284"/>
            <p:cNvSpPr/>
            <p:nvPr/>
          </p:nvSpPr>
          <p:spPr>
            <a:xfrm>
              <a:off x="5926883" y="1839028"/>
              <a:ext cx="1543525" cy="525417"/>
            </a:xfrm>
            <a:prstGeom prst="roundRect">
              <a:avLst>
                <a:gd name="adj" fmla="val 962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5889716" y="2180602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R04</a:t>
              </a:r>
              <a:endParaRPr lang="ko-KR" altLang="en-US" sz="700" b="1"/>
            </a:p>
          </p:txBody>
        </p:sp>
        <p:pic>
          <p:nvPicPr>
            <p:cNvPr id="288" name="그림 287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668605" y="1901930"/>
              <a:ext cx="276233" cy="291741"/>
            </a:xfrm>
            <a:prstGeom prst="rect">
              <a:avLst/>
            </a:prstGeom>
          </p:spPr>
        </p:pic>
        <p:pic>
          <p:nvPicPr>
            <p:cNvPr id="289" name="그림 288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261677" y="1939341"/>
              <a:ext cx="293321" cy="195827"/>
            </a:xfrm>
            <a:prstGeom prst="rect">
              <a:avLst/>
            </a:prstGeom>
          </p:spPr>
        </p:pic>
        <p:sp>
          <p:nvSpPr>
            <p:cNvPr id="290" name="TextBox 289"/>
            <p:cNvSpPr txBox="1"/>
            <p:nvPr/>
          </p:nvSpPr>
          <p:spPr>
            <a:xfrm>
              <a:off x="7038554" y="1859253"/>
              <a:ext cx="530915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12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6586886" y="2172814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6188319" y="2177786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293" name="직선 연결선 292"/>
            <p:cNvCxnSpPr/>
            <p:nvPr/>
          </p:nvCxnSpPr>
          <p:spPr>
            <a:xfrm>
              <a:off x="6184179" y="1863542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직선 연결선 293"/>
            <p:cNvCxnSpPr/>
            <p:nvPr/>
          </p:nvCxnSpPr>
          <p:spPr>
            <a:xfrm>
              <a:off x="6629474" y="1892602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직선 연결선 294"/>
            <p:cNvCxnSpPr/>
            <p:nvPr/>
          </p:nvCxnSpPr>
          <p:spPr>
            <a:xfrm>
              <a:off x="7022380" y="1892602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그룹 402"/>
          <p:cNvGrpSpPr/>
          <p:nvPr/>
        </p:nvGrpSpPr>
        <p:grpSpPr>
          <a:xfrm>
            <a:off x="1138957" y="4169486"/>
            <a:ext cx="1679753" cy="543445"/>
            <a:chOff x="1230397" y="1177904"/>
            <a:chExt cx="1679753" cy="543445"/>
          </a:xfrm>
        </p:grpSpPr>
        <p:sp>
          <p:nvSpPr>
            <p:cNvPr id="404" name="모서리가 둥근 직사각형 403"/>
            <p:cNvSpPr/>
            <p:nvPr/>
          </p:nvSpPr>
          <p:spPr>
            <a:xfrm>
              <a:off x="1267565" y="1177904"/>
              <a:ext cx="1524676" cy="525417"/>
            </a:xfrm>
            <a:prstGeom prst="roundRect">
              <a:avLst>
                <a:gd name="adj" fmla="val 962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1230397" y="151947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R05</a:t>
              </a:r>
              <a:endParaRPr lang="ko-KR" altLang="en-US" sz="700" b="1"/>
            </a:p>
          </p:txBody>
        </p:sp>
        <p:pic>
          <p:nvPicPr>
            <p:cNvPr id="407" name="그림 406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009286" y="1240806"/>
              <a:ext cx="276233" cy="291741"/>
            </a:xfrm>
            <a:prstGeom prst="rect">
              <a:avLst/>
            </a:prstGeom>
          </p:spPr>
        </p:pic>
        <p:pic>
          <p:nvPicPr>
            <p:cNvPr id="408" name="그림 407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602358" y="1278217"/>
              <a:ext cx="293321" cy="195827"/>
            </a:xfrm>
            <a:prstGeom prst="rect">
              <a:avLst/>
            </a:prstGeom>
          </p:spPr>
        </p:pic>
        <p:sp>
          <p:nvSpPr>
            <p:cNvPr id="409" name="TextBox 408"/>
            <p:cNvSpPr txBox="1"/>
            <p:nvPr/>
          </p:nvSpPr>
          <p:spPr>
            <a:xfrm>
              <a:off x="2379235" y="1198129"/>
              <a:ext cx="530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10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1927567" y="151169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1529000" y="151666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412" name="직선 연결선 411"/>
            <p:cNvCxnSpPr/>
            <p:nvPr/>
          </p:nvCxnSpPr>
          <p:spPr>
            <a:xfrm>
              <a:off x="1524860" y="120241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직선 연결선 412"/>
            <p:cNvCxnSpPr/>
            <p:nvPr/>
          </p:nvCxnSpPr>
          <p:spPr>
            <a:xfrm>
              <a:off x="1970155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직선 연결선 413"/>
            <p:cNvCxnSpPr/>
            <p:nvPr/>
          </p:nvCxnSpPr>
          <p:spPr>
            <a:xfrm>
              <a:off x="2363061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그룹 414"/>
          <p:cNvGrpSpPr/>
          <p:nvPr/>
        </p:nvGrpSpPr>
        <p:grpSpPr>
          <a:xfrm>
            <a:off x="2720180" y="4169486"/>
            <a:ext cx="1649273" cy="543445"/>
            <a:chOff x="2720180" y="1833224"/>
            <a:chExt cx="1649273" cy="543445"/>
          </a:xfrm>
        </p:grpSpPr>
        <p:sp>
          <p:nvSpPr>
            <p:cNvPr id="416" name="모서리가 둥근 직사각형 415"/>
            <p:cNvSpPr/>
            <p:nvPr/>
          </p:nvSpPr>
          <p:spPr>
            <a:xfrm>
              <a:off x="2757347" y="1833224"/>
              <a:ext cx="1511285" cy="525417"/>
            </a:xfrm>
            <a:prstGeom prst="roundRect">
              <a:avLst>
                <a:gd name="adj" fmla="val 9622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2720180" y="217479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R06</a:t>
              </a:r>
              <a:endParaRPr lang="ko-KR" altLang="en-US" sz="700" b="1"/>
            </a:p>
          </p:txBody>
        </p:sp>
        <p:pic>
          <p:nvPicPr>
            <p:cNvPr id="419" name="그림 418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499069" y="1896126"/>
              <a:ext cx="276233" cy="291741"/>
            </a:xfrm>
            <a:prstGeom prst="rect">
              <a:avLst/>
            </a:prstGeom>
          </p:spPr>
        </p:pic>
        <p:pic>
          <p:nvPicPr>
            <p:cNvPr id="420" name="그림 419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092141" y="1933537"/>
              <a:ext cx="293321" cy="195827"/>
            </a:xfrm>
            <a:prstGeom prst="rect">
              <a:avLst/>
            </a:prstGeom>
          </p:spPr>
        </p:pic>
        <p:sp>
          <p:nvSpPr>
            <p:cNvPr id="421" name="TextBox 420"/>
            <p:cNvSpPr txBox="1"/>
            <p:nvPr/>
          </p:nvSpPr>
          <p:spPr>
            <a:xfrm>
              <a:off x="3838538" y="1853449"/>
              <a:ext cx="530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</a:t>
              </a: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5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3417350" y="216701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018783" y="217198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424" name="직선 연결선 423"/>
            <p:cNvCxnSpPr/>
            <p:nvPr/>
          </p:nvCxnSpPr>
          <p:spPr>
            <a:xfrm>
              <a:off x="3014643" y="185773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직선 연결선 424"/>
            <p:cNvCxnSpPr/>
            <p:nvPr/>
          </p:nvCxnSpPr>
          <p:spPr>
            <a:xfrm>
              <a:off x="3459938" y="188679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직선 연결선 425"/>
            <p:cNvCxnSpPr/>
            <p:nvPr/>
          </p:nvCxnSpPr>
          <p:spPr>
            <a:xfrm>
              <a:off x="3852844" y="188679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그룹 426"/>
          <p:cNvGrpSpPr/>
          <p:nvPr/>
        </p:nvGrpSpPr>
        <p:grpSpPr>
          <a:xfrm>
            <a:off x="4293253" y="3890715"/>
            <a:ext cx="1687373" cy="826204"/>
            <a:chOff x="1230397" y="893329"/>
            <a:chExt cx="1687373" cy="826204"/>
          </a:xfrm>
        </p:grpSpPr>
        <p:sp>
          <p:nvSpPr>
            <p:cNvPr id="428" name="모서리가 둥근 직사각형 427"/>
            <p:cNvSpPr/>
            <p:nvPr/>
          </p:nvSpPr>
          <p:spPr>
            <a:xfrm>
              <a:off x="1267565" y="1177904"/>
              <a:ext cx="1520262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29" name="그림 4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726" y="1226711"/>
              <a:ext cx="107274" cy="317113"/>
            </a:xfrm>
            <a:prstGeom prst="rect">
              <a:avLst/>
            </a:prstGeom>
          </p:spPr>
        </p:pic>
        <p:sp>
          <p:nvSpPr>
            <p:cNvPr id="430" name="TextBox 429"/>
            <p:cNvSpPr txBox="1"/>
            <p:nvPr/>
          </p:nvSpPr>
          <p:spPr>
            <a:xfrm>
              <a:off x="1230397" y="151947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R07</a:t>
              </a:r>
              <a:endParaRPr lang="ko-KR" altLang="en-US" sz="700" b="1"/>
            </a:p>
          </p:txBody>
        </p:sp>
        <p:pic>
          <p:nvPicPr>
            <p:cNvPr id="431" name="그림 430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009286" y="1240806"/>
              <a:ext cx="276233" cy="291741"/>
            </a:xfrm>
            <a:prstGeom prst="rect">
              <a:avLst/>
            </a:prstGeom>
          </p:spPr>
        </p:pic>
        <p:pic>
          <p:nvPicPr>
            <p:cNvPr id="432" name="그림 431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602358" y="1278217"/>
              <a:ext cx="293321" cy="195827"/>
            </a:xfrm>
            <a:prstGeom prst="rect">
              <a:avLst/>
            </a:prstGeom>
          </p:spPr>
        </p:pic>
        <p:sp>
          <p:nvSpPr>
            <p:cNvPr id="433" name="TextBox 432"/>
            <p:cNvSpPr txBox="1"/>
            <p:nvPr/>
          </p:nvSpPr>
          <p:spPr>
            <a:xfrm>
              <a:off x="2386855" y="893329"/>
              <a:ext cx="530915" cy="81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13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1927567" y="151169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1529000" y="151666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436" name="직선 연결선 435"/>
            <p:cNvCxnSpPr/>
            <p:nvPr/>
          </p:nvCxnSpPr>
          <p:spPr>
            <a:xfrm>
              <a:off x="1524860" y="120241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직선 연결선 436"/>
            <p:cNvCxnSpPr/>
            <p:nvPr/>
          </p:nvCxnSpPr>
          <p:spPr>
            <a:xfrm>
              <a:off x="1970155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직선 연결선 437"/>
            <p:cNvCxnSpPr/>
            <p:nvPr/>
          </p:nvCxnSpPr>
          <p:spPr>
            <a:xfrm>
              <a:off x="2363061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그룹 438"/>
          <p:cNvGrpSpPr/>
          <p:nvPr/>
        </p:nvGrpSpPr>
        <p:grpSpPr>
          <a:xfrm>
            <a:off x="5874476" y="4175290"/>
            <a:ext cx="1679753" cy="543445"/>
            <a:chOff x="5889716" y="1839028"/>
            <a:chExt cx="1679753" cy="543445"/>
          </a:xfrm>
        </p:grpSpPr>
        <p:sp>
          <p:nvSpPr>
            <p:cNvPr id="440" name="모서리가 둥근 직사각형 439"/>
            <p:cNvSpPr/>
            <p:nvPr/>
          </p:nvSpPr>
          <p:spPr>
            <a:xfrm>
              <a:off x="5926883" y="1839028"/>
              <a:ext cx="1543525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41" name="그림 4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045" y="1887835"/>
              <a:ext cx="107274" cy="317113"/>
            </a:xfrm>
            <a:prstGeom prst="rect">
              <a:avLst/>
            </a:prstGeom>
          </p:spPr>
        </p:pic>
        <p:sp>
          <p:nvSpPr>
            <p:cNvPr id="442" name="TextBox 441"/>
            <p:cNvSpPr txBox="1"/>
            <p:nvPr/>
          </p:nvSpPr>
          <p:spPr>
            <a:xfrm>
              <a:off x="5889716" y="2180602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R08</a:t>
              </a:r>
              <a:endParaRPr lang="ko-KR" altLang="en-US" sz="700" b="1"/>
            </a:p>
          </p:txBody>
        </p:sp>
        <p:pic>
          <p:nvPicPr>
            <p:cNvPr id="443" name="그림 442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668605" y="1901930"/>
              <a:ext cx="276233" cy="291741"/>
            </a:xfrm>
            <a:prstGeom prst="rect">
              <a:avLst/>
            </a:prstGeom>
          </p:spPr>
        </p:pic>
        <p:pic>
          <p:nvPicPr>
            <p:cNvPr id="444" name="그림 443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261677" y="1939341"/>
              <a:ext cx="293321" cy="195827"/>
            </a:xfrm>
            <a:prstGeom prst="rect">
              <a:avLst/>
            </a:prstGeom>
          </p:spPr>
        </p:pic>
        <p:sp>
          <p:nvSpPr>
            <p:cNvPr id="445" name="TextBox 444"/>
            <p:cNvSpPr txBox="1"/>
            <p:nvPr/>
          </p:nvSpPr>
          <p:spPr>
            <a:xfrm>
              <a:off x="7038554" y="1859253"/>
              <a:ext cx="530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9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446" name="TextBox 445"/>
            <p:cNvSpPr txBox="1"/>
            <p:nvPr/>
          </p:nvSpPr>
          <p:spPr>
            <a:xfrm>
              <a:off x="6586886" y="2172814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188319" y="2177786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448" name="직선 연결선 447"/>
            <p:cNvCxnSpPr/>
            <p:nvPr/>
          </p:nvCxnSpPr>
          <p:spPr>
            <a:xfrm>
              <a:off x="6184179" y="1863542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직선 연결선 448"/>
            <p:cNvCxnSpPr/>
            <p:nvPr/>
          </p:nvCxnSpPr>
          <p:spPr>
            <a:xfrm>
              <a:off x="6629474" y="1892602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직선 연결선 449"/>
            <p:cNvCxnSpPr/>
            <p:nvPr/>
          </p:nvCxnSpPr>
          <p:spPr>
            <a:xfrm>
              <a:off x="7022380" y="1892602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1" name="그룹 450"/>
          <p:cNvGrpSpPr/>
          <p:nvPr/>
        </p:nvGrpSpPr>
        <p:grpSpPr>
          <a:xfrm>
            <a:off x="1134672" y="4763169"/>
            <a:ext cx="1679753" cy="543445"/>
            <a:chOff x="1230397" y="1177904"/>
            <a:chExt cx="1679753" cy="543445"/>
          </a:xfrm>
        </p:grpSpPr>
        <p:sp>
          <p:nvSpPr>
            <p:cNvPr id="452" name="모서리가 둥근 직사각형 451"/>
            <p:cNvSpPr/>
            <p:nvPr/>
          </p:nvSpPr>
          <p:spPr>
            <a:xfrm>
              <a:off x="1267565" y="1177904"/>
              <a:ext cx="1524676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53" name="그림 4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726" y="1226711"/>
              <a:ext cx="107274" cy="317113"/>
            </a:xfrm>
            <a:prstGeom prst="rect">
              <a:avLst/>
            </a:prstGeom>
          </p:spPr>
        </p:pic>
        <p:sp>
          <p:nvSpPr>
            <p:cNvPr id="454" name="TextBox 453"/>
            <p:cNvSpPr txBox="1"/>
            <p:nvPr/>
          </p:nvSpPr>
          <p:spPr>
            <a:xfrm>
              <a:off x="1230397" y="151947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R09</a:t>
              </a:r>
              <a:endParaRPr lang="ko-KR" altLang="en-US" sz="700" b="1"/>
            </a:p>
          </p:txBody>
        </p:sp>
        <p:pic>
          <p:nvPicPr>
            <p:cNvPr id="455" name="그림 454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009286" y="1240806"/>
              <a:ext cx="276233" cy="291741"/>
            </a:xfrm>
            <a:prstGeom prst="rect">
              <a:avLst/>
            </a:prstGeom>
          </p:spPr>
        </p:pic>
        <p:pic>
          <p:nvPicPr>
            <p:cNvPr id="456" name="그림 455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602358" y="1278217"/>
              <a:ext cx="293321" cy="195827"/>
            </a:xfrm>
            <a:prstGeom prst="rect">
              <a:avLst/>
            </a:prstGeom>
          </p:spPr>
        </p:pic>
        <p:sp>
          <p:nvSpPr>
            <p:cNvPr id="457" name="TextBox 456"/>
            <p:cNvSpPr txBox="1"/>
            <p:nvPr/>
          </p:nvSpPr>
          <p:spPr>
            <a:xfrm>
              <a:off x="2379235" y="1198129"/>
              <a:ext cx="530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3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458" name="TextBox 457"/>
            <p:cNvSpPr txBox="1"/>
            <p:nvPr/>
          </p:nvSpPr>
          <p:spPr>
            <a:xfrm>
              <a:off x="1927567" y="151169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459" name="TextBox 458"/>
            <p:cNvSpPr txBox="1"/>
            <p:nvPr/>
          </p:nvSpPr>
          <p:spPr>
            <a:xfrm>
              <a:off x="1529000" y="151666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460" name="직선 연결선 459"/>
            <p:cNvCxnSpPr/>
            <p:nvPr/>
          </p:nvCxnSpPr>
          <p:spPr>
            <a:xfrm>
              <a:off x="1524860" y="120241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직선 연결선 460"/>
            <p:cNvCxnSpPr/>
            <p:nvPr/>
          </p:nvCxnSpPr>
          <p:spPr>
            <a:xfrm>
              <a:off x="1970155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직선 연결선 461"/>
            <p:cNvCxnSpPr/>
            <p:nvPr/>
          </p:nvCxnSpPr>
          <p:spPr>
            <a:xfrm>
              <a:off x="2363061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3" name="그룹 462"/>
          <p:cNvGrpSpPr/>
          <p:nvPr/>
        </p:nvGrpSpPr>
        <p:grpSpPr>
          <a:xfrm>
            <a:off x="2715895" y="4763169"/>
            <a:ext cx="1649273" cy="543445"/>
            <a:chOff x="2720180" y="1833224"/>
            <a:chExt cx="1649273" cy="543445"/>
          </a:xfrm>
        </p:grpSpPr>
        <p:sp>
          <p:nvSpPr>
            <p:cNvPr id="464" name="모서리가 둥근 직사각형 463"/>
            <p:cNvSpPr/>
            <p:nvPr/>
          </p:nvSpPr>
          <p:spPr>
            <a:xfrm>
              <a:off x="2757347" y="1833224"/>
              <a:ext cx="1511285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65" name="그림 4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509" y="1882031"/>
              <a:ext cx="107274" cy="317113"/>
            </a:xfrm>
            <a:prstGeom prst="rect">
              <a:avLst/>
            </a:prstGeom>
          </p:spPr>
        </p:pic>
        <p:sp>
          <p:nvSpPr>
            <p:cNvPr id="466" name="TextBox 465"/>
            <p:cNvSpPr txBox="1"/>
            <p:nvPr/>
          </p:nvSpPr>
          <p:spPr>
            <a:xfrm>
              <a:off x="2720180" y="217479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R10</a:t>
              </a:r>
              <a:endParaRPr lang="ko-KR" altLang="en-US" sz="700" b="1"/>
            </a:p>
          </p:txBody>
        </p:sp>
        <p:pic>
          <p:nvPicPr>
            <p:cNvPr id="467" name="그림 466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499069" y="1896126"/>
              <a:ext cx="276233" cy="291741"/>
            </a:xfrm>
            <a:prstGeom prst="rect">
              <a:avLst/>
            </a:prstGeom>
          </p:spPr>
        </p:pic>
        <p:pic>
          <p:nvPicPr>
            <p:cNvPr id="468" name="그림 467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092141" y="1933537"/>
              <a:ext cx="293321" cy="195827"/>
            </a:xfrm>
            <a:prstGeom prst="rect">
              <a:avLst/>
            </a:prstGeom>
          </p:spPr>
        </p:pic>
        <p:sp>
          <p:nvSpPr>
            <p:cNvPr id="469" name="TextBox 468"/>
            <p:cNvSpPr txBox="1"/>
            <p:nvPr/>
          </p:nvSpPr>
          <p:spPr>
            <a:xfrm>
              <a:off x="3838538" y="1853449"/>
              <a:ext cx="530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5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3417350" y="216701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3018783" y="217198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472" name="직선 연결선 471"/>
            <p:cNvCxnSpPr/>
            <p:nvPr/>
          </p:nvCxnSpPr>
          <p:spPr>
            <a:xfrm>
              <a:off x="3014643" y="185773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직선 연결선 472"/>
            <p:cNvCxnSpPr/>
            <p:nvPr/>
          </p:nvCxnSpPr>
          <p:spPr>
            <a:xfrm>
              <a:off x="3459938" y="188679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직선 연결선 473"/>
            <p:cNvCxnSpPr/>
            <p:nvPr/>
          </p:nvCxnSpPr>
          <p:spPr>
            <a:xfrm>
              <a:off x="3852844" y="188679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5" name="그룹 474"/>
          <p:cNvGrpSpPr/>
          <p:nvPr/>
        </p:nvGrpSpPr>
        <p:grpSpPr>
          <a:xfrm>
            <a:off x="5870191" y="4768973"/>
            <a:ext cx="1679753" cy="543445"/>
            <a:chOff x="5889716" y="1839028"/>
            <a:chExt cx="1679753" cy="543445"/>
          </a:xfrm>
        </p:grpSpPr>
        <p:sp>
          <p:nvSpPr>
            <p:cNvPr id="476" name="모서리가 둥근 직사각형 475"/>
            <p:cNvSpPr/>
            <p:nvPr/>
          </p:nvSpPr>
          <p:spPr>
            <a:xfrm>
              <a:off x="5926883" y="1839028"/>
              <a:ext cx="1543525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77" name="그림 4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045" y="1887835"/>
              <a:ext cx="107274" cy="317113"/>
            </a:xfrm>
            <a:prstGeom prst="rect">
              <a:avLst/>
            </a:prstGeom>
          </p:spPr>
        </p:pic>
        <p:sp>
          <p:nvSpPr>
            <p:cNvPr id="478" name="TextBox 477"/>
            <p:cNvSpPr txBox="1"/>
            <p:nvPr/>
          </p:nvSpPr>
          <p:spPr>
            <a:xfrm>
              <a:off x="5889716" y="2180602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R12</a:t>
              </a:r>
              <a:endParaRPr lang="ko-KR" altLang="en-US" sz="700" b="1"/>
            </a:p>
          </p:txBody>
        </p:sp>
        <p:pic>
          <p:nvPicPr>
            <p:cNvPr id="479" name="그림 478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668605" y="1901930"/>
              <a:ext cx="276233" cy="291741"/>
            </a:xfrm>
            <a:prstGeom prst="rect">
              <a:avLst/>
            </a:prstGeom>
          </p:spPr>
        </p:pic>
        <p:pic>
          <p:nvPicPr>
            <p:cNvPr id="480" name="그림 479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261677" y="1939341"/>
              <a:ext cx="293321" cy="195827"/>
            </a:xfrm>
            <a:prstGeom prst="rect">
              <a:avLst/>
            </a:prstGeom>
          </p:spPr>
        </p:pic>
        <p:sp>
          <p:nvSpPr>
            <p:cNvPr id="481" name="TextBox 480"/>
            <p:cNvSpPr txBox="1"/>
            <p:nvPr/>
          </p:nvSpPr>
          <p:spPr>
            <a:xfrm>
              <a:off x="7038554" y="1859253"/>
              <a:ext cx="530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3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482" name="TextBox 481"/>
            <p:cNvSpPr txBox="1"/>
            <p:nvPr/>
          </p:nvSpPr>
          <p:spPr>
            <a:xfrm>
              <a:off x="6586886" y="2172814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6188319" y="2177786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484" name="직선 연결선 483"/>
            <p:cNvCxnSpPr/>
            <p:nvPr/>
          </p:nvCxnSpPr>
          <p:spPr>
            <a:xfrm>
              <a:off x="6184179" y="1863542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직선 연결선 484"/>
            <p:cNvCxnSpPr/>
            <p:nvPr/>
          </p:nvCxnSpPr>
          <p:spPr>
            <a:xfrm>
              <a:off x="6629474" y="1892602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직선 연결선 485"/>
            <p:cNvCxnSpPr/>
            <p:nvPr/>
          </p:nvCxnSpPr>
          <p:spPr>
            <a:xfrm>
              <a:off x="7022380" y="1892602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7" name="그룹 486"/>
          <p:cNvGrpSpPr/>
          <p:nvPr/>
        </p:nvGrpSpPr>
        <p:grpSpPr>
          <a:xfrm>
            <a:off x="1134672" y="5349909"/>
            <a:ext cx="1679753" cy="543445"/>
            <a:chOff x="1230397" y="1177904"/>
            <a:chExt cx="1679753" cy="543445"/>
          </a:xfrm>
        </p:grpSpPr>
        <p:sp>
          <p:nvSpPr>
            <p:cNvPr id="488" name="모서리가 둥근 직사각형 487"/>
            <p:cNvSpPr/>
            <p:nvPr/>
          </p:nvSpPr>
          <p:spPr>
            <a:xfrm>
              <a:off x="1267565" y="1177904"/>
              <a:ext cx="1524676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489" name="그림 48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726" y="1226711"/>
              <a:ext cx="107274" cy="317113"/>
            </a:xfrm>
            <a:prstGeom prst="rect">
              <a:avLst/>
            </a:prstGeom>
          </p:spPr>
        </p:pic>
        <p:sp>
          <p:nvSpPr>
            <p:cNvPr id="490" name="TextBox 489"/>
            <p:cNvSpPr txBox="1"/>
            <p:nvPr/>
          </p:nvSpPr>
          <p:spPr>
            <a:xfrm>
              <a:off x="1230397" y="151947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R13</a:t>
              </a:r>
              <a:endParaRPr lang="ko-KR" altLang="en-US" sz="700" b="1"/>
            </a:p>
          </p:txBody>
        </p:sp>
        <p:pic>
          <p:nvPicPr>
            <p:cNvPr id="491" name="그림 490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009286" y="1240806"/>
              <a:ext cx="276233" cy="291741"/>
            </a:xfrm>
            <a:prstGeom prst="rect">
              <a:avLst/>
            </a:prstGeom>
          </p:spPr>
        </p:pic>
        <p:pic>
          <p:nvPicPr>
            <p:cNvPr id="492" name="그림 491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602358" y="1278217"/>
              <a:ext cx="293321" cy="195827"/>
            </a:xfrm>
            <a:prstGeom prst="rect">
              <a:avLst/>
            </a:prstGeom>
          </p:spPr>
        </p:pic>
        <p:sp>
          <p:nvSpPr>
            <p:cNvPr id="493" name="TextBox 492"/>
            <p:cNvSpPr txBox="1"/>
            <p:nvPr/>
          </p:nvSpPr>
          <p:spPr>
            <a:xfrm>
              <a:off x="2379235" y="1198129"/>
              <a:ext cx="530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3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1927567" y="151169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1529000" y="151666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496" name="직선 연결선 495"/>
            <p:cNvCxnSpPr/>
            <p:nvPr/>
          </p:nvCxnSpPr>
          <p:spPr>
            <a:xfrm>
              <a:off x="1524860" y="120241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직선 연결선 496"/>
            <p:cNvCxnSpPr/>
            <p:nvPr/>
          </p:nvCxnSpPr>
          <p:spPr>
            <a:xfrm>
              <a:off x="1970155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직선 연결선 497"/>
            <p:cNvCxnSpPr/>
            <p:nvPr/>
          </p:nvCxnSpPr>
          <p:spPr>
            <a:xfrm>
              <a:off x="2363061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9" name="그룹 498"/>
          <p:cNvGrpSpPr/>
          <p:nvPr/>
        </p:nvGrpSpPr>
        <p:grpSpPr>
          <a:xfrm>
            <a:off x="2715895" y="5349909"/>
            <a:ext cx="1649273" cy="543445"/>
            <a:chOff x="2720180" y="1833224"/>
            <a:chExt cx="1649273" cy="543445"/>
          </a:xfrm>
        </p:grpSpPr>
        <p:sp>
          <p:nvSpPr>
            <p:cNvPr id="500" name="모서리가 둥근 직사각형 499"/>
            <p:cNvSpPr/>
            <p:nvPr/>
          </p:nvSpPr>
          <p:spPr>
            <a:xfrm>
              <a:off x="2757347" y="1833224"/>
              <a:ext cx="1511285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01" name="그림 50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509" y="1882031"/>
              <a:ext cx="107274" cy="317113"/>
            </a:xfrm>
            <a:prstGeom prst="rect">
              <a:avLst/>
            </a:prstGeom>
          </p:spPr>
        </p:pic>
        <p:sp>
          <p:nvSpPr>
            <p:cNvPr id="502" name="TextBox 501"/>
            <p:cNvSpPr txBox="1"/>
            <p:nvPr/>
          </p:nvSpPr>
          <p:spPr>
            <a:xfrm>
              <a:off x="2720180" y="217479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R14</a:t>
              </a:r>
              <a:endParaRPr lang="ko-KR" altLang="en-US" sz="700" b="1"/>
            </a:p>
          </p:txBody>
        </p:sp>
        <p:pic>
          <p:nvPicPr>
            <p:cNvPr id="503" name="그림 502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499069" y="1896126"/>
              <a:ext cx="276233" cy="291741"/>
            </a:xfrm>
            <a:prstGeom prst="rect">
              <a:avLst/>
            </a:prstGeom>
          </p:spPr>
        </p:pic>
        <p:pic>
          <p:nvPicPr>
            <p:cNvPr id="504" name="그림 503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092141" y="1933537"/>
              <a:ext cx="293321" cy="195827"/>
            </a:xfrm>
            <a:prstGeom prst="rect">
              <a:avLst/>
            </a:prstGeom>
          </p:spPr>
        </p:pic>
        <p:sp>
          <p:nvSpPr>
            <p:cNvPr id="505" name="TextBox 504"/>
            <p:cNvSpPr txBox="1"/>
            <p:nvPr/>
          </p:nvSpPr>
          <p:spPr>
            <a:xfrm>
              <a:off x="3838538" y="1853449"/>
              <a:ext cx="530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5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3417350" y="216701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3018783" y="217198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508" name="직선 연결선 507"/>
            <p:cNvCxnSpPr/>
            <p:nvPr/>
          </p:nvCxnSpPr>
          <p:spPr>
            <a:xfrm>
              <a:off x="3014643" y="185773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직선 연결선 508"/>
            <p:cNvCxnSpPr/>
            <p:nvPr/>
          </p:nvCxnSpPr>
          <p:spPr>
            <a:xfrm>
              <a:off x="3459938" y="188679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직선 연결선 509"/>
            <p:cNvCxnSpPr/>
            <p:nvPr/>
          </p:nvCxnSpPr>
          <p:spPr>
            <a:xfrm>
              <a:off x="3852844" y="188679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1" name="그룹 510"/>
          <p:cNvGrpSpPr/>
          <p:nvPr/>
        </p:nvGrpSpPr>
        <p:grpSpPr>
          <a:xfrm>
            <a:off x="4288968" y="5071138"/>
            <a:ext cx="1687373" cy="826204"/>
            <a:chOff x="1230397" y="893329"/>
            <a:chExt cx="1687373" cy="826204"/>
          </a:xfrm>
        </p:grpSpPr>
        <p:sp>
          <p:nvSpPr>
            <p:cNvPr id="512" name="모서리가 둥근 직사각형 511"/>
            <p:cNvSpPr/>
            <p:nvPr/>
          </p:nvSpPr>
          <p:spPr>
            <a:xfrm>
              <a:off x="1267565" y="1177904"/>
              <a:ext cx="1520262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13" name="그림 5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726" y="1226711"/>
              <a:ext cx="107274" cy="317113"/>
            </a:xfrm>
            <a:prstGeom prst="rect">
              <a:avLst/>
            </a:prstGeom>
          </p:spPr>
        </p:pic>
        <p:sp>
          <p:nvSpPr>
            <p:cNvPr id="514" name="TextBox 513"/>
            <p:cNvSpPr txBox="1"/>
            <p:nvPr/>
          </p:nvSpPr>
          <p:spPr>
            <a:xfrm>
              <a:off x="1230397" y="151947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R15</a:t>
              </a:r>
              <a:endParaRPr lang="ko-KR" altLang="en-US" sz="700" b="1"/>
            </a:p>
          </p:txBody>
        </p:sp>
        <p:pic>
          <p:nvPicPr>
            <p:cNvPr id="515" name="그림 514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009286" y="1240806"/>
              <a:ext cx="276233" cy="291741"/>
            </a:xfrm>
            <a:prstGeom prst="rect">
              <a:avLst/>
            </a:prstGeom>
          </p:spPr>
        </p:pic>
        <p:pic>
          <p:nvPicPr>
            <p:cNvPr id="516" name="그림 515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602358" y="1278217"/>
              <a:ext cx="293321" cy="195827"/>
            </a:xfrm>
            <a:prstGeom prst="rect">
              <a:avLst/>
            </a:prstGeom>
          </p:spPr>
        </p:pic>
        <p:sp>
          <p:nvSpPr>
            <p:cNvPr id="517" name="TextBox 516"/>
            <p:cNvSpPr txBox="1"/>
            <p:nvPr/>
          </p:nvSpPr>
          <p:spPr>
            <a:xfrm>
              <a:off x="2386855" y="893329"/>
              <a:ext cx="530915" cy="81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21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1927567" y="151169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1529000" y="151666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520" name="직선 연결선 519"/>
            <p:cNvCxnSpPr/>
            <p:nvPr/>
          </p:nvCxnSpPr>
          <p:spPr>
            <a:xfrm>
              <a:off x="1524860" y="120241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직선 연결선 520"/>
            <p:cNvCxnSpPr/>
            <p:nvPr/>
          </p:nvCxnSpPr>
          <p:spPr>
            <a:xfrm>
              <a:off x="1970155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직선 연결선 521"/>
            <p:cNvCxnSpPr/>
            <p:nvPr/>
          </p:nvCxnSpPr>
          <p:spPr>
            <a:xfrm>
              <a:off x="2363061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" name="그룹 522"/>
          <p:cNvGrpSpPr/>
          <p:nvPr/>
        </p:nvGrpSpPr>
        <p:grpSpPr>
          <a:xfrm>
            <a:off x="5870191" y="5355713"/>
            <a:ext cx="1679753" cy="543445"/>
            <a:chOff x="5889716" y="1839028"/>
            <a:chExt cx="1679753" cy="543445"/>
          </a:xfrm>
        </p:grpSpPr>
        <p:sp>
          <p:nvSpPr>
            <p:cNvPr id="524" name="모서리가 둥근 직사각형 523"/>
            <p:cNvSpPr/>
            <p:nvPr/>
          </p:nvSpPr>
          <p:spPr>
            <a:xfrm>
              <a:off x="5926883" y="1839028"/>
              <a:ext cx="1543525" cy="525417"/>
            </a:xfrm>
            <a:prstGeom prst="roundRect">
              <a:avLst>
                <a:gd name="adj" fmla="val 96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pic>
          <p:nvPicPr>
            <p:cNvPr id="525" name="그림 5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045" y="1887835"/>
              <a:ext cx="107274" cy="317113"/>
            </a:xfrm>
            <a:prstGeom prst="rect">
              <a:avLst/>
            </a:prstGeom>
          </p:spPr>
        </p:pic>
        <p:sp>
          <p:nvSpPr>
            <p:cNvPr id="526" name="TextBox 525"/>
            <p:cNvSpPr txBox="1"/>
            <p:nvPr/>
          </p:nvSpPr>
          <p:spPr>
            <a:xfrm>
              <a:off x="5889716" y="2180602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R16</a:t>
              </a:r>
              <a:endParaRPr lang="ko-KR" altLang="en-US" sz="700" b="1"/>
            </a:p>
          </p:txBody>
        </p:sp>
        <p:pic>
          <p:nvPicPr>
            <p:cNvPr id="527" name="그림 526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668605" y="1901930"/>
              <a:ext cx="276233" cy="291741"/>
            </a:xfrm>
            <a:prstGeom prst="rect">
              <a:avLst/>
            </a:prstGeom>
          </p:spPr>
        </p:pic>
        <p:pic>
          <p:nvPicPr>
            <p:cNvPr id="528" name="그림 527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261677" y="1939341"/>
              <a:ext cx="293321" cy="195827"/>
            </a:xfrm>
            <a:prstGeom prst="rect">
              <a:avLst/>
            </a:prstGeom>
          </p:spPr>
        </p:pic>
        <p:sp>
          <p:nvSpPr>
            <p:cNvPr id="529" name="TextBox 528"/>
            <p:cNvSpPr txBox="1"/>
            <p:nvPr/>
          </p:nvSpPr>
          <p:spPr>
            <a:xfrm>
              <a:off x="7038554" y="1859253"/>
              <a:ext cx="53091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3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6586886" y="2172814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531" name="TextBox 530"/>
            <p:cNvSpPr txBox="1"/>
            <p:nvPr/>
          </p:nvSpPr>
          <p:spPr>
            <a:xfrm>
              <a:off x="6188319" y="2177786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532" name="직선 연결선 531"/>
            <p:cNvCxnSpPr/>
            <p:nvPr/>
          </p:nvCxnSpPr>
          <p:spPr>
            <a:xfrm>
              <a:off x="6184179" y="1863542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직선 연결선 532"/>
            <p:cNvCxnSpPr/>
            <p:nvPr/>
          </p:nvCxnSpPr>
          <p:spPr>
            <a:xfrm>
              <a:off x="6629474" y="1892602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직선 연결선 533"/>
            <p:cNvCxnSpPr/>
            <p:nvPr/>
          </p:nvCxnSpPr>
          <p:spPr>
            <a:xfrm>
              <a:off x="7022380" y="1892602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5" name="그룹 534"/>
          <p:cNvGrpSpPr/>
          <p:nvPr/>
        </p:nvGrpSpPr>
        <p:grpSpPr>
          <a:xfrm>
            <a:off x="4301482" y="4477743"/>
            <a:ext cx="1687373" cy="826204"/>
            <a:chOff x="1230397" y="893329"/>
            <a:chExt cx="1687373" cy="826204"/>
          </a:xfrm>
        </p:grpSpPr>
        <p:sp>
          <p:nvSpPr>
            <p:cNvPr id="536" name="모서리가 둥근 직사각형 535"/>
            <p:cNvSpPr/>
            <p:nvPr/>
          </p:nvSpPr>
          <p:spPr>
            <a:xfrm>
              <a:off x="1267565" y="1177904"/>
              <a:ext cx="1520262" cy="525417"/>
            </a:xfrm>
            <a:prstGeom prst="roundRect">
              <a:avLst>
                <a:gd name="adj" fmla="val 9622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1230397" y="1519478"/>
              <a:ext cx="3612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 smtClean="0"/>
                <a:t>R11</a:t>
              </a:r>
              <a:endParaRPr lang="ko-KR" altLang="en-US" sz="700" b="1"/>
            </a:p>
          </p:txBody>
        </p:sp>
        <p:pic>
          <p:nvPicPr>
            <p:cNvPr id="539" name="그림 538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009286" y="1240806"/>
              <a:ext cx="276233" cy="291741"/>
            </a:xfrm>
            <a:prstGeom prst="rect">
              <a:avLst/>
            </a:prstGeom>
          </p:spPr>
        </p:pic>
        <p:pic>
          <p:nvPicPr>
            <p:cNvPr id="540" name="그림 539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602358" y="1278217"/>
              <a:ext cx="293321" cy="195827"/>
            </a:xfrm>
            <a:prstGeom prst="rect">
              <a:avLst/>
            </a:prstGeom>
          </p:spPr>
        </p:pic>
        <p:sp>
          <p:nvSpPr>
            <p:cNvPr id="541" name="TextBox 540"/>
            <p:cNvSpPr txBox="1"/>
            <p:nvPr/>
          </p:nvSpPr>
          <p:spPr>
            <a:xfrm>
              <a:off x="2386855" y="893329"/>
              <a:ext cx="530915" cy="815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 11</a:t>
              </a:r>
            </a:p>
            <a:p>
              <a:pPr algn="ctr">
                <a:defRPr/>
              </a:pPr>
              <a:r>
                <a:rPr lang="en-US" altLang="ko-KR" sz="700" b="1" dirty="0" smtClean="0">
                  <a:ln w="0"/>
                  <a:latin typeface="+mn-ea"/>
                </a:rPr>
                <a:t>Move</a:t>
              </a:r>
              <a:endParaRPr lang="ko-KR" altLang="en-US" sz="900" b="1" dirty="0">
                <a:ln w="0"/>
                <a:latin typeface="+mn-ea"/>
              </a:endParaRPr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1927567" y="1511690"/>
              <a:ext cx="5501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6H:25M </a:t>
              </a:r>
              <a:endParaRPr lang="ko-KR" altLang="en-US" sz="700" b="1"/>
            </a:p>
          </p:txBody>
        </p:sp>
        <p:sp>
          <p:nvSpPr>
            <p:cNvPr id="543" name="TextBox 542"/>
            <p:cNvSpPr txBox="1"/>
            <p:nvPr/>
          </p:nvSpPr>
          <p:spPr>
            <a:xfrm>
              <a:off x="1529000" y="1516662"/>
              <a:ext cx="5036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 smtClean="0"/>
                <a:t>12.5Km</a:t>
              </a:r>
              <a:endParaRPr lang="ko-KR" altLang="en-US" sz="700" b="1"/>
            </a:p>
          </p:txBody>
        </p:sp>
        <p:cxnSp>
          <p:nvCxnSpPr>
            <p:cNvPr id="544" name="직선 연결선 543"/>
            <p:cNvCxnSpPr/>
            <p:nvPr/>
          </p:nvCxnSpPr>
          <p:spPr>
            <a:xfrm>
              <a:off x="1524860" y="1202418"/>
              <a:ext cx="0" cy="46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직선 연결선 544"/>
            <p:cNvCxnSpPr/>
            <p:nvPr/>
          </p:nvCxnSpPr>
          <p:spPr>
            <a:xfrm>
              <a:off x="1970155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직선 연결선 545"/>
            <p:cNvCxnSpPr/>
            <p:nvPr/>
          </p:nvCxnSpPr>
          <p:spPr>
            <a:xfrm>
              <a:off x="2363061" y="1231478"/>
              <a:ext cx="0" cy="2880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98595"/>
              </p:ext>
            </p:extLst>
          </p:nvPr>
        </p:nvGraphicFramePr>
        <p:xfrm>
          <a:off x="1184671" y="1496549"/>
          <a:ext cx="3079675" cy="93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Worksheet" r:id="rId8" imgW="4579542" imgH="2750859" progId="Excel.Sheet.12">
                  <p:embed/>
                </p:oleObj>
              </mc:Choice>
              <mc:Fallback>
                <p:oleObj name="Worksheet" r:id="rId8" imgW="4579542" imgH="2750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84671" y="1496549"/>
                        <a:ext cx="3079675" cy="93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개체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91127"/>
              </p:ext>
            </p:extLst>
          </p:nvPr>
        </p:nvGraphicFramePr>
        <p:xfrm>
          <a:off x="1171840" y="2496065"/>
          <a:ext cx="3092506" cy="100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Worksheet" r:id="rId10" imgW="4578102" imgH="2749419" progId="Excel.Sheet.12">
                  <p:embed/>
                </p:oleObj>
              </mc:Choice>
              <mc:Fallback>
                <p:oleObj name="Worksheet" r:id="rId10" imgW="4578102" imgH="27494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1840" y="2496065"/>
                        <a:ext cx="3092506" cy="100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499314"/>
              </p:ext>
            </p:extLst>
          </p:nvPr>
        </p:nvGraphicFramePr>
        <p:xfrm>
          <a:off x="4334434" y="1496824"/>
          <a:ext cx="3106999" cy="93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Worksheet" r:id="rId12" imgW="4579542" imgH="2750859" progId="Excel.Sheet.12">
                  <p:embed/>
                </p:oleObj>
              </mc:Choice>
              <mc:Fallback>
                <p:oleObj name="Worksheet" r:id="rId12" imgW="4579542" imgH="2750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34434" y="1496824"/>
                        <a:ext cx="3106999" cy="93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직사각형 30"/>
          <p:cNvSpPr/>
          <p:nvPr/>
        </p:nvSpPr>
        <p:spPr>
          <a:xfrm>
            <a:off x="1102180" y="842826"/>
            <a:ext cx="6411420" cy="2610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1173859" y="873210"/>
            <a:ext cx="914400" cy="18647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0" name="그림 5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0504" y="895435"/>
            <a:ext cx="185635" cy="142796"/>
          </a:xfrm>
          <a:prstGeom prst="rect">
            <a:avLst/>
          </a:prstGeom>
        </p:spPr>
      </p:pic>
      <p:sp>
        <p:nvSpPr>
          <p:cNvPr id="551" name="모서리가 둥근 직사각형 550"/>
          <p:cNvSpPr/>
          <p:nvPr/>
        </p:nvSpPr>
        <p:spPr>
          <a:xfrm>
            <a:off x="2132373" y="877529"/>
            <a:ext cx="267991" cy="18647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2" name="그림 5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81" y="4213758"/>
            <a:ext cx="106221" cy="319516"/>
          </a:xfrm>
          <a:prstGeom prst="rect">
            <a:avLst/>
          </a:prstGeom>
        </p:spPr>
      </p:pic>
      <p:pic>
        <p:nvPicPr>
          <p:cNvPr id="553" name="그림 5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7" y="3636611"/>
            <a:ext cx="120729" cy="332594"/>
          </a:xfrm>
          <a:prstGeom prst="rect">
            <a:avLst/>
          </a:prstGeom>
        </p:spPr>
      </p:pic>
      <p:pic>
        <p:nvPicPr>
          <p:cNvPr id="554" name="그림 5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71" y="4223060"/>
            <a:ext cx="120729" cy="332594"/>
          </a:xfrm>
          <a:prstGeom prst="rect">
            <a:avLst/>
          </a:prstGeom>
        </p:spPr>
      </p:pic>
      <p:pic>
        <p:nvPicPr>
          <p:cNvPr id="555" name="그림 5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26" y="4804100"/>
            <a:ext cx="106221" cy="319516"/>
          </a:xfrm>
          <a:prstGeom prst="rect">
            <a:avLst/>
          </a:prstGeom>
        </p:spPr>
      </p:pic>
      <p:sp>
        <p:nvSpPr>
          <p:cNvPr id="556" name="TextBox 555"/>
          <p:cNvSpPr txBox="1"/>
          <p:nvPr/>
        </p:nvSpPr>
        <p:spPr>
          <a:xfrm>
            <a:off x="2414491" y="847862"/>
            <a:ext cx="191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-</a:t>
            </a:r>
            <a:endParaRPr lang="ko-KR" altLang="en-US" sz="900" b="1" dirty="0"/>
          </a:p>
        </p:txBody>
      </p:sp>
      <p:sp>
        <p:nvSpPr>
          <p:cNvPr id="557" name="모서리가 둥근 직사각형 556"/>
          <p:cNvSpPr/>
          <p:nvPr/>
        </p:nvSpPr>
        <p:spPr>
          <a:xfrm>
            <a:off x="2650843" y="880830"/>
            <a:ext cx="914400" cy="18647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8" name="그림 5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7488" y="903055"/>
            <a:ext cx="185635" cy="142796"/>
          </a:xfrm>
          <a:prstGeom prst="rect">
            <a:avLst/>
          </a:prstGeom>
        </p:spPr>
      </p:pic>
      <p:sp>
        <p:nvSpPr>
          <p:cNvPr id="559" name="모서리가 둥근 직사각형 558"/>
          <p:cNvSpPr/>
          <p:nvPr/>
        </p:nvSpPr>
        <p:spPr>
          <a:xfrm>
            <a:off x="3609357" y="885149"/>
            <a:ext cx="267991" cy="18647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0" name="순서도: 추출 559"/>
          <p:cNvSpPr/>
          <p:nvPr/>
        </p:nvSpPr>
        <p:spPr bwMode="auto">
          <a:xfrm rot="10800000">
            <a:off x="2283510" y="935641"/>
            <a:ext cx="72000" cy="72000"/>
          </a:xfrm>
          <a:prstGeom prst="flowChartExtra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61" name="순서도: 추출 560"/>
          <p:cNvSpPr/>
          <p:nvPr/>
        </p:nvSpPr>
        <p:spPr bwMode="auto">
          <a:xfrm rot="10800000">
            <a:off x="3769410" y="935641"/>
            <a:ext cx="72000" cy="72000"/>
          </a:xfrm>
          <a:prstGeom prst="flowChartExtra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564" name="그림 56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53748" y="884579"/>
            <a:ext cx="451855" cy="185903"/>
          </a:xfrm>
          <a:prstGeom prst="rect">
            <a:avLst/>
          </a:prstGeom>
        </p:spPr>
      </p:pic>
      <p:sp>
        <p:nvSpPr>
          <p:cNvPr id="565" name="TextBox 564"/>
          <p:cNvSpPr txBox="1"/>
          <p:nvPr/>
        </p:nvSpPr>
        <p:spPr>
          <a:xfrm>
            <a:off x="4158315" y="868103"/>
            <a:ext cx="4667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A6F06"/>
                </a:solidFill>
              </a:rPr>
              <a:t>Search</a:t>
            </a:r>
            <a:endParaRPr lang="ko-KR" altLang="en-US" sz="700" b="1" dirty="0" smtClean="0">
              <a:solidFill>
                <a:srgbClr val="FA6F06"/>
              </a:solidFill>
            </a:endParaRPr>
          </a:p>
        </p:txBody>
      </p:sp>
      <p:graphicFrame>
        <p:nvGraphicFramePr>
          <p:cNvPr id="566" name="표 5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33459"/>
              </p:ext>
            </p:extLst>
          </p:nvPr>
        </p:nvGraphicFramePr>
        <p:xfrm>
          <a:off x="1201387" y="5950169"/>
          <a:ext cx="620709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452"/>
                <a:gridCol w="856365"/>
                <a:gridCol w="1134911"/>
                <a:gridCol w="1018122"/>
                <a:gridCol w="1018122"/>
                <a:gridCol w="101812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Equipment</a:t>
                      </a:r>
                      <a:r>
                        <a:rPr lang="en-US" altLang="ko-KR" sz="800" baseline="0" dirty="0" smtClean="0"/>
                        <a:t> ID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Mileage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Working Time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Idle Time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Move</a:t>
                      </a:r>
                      <a:r>
                        <a:rPr lang="en-US" altLang="ko-KR" sz="800" baseline="0" dirty="0" smtClean="0"/>
                        <a:t> 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Alarm</a:t>
                      </a:r>
                      <a:r>
                        <a:rPr lang="en-US" altLang="ko-KR" sz="800" baseline="0" dirty="0" smtClean="0"/>
                        <a:t> count</a:t>
                      </a:r>
                      <a:endParaRPr lang="ko-KR" altLang="en-US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R01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12.5 Km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06:25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en-US" altLang="ko-KR" sz="800" baseline="0" dirty="0" err="1" smtClean="0"/>
                        <a:t>hr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00:12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en-US" altLang="ko-KR" sz="800" baseline="0" dirty="0" err="1" smtClean="0"/>
                        <a:t>hr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R02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12.5 Km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06:25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en-US" altLang="ko-KR" sz="800" baseline="0" dirty="0" err="1" smtClean="0"/>
                        <a:t>hr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00:20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en-US" altLang="ko-KR" sz="800" baseline="0" dirty="0" err="1" smtClean="0"/>
                        <a:t>hr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개체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426633"/>
              </p:ext>
            </p:extLst>
          </p:nvPr>
        </p:nvGraphicFramePr>
        <p:xfrm>
          <a:off x="4334821" y="2498771"/>
          <a:ext cx="3106611" cy="1004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Worksheet" r:id="rId18" imgW="4578102" imgH="2750859" progId="Excel.Sheet.12">
                  <p:embed/>
                </p:oleObj>
              </mc:Choice>
              <mc:Fallback>
                <p:oleObj name="Worksheet" r:id="rId18" imgW="4578102" imgH="2750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34821" y="2498771"/>
                        <a:ext cx="3106611" cy="1004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" name="타원 567"/>
          <p:cNvSpPr/>
          <p:nvPr/>
        </p:nvSpPr>
        <p:spPr bwMode="auto">
          <a:xfrm>
            <a:off x="929467" y="522720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69" name="타원 568"/>
          <p:cNvSpPr/>
          <p:nvPr/>
        </p:nvSpPr>
        <p:spPr bwMode="auto">
          <a:xfrm>
            <a:off x="989595" y="77426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0" name="타원 569"/>
          <p:cNvSpPr/>
          <p:nvPr/>
        </p:nvSpPr>
        <p:spPr bwMode="auto">
          <a:xfrm>
            <a:off x="2489327" y="757855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3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1" name="타원 570"/>
          <p:cNvSpPr/>
          <p:nvPr/>
        </p:nvSpPr>
        <p:spPr bwMode="auto">
          <a:xfrm>
            <a:off x="4041732" y="735311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4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2" name="타원 571"/>
          <p:cNvSpPr/>
          <p:nvPr/>
        </p:nvSpPr>
        <p:spPr bwMode="auto">
          <a:xfrm>
            <a:off x="1037371" y="1142894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5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3" name="타원 572"/>
          <p:cNvSpPr/>
          <p:nvPr/>
        </p:nvSpPr>
        <p:spPr bwMode="auto">
          <a:xfrm>
            <a:off x="1059147" y="141051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6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4" name="타원 573"/>
          <p:cNvSpPr/>
          <p:nvPr/>
        </p:nvSpPr>
        <p:spPr bwMode="auto">
          <a:xfrm>
            <a:off x="4207446" y="141696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7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5" name="타원 574"/>
          <p:cNvSpPr/>
          <p:nvPr/>
        </p:nvSpPr>
        <p:spPr bwMode="auto">
          <a:xfrm>
            <a:off x="1087087" y="2435791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8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6" name="타원 575"/>
          <p:cNvSpPr/>
          <p:nvPr/>
        </p:nvSpPr>
        <p:spPr bwMode="auto">
          <a:xfrm>
            <a:off x="4235386" y="2442241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9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7" name="타원 576"/>
          <p:cNvSpPr/>
          <p:nvPr/>
        </p:nvSpPr>
        <p:spPr bwMode="auto">
          <a:xfrm>
            <a:off x="1043216" y="3460976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A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8" name="타원 577"/>
          <p:cNvSpPr/>
          <p:nvPr/>
        </p:nvSpPr>
        <p:spPr bwMode="auto">
          <a:xfrm>
            <a:off x="1071888" y="5828803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B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그룹 210"/>
          <p:cNvGrpSpPr/>
          <p:nvPr/>
        </p:nvGrpSpPr>
        <p:grpSpPr>
          <a:xfrm>
            <a:off x="1117391" y="1203061"/>
            <a:ext cx="4924658" cy="228312"/>
            <a:chOff x="1837522" y="5872558"/>
            <a:chExt cx="2834938" cy="228312"/>
          </a:xfrm>
        </p:grpSpPr>
        <p:sp>
          <p:nvSpPr>
            <p:cNvPr id="212" name="양쪽 모서리가 둥근 사각형 211"/>
            <p:cNvSpPr/>
            <p:nvPr/>
          </p:nvSpPr>
          <p:spPr>
            <a:xfrm>
              <a:off x="1837522" y="5872558"/>
              <a:ext cx="914400" cy="22831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13" name="양쪽 모서리가 둥근 사각형 212"/>
            <p:cNvSpPr/>
            <p:nvPr/>
          </p:nvSpPr>
          <p:spPr>
            <a:xfrm>
              <a:off x="2751922" y="5877138"/>
              <a:ext cx="914400" cy="22373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214" name="양쪽 모서리가 둥근 사각형 213"/>
            <p:cNvSpPr/>
            <p:nvPr/>
          </p:nvSpPr>
          <p:spPr>
            <a:xfrm>
              <a:off x="3666321" y="5877138"/>
              <a:ext cx="1006139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5510" y="360951"/>
            <a:ext cx="7583312" cy="6363699"/>
            <a:chOff x="536574" y="1045238"/>
            <a:chExt cx="8928000" cy="5005373"/>
          </a:xfrm>
        </p:grpSpPr>
        <p:sp>
          <p:nvSpPr>
            <p:cNvPr id="4" name="직사각형 3"/>
            <p:cNvSpPr/>
            <p:nvPr/>
          </p:nvSpPr>
          <p:spPr>
            <a:xfrm>
              <a:off x="536574" y="1195120"/>
              <a:ext cx="8928000" cy="48554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36574" y="1045238"/>
              <a:ext cx="1053329" cy="50053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949875" y="361749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992588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1" name="TextBox 10"/>
          <p:cNvSpPr txBox="1"/>
          <p:nvPr/>
        </p:nvSpPr>
        <p:spPr>
          <a:xfrm>
            <a:off x="6532668" y="360218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39147" y="403333"/>
            <a:ext cx="429824" cy="119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1" y="655683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" y="409493"/>
            <a:ext cx="704807" cy="113959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 flipH="1">
            <a:off x="951764" y="567449"/>
            <a:ext cx="62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7142405" y="374546"/>
            <a:ext cx="4422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" dirty="0" smtClean="0"/>
              <a:t>Log Out</a:t>
            </a:r>
            <a:endParaRPr lang="ko-KR" altLang="en-US" sz="500" dirty="0"/>
          </a:p>
        </p:txBody>
      </p:sp>
      <p:sp>
        <p:nvSpPr>
          <p:cNvPr id="210" name="직사각형 209"/>
          <p:cNvSpPr/>
          <p:nvPr/>
        </p:nvSpPr>
        <p:spPr>
          <a:xfrm>
            <a:off x="1102180" y="1431295"/>
            <a:ext cx="6411420" cy="5216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15" name="TextBox 214"/>
          <p:cNvSpPr txBox="1"/>
          <p:nvPr/>
        </p:nvSpPr>
        <p:spPr>
          <a:xfrm>
            <a:off x="1540100" y="1207631"/>
            <a:ext cx="771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Quay Crane</a:t>
            </a:r>
            <a:endParaRPr lang="ko-KR" altLang="en-US" sz="8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3213935" y="1211747"/>
            <a:ext cx="738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Yard Crane</a:t>
            </a:r>
            <a:endParaRPr lang="ko-KR" altLang="en-US" sz="8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4905780" y="1207631"/>
            <a:ext cx="542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/>
              <a:t>Vehicle</a:t>
            </a:r>
            <a:endParaRPr lang="ko-KR" altLang="en-US" sz="800" b="1" dirty="0"/>
          </a:p>
        </p:txBody>
      </p:sp>
      <p:sp>
        <p:nvSpPr>
          <p:cNvPr id="304" name="TextBox 303"/>
          <p:cNvSpPr txBox="1"/>
          <p:nvPr/>
        </p:nvSpPr>
        <p:spPr>
          <a:xfrm>
            <a:off x="1044074" y="579254"/>
            <a:ext cx="126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Cumulative Info</a:t>
            </a:r>
            <a:endParaRPr lang="ko-KR" alt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" name="모서리가 둥근 직사각형 1084"/>
          <p:cNvSpPr/>
          <p:nvPr/>
        </p:nvSpPr>
        <p:spPr>
          <a:xfrm>
            <a:off x="1176125" y="3582746"/>
            <a:ext cx="1524676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87" name="TextBox 1086"/>
          <p:cNvSpPr txBox="1"/>
          <p:nvPr/>
        </p:nvSpPr>
        <p:spPr>
          <a:xfrm>
            <a:off x="1138957" y="3924320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A</a:t>
            </a:r>
            <a:r>
              <a:rPr lang="en-US" altLang="ko-KR" sz="700" b="1" dirty="0" smtClean="0"/>
              <a:t>01</a:t>
            </a:r>
            <a:endParaRPr lang="ko-KR" altLang="en-US" sz="700" b="1"/>
          </a:p>
        </p:txBody>
      </p:sp>
      <p:pic>
        <p:nvPicPr>
          <p:cNvPr id="240" name="그림 23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917846" y="3645648"/>
            <a:ext cx="276233" cy="291741"/>
          </a:xfrm>
          <a:prstGeom prst="rect">
            <a:avLst/>
          </a:prstGeom>
        </p:spPr>
      </p:pic>
      <p:pic>
        <p:nvPicPr>
          <p:cNvPr id="246" name="그림 245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510918" y="3683059"/>
            <a:ext cx="293321" cy="195827"/>
          </a:xfrm>
          <a:prstGeom prst="rect">
            <a:avLst/>
          </a:prstGeom>
        </p:spPr>
      </p:pic>
      <p:sp>
        <p:nvSpPr>
          <p:cNvPr id="247" name="TextBox 246"/>
          <p:cNvSpPr txBox="1"/>
          <p:nvPr/>
        </p:nvSpPr>
        <p:spPr>
          <a:xfrm>
            <a:off x="2287795" y="3610591"/>
            <a:ext cx="53091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13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836127" y="3916532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249" name="TextBox 248"/>
          <p:cNvSpPr txBox="1"/>
          <p:nvPr/>
        </p:nvSpPr>
        <p:spPr>
          <a:xfrm>
            <a:off x="1437560" y="3921504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22" name="직선 연결선 21"/>
          <p:cNvCxnSpPr/>
          <p:nvPr/>
        </p:nvCxnSpPr>
        <p:spPr>
          <a:xfrm>
            <a:off x="1433420" y="3607260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직선 연결선 257"/>
          <p:cNvCxnSpPr/>
          <p:nvPr/>
        </p:nvCxnSpPr>
        <p:spPr>
          <a:xfrm>
            <a:off x="1878715" y="3636320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직선 연결선 258"/>
          <p:cNvCxnSpPr/>
          <p:nvPr/>
        </p:nvCxnSpPr>
        <p:spPr>
          <a:xfrm>
            <a:off x="2271621" y="3636320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모서리가 둥근 직사각형 260"/>
          <p:cNvSpPr/>
          <p:nvPr/>
        </p:nvSpPr>
        <p:spPr>
          <a:xfrm>
            <a:off x="2757347" y="3582746"/>
            <a:ext cx="1511285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63" name="TextBox 262"/>
          <p:cNvSpPr txBox="1"/>
          <p:nvPr/>
        </p:nvSpPr>
        <p:spPr>
          <a:xfrm>
            <a:off x="2720180" y="3924320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A</a:t>
            </a:r>
            <a:r>
              <a:rPr lang="en-US" altLang="ko-KR" sz="700" b="1" dirty="0" smtClean="0"/>
              <a:t>02</a:t>
            </a:r>
            <a:endParaRPr lang="ko-KR" altLang="en-US" sz="700" b="1"/>
          </a:p>
        </p:txBody>
      </p:sp>
      <p:pic>
        <p:nvPicPr>
          <p:cNvPr id="264" name="그림 26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499069" y="3645648"/>
            <a:ext cx="276233" cy="291741"/>
          </a:xfrm>
          <a:prstGeom prst="rect">
            <a:avLst/>
          </a:prstGeom>
        </p:spPr>
      </p:pic>
      <p:pic>
        <p:nvPicPr>
          <p:cNvPr id="265" name="그림 264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092141" y="3683059"/>
            <a:ext cx="293321" cy="195827"/>
          </a:xfrm>
          <a:prstGeom prst="rect">
            <a:avLst/>
          </a:prstGeom>
        </p:spPr>
      </p:pic>
      <p:sp>
        <p:nvSpPr>
          <p:cNvPr id="266" name="TextBox 265"/>
          <p:cNvSpPr txBox="1"/>
          <p:nvPr/>
        </p:nvSpPr>
        <p:spPr>
          <a:xfrm>
            <a:off x="3838538" y="3602971"/>
            <a:ext cx="53091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11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3417350" y="3916532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268" name="TextBox 267"/>
          <p:cNvSpPr txBox="1"/>
          <p:nvPr/>
        </p:nvSpPr>
        <p:spPr>
          <a:xfrm>
            <a:off x="3018783" y="3921504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269" name="직선 연결선 268"/>
          <p:cNvCxnSpPr/>
          <p:nvPr/>
        </p:nvCxnSpPr>
        <p:spPr>
          <a:xfrm>
            <a:off x="3014643" y="3607260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직선 연결선 269"/>
          <p:cNvCxnSpPr/>
          <p:nvPr/>
        </p:nvCxnSpPr>
        <p:spPr>
          <a:xfrm>
            <a:off x="3459938" y="3636320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연결선 270"/>
          <p:cNvCxnSpPr/>
          <p:nvPr/>
        </p:nvCxnSpPr>
        <p:spPr>
          <a:xfrm>
            <a:off x="3852844" y="3636320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모서리가 둥근 직사각형 272"/>
          <p:cNvSpPr/>
          <p:nvPr/>
        </p:nvSpPr>
        <p:spPr>
          <a:xfrm>
            <a:off x="4330421" y="3588550"/>
            <a:ext cx="1520262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75" name="TextBox 274"/>
          <p:cNvSpPr txBox="1"/>
          <p:nvPr/>
        </p:nvSpPr>
        <p:spPr>
          <a:xfrm>
            <a:off x="4293253" y="3930124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B01</a:t>
            </a:r>
            <a:endParaRPr lang="ko-KR" altLang="en-US" sz="700" b="1"/>
          </a:p>
        </p:txBody>
      </p:sp>
      <p:pic>
        <p:nvPicPr>
          <p:cNvPr id="276" name="그림 27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072142" y="3651452"/>
            <a:ext cx="276233" cy="291741"/>
          </a:xfrm>
          <a:prstGeom prst="rect">
            <a:avLst/>
          </a:prstGeom>
        </p:spPr>
      </p:pic>
      <p:pic>
        <p:nvPicPr>
          <p:cNvPr id="277" name="그림 276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665214" y="3688863"/>
            <a:ext cx="293321" cy="195827"/>
          </a:xfrm>
          <a:prstGeom prst="rect">
            <a:avLst/>
          </a:prstGeom>
        </p:spPr>
      </p:pic>
      <p:sp>
        <p:nvSpPr>
          <p:cNvPr id="278" name="TextBox 277"/>
          <p:cNvSpPr txBox="1"/>
          <p:nvPr/>
        </p:nvSpPr>
        <p:spPr>
          <a:xfrm>
            <a:off x="5449711" y="3593535"/>
            <a:ext cx="53091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8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990423" y="3922336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280" name="TextBox 279"/>
          <p:cNvSpPr txBox="1"/>
          <p:nvPr/>
        </p:nvSpPr>
        <p:spPr>
          <a:xfrm>
            <a:off x="4591856" y="3927308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281" name="직선 연결선 280"/>
          <p:cNvCxnSpPr/>
          <p:nvPr/>
        </p:nvCxnSpPr>
        <p:spPr>
          <a:xfrm>
            <a:off x="4587716" y="3613064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직선 연결선 281"/>
          <p:cNvCxnSpPr/>
          <p:nvPr/>
        </p:nvCxnSpPr>
        <p:spPr>
          <a:xfrm>
            <a:off x="5033011" y="3642124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직선 연결선 282"/>
          <p:cNvCxnSpPr/>
          <p:nvPr/>
        </p:nvCxnSpPr>
        <p:spPr>
          <a:xfrm>
            <a:off x="5425917" y="3642124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모서리가 둥근 직사각형 284"/>
          <p:cNvSpPr/>
          <p:nvPr/>
        </p:nvSpPr>
        <p:spPr>
          <a:xfrm>
            <a:off x="5911643" y="3588550"/>
            <a:ext cx="1543525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87" name="TextBox 286"/>
          <p:cNvSpPr txBox="1"/>
          <p:nvPr/>
        </p:nvSpPr>
        <p:spPr>
          <a:xfrm>
            <a:off x="5874476" y="3930124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B02</a:t>
            </a:r>
            <a:endParaRPr lang="ko-KR" altLang="en-US" sz="700" b="1"/>
          </a:p>
        </p:txBody>
      </p:sp>
      <p:pic>
        <p:nvPicPr>
          <p:cNvPr id="288" name="그림 28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653365" y="3651452"/>
            <a:ext cx="276233" cy="291741"/>
          </a:xfrm>
          <a:prstGeom prst="rect">
            <a:avLst/>
          </a:prstGeom>
        </p:spPr>
      </p:pic>
      <p:pic>
        <p:nvPicPr>
          <p:cNvPr id="289" name="그림 28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246437" y="3688863"/>
            <a:ext cx="293321" cy="195827"/>
          </a:xfrm>
          <a:prstGeom prst="rect">
            <a:avLst/>
          </a:prstGeom>
        </p:spPr>
      </p:pic>
      <p:sp>
        <p:nvSpPr>
          <p:cNvPr id="290" name="TextBox 289"/>
          <p:cNvSpPr txBox="1"/>
          <p:nvPr/>
        </p:nvSpPr>
        <p:spPr>
          <a:xfrm>
            <a:off x="7023314" y="3608775"/>
            <a:ext cx="53091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12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6571646" y="3922336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292" name="TextBox 291"/>
          <p:cNvSpPr txBox="1"/>
          <p:nvPr/>
        </p:nvSpPr>
        <p:spPr>
          <a:xfrm>
            <a:off x="6173079" y="3927308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293" name="직선 연결선 292"/>
          <p:cNvCxnSpPr/>
          <p:nvPr/>
        </p:nvCxnSpPr>
        <p:spPr>
          <a:xfrm>
            <a:off x="6168939" y="3613064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직선 연결선 293"/>
          <p:cNvCxnSpPr/>
          <p:nvPr/>
        </p:nvCxnSpPr>
        <p:spPr>
          <a:xfrm>
            <a:off x="6614234" y="3642124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직선 연결선 294"/>
          <p:cNvCxnSpPr/>
          <p:nvPr/>
        </p:nvCxnSpPr>
        <p:spPr>
          <a:xfrm>
            <a:off x="7007140" y="3642124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모서리가 둥근 직사각형 403"/>
          <p:cNvSpPr/>
          <p:nvPr/>
        </p:nvSpPr>
        <p:spPr>
          <a:xfrm>
            <a:off x="1176125" y="4169486"/>
            <a:ext cx="1524676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06" name="TextBox 405"/>
          <p:cNvSpPr txBox="1"/>
          <p:nvPr/>
        </p:nvSpPr>
        <p:spPr>
          <a:xfrm>
            <a:off x="1138957" y="4511060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B03</a:t>
            </a:r>
            <a:endParaRPr lang="ko-KR" altLang="en-US" sz="700" b="1"/>
          </a:p>
        </p:txBody>
      </p:sp>
      <p:pic>
        <p:nvPicPr>
          <p:cNvPr id="407" name="그림 40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917846" y="4232388"/>
            <a:ext cx="276233" cy="291741"/>
          </a:xfrm>
          <a:prstGeom prst="rect">
            <a:avLst/>
          </a:prstGeom>
        </p:spPr>
      </p:pic>
      <p:pic>
        <p:nvPicPr>
          <p:cNvPr id="408" name="그림 407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510918" y="4269799"/>
            <a:ext cx="293321" cy="195827"/>
          </a:xfrm>
          <a:prstGeom prst="rect">
            <a:avLst/>
          </a:prstGeom>
        </p:spPr>
      </p:pic>
      <p:sp>
        <p:nvSpPr>
          <p:cNvPr id="409" name="TextBox 408"/>
          <p:cNvSpPr txBox="1"/>
          <p:nvPr/>
        </p:nvSpPr>
        <p:spPr>
          <a:xfrm>
            <a:off x="2287795" y="4189711"/>
            <a:ext cx="53091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10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1836127" y="4503272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411" name="TextBox 410"/>
          <p:cNvSpPr txBox="1"/>
          <p:nvPr/>
        </p:nvSpPr>
        <p:spPr>
          <a:xfrm>
            <a:off x="1437560" y="4508244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412" name="직선 연결선 411"/>
          <p:cNvCxnSpPr/>
          <p:nvPr/>
        </p:nvCxnSpPr>
        <p:spPr>
          <a:xfrm>
            <a:off x="1433420" y="4194000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직선 연결선 412"/>
          <p:cNvCxnSpPr/>
          <p:nvPr/>
        </p:nvCxnSpPr>
        <p:spPr>
          <a:xfrm>
            <a:off x="1878715" y="4223060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직선 연결선 413"/>
          <p:cNvCxnSpPr/>
          <p:nvPr/>
        </p:nvCxnSpPr>
        <p:spPr>
          <a:xfrm>
            <a:off x="2271621" y="4223060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모서리가 둥근 직사각형 415"/>
          <p:cNvSpPr/>
          <p:nvPr/>
        </p:nvSpPr>
        <p:spPr>
          <a:xfrm>
            <a:off x="2757347" y="4169486"/>
            <a:ext cx="1511285" cy="525417"/>
          </a:xfrm>
          <a:prstGeom prst="roundRect">
            <a:avLst>
              <a:gd name="adj" fmla="val 9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18" name="TextBox 417"/>
          <p:cNvSpPr txBox="1"/>
          <p:nvPr/>
        </p:nvSpPr>
        <p:spPr>
          <a:xfrm>
            <a:off x="2720180" y="4511060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B04</a:t>
            </a:r>
            <a:endParaRPr lang="ko-KR" altLang="en-US" sz="700" b="1"/>
          </a:p>
        </p:txBody>
      </p:sp>
      <p:pic>
        <p:nvPicPr>
          <p:cNvPr id="419" name="그림 41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499069" y="4232388"/>
            <a:ext cx="276233" cy="291741"/>
          </a:xfrm>
          <a:prstGeom prst="rect">
            <a:avLst/>
          </a:prstGeom>
        </p:spPr>
      </p:pic>
      <p:pic>
        <p:nvPicPr>
          <p:cNvPr id="420" name="그림 41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092141" y="4269799"/>
            <a:ext cx="293321" cy="195827"/>
          </a:xfrm>
          <a:prstGeom prst="rect">
            <a:avLst/>
          </a:prstGeom>
        </p:spPr>
      </p:pic>
      <p:sp>
        <p:nvSpPr>
          <p:cNvPr id="421" name="TextBox 420"/>
          <p:cNvSpPr txBox="1"/>
          <p:nvPr/>
        </p:nvSpPr>
        <p:spPr>
          <a:xfrm>
            <a:off x="3838538" y="4189711"/>
            <a:ext cx="53091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5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3417350" y="4503272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423" name="TextBox 422"/>
          <p:cNvSpPr txBox="1"/>
          <p:nvPr/>
        </p:nvSpPr>
        <p:spPr>
          <a:xfrm>
            <a:off x="3018783" y="4508244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424" name="직선 연결선 423"/>
          <p:cNvCxnSpPr/>
          <p:nvPr/>
        </p:nvCxnSpPr>
        <p:spPr>
          <a:xfrm>
            <a:off x="3014643" y="4194000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직선 연결선 424"/>
          <p:cNvCxnSpPr/>
          <p:nvPr/>
        </p:nvCxnSpPr>
        <p:spPr>
          <a:xfrm>
            <a:off x="3459938" y="4223060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직선 연결선 425"/>
          <p:cNvCxnSpPr/>
          <p:nvPr/>
        </p:nvCxnSpPr>
        <p:spPr>
          <a:xfrm>
            <a:off x="3852844" y="4223060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모서리가 둥근 직사각형 427"/>
          <p:cNvSpPr/>
          <p:nvPr/>
        </p:nvSpPr>
        <p:spPr>
          <a:xfrm>
            <a:off x="4330421" y="4175290"/>
            <a:ext cx="1520262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30" name="TextBox 429"/>
          <p:cNvSpPr txBox="1"/>
          <p:nvPr/>
        </p:nvSpPr>
        <p:spPr>
          <a:xfrm>
            <a:off x="4293253" y="4516864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B05</a:t>
            </a:r>
            <a:endParaRPr lang="ko-KR" altLang="en-US" sz="700" b="1"/>
          </a:p>
        </p:txBody>
      </p:sp>
      <p:pic>
        <p:nvPicPr>
          <p:cNvPr id="431" name="그림 43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072142" y="4238192"/>
            <a:ext cx="276233" cy="291741"/>
          </a:xfrm>
          <a:prstGeom prst="rect">
            <a:avLst/>
          </a:prstGeom>
        </p:spPr>
      </p:pic>
      <p:pic>
        <p:nvPicPr>
          <p:cNvPr id="432" name="그림 431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665214" y="4275603"/>
            <a:ext cx="293321" cy="195827"/>
          </a:xfrm>
          <a:prstGeom prst="rect">
            <a:avLst/>
          </a:prstGeom>
        </p:spPr>
      </p:pic>
      <p:sp>
        <p:nvSpPr>
          <p:cNvPr id="433" name="TextBox 432"/>
          <p:cNvSpPr txBox="1"/>
          <p:nvPr/>
        </p:nvSpPr>
        <p:spPr>
          <a:xfrm>
            <a:off x="5449711" y="3890715"/>
            <a:ext cx="530915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13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4990423" y="4509076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435" name="TextBox 434"/>
          <p:cNvSpPr txBox="1"/>
          <p:nvPr/>
        </p:nvSpPr>
        <p:spPr>
          <a:xfrm>
            <a:off x="4591856" y="4514048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436" name="직선 연결선 435"/>
          <p:cNvCxnSpPr/>
          <p:nvPr/>
        </p:nvCxnSpPr>
        <p:spPr>
          <a:xfrm>
            <a:off x="4587716" y="4199804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직선 연결선 436"/>
          <p:cNvCxnSpPr/>
          <p:nvPr/>
        </p:nvCxnSpPr>
        <p:spPr>
          <a:xfrm>
            <a:off x="5033011" y="4228864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직선 연결선 437"/>
          <p:cNvCxnSpPr/>
          <p:nvPr/>
        </p:nvCxnSpPr>
        <p:spPr>
          <a:xfrm>
            <a:off x="5425917" y="4228864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모서리가 둥근 직사각형 439"/>
          <p:cNvSpPr/>
          <p:nvPr/>
        </p:nvSpPr>
        <p:spPr>
          <a:xfrm>
            <a:off x="5911643" y="4175290"/>
            <a:ext cx="1543525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42" name="TextBox 441"/>
          <p:cNvSpPr txBox="1"/>
          <p:nvPr/>
        </p:nvSpPr>
        <p:spPr>
          <a:xfrm>
            <a:off x="5874476" y="4516864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B06</a:t>
            </a:r>
            <a:endParaRPr lang="ko-KR" altLang="en-US" sz="700" b="1"/>
          </a:p>
        </p:txBody>
      </p:sp>
      <p:pic>
        <p:nvPicPr>
          <p:cNvPr id="443" name="그림 44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653365" y="4238192"/>
            <a:ext cx="276233" cy="291741"/>
          </a:xfrm>
          <a:prstGeom prst="rect">
            <a:avLst/>
          </a:prstGeom>
        </p:spPr>
      </p:pic>
      <p:pic>
        <p:nvPicPr>
          <p:cNvPr id="444" name="그림 44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246437" y="4275603"/>
            <a:ext cx="293321" cy="195827"/>
          </a:xfrm>
          <a:prstGeom prst="rect">
            <a:avLst/>
          </a:prstGeom>
        </p:spPr>
      </p:pic>
      <p:sp>
        <p:nvSpPr>
          <p:cNvPr id="445" name="TextBox 444"/>
          <p:cNvSpPr txBox="1"/>
          <p:nvPr/>
        </p:nvSpPr>
        <p:spPr>
          <a:xfrm>
            <a:off x="7023314" y="4195515"/>
            <a:ext cx="53091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9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6571646" y="4509076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447" name="TextBox 446"/>
          <p:cNvSpPr txBox="1"/>
          <p:nvPr/>
        </p:nvSpPr>
        <p:spPr>
          <a:xfrm>
            <a:off x="6173079" y="4514048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448" name="직선 연결선 447"/>
          <p:cNvCxnSpPr/>
          <p:nvPr/>
        </p:nvCxnSpPr>
        <p:spPr>
          <a:xfrm>
            <a:off x="6168939" y="4199804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직선 연결선 448"/>
          <p:cNvCxnSpPr/>
          <p:nvPr/>
        </p:nvCxnSpPr>
        <p:spPr>
          <a:xfrm>
            <a:off x="6614234" y="4228864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직선 연결선 449"/>
          <p:cNvCxnSpPr/>
          <p:nvPr/>
        </p:nvCxnSpPr>
        <p:spPr>
          <a:xfrm>
            <a:off x="7007140" y="4228864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모서리가 둥근 직사각형 451"/>
          <p:cNvSpPr/>
          <p:nvPr/>
        </p:nvSpPr>
        <p:spPr>
          <a:xfrm>
            <a:off x="1171840" y="4763169"/>
            <a:ext cx="1524676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54" name="TextBox 453"/>
          <p:cNvSpPr txBox="1"/>
          <p:nvPr/>
        </p:nvSpPr>
        <p:spPr>
          <a:xfrm>
            <a:off x="1134672" y="5104743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C01</a:t>
            </a:r>
            <a:endParaRPr lang="ko-KR" altLang="en-US" sz="700" b="1"/>
          </a:p>
        </p:txBody>
      </p:sp>
      <p:pic>
        <p:nvPicPr>
          <p:cNvPr id="455" name="그림 45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913561" y="4826071"/>
            <a:ext cx="276233" cy="291741"/>
          </a:xfrm>
          <a:prstGeom prst="rect">
            <a:avLst/>
          </a:prstGeom>
        </p:spPr>
      </p:pic>
      <p:pic>
        <p:nvPicPr>
          <p:cNvPr id="456" name="그림 455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506633" y="4863482"/>
            <a:ext cx="293321" cy="195827"/>
          </a:xfrm>
          <a:prstGeom prst="rect">
            <a:avLst/>
          </a:prstGeom>
        </p:spPr>
      </p:pic>
      <p:sp>
        <p:nvSpPr>
          <p:cNvPr id="457" name="TextBox 456"/>
          <p:cNvSpPr txBox="1"/>
          <p:nvPr/>
        </p:nvSpPr>
        <p:spPr>
          <a:xfrm>
            <a:off x="2283510" y="4783394"/>
            <a:ext cx="53091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3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1831842" y="5096955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459" name="TextBox 458"/>
          <p:cNvSpPr txBox="1"/>
          <p:nvPr/>
        </p:nvSpPr>
        <p:spPr>
          <a:xfrm>
            <a:off x="1433275" y="5101927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460" name="직선 연결선 459"/>
          <p:cNvCxnSpPr/>
          <p:nvPr/>
        </p:nvCxnSpPr>
        <p:spPr>
          <a:xfrm>
            <a:off x="1429135" y="4787683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직선 연결선 460"/>
          <p:cNvCxnSpPr/>
          <p:nvPr/>
        </p:nvCxnSpPr>
        <p:spPr>
          <a:xfrm>
            <a:off x="1874430" y="4816743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직선 연결선 461"/>
          <p:cNvCxnSpPr/>
          <p:nvPr/>
        </p:nvCxnSpPr>
        <p:spPr>
          <a:xfrm>
            <a:off x="2267336" y="4816743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모서리가 둥근 직사각형 463"/>
          <p:cNvSpPr/>
          <p:nvPr/>
        </p:nvSpPr>
        <p:spPr>
          <a:xfrm>
            <a:off x="2753062" y="4763169"/>
            <a:ext cx="1511285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66" name="TextBox 465"/>
          <p:cNvSpPr txBox="1"/>
          <p:nvPr/>
        </p:nvSpPr>
        <p:spPr>
          <a:xfrm>
            <a:off x="2715895" y="5104743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C02</a:t>
            </a:r>
            <a:endParaRPr lang="ko-KR" altLang="en-US" sz="700" b="1"/>
          </a:p>
        </p:txBody>
      </p:sp>
      <p:pic>
        <p:nvPicPr>
          <p:cNvPr id="467" name="그림 46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494784" y="4826071"/>
            <a:ext cx="276233" cy="291741"/>
          </a:xfrm>
          <a:prstGeom prst="rect">
            <a:avLst/>
          </a:prstGeom>
        </p:spPr>
      </p:pic>
      <p:pic>
        <p:nvPicPr>
          <p:cNvPr id="468" name="그림 467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087856" y="4863482"/>
            <a:ext cx="293321" cy="195827"/>
          </a:xfrm>
          <a:prstGeom prst="rect">
            <a:avLst/>
          </a:prstGeom>
        </p:spPr>
      </p:pic>
      <p:sp>
        <p:nvSpPr>
          <p:cNvPr id="469" name="TextBox 468"/>
          <p:cNvSpPr txBox="1"/>
          <p:nvPr/>
        </p:nvSpPr>
        <p:spPr>
          <a:xfrm>
            <a:off x="3834253" y="4783394"/>
            <a:ext cx="53091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5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3413065" y="5096955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471" name="TextBox 470"/>
          <p:cNvSpPr txBox="1"/>
          <p:nvPr/>
        </p:nvSpPr>
        <p:spPr>
          <a:xfrm>
            <a:off x="3014498" y="5101927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472" name="직선 연결선 471"/>
          <p:cNvCxnSpPr/>
          <p:nvPr/>
        </p:nvCxnSpPr>
        <p:spPr>
          <a:xfrm>
            <a:off x="3010358" y="4787683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직선 연결선 472"/>
          <p:cNvCxnSpPr/>
          <p:nvPr/>
        </p:nvCxnSpPr>
        <p:spPr>
          <a:xfrm>
            <a:off x="3455653" y="4816743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직선 연결선 473"/>
          <p:cNvCxnSpPr/>
          <p:nvPr/>
        </p:nvCxnSpPr>
        <p:spPr>
          <a:xfrm>
            <a:off x="3848559" y="4816743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모서리가 둥근 직사각형 475"/>
          <p:cNvSpPr/>
          <p:nvPr/>
        </p:nvSpPr>
        <p:spPr>
          <a:xfrm>
            <a:off x="5907358" y="4768973"/>
            <a:ext cx="1543525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78" name="TextBox 477"/>
          <p:cNvSpPr txBox="1"/>
          <p:nvPr/>
        </p:nvSpPr>
        <p:spPr>
          <a:xfrm>
            <a:off x="5870191" y="5110547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/>
              <a:t>C</a:t>
            </a:r>
            <a:r>
              <a:rPr lang="en-US" altLang="ko-KR" sz="700" b="1" dirty="0" smtClean="0"/>
              <a:t>04</a:t>
            </a:r>
            <a:endParaRPr lang="ko-KR" altLang="en-US" sz="700" b="1"/>
          </a:p>
        </p:txBody>
      </p:sp>
      <p:pic>
        <p:nvPicPr>
          <p:cNvPr id="479" name="그림 47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649080" y="4831875"/>
            <a:ext cx="276233" cy="291741"/>
          </a:xfrm>
          <a:prstGeom prst="rect">
            <a:avLst/>
          </a:prstGeom>
        </p:spPr>
      </p:pic>
      <p:pic>
        <p:nvPicPr>
          <p:cNvPr id="480" name="그림 47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242152" y="4869286"/>
            <a:ext cx="293321" cy="195827"/>
          </a:xfrm>
          <a:prstGeom prst="rect">
            <a:avLst/>
          </a:prstGeom>
        </p:spPr>
      </p:pic>
      <p:sp>
        <p:nvSpPr>
          <p:cNvPr id="481" name="TextBox 480"/>
          <p:cNvSpPr txBox="1"/>
          <p:nvPr/>
        </p:nvSpPr>
        <p:spPr>
          <a:xfrm>
            <a:off x="7019029" y="4789198"/>
            <a:ext cx="53091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3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6567361" y="5102759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483" name="TextBox 482"/>
          <p:cNvSpPr txBox="1"/>
          <p:nvPr/>
        </p:nvSpPr>
        <p:spPr>
          <a:xfrm>
            <a:off x="6168794" y="5107731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484" name="직선 연결선 483"/>
          <p:cNvCxnSpPr/>
          <p:nvPr/>
        </p:nvCxnSpPr>
        <p:spPr>
          <a:xfrm>
            <a:off x="6164654" y="4793487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직선 연결선 484"/>
          <p:cNvCxnSpPr/>
          <p:nvPr/>
        </p:nvCxnSpPr>
        <p:spPr>
          <a:xfrm>
            <a:off x="6609949" y="4822547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직선 연결선 485"/>
          <p:cNvCxnSpPr/>
          <p:nvPr/>
        </p:nvCxnSpPr>
        <p:spPr>
          <a:xfrm>
            <a:off x="7002855" y="4822547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모서리가 둥근 직사각형 487"/>
          <p:cNvSpPr/>
          <p:nvPr/>
        </p:nvSpPr>
        <p:spPr>
          <a:xfrm>
            <a:off x="1171840" y="5349909"/>
            <a:ext cx="1524676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90" name="TextBox 489"/>
          <p:cNvSpPr txBox="1"/>
          <p:nvPr/>
        </p:nvSpPr>
        <p:spPr>
          <a:xfrm>
            <a:off x="1134672" y="5691483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D01</a:t>
            </a:r>
            <a:endParaRPr lang="ko-KR" altLang="en-US" sz="700" b="1"/>
          </a:p>
        </p:txBody>
      </p:sp>
      <p:pic>
        <p:nvPicPr>
          <p:cNvPr id="491" name="그림 49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913561" y="5412811"/>
            <a:ext cx="276233" cy="291741"/>
          </a:xfrm>
          <a:prstGeom prst="rect">
            <a:avLst/>
          </a:prstGeom>
        </p:spPr>
      </p:pic>
      <p:pic>
        <p:nvPicPr>
          <p:cNvPr id="492" name="그림 491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506633" y="5450222"/>
            <a:ext cx="293321" cy="195827"/>
          </a:xfrm>
          <a:prstGeom prst="rect">
            <a:avLst/>
          </a:prstGeom>
        </p:spPr>
      </p:pic>
      <p:sp>
        <p:nvSpPr>
          <p:cNvPr id="493" name="TextBox 492"/>
          <p:cNvSpPr txBox="1"/>
          <p:nvPr/>
        </p:nvSpPr>
        <p:spPr>
          <a:xfrm>
            <a:off x="2283510" y="5370134"/>
            <a:ext cx="53091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3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1831842" y="5683695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495" name="TextBox 494"/>
          <p:cNvSpPr txBox="1"/>
          <p:nvPr/>
        </p:nvSpPr>
        <p:spPr>
          <a:xfrm>
            <a:off x="1433275" y="5688667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496" name="직선 연결선 495"/>
          <p:cNvCxnSpPr/>
          <p:nvPr/>
        </p:nvCxnSpPr>
        <p:spPr>
          <a:xfrm>
            <a:off x="1429135" y="5374423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직선 연결선 496"/>
          <p:cNvCxnSpPr/>
          <p:nvPr/>
        </p:nvCxnSpPr>
        <p:spPr>
          <a:xfrm>
            <a:off x="1874430" y="5403483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직선 연결선 497"/>
          <p:cNvCxnSpPr/>
          <p:nvPr/>
        </p:nvCxnSpPr>
        <p:spPr>
          <a:xfrm>
            <a:off x="2267336" y="5403483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모서리가 둥근 직사각형 499"/>
          <p:cNvSpPr/>
          <p:nvPr/>
        </p:nvSpPr>
        <p:spPr>
          <a:xfrm>
            <a:off x="2753062" y="5349909"/>
            <a:ext cx="1511285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02" name="TextBox 501"/>
          <p:cNvSpPr txBox="1"/>
          <p:nvPr/>
        </p:nvSpPr>
        <p:spPr>
          <a:xfrm>
            <a:off x="2715895" y="5691483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D02</a:t>
            </a:r>
            <a:endParaRPr lang="ko-KR" altLang="en-US" sz="700" b="1"/>
          </a:p>
        </p:txBody>
      </p:sp>
      <p:pic>
        <p:nvPicPr>
          <p:cNvPr id="503" name="그림 50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494784" y="5412811"/>
            <a:ext cx="276233" cy="291741"/>
          </a:xfrm>
          <a:prstGeom prst="rect">
            <a:avLst/>
          </a:prstGeom>
        </p:spPr>
      </p:pic>
      <p:pic>
        <p:nvPicPr>
          <p:cNvPr id="504" name="그림 50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087856" y="5450222"/>
            <a:ext cx="293321" cy="195827"/>
          </a:xfrm>
          <a:prstGeom prst="rect">
            <a:avLst/>
          </a:prstGeom>
        </p:spPr>
      </p:pic>
      <p:sp>
        <p:nvSpPr>
          <p:cNvPr id="505" name="TextBox 504"/>
          <p:cNvSpPr txBox="1"/>
          <p:nvPr/>
        </p:nvSpPr>
        <p:spPr>
          <a:xfrm>
            <a:off x="3834253" y="5370134"/>
            <a:ext cx="53091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5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3413065" y="5683695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507" name="TextBox 506"/>
          <p:cNvSpPr txBox="1"/>
          <p:nvPr/>
        </p:nvSpPr>
        <p:spPr>
          <a:xfrm>
            <a:off x="3014498" y="5688667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508" name="직선 연결선 507"/>
          <p:cNvCxnSpPr/>
          <p:nvPr/>
        </p:nvCxnSpPr>
        <p:spPr>
          <a:xfrm>
            <a:off x="3010358" y="5374423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직선 연결선 508"/>
          <p:cNvCxnSpPr/>
          <p:nvPr/>
        </p:nvCxnSpPr>
        <p:spPr>
          <a:xfrm>
            <a:off x="3455653" y="5403483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직선 연결선 509"/>
          <p:cNvCxnSpPr/>
          <p:nvPr/>
        </p:nvCxnSpPr>
        <p:spPr>
          <a:xfrm>
            <a:off x="3848559" y="5403483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모서리가 둥근 직사각형 511"/>
          <p:cNvSpPr/>
          <p:nvPr/>
        </p:nvSpPr>
        <p:spPr>
          <a:xfrm>
            <a:off x="4326136" y="5355713"/>
            <a:ext cx="1520262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14" name="TextBox 513"/>
          <p:cNvSpPr txBox="1"/>
          <p:nvPr/>
        </p:nvSpPr>
        <p:spPr>
          <a:xfrm>
            <a:off x="4288968" y="5697287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D03</a:t>
            </a:r>
            <a:endParaRPr lang="ko-KR" altLang="en-US" sz="700" b="1"/>
          </a:p>
        </p:txBody>
      </p:sp>
      <p:pic>
        <p:nvPicPr>
          <p:cNvPr id="515" name="그림 51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067857" y="5418615"/>
            <a:ext cx="276233" cy="291741"/>
          </a:xfrm>
          <a:prstGeom prst="rect">
            <a:avLst/>
          </a:prstGeom>
        </p:spPr>
      </p:pic>
      <p:pic>
        <p:nvPicPr>
          <p:cNvPr id="516" name="그림 515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660929" y="5456026"/>
            <a:ext cx="293321" cy="195827"/>
          </a:xfrm>
          <a:prstGeom prst="rect">
            <a:avLst/>
          </a:prstGeom>
        </p:spPr>
      </p:pic>
      <p:sp>
        <p:nvSpPr>
          <p:cNvPr id="517" name="TextBox 516"/>
          <p:cNvSpPr txBox="1"/>
          <p:nvPr/>
        </p:nvSpPr>
        <p:spPr>
          <a:xfrm>
            <a:off x="5445426" y="5071138"/>
            <a:ext cx="530915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21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4986138" y="5689499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519" name="TextBox 518"/>
          <p:cNvSpPr txBox="1"/>
          <p:nvPr/>
        </p:nvSpPr>
        <p:spPr>
          <a:xfrm>
            <a:off x="4587571" y="5694471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520" name="직선 연결선 519"/>
          <p:cNvCxnSpPr/>
          <p:nvPr/>
        </p:nvCxnSpPr>
        <p:spPr>
          <a:xfrm>
            <a:off x="4583431" y="5380227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직선 연결선 520"/>
          <p:cNvCxnSpPr/>
          <p:nvPr/>
        </p:nvCxnSpPr>
        <p:spPr>
          <a:xfrm>
            <a:off x="5028726" y="5409287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직선 연결선 521"/>
          <p:cNvCxnSpPr/>
          <p:nvPr/>
        </p:nvCxnSpPr>
        <p:spPr>
          <a:xfrm>
            <a:off x="5421632" y="5409287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모서리가 둥근 직사각형 523"/>
          <p:cNvSpPr/>
          <p:nvPr/>
        </p:nvSpPr>
        <p:spPr>
          <a:xfrm>
            <a:off x="5907358" y="5355713"/>
            <a:ext cx="1543525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26" name="TextBox 525"/>
          <p:cNvSpPr txBox="1"/>
          <p:nvPr/>
        </p:nvSpPr>
        <p:spPr>
          <a:xfrm>
            <a:off x="5870191" y="5697287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D04</a:t>
            </a:r>
            <a:endParaRPr lang="ko-KR" altLang="en-US" sz="700" b="1"/>
          </a:p>
        </p:txBody>
      </p:sp>
      <p:pic>
        <p:nvPicPr>
          <p:cNvPr id="527" name="그림 52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649080" y="5418615"/>
            <a:ext cx="276233" cy="291741"/>
          </a:xfrm>
          <a:prstGeom prst="rect">
            <a:avLst/>
          </a:prstGeom>
        </p:spPr>
      </p:pic>
      <p:pic>
        <p:nvPicPr>
          <p:cNvPr id="528" name="그림 527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242152" y="5456026"/>
            <a:ext cx="293321" cy="195827"/>
          </a:xfrm>
          <a:prstGeom prst="rect">
            <a:avLst/>
          </a:prstGeom>
        </p:spPr>
      </p:pic>
      <p:sp>
        <p:nvSpPr>
          <p:cNvPr id="529" name="TextBox 528"/>
          <p:cNvSpPr txBox="1"/>
          <p:nvPr/>
        </p:nvSpPr>
        <p:spPr>
          <a:xfrm>
            <a:off x="7019029" y="5375938"/>
            <a:ext cx="53091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3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6567361" y="5689499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531" name="TextBox 530"/>
          <p:cNvSpPr txBox="1"/>
          <p:nvPr/>
        </p:nvSpPr>
        <p:spPr>
          <a:xfrm>
            <a:off x="6168794" y="5694471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532" name="직선 연결선 531"/>
          <p:cNvCxnSpPr/>
          <p:nvPr/>
        </p:nvCxnSpPr>
        <p:spPr>
          <a:xfrm>
            <a:off x="6164654" y="5380227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직선 연결선 532"/>
          <p:cNvCxnSpPr/>
          <p:nvPr/>
        </p:nvCxnSpPr>
        <p:spPr>
          <a:xfrm>
            <a:off x="6609949" y="5409287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직선 연결선 533"/>
          <p:cNvCxnSpPr/>
          <p:nvPr/>
        </p:nvCxnSpPr>
        <p:spPr>
          <a:xfrm>
            <a:off x="7002855" y="5409287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모서리가 둥근 직사각형 535"/>
          <p:cNvSpPr/>
          <p:nvPr/>
        </p:nvSpPr>
        <p:spPr>
          <a:xfrm>
            <a:off x="4338650" y="4762318"/>
            <a:ext cx="1520262" cy="525417"/>
          </a:xfrm>
          <a:prstGeom prst="roundRect">
            <a:avLst>
              <a:gd name="adj" fmla="val 962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38" name="TextBox 537"/>
          <p:cNvSpPr txBox="1"/>
          <p:nvPr/>
        </p:nvSpPr>
        <p:spPr>
          <a:xfrm>
            <a:off x="4301482" y="5103892"/>
            <a:ext cx="3612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 smtClean="0"/>
              <a:t>C03</a:t>
            </a:r>
            <a:endParaRPr lang="ko-KR" altLang="en-US" sz="700" b="1"/>
          </a:p>
        </p:txBody>
      </p:sp>
      <p:pic>
        <p:nvPicPr>
          <p:cNvPr id="539" name="그림 53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080371" y="4825220"/>
            <a:ext cx="276233" cy="291741"/>
          </a:xfrm>
          <a:prstGeom prst="rect">
            <a:avLst/>
          </a:prstGeom>
        </p:spPr>
      </p:pic>
      <p:pic>
        <p:nvPicPr>
          <p:cNvPr id="540" name="그림 53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673443" y="4862631"/>
            <a:ext cx="293321" cy="195827"/>
          </a:xfrm>
          <a:prstGeom prst="rect">
            <a:avLst/>
          </a:prstGeom>
        </p:spPr>
      </p:pic>
      <p:sp>
        <p:nvSpPr>
          <p:cNvPr id="541" name="TextBox 540"/>
          <p:cNvSpPr txBox="1"/>
          <p:nvPr/>
        </p:nvSpPr>
        <p:spPr>
          <a:xfrm>
            <a:off x="5457940" y="4477743"/>
            <a:ext cx="530915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11</a:t>
            </a:r>
          </a:p>
          <a:p>
            <a:pPr algn="ctr">
              <a:defRPr/>
            </a:pPr>
            <a:r>
              <a:rPr lang="en-US" altLang="ko-KR" sz="700" b="1" dirty="0" smtClean="0">
                <a:ln w="0"/>
                <a:latin typeface="+mn-ea"/>
              </a:rPr>
              <a:t>Move</a:t>
            </a:r>
            <a:endParaRPr lang="ko-KR" altLang="en-US" sz="900" b="1" dirty="0">
              <a:ln w="0"/>
              <a:latin typeface="+mn-ea"/>
            </a:endParaRPr>
          </a:p>
        </p:txBody>
      </p:sp>
      <p:sp>
        <p:nvSpPr>
          <p:cNvPr id="542" name="TextBox 541"/>
          <p:cNvSpPr txBox="1"/>
          <p:nvPr/>
        </p:nvSpPr>
        <p:spPr>
          <a:xfrm>
            <a:off x="4998652" y="5096104"/>
            <a:ext cx="550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6H:25M </a:t>
            </a:r>
            <a:endParaRPr lang="ko-KR" altLang="en-US" sz="700" b="1"/>
          </a:p>
        </p:txBody>
      </p:sp>
      <p:sp>
        <p:nvSpPr>
          <p:cNvPr id="543" name="TextBox 542"/>
          <p:cNvSpPr txBox="1"/>
          <p:nvPr/>
        </p:nvSpPr>
        <p:spPr>
          <a:xfrm>
            <a:off x="4600085" y="5101076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/>
              <a:t>12.5Km</a:t>
            </a:r>
            <a:endParaRPr lang="ko-KR" altLang="en-US" sz="700" b="1"/>
          </a:p>
        </p:txBody>
      </p:sp>
      <p:cxnSp>
        <p:nvCxnSpPr>
          <p:cNvPr id="544" name="직선 연결선 543"/>
          <p:cNvCxnSpPr/>
          <p:nvPr/>
        </p:nvCxnSpPr>
        <p:spPr>
          <a:xfrm>
            <a:off x="4595945" y="4786832"/>
            <a:ext cx="0" cy="46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직선 연결선 544"/>
          <p:cNvCxnSpPr/>
          <p:nvPr/>
        </p:nvCxnSpPr>
        <p:spPr>
          <a:xfrm>
            <a:off x="5041240" y="4815892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직선 연결선 545"/>
          <p:cNvCxnSpPr/>
          <p:nvPr/>
        </p:nvCxnSpPr>
        <p:spPr>
          <a:xfrm>
            <a:off x="5434146" y="4815892"/>
            <a:ext cx="0" cy="28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102180" y="842826"/>
            <a:ext cx="6411420" cy="2610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1173859" y="873210"/>
            <a:ext cx="914400" cy="18647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0" name="그림 5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504" y="895435"/>
            <a:ext cx="185635" cy="142796"/>
          </a:xfrm>
          <a:prstGeom prst="rect">
            <a:avLst/>
          </a:prstGeom>
        </p:spPr>
      </p:pic>
      <p:sp>
        <p:nvSpPr>
          <p:cNvPr id="551" name="모서리가 둥근 직사각형 550"/>
          <p:cNvSpPr/>
          <p:nvPr/>
        </p:nvSpPr>
        <p:spPr>
          <a:xfrm>
            <a:off x="2132373" y="877529"/>
            <a:ext cx="267991" cy="18647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6" name="TextBox 555"/>
          <p:cNvSpPr txBox="1"/>
          <p:nvPr/>
        </p:nvSpPr>
        <p:spPr>
          <a:xfrm>
            <a:off x="2414491" y="847862"/>
            <a:ext cx="191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-</a:t>
            </a:r>
            <a:endParaRPr lang="ko-KR" altLang="en-US" sz="900" b="1" dirty="0"/>
          </a:p>
        </p:txBody>
      </p:sp>
      <p:sp>
        <p:nvSpPr>
          <p:cNvPr id="557" name="모서리가 둥근 직사각형 556"/>
          <p:cNvSpPr/>
          <p:nvPr/>
        </p:nvSpPr>
        <p:spPr>
          <a:xfrm>
            <a:off x="2650843" y="880830"/>
            <a:ext cx="914400" cy="18647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8" name="그림 5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488" y="903055"/>
            <a:ext cx="185635" cy="142796"/>
          </a:xfrm>
          <a:prstGeom prst="rect">
            <a:avLst/>
          </a:prstGeom>
        </p:spPr>
      </p:pic>
      <p:sp>
        <p:nvSpPr>
          <p:cNvPr id="559" name="모서리가 둥근 직사각형 558"/>
          <p:cNvSpPr/>
          <p:nvPr/>
        </p:nvSpPr>
        <p:spPr>
          <a:xfrm>
            <a:off x="3609357" y="885149"/>
            <a:ext cx="267991" cy="18647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0" name="순서도: 추출 559"/>
          <p:cNvSpPr/>
          <p:nvPr/>
        </p:nvSpPr>
        <p:spPr bwMode="auto">
          <a:xfrm rot="10800000">
            <a:off x="2283510" y="935641"/>
            <a:ext cx="72000" cy="72000"/>
          </a:xfrm>
          <a:prstGeom prst="flowChartExtra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sp>
        <p:nvSpPr>
          <p:cNvPr id="561" name="순서도: 추출 560"/>
          <p:cNvSpPr/>
          <p:nvPr/>
        </p:nvSpPr>
        <p:spPr bwMode="auto">
          <a:xfrm rot="10800000">
            <a:off x="3769410" y="935641"/>
            <a:ext cx="72000" cy="72000"/>
          </a:xfrm>
          <a:prstGeom prst="flowChartExtract">
            <a:avLst/>
          </a:prstGeom>
          <a:solidFill>
            <a:schemeClr val="bg1">
              <a:lumMod val="50000"/>
            </a:schemeClr>
          </a:solidFill>
          <a:ln w="635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 smtClean="0">
              <a:solidFill>
                <a:srgbClr val="262626"/>
              </a:solidFill>
              <a:latin typeface="맑은 고딕" panose="020B0503020000020004" pitchFamily="50" charset="-127"/>
              <a:cs typeface="Calibri" pitchFamily="34" charset="0"/>
            </a:endParaRPr>
          </a:p>
        </p:txBody>
      </p:sp>
      <p:pic>
        <p:nvPicPr>
          <p:cNvPr id="564" name="그림 5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3748" y="884579"/>
            <a:ext cx="451855" cy="185903"/>
          </a:xfrm>
          <a:prstGeom prst="rect">
            <a:avLst/>
          </a:prstGeom>
        </p:spPr>
      </p:pic>
      <p:sp>
        <p:nvSpPr>
          <p:cNvPr id="565" name="TextBox 564"/>
          <p:cNvSpPr txBox="1"/>
          <p:nvPr/>
        </p:nvSpPr>
        <p:spPr>
          <a:xfrm>
            <a:off x="4158315" y="868103"/>
            <a:ext cx="4667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solidFill>
                  <a:srgbClr val="FA6F06"/>
                </a:solidFill>
              </a:rPr>
              <a:t>Search</a:t>
            </a:r>
            <a:endParaRPr lang="ko-KR" altLang="en-US" sz="700" b="1" dirty="0" smtClean="0">
              <a:solidFill>
                <a:srgbClr val="FA6F06"/>
              </a:solidFill>
            </a:endParaRPr>
          </a:p>
        </p:txBody>
      </p:sp>
      <p:graphicFrame>
        <p:nvGraphicFramePr>
          <p:cNvPr id="566" name="표 5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22070"/>
              </p:ext>
            </p:extLst>
          </p:nvPr>
        </p:nvGraphicFramePr>
        <p:xfrm>
          <a:off x="1201387" y="5950169"/>
          <a:ext cx="620709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452"/>
                <a:gridCol w="856365"/>
                <a:gridCol w="1134911"/>
                <a:gridCol w="1018122"/>
                <a:gridCol w="1018122"/>
                <a:gridCol w="101812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Equipment</a:t>
                      </a:r>
                      <a:r>
                        <a:rPr lang="en-US" altLang="ko-KR" sz="800" baseline="0" dirty="0" smtClean="0"/>
                        <a:t> ID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Mileage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Working Time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Idle Time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Move</a:t>
                      </a:r>
                      <a:r>
                        <a:rPr lang="en-US" altLang="ko-KR" sz="800" baseline="0" dirty="0" smtClean="0"/>
                        <a:t> count</a:t>
                      </a:r>
                      <a:endParaRPr lang="ko-KR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Alarm</a:t>
                      </a:r>
                      <a:r>
                        <a:rPr lang="en-US" altLang="ko-KR" sz="800" baseline="0" dirty="0" smtClean="0"/>
                        <a:t> count</a:t>
                      </a:r>
                      <a:endParaRPr lang="ko-KR" altLang="en-US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A01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12.5 Km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06:25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en-US" altLang="ko-KR" sz="800" baseline="0" dirty="0" err="1" smtClean="0"/>
                        <a:t>hr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00:12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en-US" altLang="ko-KR" sz="800" baseline="0" dirty="0" err="1" smtClean="0"/>
                        <a:t>hr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</a:t>
                      </a:r>
                      <a:endParaRPr lang="ko-KR" altLang="en-US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A02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12.5 Km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06:25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en-US" altLang="ko-KR" sz="800" baseline="0" dirty="0" err="1" smtClean="0"/>
                        <a:t>hr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00:20</a:t>
                      </a:r>
                      <a:r>
                        <a:rPr lang="en-US" altLang="ko-KR" sz="800" baseline="0" dirty="0" smtClean="0"/>
                        <a:t> </a:t>
                      </a:r>
                      <a:r>
                        <a:rPr lang="en-US" altLang="ko-KR" sz="800" baseline="0" dirty="0" err="1" smtClean="0"/>
                        <a:t>hr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3" name="그림 2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52" y="4255543"/>
            <a:ext cx="152239" cy="285298"/>
          </a:xfrm>
          <a:prstGeom prst="rect">
            <a:avLst/>
          </a:prstGeom>
        </p:spPr>
      </p:pic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10613"/>
              </p:ext>
            </p:extLst>
          </p:nvPr>
        </p:nvGraphicFramePr>
        <p:xfrm>
          <a:off x="4325268" y="1491460"/>
          <a:ext cx="3100591" cy="93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Worksheet" r:id="rId10" imgW="4565861" imgH="2795140" progId="Excel.Sheet.12">
                  <p:embed/>
                </p:oleObj>
              </mc:Choice>
              <mc:Fallback>
                <p:oleObj name="Worksheet" r:id="rId10" imgW="4565861" imgH="2795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25268" y="1491460"/>
                        <a:ext cx="3100591" cy="93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96274"/>
              </p:ext>
            </p:extLst>
          </p:nvPr>
        </p:nvGraphicFramePr>
        <p:xfrm>
          <a:off x="1168898" y="1502754"/>
          <a:ext cx="3093330" cy="931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Worksheet" r:id="rId12" imgW="4565861" imgH="2798020" progId="Excel.Sheet.12">
                  <p:embed/>
                </p:oleObj>
              </mc:Choice>
              <mc:Fallback>
                <p:oleObj name="Worksheet" r:id="rId12" imgW="4565861" imgH="2798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68898" y="1502754"/>
                        <a:ext cx="3093330" cy="931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55672"/>
              </p:ext>
            </p:extLst>
          </p:nvPr>
        </p:nvGraphicFramePr>
        <p:xfrm>
          <a:off x="1176064" y="2494462"/>
          <a:ext cx="3075113" cy="100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Worksheet" r:id="rId14" imgW="4565861" imgH="2793340" progId="Excel.Sheet.12">
                  <p:embed/>
                </p:oleObj>
              </mc:Choice>
              <mc:Fallback>
                <p:oleObj name="Worksheet" r:id="rId14" imgW="4565861" imgH="2793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76064" y="2494462"/>
                        <a:ext cx="3075113" cy="1001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09524"/>
              </p:ext>
            </p:extLst>
          </p:nvPr>
        </p:nvGraphicFramePr>
        <p:xfrm>
          <a:off x="4338650" y="2493551"/>
          <a:ext cx="3087209" cy="98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Worksheet" r:id="rId16" imgW="4562980" imgH="2798020" progId="Excel.Sheet.12">
                  <p:embed/>
                </p:oleObj>
              </mc:Choice>
              <mc:Fallback>
                <p:oleObj name="Worksheet" r:id="rId16" imgW="4562980" imgH="27980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38650" y="2493551"/>
                        <a:ext cx="3087209" cy="985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그림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40" y="3664896"/>
            <a:ext cx="146091" cy="288078"/>
          </a:xfrm>
          <a:prstGeom prst="rect">
            <a:avLst/>
          </a:prstGeom>
        </p:spPr>
      </p:pic>
      <p:pic>
        <p:nvPicPr>
          <p:cNvPr id="298" name="그림 29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65" y="3661982"/>
            <a:ext cx="146091" cy="288078"/>
          </a:xfrm>
          <a:prstGeom prst="rect">
            <a:avLst/>
          </a:prstGeom>
        </p:spPr>
      </p:pic>
      <p:pic>
        <p:nvPicPr>
          <p:cNvPr id="299" name="그림 29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51" y="3661982"/>
            <a:ext cx="146091" cy="288078"/>
          </a:xfrm>
          <a:prstGeom prst="rect">
            <a:avLst/>
          </a:prstGeom>
        </p:spPr>
      </p:pic>
      <p:pic>
        <p:nvPicPr>
          <p:cNvPr id="300" name="그림 29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10" y="3661982"/>
            <a:ext cx="146091" cy="288078"/>
          </a:xfrm>
          <a:prstGeom prst="rect">
            <a:avLst/>
          </a:prstGeom>
        </p:spPr>
      </p:pic>
      <p:pic>
        <p:nvPicPr>
          <p:cNvPr id="301" name="그림 30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08" y="4249537"/>
            <a:ext cx="146091" cy="288078"/>
          </a:xfrm>
          <a:prstGeom prst="rect">
            <a:avLst/>
          </a:prstGeom>
        </p:spPr>
      </p:pic>
      <p:pic>
        <p:nvPicPr>
          <p:cNvPr id="302" name="그림 30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33" y="4246623"/>
            <a:ext cx="146091" cy="288078"/>
          </a:xfrm>
          <a:prstGeom prst="rect">
            <a:avLst/>
          </a:prstGeom>
        </p:spPr>
      </p:pic>
      <p:pic>
        <p:nvPicPr>
          <p:cNvPr id="303" name="그림 30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8" y="4246623"/>
            <a:ext cx="146091" cy="288078"/>
          </a:xfrm>
          <a:prstGeom prst="rect">
            <a:avLst/>
          </a:prstGeom>
        </p:spPr>
      </p:pic>
      <p:pic>
        <p:nvPicPr>
          <p:cNvPr id="305" name="그림 3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08" y="4846452"/>
            <a:ext cx="146091" cy="288078"/>
          </a:xfrm>
          <a:prstGeom prst="rect">
            <a:avLst/>
          </a:prstGeom>
        </p:spPr>
      </p:pic>
      <p:pic>
        <p:nvPicPr>
          <p:cNvPr id="306" name="그림 30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83" y="4843538"/>
            <a:ext cx="146091" cy="288078"/>
          </a:xfrm>
          <a:prstGeom prst="rect">
            <a:avLst/>
          </a:prstGeom>
        </p:spPr>
      </p:pic>
      <p:pic>
        <p:nvPicPr>
          <p:cNvPr id="307" name="그림 3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19" y="4843538"/>
            <a:ext cx="146091" cy="288078"/>
          </a:xfrm>
          <a:prstGeom prst="rect">
            <a:avLst/>
          </a:prstGeom>
        </p:spPr>
      </p:pic>
      <p:pic>
        <p:nvPicPr>
          <p:cNvPr id="308" name="그림 3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8" y="4843538"/>
            <a:ext cx="146091" cy="288078"/>
          </a:xfrm>
          <a:prstGeom prst="rect">
            <a:avLst/>
          </a:prstGeom>
        </p:spPr>
      </p:pic>
      <p:pic>
        <p:nvPicPr>
          <p:cNvPr id="309" name="그림 30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08" y="5431489"/>
            <a:ext cx="146091" cy="288078"/>
          </a:xfrm>
          <a:prstGeom prst="rect">
            <a:avLst/>
          </a:prstGeom>
        </p:spPr>
      </p:pic>
      <p:pic>
        <p:nvPicPr>
          <p:cNvPr id="310" name="그림 30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83" y="5428575"/>
            <a:ext cx="146091" cy="288078"/>
          </a:xfrm>
          <a:prstGeom prst="rect">
            <a:avLst/>
          </a:prstGeom>
        </p:spPr>
      </p:pic>
      <p:pic>
        <p:nvPicPr>
          <p:cNvPr id="311" name="그림 3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19" y="5428575"/>
            <a:ext cx="146091" cy="288078"/>
          </a:xfrm>
          <a:prstGeom prst="rect">
            <a:avLst/>
          </a:prstGeom>
        </p:spPr>
      </p:pic>
      <p:pic>
        <p:nvPicPr>
          <p:cNvPr id="312" name="그림 3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78" y="5428575"/>
            <a:ext cx="146091" cy="288078"/>
          </a:xfrm>
          <a:prstGeom prst="rect">
            <a:avLst/>
          </a:prstGeom>
        </p:spPr>
      </p:pic>
      <p:graphicFrame>
        <p:nvGraphicFramePr>
          <p:cNvPr id="313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20576"/>
              </p:ext>
            </p:extLst>
          </p:nvPr>
        </p:nvGraphicFramePr>
        <p:xfrm>
          <a:off x="7702440" y="1254043"/>
          <a:ext cx="2130803" cy="3887768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Quay Crane Default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활성화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View 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 조견별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Mileage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View 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 조견별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Container Move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View 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 조견별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Working Time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View 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 조견별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Alarm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발생 통계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통계 정보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누적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마일리지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누적 작업시간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누적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이동 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데이터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뷰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Mileage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Working Time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idle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Time 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Move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Object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Alarm 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4" name="타원 313"/>
          <p:cNvSpPr/>
          <p:nvPr/>
        </p:nvSpPr>
        <p:spPr bwMode="auto">
          <a:xfrm>
            <a:off x="2662419" y="1151426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15" name="타원 314"/>
          <p:cNvSpPr/>
          <p:nvPr/>
        </p:nvSpPr>
        <p:spPr bwMode="auto">
          <a:xfrm>
            <a:off x="1059147" y="141051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16" name="타원 315"/>
          <p:cNvSpPr/>
          <p:nvPr/>
        </p:nvSpPr>
        <p:spPr bwMode="auto">
          <a:xfrm>
            <a:off x="4207446" y="141696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3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17" name="타원 316"/>
          <p:cNvSpPr/>
          <p:nvPr/>
        </p:nvSpPr>
        <p:spPr bwMode="auto">
          <a:xfrm>
            <a:off x="1087087" y="2435791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4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18" name="타원 317"/>
          <p:cNvSpPr/>
          <p:nvPr/>
        </p:nvSpPr>
        <p:spPr bwMode="auto">
          <a:xfrm>
            <a:off x="4235386" y="2442241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5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19" name="타원 318"/>
          <p:cNvSpPr/>
          <p:nvPr/>
        </p:nvSpPr>
        <p:spPr bwMode="auto">
          <a:xfrm>
            <a:off x="1043216" y="3460976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6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20" name="타원 319"/>
          <p:cNvSpPr/>
          <p:nvPr/>
        </p:nvSpPr>
        <p:spPr bwMode="auto">
          <a:xfrm>
            <a:off x="1071888" y="5828803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7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75" y="711725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/>
              <a:t>Chart Library</a:t>
            </a:r>
            <a:endParaRPr lang="ko-KR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655" y="7882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# </a:t>
            </a:r>
            <a:r>
              <a:rPr lang="ko-KR" altLang="en-US" smtClean="0">
                <a:solidFill>
                  <a:schemeClr val="bg1"/>
                </a:solidFill>
              </a:rPr>
              <a:t>별첨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63029" y="1386238"/>
            <a:ext cx="65109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[</a:t>
            </a:r>
            <a:r>
              <a:rPr lang="ko-KR" altLang="ko-KR" sz="1200">
                <a:latin typeface="맑은 고딕" panose="020B0503020000020004" pitchFamily="50" charset="-127"/>
                <a:cs typeface="굴림" panose="020B0600000101010101" pitchFamily="50" charset="-127"/>
              </a:rPr>
              <a:t>무료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]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ko-KR" sz="1200" dirty="0" err="1">
                <a:latin typeface="맑은 고딕" panose="020B0503020000020004" pitchFamily="50" charset="-127"/>
                <a:cs typeface="굴림" panose="020B0600000101010101" pitchFamily="50" charset="-127"/>
              </a:rPr>
              <a:t>ChartJS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2"/>
              </a:rPr>
              <a:t>http://www.chartjs.org/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(</a:t>
            </a:r>
            <a:r>
              <a:rPr lang="en-US" altLang="ko-KR" sz="1400" dirty="0">
                <a:latin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3"/>
              </a:rPr>
              <a:t>https://www.chartjs.org/samples/latest/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) 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D3 </a:t>
            </a: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4"/>
              </a:rPr>
              <a:t>https://d3js.org/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 (</a:t>
            </a: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5"/>
              </a:rPr>
              <a:t>https://github.com/d3/d3/wiki/Gallery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)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C3 </a:t>
            </a: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6"/>
              </a:rPr>
              <a:t>https://c3js.org/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 (D3</a:t>
            </a:r>
            <a:r>
              <a:rPr lang="ko-KR" altLang="ko-KR" sz="1200">
                <a:latin typeface="맑은 고딕" panose="020B0503020000020004" pitchFamily="50" charset="-127"/>
                <a:cs typeface="굴림" panose="020B0600000101010101" pitchFamily="50" charset="-127"/>
              </a:rPr>
              <a:t>에서 파생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)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D3pie </a:t>
            </a: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7"/>
              </a:rPr>
              <a:t>http://d3pie.org/#generator-start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 (D3</a:t>
            </a:r>
            <a:r>
              <a:rPr lang="ko-KR" altLang="ko-KR" sz="1200">
                <a:latin typeface="맑은 고딕" panose="020B0503020000020004" pitchFamily="50" charset="-127"/>
                <a:cs typeface="굴림" panose="020B0600000101010101" pitchFamily="50" charset="-127"/>
              </a:rPr>
              <a:t>에서 파생된 파이전문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)  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DC </a:t>
            </a: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8"/>
              </a:rPr>
              <a:t>http://dc-js.github.io/dc.js/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 (D3</a:t>
            </a:r>
            <a:r>
              <a:rPr lang="ko-KR" altLang="ko-KR" sz="1200">
                <a:latin typeface="맑은 고딕" panose="020B0503020000020004" pitchFamily="50" charset="-127"/>
                <a:cs typeface="굴림" panose="020B0600000101010101" pitchFamily="50" charset="-127"/>
              </a:rPr>
              <a:t>기반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)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NVD3 </a:t>
            </a: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9"/>
              </a:rPr>
              <a:t>http://nvd3.org/examples/index.html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(</a:t>
            </a:r>
            <a:r>
              <a:rPr lang="ko-KR" altLang="ko-KR" sz="1200">
                <a:latin typeface="맑은 고딕" panose="020B0503020000020004" pitchFamily="50" charset="-127"/>
                <a:cs typeface="굴림" panose="020B0600000101010101" pitchFamily="50" charset="-127"/>
              </a:rPr>
              <a:t>부트스트랩기반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)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algn="just"/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 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algn="just"/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[</a:t>
            </a:r>
            <a:r>
              <a:rPr lang="ko-KR" altLang="ko-KR" sz="1200">
                <a:latin typeface="맑은 고딕" panose="020B0503020000020004" pitchFamily="50" charset="-127"/>
                <a:cs typeface="굴림" panose="020B0600000101010101" pitchFamily="50" charset="-127"/>
              </a:rPr>
              <a:t>유료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]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ko-KR" sz="1200" dirty="0" err="1">
                <a:latin typeface="맑은 고딕" panose="020B0503020000020004" pitchFamily="50" charset="-127"/>
                <a:cs typeface="굴림" panose="020B0600000101010101" pitchFamily="50" charset="-127"/>
              </a:rPr>
              <a:t>Amchart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  :</a:t>
            </a:r>
            <a:r>
              <a:rPr lang="en-US" altLang="ko-KR" sz="1400" dirty="0">
                <a:latin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ko-KR" altLang="ko-KR" sz="1200">
                <a:latin typeface="맑은 고딕" panose="020B0503020000020004" pitchFamily="50" charset="-127"/>
                <a:cs typeface="굴림" panose="020B0600000101010101" pitchFamily="50" charset="-127"/>
              </a:rPr>
              <a:t>연간 싱글사이트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 $180, OEM $2,975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742950" lvl="1" indent="-285750" algn="just">
              <a:buFont typeface="+mj-lt"/>
              <a:buAutoNum type="alphaUcPeriod"/>
            </a:pP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10"/>
              </a:rPr>
              <a:t>http://www.amcharts.com/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 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742950" lvl="1" indent="-285750" algn="just">
              <a:buFont typeface="+mj-lt"/>
              <a:buAutoNum type="alphaUcPeriod"/>
            </a:pP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11"/>
              </a:rPr>
              <a:t>https://www.amcharts.com/demos/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762000" algn="just"/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 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HIGHCHARTS : </a:t>
            </a:r>
            <a:r>
              <a:rPr lang="ko-KR" altLang="ko-KR" sz="1200">
                <a:latin typeface="맑은 고딕" panose="020B0503020000020004" pitchFamily="50" charset="-127"/>
                <a:cs typeface="굴림" panose="020B0600000101010101" pitchFamily="50" charset="-127"/>
              </a:rPr>
              <a:t>연간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 </a:t>
            </a:r>
            <a:r>
              <a:rPr lang="en-US" altLang="ko-KR" sz="1200" dirty="0" err="1">
                <a:latin typeface="맑은 고딕" panose="020B0503020000020004" pitchFamily="50" charset="-127"/>
                <a:cs typeface="굴림" panose="020B0600000101010101" pitchFamily="50" charset="-127"/>
              </a:rPr>
              <a:t>Highcharts</a:t>
            </a:r>
            <a:r>
              <a:rPr lang="en-US" altLang="ko-KR" sz="1200" dirty="0">
                <a:latin typeface="맑은 고딕" panose="020B0503020000020004" pitchFamily="50" charset="-127"/>
                <a:cs typeface="굴림" panose="020B0600000101010101" pitchFamily="50" charset="-127"/>
              </a:rPr>
              <a:t> Single Developer + Premium Support $615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742950" lvl="1" indent="-285750" algn="just">
              <a:buFont typeface="+mj-lt"/>
              <a:buAutoNum type="alphaUcPeriod"/>
            </a:pP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12"/>
              </a:rPr>
              <a:t>https://www.highcharts.com/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  <a:p>
            <a:pPr marL="742950" lvl="1" indent="-285750" algn="just">
              <a:buFont typeface="+mj-lt"/>
              <a:buAutoNum type="alphaUcPeriod"/>
            </a:pPr>
            <a:r>
              <a:rPr lang="en-US" altLang="ko-KR" sz="1200" u="sng" dirty="0">
                <a:solidFill>
                  <a:srgbClr val="0563C1"/>
                </a:solidFill>
                <a:latin typeface="맑은 고딕" panose="020B0503020000020004" pitchFamily="50" charset="-127"/>
                <a:cs typeface="굴림" panose="020B0600000101010101" pitchFamily="50" charset="-127"/>
                <a:hlinkClick r:id="rId13"/>
              </a:rPr>
              <a:t>https://www.highcharts.com/demo</a:t>
            </a:r>
            <a:endParaRPr lang="ko-KR" altLang="ko-KR" sz="1400">
              <a:latin typeface="맑은 고딕" panose="020B0503020000020004" pitchFamily="50" charset="-127"/>
              <a:cs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409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63843"/>
              </p:ext>
            </p:extLst>
          </p:nvPr>
        </p:nvGraphicFramePr>
        <p:xfrm>
          <a:off x="168274" y="768675"/>
          <a:ext cx="9525984" cy="2940360"/>
        </p:xfrm>
        <a:graphic>
          <a:graphicData uri="http://schemas.openxmlformats.org/drawingml/2006/table">
            <a:tbl>
              <a:tblPr/>
              <a:tblGrid>
                <a:gridCol w="470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2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7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1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버전</a:t>
                      </a: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변경일</a:t>
                      </a: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0.1</a:t>
                      </a:r>
                    </a:p>
                  </a:txBody>
                  <a:tcPr marL="72001" marR="72001" marT="72000" marB="720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2018.12.20</a:t>
                      </a:r>
                    </a:p>
                  </a:txBody>
                  <a:tcPr marL="72001" marR="72001" marT="72000" marB="720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초안 작성</a:t>
                      </a:r>
                    </a:p>
                  </a:txBody>
                  <a:tcPr marL="72001" marR="72001" marT="72000" marB="720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C&amp;T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0.2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1" marR="72001" marT="72000" marB="720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2018.01.02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1" marR="72001" marT="72000" marB="720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초안 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1" marR="72001" marT="72000" marB="7200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C&amp;T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Tx/>
                        <a:buChar char="-"/>
                      </a:pP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Tx/>
                        <a:buChar char="-"/>
                      </a:pP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72000" marB="7200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" y="72828"/>
            <a:ext cx="389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Version History</a:t>
            </a:r>
            <a:endParaRPr lang="ko-KR" altLang="en-US" b="1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10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58"/>
          <p:cNvSpPr txBox="1"/>
          <p:nvPr/>
        </p:nvSpPr>
        <p:spPr>
          <a:xfrm>
            <a:off x="536575" y="711725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/>
              <a:t>Eagle Eye KPI Layer</a:t>
            </a:r>
            <a:endParaRPr lang="ko-KR" altLang="en-US" sz="1200" b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157655" y="78828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 KPI Layer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21" name="그룹 220"/>
          <p:cNvGrpSpPr/>
          <p:nvPr/>
        </p:nvGrpSpPr>
        <p:grpSpPr>
          <a:xfrm>
            <a:off x="629384" y="1183282"/>
            <a:ext cx="8647232" cy="463056"/>
            <a:chOff x="0" y="922017"/>
            <a:chExt cx="9144000" cy="494564"/>
          </a:xfrm>
        </p:grpSpPr>
        <p:sp>
          <p:nvSpPr>
            <p:cNvPr id="222" name="직사각형 221"/>
            <p:cNvSpPr/>
            <p:nvPr/>
          </p:nvSpPr>
          <p:spPr>
            <a:xfrm>
              <a:off x="0" y="922017"/>
              <a:ext cx="9144000" cy="494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23" name="그룹 222"/>
            <p:cNvGrpSpPr/>
            <p:nvPr/>
          </p:nvGrpSpPr>
          <p:grpSpPr>
            <a:xfrm>
              <a:off x="2693839" y="1077114"/>
              <a:ext cx="6299296" cy="220996"/>
              <a:chOff x="286805" y="1130949"/>
              <a:chExt cx="6299296" cy="220996"/>
            </a:xfrm>
          </p:grpSpPr>
          <p:sp>
            <p:nvSpPr>
              <p:cNvPr id="225" name="갈매기형 수장 224"/>
              <p:cNvSpPr/>
              <p:nvPr/>
            </p:nvSpPr>
            <p:spPr>
              <a:xfrm>
                <a:off x="286805" y="1135865"/>
                <a:ext cx="2160000" cy="216080"/>
              </a:xfrm>
              <a:prstGeom prst="chevro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26" name="갈매기형 수장 225"/>
              <p:cNvSpPr/>
              <p:nvPr/>
            </p:nvSpPr>
            <p:spPr>
              <a:xfrm>
                <a:off x="2367939" y="1130949"/>
                <a:ext cx="2160000" cy="216080"/>
              </a:xfrm>
              <a:prstGeom prst="chevr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27" name="갈매기형 수장 226"/>
              <p:cNvSpPr/>
              <p:nvPr/>
            </p:nvSpPr>
            <p:spPr>
              <a:xfrm>
                <a:off x="4426101" y="1135028"/>
                <a:ext cx="2160000" cy="216080"/>
              </a:xfrm>
              <a:prstGeom prst="chevron">
                <a:avLst/>
              </a:prstGeom>
              <a:solidFill>
                <a:srgbClr val="006FB5"/>
              </a:solidFill>
              <a:ln>
                <a:solidFill>
                  <a:srgbClr val="006F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28" name="TextBox 17"/>
              <p:cNvSpPr txBox="1"/>
              <p:nvPr/>
            </p:nvSpPr>
            <p:spPr>
              <a:xfrm>
                <a:off x="1037360" y="1155371"/>
                <a:ext cx="6172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나눔바른고딕" panose="020B0603020101020101" pitchFamily="50" charset="-127"/>
                    <a:cs typeface="Arial" panose="020B0604020202020204" pitchFamily="34" charset="0"/>
                  </a:rPr>
                  <a:t>BASIC KPI</a:t>
                </a:r>
                <a:endParaRPr lang="en-US" altLang="ko-KR" sz="12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바른고딕" panose="020B060302010102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29" name="TextBox 17"/>
              <p:cNvSpPr txBox="1"/>
              <p:nvPr/>
            </p:nvSpPr>
            <p:spPr>
              <a:xfrm>
                <a:off x="2983889" y="1151713"/>
                <a:ext cx="85856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나눔바른고딕" panose="020B0603020101020101" pitchFamily="50" charset="-127"/>
                    <a:cs typeface="Arial" panose="020B0604020202020204" pitchFamily="34" charset="0"/>
                  </a:rPr>
                  <a:t>Real-time KPI</a:t>
                </a:r>
                <a:endParaRPr lang="en-US" altLang="ko-KR" sz="12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ea typeface="나눔바른고딕" panose="020B060302010102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30" name="TextBox 17"/>
              <p:cNvSpPr txBox="1"/>
              <p:nvPr/>
            </p:nvSpPr>
            <p:spPr>
              <a:xfrm>
                <a:off x="4949539" y="1146799"/>
                <a:ext cx="111569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 smtClean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a typeface="나눔바른고딕" panose="020B0603020101020101" pitchFamily="50" charset="-127"/>
                    <a:cs typeface="Arial" panose="020B0604020202020204" pitchFamily="34" charset="0"/>
                  </a:rPr>
                  <a:t>Decision support </a:t>
                </a:r>
                <a:endParaRPr lang="en-US" altLang="ko-KR" sz="12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ea typeface="나눔바른고딕" panose="020B0603020101020101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4" name="TextBox 17"/>
            <p:cNvSpPr txBox="1"/>
            <p:nvPr/>
          </p:nvSpPr>
          <p:spPr>
            <a:xfrm>
              <a:off x="249339" y="1097156"/>
              <a:ext cx="240836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10144E"/>
                  </a:solidFill>
                  <a:latin typeface="Arial" panose="020B0604020202020204" pitchFamily="34" charset="0"/>
                  <a:ea typeface="나눔바른고딕" panose="020B0603020101020101" pitchFamily="50" charset="-127"/>
                  <a:cs typeface="Arial" panose="020B0604020202020204" pitchFamily="34" charset="0"/>
                </a:rPr>
                <a:t>KPI Layer </a:t>
              </a:r>
              <a:endPara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10144E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31" name="직사각형 230"/>
          <p:cNvSpPr/>
          <p:nvPr/>
        </p:nvSpPr>
        <p:spPr>
          <a:xfrm>
            <a:off x="1043490" y="2046336"/>
            <a:ext cx="2383095" cy="39002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400" dirty="0">
              <a:cs typeface="Arial" panose="020B0604020202020204" pitchFamily="34" charset="0"/>
            </a:endParaRPr>
          </a:p>
        </p:txBody>
      </p:sp>
      <p:sp>
        <p:nvSpPr>
          <p:cNvPr id="232" name="TextBox 17"/>
          <p:cNvSpPr txBox="1"/>
          <p:nvPr/>
        </p:nvSpPr>
        <p:spPr>
          <a:xfrm>
            <a:off x="1059967" y="2117844"/>
            <a:ext cx="2362548" cy="2305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Basic KPI</a:t>
            </a:r>
            <a:endParaRPr lang="en-US" altLang="ko-KR" sz="16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grpSp>
        <p:nvGrpSpPr>
          <p:cNvPr id="233" name="그룹 232"/>
          <p:cNvGrpSpPr/>
          <p:nvPr/>
        </p:nvGrpSpPr>
        <p:grpSpPr>
          <a:xfrm>
            <a:off x="3880279" y="2038098"/>
            <a:ext cx="2406690" cy="390026"/>
            <a:chOff x="2945374" y="1894774"/>
            <a:chExt cx="2544950" cy="416565"/>
          </a:xfrm>
        </p:grpSpPr>
        <p:sp>
          <p:nvSpPr>
            <p:cNvPr id="234" name="직사각형 233"/>
            <p:cNvSpPr/>
            <p:nvPr/>
          </p:nvSpPr>
          <p:spPr>
            <a:xfrm>
              <a:off x="2961311" y="1894774"/>
              <a:ext cx="2520001" cy="4165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400" dirty="0">
                <a:cs typeface="Arial" panose="020B0604020202020204" pitchFamily="34" charset="0"/>
              </a:endParaRPr>
            </a:p>
          </p:txBody>
        </p:sp>
        <p:sp>
          <p:nvSpPr>
            <p:cNvPr id="235" name="TextBox 17"/>
            <p:cNvSpPr txBox="1"/>
            <p:nvPr/>
          </p:nvSpPr>
          <p:spPr>
            <a:xfrm>
              <a:off x="2945374" y="1969820"/>
              <a:ext cx="254495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Real time </a:t>
              </a:r>
              <a:r>
                <a:rPr lang="en-US" altLang="ko-KR" sz="16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KPI</a:t>
              </a:r>
              <a:endParaRPr lang="en-US" altLang="ko-KR" sz="16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36" name="그룹 235"/>
          <p:cNvGrpSpPr/>
          <p:nvPr/>
        </p:nvGrpSpPr>
        <p:grpSpPr>
          <a:xfrm>
            <a:off x="6903846" y="2038098"/>
            <a:ext cx="2003199" cy="390026"/>
            <a:chOff x="6637417" y="1894774"/>
            <a:chExt cx="2118279" cy="416565"/>
          </a:xfrm>
        </p:grpSpPr>
        <p:sp>
          <p:nvSpPr>
            <p:cNvPr id="237" name="직사각형 236"/>
            <p:cNvSpPr/>
            <p:nvPr/>
          </p:nvSpPr>
          <p:spPr>
            <a:xfrm>
              <a:off x="6637417" y="1894774"/>
              <a:ext cx="2118279" cy="4165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400" dirty="0">
                <a:cs typeface="Arial" panose="020B0604020202020204" pitchFamily="34" charset="0"/>
              </a:endParaRPr>
            </a:p>
          </p:txBody>
        </p:sp>
        <p:sp>
          <p:nvSpPr>
            <p:cNvPr id="238" name="TextBox 17"/>
            <p:cNvSpPr txBox="1"/>
            <p:nvPr/>
          </p:nvSpPr>
          <p:spPr>
            <a:xfrm>
              <a:off x="6978419" y="1979946"/>
              <a:ext cx="1436291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Decision support</a:t>
              </a:r>
            </a:p>
          </p:txBody>
        </p:sp>
      </p:grpSp>
      <p:grpSp>
        <p:nvGrpSpPr>
          <p:cNvPr id="239" name="그룹 238"/>
          <p:cNvGrpSpPr/>
          <p:nvPr/>
        </p:nvGrpSpPr>
        <p:grpSpPr>
          <a:xfrm>
            <a:off x="1039417" y="2529521"/>
            <a:ext cx="2403644" cy="302571"/>
            <a:chOff x="298301" y="2419636"/>
            <a:chExt cx="2541729" cy="323159"/>
          </a:xfrm>
        </p:grpSpPr>
        <p:sp>
          <p:nvSpPr>
            <p:cNvPr id="240" name="직사각형 239"/>
            <p:cNvSpPr/>
            <p:nvPr/>
          </p:nvSpPr>
          <p:spPr>
            <a:xfrm>
              <a:off x="298301" y="2419636"/>
              <a:ext cx="2519999" cy="323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241" name="TextBox 17"/>
            <p:cNvSpPr txBox="1"/>
            <p:nvPr/>
          </p:nvSpPr>
          <p:spPr>
            <a:xfrm>
              <a:off x="320029" y="2497911"/>
              <a:ext cx="2520001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KPI Summary</a:t>
              </a:r>
              <a:endPara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42" name="직사각형 241"/>
          <p:cNvSpPr/>
          <p:nvPr/>
        </p:nvSpPr>
        <p:spPr>
          <a:xfrm>
            <a:off x="6925006" y="2534053"/>
            <a:ext cx="1982040" cy="313083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243" name="TextBox 17"/>
          <p:cNvSpPr txBox="1"/>
          <p:nvPr/>
        </p:nvSpPr>
        <p:spPr>
          <a:xfrm>
            <a:off x="7109864" y="2604144"/>
            <a:ext cx="1612330" cy="17290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Real time decision support</a:t>
            </a:r>
          </a:p>
        </p:txBody>
      </p:sp>
      <p:grpSp>
        <p:nvGrpSpPr>
          <p:cNvPr id="244" name="그룹 243"/>
          <p:cNvGrpSpPr/>
          <p:nvPr/>
        </p:nvGrpSpPr>
        <p:grpSpPr>
          <a:xfrm>
            <a:off x="1039417" y="2920740"/>
            <a:ext cx="2383094" cy="302571"/>
            <a:chOff x="298301" y="2837475"/>
            <a:chExt cx="2519999" cy="323159"/>
          </a:xfrm>
        </p:grpSpPr>
        <p:sp>
          <p:nvSpPr>
            <p:cNvPr id="245" name="직사각형 244"/>
            <p:cNvSpPr/>
            <p:nvPr/>
          </p:nvSpPr>
          <p:spPr>
            <a:xfrm>
              <a:off x="298301" y="2837475"/>
              <a:ext cx="2519999" cy="323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246" name="TextBox 17"/>
            <p:cNvSpPr txBox="1"/>
            <p:nvPr/>
          </p:nvSpPr>
          <p:spPr>
            <a:xfrm>
              <a:off x="320028" y="2914362"/>
              <a:ext cx="249827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Vessel Area</a:t>
              </a:r>
              <a:endPara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47" name="그룹 246"/>
          <p:cNvGrpSpPr/>
          <p:nvPr/>
        </p:nvGrpSpPr>
        <p:grpSpPr>
          <a:xfrm>
            <a:off x="1042533" y="3310515"/>
            <a:ext cx="2383094" cy="302571"/>
            <a:chOff x="301596" y="3253771"/>
            <a:chExt cx="2519999" cy="323159"/>
          </a:xfrm>
        </p:grpSpPr>
        <p:sp>
          <p:nvSpPr>
            <p:cNvPr id="248" name="직사각형 247"/>
            <p:cNvSpPr/>
            <p:nvPr/>
          </p:nvSpPr>
          <p:spPr>
            <a:xfrm>
              <a:off x="301596" y="3253771"/>
              <a:ext cx="2519999" cy="323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249" name="TextBox 17"/>
            <p:cNvSpPr txBox="1"/>
            <p:nvPr/>
          </p:nvSpPr>
          <p:spPr>
            <a:xfrm>
              <a:off x="320025" y="3331810"/>
              <a:ext cx="249827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Yard Area </a:t>
              </a:r>
              <a:endPara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50" name="그룹 249"/>
          <p:cNvGrpSpPr/>
          <p:nvPr/>
        </p:nvGrpSpPr>
        <p:grpSpPr>
          <a:xfrm>
            <a:off x="3883089" y="2923429"/>
            <a:ext cx="2399004" cy="299883"/>
            <a:chOff x="2944488" y="2840346"/>
            <a:chExt cx="2536822" cy="320288"/>
          </a:xfrm>
        </p:grpSpPr>
        <p:sp>
          <p:nvSpPr>
            <p:cNvPr id="251" name="직사각형 250"/>
            <p:cNvSpPr/>
            <p:nvPr/>
          </p:nvSpPr>
          <p:spPr>
            <a:xfrm>
              <a:off x="2961310" y="2840346"/>
              <a:ext cx="2520000" cy="32028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252" name="TextBox 17"/>
            <p:cNvSpPr txBox="1"/>
            <p:nvPr/>
          </p:nvSpPr>
          <p:spPr>
            <a:xfrm>
              <a:off x="2944488" y="2907645"/>
              <a:ext cx="253682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Yard Area</a:t>
              </a:r>
            </a:p>
          </p:txBody>
        </p:sp>
      </p:grpSp>
      <p:sp>
        <p:nvSpPr>
          <p:cNvPr id="253" name="직사각형 252"/>
          <p:cNvSpPr/>
          <p:nvPr/>
        </p:nvSpPr>
        <p:spPr>
          <a:xfrm>
            <a:off x="6925006" y="2930513"/>
            <a:ext cx="1982040" cy="313083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254" name="TextBox 17"/>
          <p:cNvSpPr txBox="1"/>
          <p:nvPr/>
        </p:nvSpPr>
        <p:spPr>
          <a:xfrm>
            <a:off x="7226261" y="3000604"/>
            <a:ext cx="1379545" cy="17290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Historical data analysis</a:t>
            </a:r>
          </a:p>
        </p:txBody>
      </p:sp>
      <p:grpSp>
        <p:nvGrpSpPr>
          <p:cNvPr id="256" name="그룹 255"/>
          <p:cNvGrpSpPr/>
          <p:nvPr/>
        </p:nvGrpSpPr>
        <p:grpSpPr>
          <a:xfrm>
            <a:off x="1039417" y="3737505"/>
            <a:ext cx="2383094" cy="302571"/>
            <a:chOff x="298301" y="3709815"/>
            <a:chExt cx="2519999" cy="323159"/>
          </a:xfrm>
        </p:grpSpPr>
        <p:sp>
          <p:nvSpPr>
            <p:cNvPr id="257" name="직사각형 256"/>
            <p:cNvSpPr/>
            <p:nvPr/>
          </p:nvSpPr>
          <p:spPr>
            <a:xfrm>
              <a:off x="298301" y="3709815"/>
              <a:ext cx="2519999" cy="323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258" name="TextBox 17"/>
            <p:cNvSpPr txBox="1"/>
            <p:nvPr/>
          </p:nvSpPr>
          <p:spPr>
            <a:xfrm>
              <a:off x="298301" y="3783914"/>
              <a:ext cx="2379173" cy="1839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Gate and Etc.</a:t>
              </a:r>
              <a:endPara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그룹 258"/>
          <p:cNvGrpSpPr/>
          <p:nvPr/>
        </p:nvGrpSpPr>
        <p:grpSpPr>
          <a:xfrm>
            <a:off x="3901098" y="3323990"/>
            <a:ext cx="2383095" cy="299883"/>
            <a:chOff x="2967389" y="3268163"/>
            <a:chExt cx="2520000" cy="320288"/>
          </a:xfrm>
        </p:grpSpPr>
        <p:sp>
          <p:nvSpPr>
            <p:cNvPr id="260" name="직사각형 259"/>
            <p:cNvSpPr/>
            <p:nvPr/>
          </p:nvSpPr>
          <p:spPr>
            <a:xfrm>
              <a:off x="2967389" y="3268163"/>
              <a:ext cx="2520000" cy="32028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261" name="TextBox 17"/>
            <p:cNvSpPr txBox="1"/>
            <p:nvPr/>
          </p:nvSpPr>
          <p:spPr>
            <a:xfrm>
              <a:off x="2970323" y="3334148"/>
              <a:ext cx="251098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Safety </a:t>
              </a:r>
              <a:endPara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262" name="직사각형 261"/>
          <p:cNvSpPr/>
          <p:nvPr/>
        </p:nvSpPr>
        <p:spPr>
          <a:xfrm>
            <a:off x="3903873" y="3743393"/>
            <a:ext cx="2383095" cy="29988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 dirty="0">
              <a:cs typeface="Arial" panose="020B0604020202020204" pitchFamily="34" charset="0"/>
            </a:endParaRPr>
          </a:p>
        </p:txBody>
      </p:sp>
      <p:sp>
        <p:nvSpPr>
          <p:cNvPr id="263" name="TextBox 17"/>
          <p:cNvSpPr txBox="1"/>
          <p:nvPr/>
        </p:nvSpPr>
        <p:spPr>
          <a:xfrm>
            <a:off x="3903873" y="3788521"/>
            <a:ext cx="2383095" cy="1768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Etc. </a:t>
            </a:r>
            <a:endParaRPr lang="en-US" altLang="ko-KR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64" name="사다리꼴 263"/>
          <p:cNvSpPr/>
          <p:nvPr/>
        </p:nvSpPr>
        <p:spPr>
          <a:xfrm>
            <a:off x="3815459" y="4426361"/>
            <a:ext cx="2308608" cy="318699"/>
          </a:xfrm>
          <a:prstGeom prst="trapezoid">
            <a:avLst>
              <a:gd name="adj" fmla="val 80960"/>
            </a:avLst>
          </a:prstGeom>
          <a:solidFill>
            <a:srgbClr val="22B1C4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265" name="직사각형 264"/>
          <p:cNvSpPr/>
          <p:nvPr/>
        </p:nvSpPr>
        <p:spPr>
          <a:xfrm>
            <a:off x="3562008" y="4398644"/>
            <a:ext cx="3036157" cy="36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83A8"/>
              </a:buClr>
              <a:buSzTx/>
              <a:tabLst/>
              <a:defRPr/>
            </a:pPr>
            <a:r>
              <a:rPr lang="en-US" altLang="ko-KR" sz="16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</a:rPr>
              <a:t>Database</a:t>
            </a:r>
            <a:endParaRPr lang="en-US" altLang="ko-KR" sz="16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바른고딕" panose="020B0603020101020101" pitchFamily="50" charset="-127"/>
            </a:endParaRPr>
          </a:p>
        </p:txBody>
      </p:sp>
      <p:sp>
        <p:nvSpPr>
          <p:cNvPr id="266" name="모서리가 둥근 직사각형 265"/>
          <p:cNvSpPr/>
          <p:nvPr/>
        </p:nvSpPr>
        <p:spPr>
          <a:xfrm>
            <a:off x="828382" y="5314915"/>
            <a:ext cx="8284400" cy="1041676"/>
          </a:xfrm>
          <a:prstGeom prst="roundRect">
            <a:avLst>
              <a:gd name="adj" fmla="val 4039"/>
            </a:avLst>
          </a:prstGeom>
          <a:solidFill>
            <a:srgbClr val="10144E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cxnSp>
        <p:nvCxnSpPr>
          <p:cNvPr id="267" name="직선 연결선 266"/>
          <p:cNvCxnSpPr/>
          <p:nvPr/>
        </p:nvCxnSpPr>
        <p:spPr>
          <a:xfrm>
            <a:off x="826741" y="5314915"/>
            <a:ext cx="82844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모서리가 둥근 직사각형 267"/>
          <p:cNvSpPr/>
          <p:nvPr/>
        </p:nvSpPr>
        <p:spPr>
          <a:xfrm>
            <a:off x="1939053" y="5403402"/>
            <a:ext cx="1804316" cy="46338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269" name="모서리가 둥근 직사각형 268"/>
          <p:cNvSpPr/>
          <p:nvPr/>
        </p:nvSpPr>
        <p:spPr>
          <a:xfrm>
            <a:off x="3859411" y="5412315"/>
            <a:ext cx="1943466" cy="46338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270" name="모서리가 둥근 직사각형 269"/>
          <p:cNvSpPr/>
          <p:nvPr/>
        </p:nvSpPr>
        <p:spPr>
          <a:xfrm>
            <a:off x="5912157" y="5403400"/>
            <a:ext cx="1692596" cy="46338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993699" y="5431498"/>
            <a:ext cx="1749671" cy="41784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marL="88900" indent="-88900">
              <a:buFont typeface="Arial" panose="020B0604020202020204" pitchFamily="34" charset="0"/>
              <a:buChar char="•"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indent="0" algn="ctr">
              <a:buClr>
                <a:srgbClr val="0183A8"/>
              </a:buClr>
              <a:buNone/>
              <a:defRPr/>
            </a:pPr>
            <a:r>
              <a:rPr lang="en-US" altLang="ko-KR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Equipment PLC</a:t>
            </a:r>
          </a:p>
          <a:p>
            <a:pPr marL="0" indent="0" algn="ctr">
              <a:buClr>
                <a:srgbClr val="0183A8"/>
              </a:buClr>
              <a:buNone/>
              <a:defRPr/>
            </a:pPr>
            <a:r>
              <a:rPr lang="en-US" altLang="ko-KR" sz="1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(ABB, Simens, Konecranes..)  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3859352" y="5440412"/>
            <a:ext cx="1890651" cy="41784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marL="88900" indent="-88900">
              <a:buFont typeface="Arial" panose="020B0604020202020204" pitchFamily="34" charset="0"/>
              <a:buChar char="•"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indent="0" algn="ctr">
              <a:buClr>
                <a:srgbClr val="0183A8"/>
              </a:buClr>
              <a:buFont typeface="Arial" panose="020B0604020202020204" pitchFamily="34" charset="0"/>
              <a:buNone/>
              <a:defRPr/>
            </a:pPr>
            <a:r>
              <a:rPr lang="en-US" altLang="ko-KR" b="1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TOS </a:t>
            </a:r>
          </a:p>
          <a:p>
            <a:pPr marL="0" indent="0" algn="ctr">
              <a:buClr>
                <a:srgbClr val="0183A8"/>
              </a:buClr>
              <a:buFont typeface="Arial" panose="020B0604020202020204" pitchFamily="34" charset="0"/>
              <a:buNone/>
              <a:defRPr/>
            </a:pPr>
            <a:r>
              <a:rPr lang="en-US" altLang="ko-KR" sz="105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(</a:t>
            </a:r>
            <a:r>
              <a:rPr lang="en-US" altLang="ko-KR" sz="1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OPUS Terminal, other vendors)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6199199" y="5431499"/>
            <a:ext cx="1146336" cy="41784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marL="88900" indent="-88900">
              <a:buFont typeface="Arial" panose="020B0604020202020204" pitchFamily="34" charset="0"/>
              <a:buChar char="•"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indent="0" algn="ctr">
              <a:buClr>
                <a:srgbClr val="0183A8"/>
              </a:buClr>
              <a:buFont typeface="Arial" panose="020B0604020202020204" pitchFamily="34" charset="0"/>
              <a:buNone/>
              <a:defRPr/>
            </a:pPr>
            <a:r>
              <a:rPr lang="en-US" altLang="ko-KR" b="1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RTLS System</a:t>
            </a:r>
            <a:endParaRPr lang="en-US" altLang="ko-KR" b="1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나눔바른고딕" panose="020B0603020101020101" pitchFamily="50" charset="-127"/>
              <a:cs typeface="Arial" panose="020B0604020202020204" pitchFamily="34" charset="0"/>
            </a:endParaRPr>
          </a:p>
          <a:p>
            <a:pPr marL="0" indent="0" algn="ctr">
              <a:buClr>
                <a:srgbClr val="0183A8"/>
              </a:buClr>
              <a:buFont typeface="Arial" panose="020B0604020202020204" pitchFamily="34" charset="0"/>
              <a:buNone/>
              <a:defRPr/>
            </a:pPr>
            <a:r>
              <a:rPr lang="en-US" altLang="ko-KR" sz="1100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(GPS, INS, UWB…)</a:t>
            </a:r>
          </a:p>
        </p:txBody>
      </p:sp>
      <p:sp>
        <p:nvSpPr>
          <p:cNvPr id="274" name="직사각형 273"/>
          <p:cNvSpPr/>
          <p:nvPr/>
        </p:nvSpPr>
        <p:spPr>
          <a:xfrm>
            <a:off x="826741" y="1917118"/>
            <a:ext cx="8286041" cy="2233208"/>
          </a:xfrm>
          <a:prstGeom prst="rect">
            <a:avLst/>
          </a:prstGeom>
          <a:noFill/>
          <a:ln w="19050">
            <a:solidFill>
              <a:srgbClr val="22B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5" name="직사각형 274"/>
          <p:cNvSpPr/>
          <p:nvPr/>
        </p:nvSpPr>
        <p:spPr>
          <a:xfrm>
            <a:off x="826741" y="4422614"/>
            <a:ext cx="8286041" cy="823747"/>
          </a:xfrm>
          <a:prstGeom prst="rect">
            <a:avLst/>
          </a:prstGeom>
          <a:noFill/>
          <a:ln w="19050">
            <a:solidFill>
              <a:srgbClr val="1BC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직사각형 275"/>
          <p:cNvSpPr/>
          <p:nvPr/>
        </p:nvSpPr>
        <p:spPr>
          <a:xfrm>
            <a:off x="826741" y="1689064"/>
            <a:ext cx="1250543" cy="215958"/>
          </a:xfrm>
          <a:prstGeom prst="rect">
            <a:avLst/>
          </a:prstGeom>
          <a:solidFill>
            <a:srgbClr val="22B1C4"/>
          </a:solidFill>
          <a:ln w="19050">
            <a:solidFill>
              <a:srgbClr val="22B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KPI</a:t>
            </a:r>
            <a:endParaRPr 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77" name="직사각형 276"/>
          <p:cNvSpPr/>
          <p:nvPr/>
        </p:nvSpPr>
        <p:spPr>
          <a:xfrm>
            <a:off x="826741" y="4203201"/>
            <a:ext cx="1250543" cy="221100"/>
          </a:xfrm>
          <a:prstGeom prst="rect">
            <a:avLst/>
          </a:prstGeom>
          <a:solidFill>
            <a:srgbClr val="1BC373"/>
          </a:solidFill>
          <a:ln w="19050">
            <a:solidFill>
              <a:srgbClr val="1BC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IoT Platform</a:t>
            </a:r>
          </a:p>
        </p:txBody>
      </p:sp>
      <p:sp>
        <p:nvSpPr>
          <p:cNvPr id="278" name="모서리가 둥근 직사각형 277"/>
          <p:cNvSpPr/>
          <p:nvPr/>
        </p:nvSpPr>
        <p:spPr>
          <a:xfrm>
            <a:off x="1396403" y="5957915"/>
            <a:ext cx="2194107" cy="293715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1655568" y="5964181"/>
            <a:ext cx="1755977" cy="2593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marL="88900" indent="-88900">
              <a:buFont typeface="Arial" panose="020B0604020202020204" pitchFamily="34" charset="0"/>
              <a:buChar char="•"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indent="0" algn="ctr">
              <a:buClr>
                <a:srgbClr val="0183A8"/>
              </a:buClr>
              <a:buFont typeface="Arial" panose="020B0604020202020204" pitchFamily="34" charset="0"/>
              <a:buNone/>
              <a:defRPr/>
            </a:pPr>
            <a:r>
              <a:rPr lang="en-US" altLang="ko-KR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Fleet management system</a:t>
            </a:r>
            <a:endParaRPr lang="en-US" altLang="ko-KR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80" name="모서리가 둥근 직사각형 279"/>
          <p:cNvSpPr/>
          <p:nvPr/>
        </p:nvSpPr>
        <p:spPr>
          <a:xfrm>
            <a:off x="3707462" y="5957915"/>
            <a:ext cx="2194107" cy="293715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3777080" y="5964181"/>
            <a:ext cx="2135078" cy="2593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marL="88900" indent="-88900">
              <a:buFont typeface="Arial" panose="020B0604020202020204" pitchFamily="34" charset="0"/>
              <a:buChar char="•"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indent="0" algn="ctr">
              <a:buClr>
                <a:srgbClr val="0183A8"/>
              </a:buClr>
              <a:buFont typeface="Arial" panose="020B0604020202020204" pitchFamily="34" charset="0"/>
              <a:buNone/>
              <a:defRPr/>
            </a:pPr>
            <a:r>
              <a:rPr lang="en-US" altLang="ko-KR" dirty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Workforce management system</a:t>
            </a:r>
            <a:endParaRPr lang="en-US" altLang="ko-KR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82" name="모서리가 둥근 직사각형 281"/>
          <p:cNvSpPr/>
          <p:nvPr/>
        </p:nvSpPr>
        <p:spPr>
          <a:xfrm>
            <a:off x="6045542" y="5957915"/>
            <a:ext cx="2194107" cy="293715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6673319" y="5964181"/>
            <a:ext cx="1018757" cy="2593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>
            <a:defPPr>
              <a:defRPr lang="ko-KR"/>
            </a:defPPr>
            <a:lvl1pPr marL="88900" indent="-88900">
              <a:buFont typeface="Arial" panose="020B0604020202020204" pitchFamily="34" charset="0"/>
              <a:buChar char="•"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indent="0" algn="ctr">
              <a:buClr>
                <a:srgbClr val="0183A8"/>
              </a:buClr>
              <a:buFont typeface="Arial" panose="020B0604020202020204" pitchFamily="34" charset="0"/>
              <a:buNone/>
              <a:defRPr/>
            </a:pPr>
            <a:r>
              <a:rPr lang="en-US" altLang="ko-KR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나눔바른고딕" panose="020B0603020101020101" pitchFamily="50" charset="-127"/>
                <a:cs typeface="Arial" panose="020B0604020202020204" pitchFamily="34" charset="0"/>
              </a:rPr>
              <a:t>Billing System</a:t>
            </a:r>
            <a:endParaRPr lang="en-US" altLang="ko-KR" sz="1100" dirty="0">
              <a:ln>
                <a:solidFill>
                  <a:prstClr val="black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84" name="직사각형 283"/>
          <p:cNvSpPr/>
          <p:nvPr/>
        </p:nvSpPr>
        <p:spPr>
          <a:xfrm>
            <a:off x="1382945" y="4840194"/>
            <a:ext cx="1608131" cy="2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TextBox 17"/>
          <p:cNvSpPr txBox="1"/>
          <p:nvPr/>
        </p:nvSpPr>
        <p:spPr>
          <a:xfrm>
            <a:off x="1692457" y="4903868"/>
            <a:ext cx="989105" cy="17290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Adapter and API</a:t>
            </a:r>
          </a:p>
        </p:txBody>
      </p:sp>
      <p:sp>
        <p:nvSpPr>
          <p:cNvPr id="286" name="직사각형 285"/>
          <p:cNvSpPr/>
          <p:nvPr/>
        </p:nvSpPr>
        <p:spPr>
          <a:xfrm>
            <a:off x="3197896" y="4840194"/>
            <a:ext cx="1608131" cy="2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TextBox 17"/>
          <p:cNvSpPr txBox="1"/>
          <p:nvPr/>
        </p:nvSpPr>
        <p:spPr>
          <a:xfrm>
            <a:off x="3583754" y="4903868"/>
            <a:ext cx="836422" cy="17290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Event handler</a:t>
            </a:r>
          </a:p>
        </p:txBody>
      </p:sp>
      <p:grpSp>
        <p:nvGrpSpPr>
          <p:cNvPr id="288" name="그룹 287"/>
          <p:cNvGrpSpPr/>
          <p:nvPr/>
        </p:nvGrpSpPr>
        <p:grpSpPr>
          <a:xfrm>
            <a:off x="3887965" y="2525169"/>
            <a:ext cx="2399004" cy="299883"/>
            <a:chOff x="2944488" y="2840346"/>
            <a:chExt cx="2536822" cy="320288"/>
          </a:xfrm>
        </p:grpSpPr>
        <p:sp>
          <p:nvSpPr>
            <p:cNvPr id="289" name="직사각형 288"/>
            <p:cNvSpPr/>
            <p:nvPr/>
          </p:nvSpPr>
          <p:spPr>
            <a:xfrm>
              <a:off x="2961310" y="2840346"/>
              <a:ext cx="2520000" cy="32028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290" name="TextBox 17"/>
            <p:cNvSpPr txBox="1"/>
            <p:nvPr/>
          </p:nvSpPr>
          <p:spPr>
            <a:xfrm>
              <a:off x="2944488" y="2907645"/>
              <a:ext cx="253682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ea typeface="나눔바른고딕" panose="020B0603020101020101" pitchFamily="50" charset="-127"/>
                  <a:cs typeface="Arial" panose="020B0604020202020204" pitchFamily="34" charset="0"/>
                </a:rPr>
                <a:t>Vessel Area</a:t>
              </a:r>
            </a:p>
          </p:txBody>
        </p:sp>
      </p:grpSp>
      <p:sp>
        <p:nvSpPr>
          <p:cNvPr id="291" name="직사각형 290"/>
          <p:cNvSpPr/>
          <p:nvPr/>
        </p:nvSpPr>
        <p:spPr>
          <a:xfrm>
            <a:off x="5012846" y="4848179"/>
            <a:ext cx="1608131" cy="2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TextBox 17"/>
          <p:cNvSpPr txBox="1"/>
          <p:nvPr/>
        </p:nvSpPr>
        <p:spPr>
          <a:xfrm>
            <a:off x="5470408" y="4911854"/>
            <a:ext cx="693016" cy="17290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Data Parser</a:t>
            </a:r>
            <a:endParaRPr lang="en-US" altLang="ko-KR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93" name="직사각형 292"/>
          <p:cNvSpPr/>
          <p:nvPr/>
        </p:nvSpPr>
        <p:spPr>
          <a:xfrm>
            <a:off x="6855343" y="4836004"/>
            <a:ext cx="1608131" cy="2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TextBox 17"/>
          <p:cNvSpPr txBox="1"/>
          <p:nvPr/>
        </p:nvSpPr>
        <p:spPr>
          <a:xfrm>
            <a:off x="7354564" y="4899678"/>
            <a:ext cx="609702" cy="17290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Calculator</a:t>
            </a:r>
            <a:endParaRPr lang="en-US" altLang="ko-KR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295" name="자유형 294"/>
          <p:cNvSpPr/>
          <p:nvPr/>
        </p:nvSpPr>
        <p:spPr>
          <a:xfrm>
            <a:off x="3425514" y="2519997"/>
            <a:ext cx="479794" cy="708036"/>
          </a:xfrm>
          <a:custGeom>
            <a:avLst/>
            <a:gdLst>
              <a:gd name="connsiteX0" fmla="*/ 0 w 507357"/>
              <a:gd name="connsiteY0" fmla="*/ 426334 h 756213"/>
              <a:gd name="connsiteX1" fmla="*/ 507357 w 507357"/>
              <a:gd name="connsiteY1" fmla="*/ 0 h 756213"/>
              <a:gd name="connsiteX2" fmla="*/ 493853 w 507357"/>
              <a:gd name="connsiteY2" fmla="*/ 337595 h 756213"/>
              <a:gd name="connsiteX3" fmla="*/ 0 w 507357"/>
              <a:gd name="connsiteY3" fmla="*/ 756213 h 756213"/>
              <a:gd name="connsiteX4" fmla="*/ 0 w 507357"/>
              <a:gd name="connsiteY4" fmla="*/ 426334 h 7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57" h="756213">
                <a:moveTo>
                  <a:pt x="0" y="426334"/>
                </a:moveTo>
                <a:lnTo>
                  <a:pt x="507357" y="0"/>
                </a:lnTo>
                <a:lnTo>
                  <a:pt x="493853" y="337595"/>
                </a:lnTo>
                <a:lnTo>
                  <a:pt x="0" y="756213"/>
                </a:lnTo>
                <a:lnTo>
                  <a:pt x="0" y="426334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6" name="자유형 295"/>
          <p:cNvSpPr/>
          <p:nvPr/>
        </p:nvSpPr>
        <p:spPr>
          <a:xfrm>
            <a:off x="3425440" y="2911437"/>
            <a:ext cx="479794" cy="708036"/>
          </a:xfrm>
          <a:custGeom>
            <a:avLst/>
            <a:gdLst>
              <a:gd name="connsiteX0" fmla="*/ 0 w 507357"/>
              <a:gd name="connsiteY0" fmla="*/ 426334 h 756213"/>
              <a:gd name="connsiteX1" fmla="*/ 507357 w 507357"/>
              <a:gd name="connsiteY1" fmla="*/ 0 h 756213"/>
              <a:gd name="connsiteX2" fmla="*/ 493853 w 507357"/>
              <a:gd name="connsiteY2" fmla="*/ 337595 h 756213"/>
              <a:gd name="connsiteX3" fmla="*/ 0 w 507357"/>
              <a:gd name="connsiteY3" fmla="*/ 756213 h 756213"/>
              <a:gd name="connsiteX4" fmla="*/ 0 w 507357"/>
              <a:gd name="connsiteY4" fmla="*/ 426334 h 7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57" h="756213">
                <a:moveTo>
                  <a:pt x="0" y="426334"/>
                </a:moveTo>
                <a:lnTo>
                  <a:pt x="507357" y="0"/>
                </a:lnTo>
                <a:lnTo>
                  <a:pt x="493853" y="337595"/>
                </a:lnTo>
                <a:lnTo>
                  <a:pt x="0" y="756213"/>
                </a:lnTo>
                <a:lnTo>
                  <a:pt x="0" y="426334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자유형 296"/>
          <p:cNvSpPr/>
          <p:nvPr/>
        </p:nvSpPr>
        <p:spPr>
          <a:xfrm>
            <a:off x="3423690" y="3737384"/>
            <a:ext cx="479794" cy="307056"/>
          </a:xfrm>
          <a:custGeom>
            <a:avLst/>
            <a:gdLst>
              <a:gd name="connsiteX0" fmla="*/ 0 w 507357"/>
              <a:gd name="connsiteY0" fmla="*/ 0 h 327949"/>
              <a:gd name="connsiteX1" fmla="*/ 507357 w 507357"/>
              <a:gd name="connsiteY1" fmla="*/ 1929 h 327949"/>
              <a:gd name="connsiteX2" fmla="*/ 497711 w 507357"/>
              <a:gd name="connsiteY2" fmla="*/ 327949 h 327949"/>
              <a:gd name="connsiteX3" fmla="*/ 3858 w 507357"/>
              <a:gd name="connsiteY3" fmla="*/ 322162 h 327949"/>
              <a:gd name="connsiteX4" fmla="*/ 0 w 507357"/>
              <a:gd name="connsiteY4" fmla="*/ 0 h 32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57" h="327949">
                <a:moveTo>
                  <a:pt x="0" y="0"/>
                </a:moveTo>
                <a:lnTo>
                  <a:pt x="507357" y="1929"/>
                </a:lnTo>
                <a:lnTo>
                  <a:pt x="497711" y="327949"/>
                </a:lnTo>
                <a:lnTo>
                  <a:pt x="3858" y="3221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8" name="자유형 297"/>
          <p:cNvSpPr/>
          <p:nvPr/>
        </p:nvSpPr>
        <p:spPr>
          <a:xfrm>
            <a:off x="6291506" y="2523610"/>
            <a:ext cx="633035" cy="1519024"/>
          </a:xfrm>
          <a:custGeom>
            <a:avLst/>
            <a:gdLst>
              <a:gd name="connsiteX0" fmla="*/ 0 w 669402"/>
              <a:gd name="connsiteY0" fmla="*/ 0 h 1622384"/>
              <a:gd name="connsiteX1" fmla="*/ 669402 w 669402"/>
              <a:gd name="connsiteY1" fmla="*/ 11574 h 1622384"/>
              <a:gd name="connsiteX2" fmla="*/ 665544 w 669402"/>
              <a:gd name="connsiteY2" fmla="*/ 353027 h 1622384"/>
              <a:gd name="connsiteX3" fmla="*/ 1929 w 669402"/>
              <a:gd name="connsiteY3" fmla="*/ 1622384 h 1622384"/>
              <a:gd name="connsiteX4" fmla="*/ 0 w 669402"/>
              <a:gd name="connsiteY4" fmla="*/ 0 h 16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02" h="1622384">
                <a:moveTo>
                  <a:pt x="0" y="0"/>
                </a:moveTo>
                <a:lnTo>
                  <a:pt x="669402" y="11574"/>
                </a:lnTo>
                <a:lnTo>
                  <a:pt x="665544" y="353027"/>
                </a:lnTo>
                <a:lnTo>
                  <a:pt x="1929" y="1622384"/>
                </a:lnTo>
                <a:lnTo>
                  <a:pt x="0" y="0"/>
                </a:lnTo>
                <a:close/>
              </a:path>
            </a:pathLst>
          </a:custGeom>
          <a:solidFill>
            <a:srgbClr val="ED7D31">
              <a:alpha val="18039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자유형 298"/>
          <p:cNvSpPr/>
          <p:nvPr/>
        </p:nvSpPr>
        <p:spPr>
          <a:xfrm>
            <a:off x="6286033" y="2514578"/>
            <a:ext cx="642157" cy="1535281"/>
          </a:xfrm>
          <a:custGeom>
            <a:avLst/>
            <a:gdLst>
              <a:gd name="connsiteX0" fmla="*/ 7717 w 679048"/>
              <a:gd name="connsiteY0" fmla="*/ 0 h 1639747"/>
              <a:gd name="connsiteX1" fmla="*/ 679048 w 679048"/>
              <a:gd name="connsiteY1" fmla="*/ 445625 h 1639747"/>
              <a:gd name="connsiteX2" fmla="*/ 677119 w 679048"/>
              <a:gd name="connsiteY2" fmla="*/ 790937 h 1639747"/>
              <a:gd name="connsiteX3" fmla="*/ 0 w 679048"/>
              <a:gd name="connsiteY3" fmla="*/ 1639747 h 1639747"/>
              <a:gd name="connsiteX4" fmla="*/ 7717 w 679048"/>
              <a:gd name="connsiteY4" fmla="*/ 0 h 163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048" h="1639747">
                <a:moveTo>
                  <a:pt x="7717" y="0"/>
                </a:moveTo>
                <a:lnTo>
                  <a:pt x="679048" y="445625"/>
                </a:lnTo>
                <a:lnTo>
                  <a:pt x="677119" y="790937"/>
                </a:lnTo>
                <a:lnTo>
                  <a:pt x="0" y="1639747"/>
                </a:lnTo>
                <a:cubicBezTo>
                  <a:pt x="2572" y="1096380"/>
                  <a:pt x="5145" y="553013"/>
                  <a:pt x="7717" y="0"/>
                </a:cubicBezTo>
                <a:close/>
              </a:path>
            </a:pathLst>
          </a:custGeom>
          <a:solidFill>
            <a:srgbClr val="70AD47">
              <a:alpha val="18039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직사각형 299"/>
          <p:cNvSpPr/>
          <p:nvPr/>
        </p:nvSpPr>
        <p:spPr>
          <a:xfrm>
            <a:off x="6932130" y="3571412"/>
            <a:ext cx="1982040" cy="31308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ko-KR" sz="12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a typeface="나눔바른고딕" panose="020B0603020101020101" pitchFamily="50" charset="-127"/>
                <a:cs typeface="Arial" panose="020B0604020202020204" pitchFamily="34" charset="0"/>
              </a:rPr>
              <a:t>AI, ML</a:t>
            </a:r>
            <a:endParaRPr lang="ko-KR" altLang="en-US" sz="1200" b="1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63827" y="1977456"/>
            <a:ext cx="5494638" cy="2127051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18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75" y="711725"/>
            <a:ext cx="2917034" cy="323321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r>
              <a:rPr lang="en-US" altLang="ko-KR" sz="1200" b="1" dirty="0" smtClean="0"/>
              <a:t>Eagle Eye KPI </a:t>
            </a:r>
            <a:r>
              <a:rPr lang="ko-KR" altLang="en-US" sz="1200" b="1" smtClean="0"/>
              <a:t>시스템 구성</a:t>
            </a:r>
            <a:endParaRPr lang="ko-KR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655" y="7882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2</a:t>
            </a:r>
            <a:r>
              <a:rPr lang="en-US" altLang="ko-KR" dirty="0" smtClean="0">
                <a:solidFill>
                  <a:schemeClr val="bg1"/>
                </a:solidFill>
              </a:rPr>
              <a:t>. System Architecture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1548820" y="1169773"/>
            <a:ext cx="7315093" cy="5210602"/>
            <a:chOff x="395523" y="660083"/>
            <a:chExt cx="8533431" cy="5753243"/>
          </a:xfrm>
        </p:grpSpPr>
        <p:sp>
          <p:nvSpPr>
            <p:cNvPr id="4" name="직사각형 3"/>
            <p:cNvSpPr/>
            <p:nvPr/>
          </p:nvSpPr>
          <p:spPr bwMode="auto">
            <a:xfrm>
              <a:off x="3187359" y="1098308"/>
              <a:ext cx="164855" cy="257858"/>
            </a:xfrm>
            <a:prstGeom prst="rect">
              <a:avLst/>
            </a:prstGeom>
            <a:pattFill prst="ltUpDiag">
              <a:fgClr>
                <a:srgbClr val="FFCC00"/>
              </a:fgClr>
              <a:bgClr>
                <a:srgbClr val="FFFFFF"/>
              </a:bgClr>
            </a:pattFill>
            <a:ln w="1905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0000" tIns="46800" rtlCol="0" anchor="ctr"/>
            <a:lstStyle/>
            <a:p>
              <a:pPr marL="90488" indent="-90488" algn="ctr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1050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3187359" y="1432278"/>
              <a:ext cx="164855" cy="257858"/>
            </a:xfrm>
            <a:prstGeom prst="rect">
              <a:avLst/>
            </a:prstGeom>
            <a:pattFill prst="ltUpDiag">
              <a:fgClr>
                <a:srgbClr val="FFCC00"/>
              </a:fgClr>
              <a:bgClr>
                <a:srgbClr val="FFFFFF"/>
              </a:bgClr>
            </a:pattFill>
            <a:ln w="1905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0000" tIns="46800" rtlCol="0" anchor="ctr"/>
            <a:lstStyle/>
            <a:p>
              <a:pPr marL="90488" indent="-90488" algn="ctr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1050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6" name="Rounded Rectangle 24580"/>
            <p:cNvSpPr>
              <a:spLocks noChangeArrowheads="1"/>
            </p:cNvSpPr>
            <p:nvPr/>
          </p:nvSpPr>
          <p:spPr bwMode="auto">
            <a:xfrm>
              <a:off x="403931" y="660083"/>
              <a:ext cx="2036651" cy="3572453"/>
            </a:xfrm>
            <a:prstGeom prst="roundRect">
              <a:avLst>
                <a:gd name="adj" fmla="val 497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none" lIns="90000" tIns="468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0">
                <a:spcBef>
                  <a:spcPct val="10000"/>
                </a:spcBef>
                <a:buClr>
                  <a:srgbClr val="969696"/>
                </a:buClr>
              </a:pPr>
              <a:r>
                <a:rPr lang="en-US" altLang="ko-KR" sz="900" b="1" kern="0" dirty="0" smtClean="0">
                  <a:latin typeface="Tahoma" pitchFamily="34" charset="0"/>
                  <a:ea typeface="돋움" pitchFamily="50" charset="-127"/>
                  <a:cs typeface="Tahoma" pitchFamily="34" charset="0"/>
                </a:rPr>
                <a:t>KPI UI  (WEB Base)</a:t>
              </a:r>
              <a:endParaRPr lang="en-US" altLang="ko-KR" sz="900" b="1" kern="0" dirty="0"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7" name="Rounded Rectangle 24580"/>
            <p:cNvSpPr>
              <a:spLocks noChangeArrowheads="1"/>
            </p:cNvSpPr>
            <p:nvPr/>
          </p:nvSpPr>
          <p:spPr bwMode="auto">
            <a:xfrm>
              <a:off x="2945834" y="790342"/>
              <a:ext cx="3014446" cy="976792"/>
            </a:xfrm>
            <a:prstGeom prst="roundRect">
              <a:avLst>
                <a:gd name="adj" fmla="val 4977"/>
              </a:avLst>
            </a:prstGeom>
            <a:gradFill rotWithShape="1">
              <a:gsLst>
                <a:gs pos="0">
                  <a:srgbClr val="D2DCEA"/>
                </a:gs>
                <a:gs pos="100000">
                  <a:srgbClr val="F0F0F0"/>
                </a:gs>
              </a:gsLst>
              <a:lin ang="5400000" scaled="1"/>
            </a:gradFill>
            <a:ln w="25400" algn="ctr">
              <a:solidFill>
                <a:srgbClr val="678EBD"/>
              </a:solidFill>
              <a:round/>
              <a:headEnd/>
              <a:tailEnd/>
            </a:ln>
          </p:spPr>
          <p:txBody>
            <a:bodyPr wrap="none" lIns="54000" tIns="72000" rIns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 fontAlgn="auto" latinLnBrk="0">
                <a:lnSpc>
                  <a:spcPct val="90000"/>
                </a:lnSpc>
                <a:spcAft>
                  <a:spcPts val="0"/>
                </a:spcAft>
                <a:buClr>
                  <a:srgbClr val="3683D0"/>
                </a:buClr>
                <a:buSzPct val="90000"/>
                <a:defRPr/>
              </a:pPr>
              <a:r>
                <a:rPr kumimoji="0" lang="en-US" altLang="ko-KR" sz="1000" b="1" kern="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OPUS Terminal or 3</a:t>
              </a:r>
              <a:r>
                <a:rPr kumimoji="0" lang="en-US" altLang="ko-KR" sz="1000" b="1" kern="0" baseline="300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rd</a:t>
              </a:r>
              <a:r>
                <a:rPr kumimoji="0" lang="en-US" altLang="ko-KR" sz="1000" b="1" kern="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Party TOS</a:t>
              </a:r>
              <a:endParaRPr kumimoji="0" lang="ko-KR" altLang="ko-KR" sz="1000" b="1" ker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4294060" y="1076302"/>
              <a:ext cx="1479951" cy="626286"/>
            </a:xfrm>
            <a:prstGeom prst="roundRect">
              <a:avLst>
                <a:gd name="adj" fmla="val 733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/>
                <a:t>Fetching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/>
                <a:t>Plan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/>
                <a:t>Resource Management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/>
                <a:t>Job Order Allocation </a:t>
              </a:r>
            </a:p>
          </p:txBody>
        </p:sp>
        <p:pic>
          <p:nvPicPr>
            <p:cNvPr id="9" name="Picture 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1075" y="1076462"/>
              <a:ext cx="990704" cy="61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모서리가 둥근 직사각형 9"/>
            <p:cNvSpPr/>
            <p:nvPr/>
          </p:nvSpPr>
          <p:spPr>
            <a:xfrm>
              <a:off x="1339475" y="1328055"/>
              <a:ext cx="1026218" cy="541314"/>
            </a:xfrm>
            <a:prstGeom prst="roundRect">
              <a:avLst>
                <a:gd name="adj" fmla="val 733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sz="800" dirty="0" smtClean="0"/>
                <a:t>Vessel</a:t>
              </a:r>
            </a:p>
            <a:p>
              <a:r>
                <a:rPr lang="en-US" altLang="ko-KR" sz="800" dirty="0" smtClean="0"/>
                <a:t>Yard</a:t>
              </a:r>
            </a:p>
            <a:p>
              <a:r>
                <a:rPr lang="en-US" altLang="ko-KR" sz="800" dirty="0" smtClean="0"/>
                <a:t>Gate</a:t>
              </a:r>
            </a:p>
            <a:p>
              <a:r>
                <a:rPr lang="en-US" altLang="ko-KR" sz="800" dirty="0" smtClean="0"/>
                <a:t>Safety </a:t>
              </a:r>
              <a:endParaRPr lang="en-US" altLang="ko-KR" sz="800" dirty="0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410488" y="1121525"/>
              <a:ext cx="2036651" cy="0"/>
            </a:xfrm>
            <a:prstGeom prst="lin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12" name="직선 연결선 11"/>
            <p:cNvCxnSpPr/>
            <p:nvPr/>
          </p:nvCxnSpPr>
          <p:spPr>
            <a:xfrm>
              <a:off x="395523" y="1923164"/>
              <a:ext cx="2036651" cy="0"/>
            </a:xfrm>
            <a:prstGeom prst="lin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cxnSp>
        <p:pic>
          <p:nvPicPr>
            <p:cNvPr id="13" name="Picture 10" descr="eagle eye cyberlogitec에 대한 이미지 검색결과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52"/>
            <a:stretch/>
          </p:blipFill>
          <p:spPr bwMode="auto">
            <a:xfrm>
              <a:off x="612964" y="1403534"/>
              <a:ext cx="577641" cy="392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모서리가 둥근 직사각형 13"/>
            <p:cNvSpPr/>
            <p:nvPr/>
          </p:nvSpPr>
          <p:spPr>
            <a:xfrm>
              <a:off x="7802123" y="4761361"/>
              <a:ext cx="958167" cy="768178"/>
            </a:xfrm>
            <a:prstGeom prst="roundRect">
              <a:avLst>
                <a:gd name="adj" fmla="val 7330"/>
              </a:avLst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00" b="1" dirty="0" smtClean="0"/>
                <a:t>Safety </a:t>
              </a:r>
              <a:endParaRPr lang="ko-KR" altLang="en-US" sz="800" b="1" dirty="0"/>
            </a:p>
          </p:txBody>
        </p:sp>
        <p:sp>
          <p:nvSpPr>
            <p:cNvPr id="15" name="TextBox 26"/>
            <p:cNvSpPr txBox="1"/>
            <p:nvPr/>
          </p:nvSpPr>
          <p:spPr>
            <a:xfrm>
              <a:off x="6936778" y="4191740"/>
              <a:ext cx="165353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900" b="1" dirty="0" smtClean="0">
                  <a:solidFill>
                    <a:schemeClr val="tx2"/>
                  </a:solidFill>
                </a:rPr>
                <a:t>Event Data </a:t>
              </a:r>
              <a:endParaRPr lang="en-US" altLang="ko-KR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Safety</a:t>
              </a:r>
            </a:p>
            <a:p>
              <a: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Break down </a:t>
              </a:r>
              <a:endParaRPr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6" name="Picture 3" descr="T:\00. White Paper\60. 3D Modeling\50. JAT3 장비\ARMGC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393"/>
            <a:stretch/>
          </p:blipFill>
          <p:spPr bwMode="auto">
            <a:xfrm>
              <a:off x="8125120" y="1946618"/>
              <a:ext cx="69814" cy="61446"/>
            </a:xfrm>
            <a:prstGeom prst="rect">
              <a:avLst/>
            </a:prstGeom>
            <a:noFill/>
          </p:spPr>
        </p:pic>
        <p:pic>
          <p:nvPicPr>
            <p:cNvPr id="17" name="Picture 5" descr="T:\00. White Paper\60. 3D Modeling\50. JAT3 장비\ST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20028" y="693362"/>
              <a:ext cx="740097" cy="612893"/>
            </a:xfrm>
            <a:prstGeom prst="rect">
              <a:avLst/>
            </a:prstGeom>
            <a:noFill/>
          </p:spPr>
        </p:pic>
        <p:cxnSp>
          <p:nvCxnSpPr>
            <p:cNvPr id="18" name="꺾인 연결선 17"/>
            <p:cNvCxnSpPr>
              <a:stCxn id="14" idx="1"/>
              <a:endCxn id="68" idx="6"/>
            </p:cNvCxnSpPr>
            <p:nvPr/>
          </p:nvCxnSpPr>
          <p:spPr>
            <a:xfrm rot="10800000">
              <a:off x="5976963" y="2847932"/>
              <a:ext cx="1825160" cy="229751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/>
            <p:cNvSpPr/>
            <p:nvPr/>
          </p:nvSpPr>
          <p:spPr bwMode="auto">
            <a:xfrm>
              <a:off x="5543247" y="2704449"/>
              <a:ext cx="164855" cy="257858"/>
            </a:xfrm>
            <a:prstGeom prst="rect">
              <a:avLst/>
            </a:prstGeom>
            <a:pattFill prst="ltUpDiag">
              <a:fgClr>
                <a:srgbClr val="FFCC00"/>
              </a:fgClr>
              <a:bgClr>
                <a:srgbClr val="FFFFFF"/>
              </a:bgClr>
            </a:pattFill>
            <a:ln w="1905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0000" tIns="46800" rtlCol="0" anchor="ctr"/>
            <a:lstStyle/>
            <a:p>
              <a:pPr marL="90488" indent="-90488" algn="ctr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1050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5543924" y="3038419"/>
              <a:ext cx="164855" cy="257858"/>
            </a:xfrm>
            <a:prstGeom prst="rect">
              <a:avLst/>
            </a:prstGeom>
            <a:pattFill prst="ltUpDiag">
              <a:fgClr>
                <a:srgbClr val="FFCC00"/>
              </a:fgClr>
              <a:bgClr>
                <a:srgbClr val="FFFFFF"/>
              </a:bgClr>
            </a:pattFill>
            <a:ln w="1905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0000" tIns="46800" rtlCol="0" anchor="ctr"/>
            <a:lstStyle/>
            <a:p>
              <a:pPr marL="90488" indent="-90488" algn="ctr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1050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cxnSp>
          <p:nvCxnSpPr>
            <p:cNvPr id="21" name="꺾인 연결선 20"/>
            <p:cNvCxnSpPr/>
            <p:nvPr/>
          </p:nvCxnSpPr>
          <p:spPr>
            <a:xfrm rot="10800000" flipV="1">
              <a:off x="5730821" y="2062359"/>
              <a:ext cx="2007839" cy="43147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6"/>
            <p:cNvSpPr txBox="1"/>
            <p:nvPr/>
          </p:nvSpPr>
          <p:spPr>
            <a:xfrm>
              <a:off x="6288292" y="2493831"/>
              <a:ext cx="10376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endParaRPr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3083512" y="2680079"/>
              <a:ext cx="164855" cy="257858"/>
            </a:xfrm>
            <a:prstGeom prst="rect">
              <a:avLst/>
            </a:prstGeom>
            <a:pattFill prst="ltUpDiag">
              <a:fgClr>
                <a:srgbClr val="FFCC00"/>
              </a:fgClr>
              <a:bgClr>
                <a:srgbClr val="FFFFFF"/>
              </a:bgClr>
            </a:pattFill>
            <a:ln w="1905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0000" tIns="46800" rtlCol="0" anchor="ctr"/>
            <a:lstStyle/>
            <a:p>
              <a:pPr marL="90488" indent="-90488" algn="ctr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1050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3084189" y="3014049"/>
              <a:ext cx="164855" cy="257858"/>
            </a:xfrm>
            <a:prstGeom prst="rect">
              <a:avLst/>
            </a:prstGeom>
            <a:pattFill prst="ltUpDiag">
              <a:fgClr>
                <a:srgbClr val="FFCC00"/>
              </a:fgClr>
              <a:bgClr>
                <a:srgbClr val="FFFFFF"/>
              </a:bgClr>
            </a:pattFill>
            <a:ln w="1905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0000" tIns="46800" rtlCol="0" anchor="ctr"/>
            <a:lstStyle/>
            <a:p>
              <a:pPr marL="90488" indent="-90488" algn="ctr">
                <a:spcBef>
                  <a:spcPct val="10000"/>
                </a:spcBef>
                <a:buClr>
                  <a:srgbClr val="969696"/>
                </a:buClr>
                <a:buFont typeface="Wingdings" pitchFamily="2" charset="2"/>
                <a:buChar char="§"/>
              </a:pPr>
              <a:endParaRPr lang="ko-KR" altLang="en-US" sz="1050" kern="0" dirty="0">
                <a:solidFill>
                  <a:srgbClr val="FF3300"/>
                </a:solidFill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cxnSp>
          <p:nvCxnSpPr>
            <p:cNvPr id="25" name="꺾인 연결선 24"/>
            <p:cNvCxnSpPr/>
            <p:nvPr/>
          </p:nvCxnSpPr>
          <p:spPr>
            <a:xfrm rot="16200000" flipH="1">
              <a:off x="3536816" y="1975847"/>
              <a:ext cx="360000" cy="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4580"/>
            <p:cNvSpPr>
              <a:spLocks noChangeArrowheads="1"/>
            </p:cNvSpPr>
            <p:nvPr/>
          </p:nvSpPr>
          <p:spPr bwMode="auto">
            <a:xfrm>
              <a:off x="2948827" y="2251275"/>
              <a:ext cx="3011454" cy="3091076"/>
            </a:xfrm>
            <a:prstGeom prst="roundRect">
              <a:avLst>
                <a:gd name="adj" fmla="val 4977"/>
              </a:avLst>
            </a:prstGeom>
            <a:gradFill rotWithShape="1">
              <a:gsLst>
                <a:gs pos="0">
                  <a:srgbClr val="D2DCEA"/>
                </a:gs>
                <a:gs pos="100000">
                  <a:srgbClr val="F0F0F0"/>
                </a:gs>
              </a:gsLst>
              <a:lin ang="5400000" scaled="1"/>
            </a:gradFill>
            <a:ln w="25400" algn="ctr">
              <a:solidFill>
                <a:srgbClr val="678EBD"/>
              </a:solidFill>
              <a:round/>
              <a:headEnd/>
              <a:tailEnd/>
            </a:ln>
          </p:spPr>
          <p:txBody>
            <a:bodyPr wrap="none" lIns="54000" tIns="72000" rIns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 fontAlgn="auto" latinLnBrk="0">
                <a:lnSpc>
                  <a:spcPct val="90000"/>
                </a:lnSpc>
                <a:spcAft>
                  <a:spcPts val="0"/>
                </a:spcAft>
                <a:buClr>
                  <a:srgbClr val="3683D0"/>
                </a:buClr>
                <a:buSzPct val="90000"/>
                <a:defRPr/>
              </a:pPr>
              <a:r>
                <a:rPr kumimoji="0" lang="en-US" altLang="ko-KR" sz="1000" b="1" kern="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Eagle Eye Platform </a:t>
              </a: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4319228" y="2660406"/>
              <a:ext cx="1388873" cy="691249"/>
            </a:xfrm>
            <a:prstGeom prst="roundRect">
              <a:avLst>
                <a:gd name="adj" fmla="val 733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 smtClean="0"/>
                <a:t>Adaptor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 smtClean="0"/>
                <a:t>Event handler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 smtClean="0"/>
                <a:t>Data Parser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 smtClean="0"/>
                <a:t>Data Calculator </a:t>
              </a: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7823461" y="5662248"/>
              <a:ext cx="958167" cy="698065"/>
            </a:xfrm>
            <a:prstGeom prst="roundRect">
              <a:avLst>
                <a:gd name="adj" fmla="val 7330"/>
              </a:avLst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00" b="1" dirty="0" smtClean="0"/>
                <a:t>RTLS system</a:t>
              </a:r>
              <a:endParaRPr lang="ko-KR" altLang="en-US" sz="800" b="1" dirty="0"/>
            </a:p>
          </p:txBody>
        </p:sp>
        <p:cxnSp>
          <p:nvCxnSpPr>
            <p:cNvPr id="29" name="꺾인 연결선 28"/>
            <p:cNvCxnSpPr>
              <a:stCxn id="61" idx="6"/>
              <a:endCxn id="28" idx="1"/>
            </p:cNvCxnSpPr>
            <p:nvPr/>
          </p:nvCxnSpPr>
          <p:spPr>
            <a:xfrm>
              <a:off x="5983141" y="3116796"/>
              <a:ext cx="1840320" cy="289448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6"/>
            <p:cNvSpPr txBox="1"/>
            <p:nvPr/>
          </p:nvSpPr>
          <p:spPr>
            <a:xfrm>
              <a:off x="6230095" y="1310446"/>
              <a:ext cx="1140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</a:t>
              </a:r>
              <a:r>
                <a:rPr lang="en-US" altLang="ko-KR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Crane position</a:t>
              </a:r>
            </a:p>
            <a:p>
              <a:r>
                <a:rPr lang="en-US" altLang="ko-KR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Trolley, Hoist, </a:t>
              </a:r>
              <a: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Spreader </a:t>
              </a:r>
              <a:r>
                <a:rPr lang="en-US" altLang="ko-KR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Status </a:t>
              </a:r>
            </a:p>
            <a:p>
              <a:r>
                <a:rPr lang="en-US" altLang="ko-KR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Alarm </a:t>
              </a:r>
              <a: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</a:t>
              </a:r>
              <a:b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altLang="ko-KR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(Wind</a:t>
              </a:r>
              <a:r>
                <a:rPr lang="en-US" altLang="ko-KR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Fire)</a:t>
              </a:r>
            </a:p>
          </p:txBody>
        </p:sp>
        <p:pic>
          <p:nvPicPr>
            <p:cNvPr id="31" name="Picture 3" descr="T:\00. White Paper\60. 3D Modeling\50. JAT3 장비\ARMGC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393"/>
            <a:stretch/>
          </p:blipFill>
          <p:spPr bwMode="auto">
            <a:xfrm>
              <a:off x="7796361" y="1556881"/>
              <a:ext cx="770971" cy="678563"/>
            </a:xfrm>
            <a:prstGeom prst="rect">
              <a:avLst/>
            </a:prstGeom>
            <a:noFill/>
          </p:spPr>
        </p:pic>
        <p:cxnSp>
          <p:nvCxnSpPr>
            <p:cNvPr id="32" name="꺾인 연결선 31"/>
            <p:cNvCxnSpPr/>
            <p:nvPr/>
          </p:nvCxnSpPr>
          <p:spPr>
            <a:xfrm rot="16200000" flipH="1">
              <a:off x="4997752" y="1976512"/>
              <a:ext cx="360000" cy="0"/>
            </a:xfrm>
            <a:prstGeom prst="bentConnector3">
              <a:avLst>
                <a:gd name="adj1" fmla="val 41241"/>
              </a:avLst>
            </a:prstGeom>
            <a:ln w="190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5" descr="T:\00. White Paper\60. 3D Modeling\50. JAT3 장비\ST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98796" y="856761"/>
              <a:ext cx="740097" cy="612893"/>
            </a:xfrm>
            <a:prstGeom prst="rect">
              <a:avLst/>
            </a:prstGeom>
            <a:noFill/>
          </p:spPr>
        </p:pic>
        <p:pic>
          <p:nvPicPr>
            <p:cNvPr id="34" name="Picture 5" descr="T:\00. White Paper\60. 3D Modeling\50. JAT3 장비\STS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51196" y="1009161"/>
              <a:ext cx="740097" cy="612893"/>
            </a:xfrm>
            <a:prstGeom prst="rect">
              <a:avLst/>
            </a:prstGeom>
            <a:noFill/>
          </p:spPr>
        </p:pic>
        <p:pic>
          <p:nvPicPr>
            <p:cNvPr id="35" name="Picture 3" descr="T:\00. White Paper\60. 3D Modeling\50. JAT3 장비\ARMGC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93"/>
            <a:stretch/>
          </p:blipFill>
          <p:spPr bwMode="auto">
            <a:xfrm>
              <a:off x="7948761" y="1709281"/>
              <a:ext cx="770971" cy="678563"/>
            </a:xfrm>
            <a:prstGeom prst="rect">
              <a:avLst/>
            </a:prstGeom>
            <a:noFill/>
          </p:spPr>
        </p:pic>
        <p:pic>
          <p:nvPicPr>
            <p:cNvPr id="36" name="Picture 3" descr="T:\00. White Paper\60. 3D Modeling\50. JAT3 장비\ARMGC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93"/>
            <a:stretch/>
          </p:blipFill>
          <p:spPr bwMode="auto">
            <a:xfrm>
              <a:off x="8101161" y="1861681"/>
              <a:ext cx="770971" cy="678563"/>
            </a:xfrm>
            <a:prstGeom prst="rect">
              <a:avLst/>
            </a:prstGeom>
            <a:noFill/>
          </p:spPr>
        </p:pic>
        <p:sp>
          <p:nvSpPr>
            <p:cNvPr id="37" name="직사각형 36"/>
            <p:cNvSpPr/>
            <p:nvPr/>
          </p:nvSpPr>
          <p:spPr>
            <a:xfrm>
              <a:off x="6042484" y="993058"/>
              <a:ext cx="16711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2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Equipment interface</a:t>
              </a:r>
            </a:p>
            <a:p>
              <a:endParaRPr lang="ko-KR" altLang="en-US" sz="900" b="1" dirty="0">
                <a:latin typeface="+mn-lt"/>
                <a:cs typeface="Tahoma" panose="020B0604030504040204" pitchFamily="34" charset="0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98796" y="2449383"/>
              <a:ext cx="645325" cy="608023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51196" y="2601783"/>
              <a:ext cx="645325" cy="608023"/>
            </a:xfrm>
            <a:prstGeom prst="rect">
              <a:avLst/>
            </a:prstGeom>
          </p:spPr>
        </p:pic>
        <p:pic>
          <p:nvPicPr>
            <p:cNvPr id="40" name="Picture 4" descr="Spare parts for Hyster empty container handler">
              <a:hlinkClick r:id="rId7" tooltip="Hyster_Empty_Container_Handler_Parts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0067" y="3209222"/>
              <a:ext cx="661527" cy="65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Spare parts for Hyster empty container handler">
              <a:hlinkClick r:id="rId7" tooltip="Hyster_Empty_Container_Handler_Parts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82467" y="3361622"/>
              <a:ext cx="661527" cy="65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직사각형 41"/>
            <p:cNvSpPr/>
            <p:nvPr/>
          </p:nvSpPr>
          <p:spPr>
            <a:xfrm>
              <a:off x="968845" y="1092697"/>
              <a:ext cx="95571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10000"/>
                </a:spcBef>
                <a:buClr>
                  <a:srgbClr val="969696"/>
                </a:buClr>
              </a:pPr>
              <a:r>
                <a:rPr lang="en-US" altLang="ko-KR" sz="1000" kern="0" dirty="0" smtClean="0">
                  <a:latin typeface="Tahoma" pitchFamily="34" charset="0"/>
                  <a:ea typeface="돋움" pitchFamily="50" charset="-127"/>
                  <a:cs typeface="Tahoma" pitchFamily="34" charset="0"/>
                </a:rPr>
                <a:t>KPI Summary</a:t>
              </a:r>
              <a:endParaRPr lang="en-US" altLang="ko-KR" sz="1000" kern="0" dirty="0"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521734" y="2808426"/>
              <a:ext cx="7809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10000"/>
                </a:spcBef>
                <a:buClr>
                  <a:srgbClr val="969696"/>
                </a:buClr>
              </a:pPr>
              <a:r>
                <a:rPr lang="en-US" altLang="ko-KR" sz="1000" kern="0" dirty="0" smtClean="0">
                  <a:latin typeface="Tahoma" pitchFamily="34" charset="0"/>
                  <a:ea typeface="돋움" pitchFamily="50" charset="-127"/>
                  <a:cs typeface="Tahoma" pitchFamily="34" charset="0"/>
                </a:rPr>
                <a:t>Yard Area </a:t>
              </a:r>
              <a:endParaRPr lang="en-US" altLang="ko-KR" sz="1000" kern="0" dirty="0"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451776" y="2138386"/>
              <a:ext cx="83869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10000"/>
                </a:spcBef>
                <a:buClr>
                  <a:srgbClr val="969696"/>
                </a:buClr>
              </a:pPr>
              <a:r>
                <a:rPr lang="en-US" altLang="ko-KR" sz="1000" kern="0" dirty="0" smtClean="0">
                  <a:latin typeface="Tahoma" pitchFamily="34" charset="0"/>
                  <a:ea typeface="돋움" pitchFamily="50" charset="-127"/>
                  <a:cs typeface="Tahoma" pitchFamily="34" charset="0"/>
                </a:rPr>
                <a:t>Vessel Area</a:t>
              </a:r>
              <a:endParaRPr lang="en-US" altLang="ko-KR" sz="1000" kern="0" dirty="0"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cxnSp>
          <p:nvCxnSpPr>
            <p:cNvPr id="45" name="직선 연결선 44"/>
            <p:cNvCxnSpPr/>
            <p:nvPr/>
          </p:nvCxnSpPr>
          <p:spPr>
            <a:xfrm>
              <a:off x="402605" y="2617007"/>
              <a:ext cx="2036651" cy="0"/>
            </a:xfrm>
            <a:prstGeom prst="lin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cxnSp>
        <p:sp>
          <p:nvSpPr>
            <p:cNvPr id="46" name="직사각형 45"/>
            <p:cNvSpPr/>
            <p:nvPr/>
          </p:nvSpPr>
          <p:spPr>
            <a:xfrm>
              <a:off x="7738657" y="693362"/>
              <a:ext cx="1190297" cy="3978513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903301" y="5342351"/>
              <a:ext cx="15637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tx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Stream Data</a:t>
              </a:r>
            </a:p>
            <a:p>
              <a:r>
                <a:rPr lang="en-US" altLang="ko-KR" sz="900" b="1" dirty="0">
                  <a:solidFill>
                    <a:schemeClr val="tx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900" b="1" dirty="0" smtClean="0">
                  <a:solidFill>
                    <a:schemeClr val="tx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- Position </a:t>
              </a:r>
              <a:endParaRPr lang="en-US" altLang="ko-KR" sz="9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altLang="ko-KR" sz="900" b="1" dirty="0" smtClean="0">
                  <a:solidFill>
                    <a:schemeClr val="tx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- Equipment Status</a:t>
              </a:r>
            </a:p>
            <a:p>
              <a:r>
                <a:rPr lang="en-US" altLang="ko-KR" sz="900" b="1" dirty="0" smtClean="0">
                  <a:solidFill>
                    <a:schemeClr val="tx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-  </a:t>
              </a:r>
              <a:r>
                <a:rPr lang="en-US" altLang="ko-KR" sz="900" b="1" dirty="0" err="1" smtClean="0">
                  <a:solidFill>
                    <a:schemeClr val="tx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Rfid</a:t>
              </a:r>
              <a:r>
                <a:rPr lang="ko-KR" altLang="en-US" sz="900" b="1" smtClean="0">
                  <a:solidFill>
                    <a:schemeClr val="tx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900" b="1" dirty="0" smtClean="0">
                  <a:solidFill>
                    <a:schemeClr val="tx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tag info. </a:t>
              </a:r>
              <a:endParaRPr lang="en-US" altLang="ko-KR" sz="9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8" name="Picture 6" descr="dashboard에 대한 이미지 검색결과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859" y="2659967"/>
              <a:ext cx="963188" cy="62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3587384" y="3700919"/>
              <a:ext cx="1828473" cy="34093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/>
                <a:t>Basic Raw data Module</a:t>
              </a:r>
              <a:endParaRPr lang="ko-KR" altLang="en-US" sz="120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594061" y="4276773"/>
              <a:ext cx="1821796" cy="3452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/>
                <a:t>KPI Module </a:t>
              </a:r>
              <a:endParaRPr lang="ko-KR" altLang="en-US" sz="120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590722" y="4860881"/>
              <a:ext cx="1821796" cy="3452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/>
                <a:t>Decision Module</a:t>
              </a:r>
              <a:endParaRPr lang="ko-KR" altLang="en-US" sz="120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594061" y="5449133"/>
              <a:ext cx="1821796" cy="34522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/>
                <a:t>AI, ML (Optional)</a:t>
              </a:r>
              <a:endParaRPr lang="ko-KR" altLang="en-US" sz="1200"/>
            </a:p>
          </p:txBody>
        </p:sp>
        <p:cxnSp>
          <p:nvCxnSpPr>
            <p:cNvPr id="53" name="직선 화살표 연결선 52"/>
            <p:cNvCxnSpPr>
              <a:stCxn id="49" idx="2"/>
              <a:endCxn id="50" idx="0"/>
            </p:cNvCxnSpPr>
            <p:nvPr/>
          </p:nvCxnSpPr>
          <p:spPr>
            <a:xfrm>
              <a:off x="4501621" y="4041852"/>
              <a:ext cx="3338" cy="2349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TextBox 26"/>
            <p:cNvSpPr txBox="1"/>
            <p:nvPr/>
          </p:nvSpPr>
          <p:spPr>
            <a:xfrm>
              <a:off x="5405806" y="3668159"/>
              <a:ext cx="967153" cy="33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2"/>
                  </a:solidFill>
                </a:rPr>
                <a:t>KPI</a:t>
              </a:r>
              <a:r>
                <a:rPr lang="ko-KR" altLang="en-US" sz="700" smtClean="0">
                  <a:solidFill>
                    <a:schemeClr val="tx2"/>
                  </a:solidFill>
                </a:rPr>
                <a:t>를 위한 </a:t>
              </a:r>
              <a:endParaRPr lang="en-US" altLang="ko-KR" sz="700" dirty="0" smtClean="0">
                <a:solidFill>
                  <a:schemeClr val="tx2"/>
                </a:solidFill>
              </a:endParaRPr>
            </a:p>
            <a:p>
              <a:r>
                <a:rPr lang="en-US" altLang="ko-KR" sz="700" dirty="0" smtClean="0">
                  <a:solidFill>
                    <a:schemeClr val="tx2"/>
                  </a:solidFill>
                </a:rPr>
                <a:t>1</a:t>
              </a:r>
              <a:r>
                <a:rPr lang="ko-KR" altLang="en-US" sz="700" smtClean="0">
                  <a:solidFill>
                    <a:schemeClr val="tx2"/>
                  </a:solidFill>
                </a:rPr>
                <a:t>차 </a:t>
              </a:r>
              <a:r>
                <a:rPr lang="en-US" altLang="ko-KR" sz="700" dirty="0" smtClean="0">
                  <a:solidFill>
                    <a:schemeClr val="tx2"/>
                  </a:solidFill>
                </a:rPr>
                <a:t>data </a:t>
              </a:r>
              <a:r>
                <a:rPr lang="ko-KR" altLang="en-US" sz="700" smtClean="0">
                  <a:solidFill>
                    <a:schemeClr val="tx2"/>
                  </a:solidFill>
                </a:rPr>
                <a:t>가공</a:t>
              </a:r>
              <a:endParaRPr lang="en-US" altLang="ko-KR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TextBox 26"/>
            <p:cNvSpPr txBox="1"/>
            <p:nvPr/>
          </p:nvSpPr>
          <p:spPr>
            <a:xfrm>
              <a:off x="5399253" y="4241290"/>
              <a:ext cx="924164" cy="33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2"/>
                  </a:solidFill>
                </a:rPr>
                <a:t>KPI</a:t>
              </a:r>
              <a:r>
                <a:rPr lang="ko-KR" altLang="en-US" sz="700" smtClean="0">
                  <a:solidFill>
                    <a:schemeClr val="tx2"/>
                  </a:solidFill>
                </a:rPr>
                <a:t>를 위한 </a:t>
              </a:r>
              <a:endParaRPr lang="en-US" altLang="ko-KR" sz="700" dirty="0" smtClean="0">
                <a:solidFill>
                  <a:schemeClr val="tx2"/>
                </a:solidFill>
              </a:endParaRPr>
            </a:p>
            <a:p>
              <a:r>
                <a:rPr lang="en-US" altLang="ko-KR" sz="700" dirty="0" smtClean="0">
                  <a:solidFill>
                    <a:schemeClr val="tx2"/>
                  </a:solidFill>
                </a:rPr>
                <a:t>2</a:t>
              </a:r>
              <a:r>
                <a:rPr lang="ko-KR" altLang="en-US" sz="700" smtClean="0">
                  <a:solidFill>
                    <a:schemeClr val="tx2"/>
                  </a:solidFill>
                </a:rPr>
                <a:t>차 </a:t>
              </a:r>
              <a:r>
                <a:rPr lang="en-US" altLang="ko-KR" sz="700" dirty="0" smtClean="0">
                  <a:solidFill>
                    <a:schemeClr val="tx2"/>
                  </a:solidFill>
                </a:rPr>
                <a:t>data </a:t>
              </a:r>
              <a:r>
                <a:rPr lang="ko-KR" altLang="en-US" sz="700" smtClean="0">
                  <a:solidFill>
                    <a:schemeClr val="tx2"/>
                  </a:solidFill>
                </a:rPr>
                <a:t>가공</a:t>
              </a:r>
              <a:endParaRPr lang="en-US" altLang="ko-KR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6" name="직선 화살표 연결선 55"/>
            <p:cNvCxnSpPr/>
            <p:nvPr/>
          </p:nvCxnSpPr>
          <p:spPr>
            <a:xfrm flipH="1">
              <a:off x="4426464" y="4622001"/>
              <a:ext cx="3339" cy="2013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>
              <a:off x="4417542" y="5206109"/>
              <a:ext cx="3339" cy="2430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꺾인 연결선 57"/>
            <p:cNvCxnSpPr>
              <a:stCxn id="49" idx="3"/>
              <a:endCxn id="52" idx="3"/>
            </p:cNvCxnSpPr>
            <p:nvPr/>
          </p:nvCxnSpPr>
          <p:spPr>
            <a:xfrm>
              <a:off x="5415857" y="3871386"/>
              <a:ext cx="12700" cy="1750361"/>
            </a:xfrm>
            <a:prstGeom prst="bentConnector3">
              <a:avLst>
                <a:gd name="adj1" fmla="val 4906850"/>
              </a:avLst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직선 화살표 연결선 58"/>
            <p:cNvCxnSpPr/>
            <p:nvPr/>
          </p:nvCxnSpPr>
          <p:spPr>
            <a:xfrm flipV="1">
              <a:off x="4592753" y="4613301"/>
              <a:ext cx="6865" cy="2204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0" name="TextBox 26"/>
            <p:cNvSpPr txBox="1"/>
            <p:nvPr/>
          </p:nvSpPr>
          <p:spPr>
            <a:xfrm>
              <a:off x="4644039" y="4633289"/>
              <a:ext cx="12220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2"/>
                  </a:solidFill>
                </a:rPr>
                <a:t>Predefined Decision support </a:t>
              </a:r>
              <a:endParaRPr lang="en-US" altLang="ko-KR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5937422" y="309393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ounded Rectangle 24580"/>
            <p:cNvSpPr>
              <a:spLocks noChangeArrowheads="1"/>
            </p:cNvSpPr>
            <p:nvPr/>
          </p:nvSpPr>
          <p:spPr bwMode="auto">
            <a:xfrm>
              <a:off x="1647172" y="5428760"/>
              <a:ext cx="767031" cy="984566"/>
            </a:xfrm>
            <a:prstGeom prst="roundRect">
              <a:avLst>
                <a:gd name="adj" fmla="val 4977"/>
              </a:avLst>
            </a:prstGeom>
            <a:gradFill rotWithShape="1">
              <a:gsLst>
                <a:gs pos="0">
                  <a:srgbClr val="D2DCEA"/>
                </a:gs>
                <a:gs pos="100000">
                  <a:srgbClr val="F0F0F0"/>
                </a:gs>
              </a:gsLst>
              <a:lin ang="5400000" scaled="1"/>
            </a:gradFill>
            <a:ln w="25400" algn="ctr">
              <a:solidFill>
                <a:srgbClr val="678EBD"/>
              </a:solidFill>
              <a:round/>
              <a:headEnd/>
              <a:tailEnd/>
            </a:ln>
          </p:spPr>
          <p:txBody>
            <a:bodyPr wrap="none" lIns="54000" tIns="72000" rIns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 fontAlgn="auto" latinLnBrk="0">
                <a:lnSpc>
                  <a:spcPct val="90000"/>
                </a:lnSpc>
                <a:spcAft>
                  <a:spcPts val="0"/>
                </a:spcAft>
                <a:buClr>
                  <a:srgbClr val="3683D0"/>
                </a:buClr>
                <a:buSzPct val="90000"/>
                <a:defRPr/>
              </a:pPr>
              <a:r>
                <a:rPr kumimoji="0" lang="en-US" altLang="ko-KR" sz="1000" b="1" kern="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Database </a:t>
              </a:r>
            </a:p>
          </p:txBody>
        </p:sp>
        <p:cxnSp>
          <p:nvCxnSpPr>
            <p:cNvPr id="63" name="꺾인 연결선 62"/>
            <p:cNvCxnSpPr>
              <a:stCxn id="50" idx="1"/>
              <a:endCxn id="62" idx="3"/>
            </p:cNvCxnSpPr>
            <p:nvPr/>
          </p:nvCxnSpPr>
          <p:spPr>
            <a:xfrm rot="10800000" flipV="1">
              <a:off x="2414203" y="4449387"/>
              <a:ext cx="1179858" cy="147165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꺾인 연결선 63"/>
            <p:cNvCxnSpPr>
              <a:stCxn id="49" idx="1"/>
              <a:endCxn id="62" idx="3"/>
            </p:cNvCxnSpPr>
            <p:nvPr/>
          </p:nvCxnSpPr>
          <p:spPr>
            <a:xfrm rot="10800000" flipV="1">
              <a:off x="2414204" y="3871385"/>
              <a:ext cx="1173181" cy="204965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7716" y="5662248"/>
              <a:ext cx="557808" cy="536385"/>
            </a:xfrm>
            <a:prstGeom prst="rect">
              <a:avLst/>
            </a:prstGeom>
          </p:spPr>
        </p:pic>
        <p:sp>
          <p:nvSpPr>
            <p:cNvPr id="66" name="Rounded Rectangle 24580"/>
            <p:cNvSpPr>
              <a:spLocks noChangeArrowheads="1"/>
            </p:cNvSpPr>
            <p:nvPr/>
          </p:nvSpPr>
          <p:spPr bwMode="auto">
            <a:xfrm>
              <a:off x="402605" y="5431414"/>
              <a:ext cx="1136676" cy="981911"/>
            </a:xfrm>
            <a:prstGeom prst="roundRect">
              <a:avLst>
                <a:gd name="adj" fmla="val 4977"/>
              </a:avLst>
            </a:prstGeom>
            <a:gradFill rotWithShape="1">
              <a:gsLst>
                <a:gs pos="0">
                  <a:srgbClr val="D2DCEA"/>
                </a:gs>
                <a:gs pos="100000">
                  <a:srgbClr val="F0F0F0"/>
                </a:gs>
              </a:gsLst>
              <a:lin ang="5400000" scaled="1"/>
            </a:gradFill>
            <a:ln w="25400" algn="ctr">
              <a:solidFill>
                <a:srgbClr val="678EBD"/>
              </a:solidFill>
              <a:round/>
              <a:headEnd/>
              <a:tailEnd/>
            </a:ln>
          </p:spPr>
          <p:txBody>
            <a:bodyPr wrap="none" lIns="54000" tIns="72000" rIns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 fontAlgn="auto" latinLnBrk="0">
                <a:lnSpc>
                  <a:spcPct val="90000"/>
                </a:lnSpc>
                <a:spcAft>
                  <a:spcPts val="0"/>
                </a:spcAft>
                <a:buClr>
                  <a:srgbClr val="3683D0"/>
                </a:buClr>
                <a:buSzPct val="90000"/>
                <a:defRPr/>
              </a:pPr>
              <a:r>
                <a:rPr lang="en-US" altLang="ko-KR" sz="1000" b="1" kern="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Dashboard </a:t>
              </a:r>
            </a:p>
            <a:p>
              <a:pPr marL="133350" indent="-133350" algn="ctr" fontAlgn="auto" latinLnBrk="0">
                <a:lnSpc>
                  <a:spcPct val="90000"/>
                </a:lnSpc>
                <a:spcAft>
                  <a:spcPts val="0"/>
                </a:spcAft>
                <a:buClr>
                  <a:srgbClr val="3683D0"/>
                </a:buClr>
                <a:buSzPct val="90000"/>
                <a:defRPr/>
              </a:pPr>
              <a:r>
                <a:rPr lang="en-US" altLang="ko-KR" sz="1000" b="1" kern="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Engine</a:t>
              </a:r>
              <a:endParaRPr kumimoji="0" lang="en-US" altLang="ko-KR" sz="1000" b="1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8" y="5794361"/>
              <a:ext cx="565953" cy="565953"/>
            </a:xfrm>
            <a:prstGeom prst="rect">
              <a:avLst/>
            </a:prstGeom>
          </p:spPr>
        </p:pic>
        <p:sp>
          <p:nvSpPr>
            <p:cNvPr id="68" name="타원 67"/>
            <p:cNvSpPr/>
            <p:nvPr/>
          </p:nvSpPr>
          <p:spPr>
            <a:xfrm>
              <a:off x="5931244" y="282507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9" name="직선 화살표 연결선 68"/>
            <p:cNvCxnSpPr/>
            <p:nvPr/>
          </p:nvCxnSpPr>
          <p:spPr>
            <a:xfrm flipV="1">
              <a:off x="4604328" y="5201965"/>
              <a:ext cx="3339" cy="2430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0" name="TextBox 26"/>
            <p:cNvSpPr txBox="1"/>
            <p:nvPr/>
          </p:nvSpPr>
          <p:spPr>
            <a:xfrm>
              <a:off x="3907320" y="4629145"/>
              <a:ext cx="7367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2"/>
                  </a:solidFill>
                </a:rPr>
                <a:t>KPI Data </a:t>
              </a:r>
              <a:endParaRPr lang="en-US" altLang="ko-KR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TextBox 26"/>
            <p:cNvSpPr txBox="1"/>
            <p:nvPr/>
          </p:nvSpPr>
          <p:spPr>
            <a:xfrm>
              <a:off x="5545915" y="5618641"/>
              <a:ext cx="172983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2"/>
                  </a:solidFill>
                </a:rPr>
                <a:t>Raw Data </a:t>
              </a:r>
              <a:endParaRPr lang="en-US" altLang="ko-KR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오른쪽 화살표 71"/>
            <p:cNvSpPr/>
            <p:nvPr/>
          </p:nvSpPr>
          <p:spPr>
            <a:xfrm rot="5400000">
              <a:off x="4429291" y="3417171"/>
              <a:ext cx="188156" cy="27068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26"/>
            <p:cNvSpPr txBox="1"/>
            <p:nvPr/>
          </p:nvSpPr>
          <p:spPr>
            <a:xfrm>
              <a:off x="4646787" y="5231360"/>
              <a:ext cx="12220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700" dirty="0" smtClean="0">
                  <a:solidFill>
                    <a:schemeClr val="tx2"/>
                  </a:solidFill>
                </a:rPr>
                <a:t>Automatic Decision support </a:t>
              </a:r>
              <a:endParaRPr lang="en-US" altLang="ko-KR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오른쪽 화살표 73"/>
            <p:cNvSpPr/>
            <p:nvPr/>
          </p:nvSpPr>
          <p:spPr>
            <a:xfrm rot="10800000">
              <a:off x="1439049" y="5828506"/>
              <a:ext cx="270138" cy="27068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5" name="그림 7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0375" y="2617506"/>
              <a:ext cx="994547" cy="665538"/>
            </a:xfrm>
            <a:prstGeom prst="rect">
              <a:avLst/>
            </a:prstGeom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5950" y="1971255"/>
              <a:ext cx="950229" cy="635504"/>
            </a:xfrm>
            <a:prstGeom prst="rect">
              <a:avLst/>
            </a:prstGeom>
          </p:spPr>
        </p:pic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09" y="3383925"/>
              <a:ext cx="1080000" cy="675000"/>
            </a:xfrm>
            <a:prstGeom prst="rect">
              <a:avLst/>
            </a:prstGeom>
          </p:spPr>
        </p:pic>
        <p:cxnSp>
          <p:nvCxnSpPr>
            <p:cNvPr id="78" name="직선 연결선 77"/>
            <p:cNvCxnSpPr/>
            <p:nvPr/>
          </p:nvCxnSpPr>
          <p:spPr>
            <a:xfrm>
              <a:off x="410488" y="3351655"/>
              <a:ext cx="2036651" cy="0"/>
            </a:xfrm>
            <a:prstGeom prst="lin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cxnSp>
        <p:sp>
          <p:nvSpPr>
            <p:cNvPr id="79" name="직사각형 78"/>
            <p:cNvSpPr/>
            <p:nvPr/>
          </p:nvSpPr>
          <p:spPr>
            <a:xfrm>
              <a:off x="1517503" y="3610409"/>
              <a:ext cx="7857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10000"/>
                </a:spcBef>
                <a:buClr>
                  <a:srgbClr val="969696"/>
                </a:buClr>
              </a:pPr>
              <a:r>
                <a:rPr lang="en-US" altLang="ko-KR" sz="1000" kern="0" dirty="0" smtClean="0">
                  <a:latin typeface="Tahoma" pitchFamily="34" charset="0"/>
                  <a:ea typeface="돋움" pitchFamily="50" charset="-127"/>
                  <a:cs typeface="Tahoma" pitchFamily="34" charset="0"/>
                </a:rPr>
                <a:t>Gate Area </a:t>
              </a:r>
              <a:endParaRPr lang="en-US" altLang="ko-KR" sz="1000" kern="0" dirty="0">
                <a:latin typeface="Tahoma" pitchFamily="34" charset="0"/>
                <a:ea typeface="돋움" pitchFamily="50" charset="-127"/>
                <a:cs typeface="Tahoma" pitchFamily="34" charset="0"/>
              </a:endParaRPr>
            </a:p>
          </p:txBody>
        </p:sp>
        <p:sp>
          <p:nvSpPr>
            <p:cNvPr id="80" name="Rounded Rectangle 24580"/>
            <p:cNvSpPr>
              <a:spLocks noChangeArrowheads="1"/>
            </p:cNvSpPr>
            <p:nvPr/>
          </p:nvSpPr>
          <p:spPr bwMode="auto">
            <a:xfrm>
              <a:off x="1004875" y="4355177"/>
              <a:ext cx="1324390" cy="941767"/>
            </a:xfrm>
            <a:prstGeom prst="roundRect">
              <a:avLst>
                <a:gd name="adj" fmla="val 497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algn="ctr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none" lIns="90000" tIns="468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0">
                <a:spcBef>
                  <a:spcPct val="10000"/>
                </a:spcBef>
                <a:buClr>
                  <a:srgbClr val="969696"/>
                </a:buClr>
              </a:pPr>
              <a:r>
                <a:rPr lang="en-US" altLang="ko-KR" sz="900" b="1" kern="0" dirty="0" smtClean="0">
                  <a:latin typeface="Tahoma" pitchFamily="34" charset="0"/>
                  <a:ea typeface="돋움" pitchFamily="50" charset="-127"/>
                  <a:cs typeface="Tahoma" pitchFamily="34" charset="0"/>
                </a:rPr>
                <a:t>AMS UI(WEB </a:t>
              </a:r>
              <a:r>
                <a:rPr lang="en-US" altLang="ko-KR" sz="900" b="1" kern="0" dirty="0">
                  <a:latin typeface="Tahoma" pitchFamily="34" charset="0"/>
                  <a:ea typeface="돋움" pitchFamily="50" charset="-127"/>
                  <a:cs typeface="Tahoma" pitchFamily="34" charset="0"/>
                </a:rPr>
                <a:t>Base)</a:t>
              </a:r>
            </a:p>
          </p:txBody>
        </p:sp>
        <p:sp>
          <p:nvSpPr>
            <p:cNvPr id="81" name="오른쪽 화살표 80"/>
            <p:cNvSpPr/>
            <p:nvPr/>
          </p:nvSpPr>
          <p:spPr>
            <a:xfrm rot="16200000">
              <a:off x="1175133" y="5211671"/>
              <a:ext cx="290099" cy="27068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오른쪽 화살표 81"/>
            <p:cNvSpPr/>
            <p:nvPr/>
          </p:nvSpPr>
          <p:spPr>
            <a:xfrm rot="16200000">
              <a:off x="147646" y="4753866"/>
              <a:ext cx="974398" cy="27068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251" y="4610981"/>
              <a:ext cx="938856" cy="630794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653" y="5899320"/>
              <a:ext cx="429872" cy="429872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653" y="5002998"/>
              <a:ext cx="453085" cy="453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92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55510" y="360951"/>
            <a:ext cx="7583312" cy="4566649"/>
            <a:chOff x="536574" y="1045238"/>
            <a:chExt cx="8928000" cy="4506564"/>
          </a:xfrm>
        </p:grpSpPr>
        <p:sp>
          <p:nvSpPr>
            <p:cNvPr id="14" name="직사각형 1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949875" y="361749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992588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6532668" y="360218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1" y="655683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KPI </a:t>
            </a:r>
          </a:p>
          <a:p>
            <a:r>
              <a:rPr lang="en-US" altLang="ko-KR" sz="900" dirty="0"/>
              <a:t> </a:t>
            </a:r>
            <a:r>
              <a:rPr lang="en-US" altLang="ko-KR" sz="700" dirty="0" smtClean="0"/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" y="409493"/>
            <a:ext cx="704807" cy="11395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012393" y="396306"/>
            <a:ext cx="504590" cy="1444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</a:rPr>
              <a:t>Log Out</a:t>
            </a:r>
            <a:endParaRPr lang="ko-KR" altLang="en-US" sz="600">
              <a:solidFill>
                <a:schemeClr val="tx1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28" y="722849"/>
            <a:ext cx="6091560" cy="4171408"/>
          </a:xfrm>
          <a:prstGeom prst="rect">
            <a:avLst/>
          </a:prstGeom>
        </p:spPr>
      </p:pic>
      <p:graphicFrame>
        <p:nvGraphicFramePr>
          <p:cNvPr id="2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38691"/>
              </p:ext>
            </p:extLst>
          </p:nvPr>
        </p:nvGraphicFramePr>
        <p:xfrm>
          <a:off x="7701863" y="1255291"/>
          <a:ext cx="2130803" cy="5374600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KPI Web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메인 화면 접근 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메뉴 선택 활성화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전체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Summary View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- 15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분간격 데이터 업데이트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사용자 선택에 의한 데이터 업데이트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Vessel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정보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Job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정보 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: DS/LD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ETA/ATA 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정보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- VVD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정보 </a:t>
                      </a: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할당된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할당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(Working Start/End time)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작업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진척율</a:t>
                      </a: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Discharging rate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Loading rate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밀도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Yard Block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개수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전체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Container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개수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Crane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할당량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Crane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생산성 정보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OTR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평균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Turn Time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정보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Container Delivery Time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Container Receiving Time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Gate In/Out Time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Terminal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Day/Week/Month/Year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DS/LD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통계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Terminal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내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CHE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가동 대수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1095454" y="712662"/>
            <a:ext cx="6303566" cy="41815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6582767" y="647700"/>
            <a:ext cx="603419" cy="12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Rescan</a:t>
            </a:r>
            <a:endParaRPr lang="ko-KR" altLang="en-US" sz="900" b="1"/>
          </a:p>
        </p:txBody>
      </p:sp>
      <p:sp>
        <p:nvSpPr>
          <p:cNvPr id="28" name="타원 27"/>
          <p:cNvSpPr/>
          <p:nvPr/>
        </p:nvSpPr>
        <p:spPr bwMode="auto">
          <a:xfrm>
            <a:off x="43191" y="52101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29" name="타원 28"/>
          <p:cNvSpPr/>
          <p:nvPr/>
        </p:nvSpPr>
        <p:spPr bwMode="auto">
          <a:xfrm>
            <a:off x="987777" y="581366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1217130" y="4893364"/>
            <a:ext cx="0" cy="360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49875" y="5219790"/>
            <a:ext cx="3195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AJAX </a:t>
            </a:r>
            <a:r>
              <a:rPr lang="ko-KR" altLang="en-US" sz="1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기반의 동적 페이지 구성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</a:t>
            </a:r>
            <a:r>
              <a:rPr lang="ko-KR" altLang="en-US" sz="1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 간격 업데이트</a:t>
            </a:r>
            <a:r>
              <a:rPr lang="en-US" altLang="ko-K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타원 32"/>
          <p:cNvSpPr/>
          <p:nvPr/>
        </p:nvSpPr>
        <p:spPr bwMode="auto">
          <a:xfrm>
            <a:off x="6405421" y="566683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3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4" name="타원 33"/>
          <p:cNvSpPr/>
          <p:nvPr/>
        </p:nvSpPr>
        <p:spPr bwMode="auto">
          <a:xfrm>
            <a:off x="1082345" y="94126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4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5" name="타원 34"/>
          <p:cNvSpPr/>
          <p:nvPr/>
        </p:nvSpPr>
        <p:spPr bwMode="auto">
          <a:xfrm>
            <a:off x="1073771" y="1301158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5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6" name="타원 35"/>
          <p:cNvSpPr/>
          <p:nvPr/>
        </p:nvSpPr>
        <p:spPr bwMode="auto">
          <a:xfrm>
            <a:off x="1110087" y="1821948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6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7" name="타원 36"/>
          <p:cNvSpPr/>
          <p:nvPr/>
        </p:nvSpPr>
        <p:spPr bwMode="auto">
          <a:xfrm>
            <a:off x="1058828" y="252967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7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8" name="타원 37"/>
          <p:cNvSpPr/>
          <p:nvPr/>
        </p:nvSpPr>
        <p:spPr bwMode="auto">
          <a:xfrm>
            <a:off x="2582828" y="252967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8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4842467" y="2538404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9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1216377" y="3871904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A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3517147" y="3867795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B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6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7361" y="361684"/>
            <a:ext cx="7583312" cy="4566649"/>
            <a:chOff x="536574" y="1045238"/>
            <a:chExt cx="8928000" cy="4506564"/>
          </a:xfrm>
        </p:grpSpPr>
        <p:sp>
          <p:nvSpPr>
            <p:cNvPr id="14" name="직사각형 1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971726" y="362482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000826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6554519" y="360951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52" y="656416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KPI </a:t>
            </a:r>
          </a:p>
          <a:p>
            <a:r>
              <a:rPr lang="en-US" altLang="ko-K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" y="410226"/>
            <a:ext cx="704807" cy="11395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034244" y="397039"/>
            <a:ext cx="504590" cy="1444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</a:rPr>
              <a:t>Log Out</a:t>
            </a:r>
            <a:endParaRPr lang="ko-KR" altLang="en-US" sz="600">
              <a:solidFill>
                <a:schemeClr val="tx1"/>
              </a:solidFill>
            </a:endParaRPr>
          </a:p>
        </p:txBody>
      </p:sp>
      <p:graphicFrame>
        <p:nvGraphicFramePr>
          <p:cNvPr id="2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831657"/>
              </p:ext>
            </p:extLst>
          </p:nvPr>
        </p:nvGraphicFramePr>
        <p:xfrm>
          <a:off x="7701863" y="1255291"/>
          <a:ext cx="2130803" cy="3838408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30989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 Productivity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메뉴 선택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QC side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정보 표시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- 15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 주기마다 데이터 업데이트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대기시간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실시간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생상성 그래프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시간당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실시간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QC</a:t>
                      </a:r>
                      <a:r>
                        <a:rPr kumimoji="1" lang="ko-KR" altLang="en-US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별 </a:t>
                      </a: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ITV heat Map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영역별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대수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Quay Area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Yard Area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정보 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사용자에 의한 데이터 업데이트 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 Productivity sub info</a:t>
                      </a: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타원 27"/>
          <p:cNvSpPr/>
          <p:nvPr/>
        </p:nvSpPr>
        <p:spPr bwMode="auto">
          <a:xfrm>
            <a:off x="0" y="735753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035084" y="4797021"/>
            <a:ext cx="6555967" cy="131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1250073" y="4569521"/>
            <a:ext cx="3863191" cy="228312"/>
            <a:chOff x="1837522" y="5872558"/>
            <a:chExt cx="2834938" cy="228312"/>
          </a:xfrm>
        </p:grpSpPr>
        <p:sp>
          <p:nvSpPr>
            <p:cNvPr id="43" name="양쪽 모서리가 둥근 사각형 42"/>
            <p:cNvSpPr/>
            <p:nvPr/>
          </p:nvSpPr>
          <p:spPr>
            <a:xfrm>
              <a:off x="1837522" y="5872558"/>
              <a:ext cx="914400" cy="22831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44" name="양쪽 모서리가 둥근 사각형 43"/>
            <p:cNvSpPr/>
            <p:nvPr/>
          </p:nvSpPr>
          <p:spPr>
            <a:xfrm>
              <a:off x="2751922" y="5877138"/>
              <a:ext cx="914400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5" name="양쪽 모서리가 둥근 사각형 44"/>
            <p:cNvSpPr/>
            <p:nvPr/>
          </p:nvSpPr>
          <p:spPr>
            <a:xfrm>
              <a:off x="3666321" y="5877138"/>
              <a:ext cx="1006139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63" y="705624"/>
            <a:ext cx="6345472" cy="385193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428146" y="4579284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Work Time(AVG)</a:t>
            </a:r>
            <a:endParaRPr lang="ko-KR" alt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2662006" y="4582214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Movement</a:t>
            </a:r>
            <a:r>
              <a:rPr lang="ko-KR" altLang="en-US" sz="800" smtClean="0"/>
              <a:t> </a:t>
            </a:r>
            <a:r>
              <a:rPr lang="en-US" altLang="ko-KR" sz="800" dirty="0" smtClean="0"/>
              <a:t>Ratio</a:t>
            </a:r>
            <a:endParaRPr lang="ko-KR" alt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3922234" y="4585879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Vessel - Moves</a:t>
            </a:r>
            <a:endParaRPr lang="ko-KR" altLang="en-US" sz="800" dirty="0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6604618" y="648433"/>
            <a:ext cx="603419" cy="12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Rescan</a:t>
            </a:r>
            <a:endParaRPr lang="ko-KR" altLang="en-US" sz="900" b="1"/>
          </a:p>
        </p:txBody>
      </p:sp>
      <p:sp>
        <p:nvSpPr>
          <p:cNvPr id="51" name="TextBox 50"/>
          <p:cNvSpPr txBox="1"/>
          <p:nvPr/>
        </p:nvSpPr>
        <p:spPr>
          <a:xfrm>
            <a:off x="1068918" y="549095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QC Productivity</a:t>
            </a:r>
            <a:endParaRPr lang="ko-KR" altLang="en-US" sz="1000"/>
          </a:p>
        </p:txBody>
      </p:sp>
      <p:sp>
        <p:nvSpPr>
          <p:cNvPr id="52" name="타원 51"/>
          <p:cNvSpPr/>
          <p:nvPr/>
        </p:nvSpPr>
        <p:spPr bwMode="auto">
          <a:xfrm>
            <a:off x="934803" y="534133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3" name="타원 52"/>
          <p:cNvSpPr/>
          <p:nvPr/>
        </p:nvSpPr>
        <p:spPr bwMode="auto">
          <a:xfrm>
            <a:off x="1086474" y="810245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4" name="타원 53"/>
          <p:cNvSpPr/>
          <p:nvPr/>
        </p:nvSpPr>
        <p:spPr bwMode="auto">
          <a:xfrm>
            <a:off x="4173404" y="810245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3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5" name="타원 54"/>
          <p:cNvSpPr/>
          <p:nvPr/>
        </p:nvSpPr>
        <p:spPr bwMode="auto">
          <a:xfrm>
            <a:off x="1113511" y="2406800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4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6" name="타원 55"/>
          <p:cNvSpPr/>
          <p:nvPr/>
        </p:nvSpPr>
        <p:spPr bwMode="auto">
          <a:xfrm>
            <a:off x="4200441" y="2406800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5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7" name="타원 56"/>
          <p:cNvSpPr/>
          <p:nvPr/>
        </p:nvSpPr>
        <p:spPr bwMode="auto">
          <a:xfrm>
            <a:off x="6404608" y="577926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+mn-ea"/>
                <a:cs typeface="Calibri" pitchFamily="34" charset="0"/>
              </a:rPr>
              <a:t>7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255741" y="4028303"/>
            <a:ext cx="444843" cy="181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5494638" y="4217773"/>
            <a:ext cx="8238" cy="1037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08063" y="5263979"/>
            <a:ext cx="214994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QC</a:t>
            </a:r>
            <a:r>
              <a:rPr lang="ko-KR" altLang="en-US" sz="1000" smtClean="0"/>
              <a:t>별 </a:t>
            </a:r>
            <a:r>
              <a:rPr lang="en-US" altLang="ko-KR" sz="1000" dirty="0" smtClean="0"/>
              <a:t>ITV </a:t>
            </a:r>
            <a:r>
              <a:rPr lang="ko-KR" altLang="en-US" sz="1000" smtClean="0"/>
              <a:t>대기 시간 </a:t>
            </a:r>
            <a:r>
              <a:rPr lang="en-US" altLang="ko-KR" sz="1000" dirty="0" smtClean="0">
                <a:sym typeface="Wingdings" panose="05000000000000000000" pitchFamily="2" charset="2"/>
              </a:rPr>
              <a:t> QC Area ?</a:t>
            </a:r>
            <a:endParaRPr lang="ko-KR" altLang="en-US" sz="1000"/>
          </a:p>
        </p:txBody>
      </p:sp>
      <p:sp>
        <p:nvSpPr>
          <p:cNvPr id="58" name="타원 57"/>
          <p:cNvSpPr/>
          <p:nvPr/>
        </p:nvSpPr>
        <p:spPr bwMode="auto">
          <a:xfrm>
            <a:off x="1199546" y="3607875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6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9" name="타원 58"/>
          <p:cNvSpPr/>
          <p:nvPr/>
        </p:nvSpPr>
        <p:spPr bwMode="auto">
          <a:xfrm>
            <a:off x="1039766" y="4445550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8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9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7361" y="361684"/>
            <a:ext cx="7583312" cy="4968197"/>
            <a:chOff x="536574" y="1045238"/>
            <a:chExt cx="8928000" cy="4506564"/>
          </a:xfrm>
        </p:grpSpPr>
        <p:sp>
          <p:nvSpPr>
            <p:cNvPr id="14" name="직사각형 1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971726" y="362482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000826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6554519" y="360951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52" y="656416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KPI </a:t>
            </a:r>
          </a:p>
          <a:p>
            <a:r>
              <a:rPr lang="en-US" altLang="ko-K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" y="410226"/>
            <a:ext cx="704807" cy="11395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034244" y="397039"/>
            <a:ext cx="504590" cy="1444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</a:rPr>
              <a:t>Log Out</a:t>
            </a:r>
            <a:endParaRPr lang="ko-KR" altLang="en-US" sz="600">
              <a:solidFill>
                <a:schemeClr val="tx1"/>
              </a:solidFill>
            </a:endParaRPr>
          </a:p>
        </p:txBody>
      </p:sp>
      <p:graphicFrame>
        <p:nvGraphicFramePr>
          <p:cNvPr id="2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97286"/>
              </p:ext>
            </p:extLst>
          </p:nvPr>
        </p:nvGraphicFramePr>
        <p:xfrm>
          <a:off x="7701863" y="1255291"/>
          <a:ext cx="2130803" cy="3350728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Default Tab 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ITV Work Time Average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Planned 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Real Time 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소요시간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최근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Real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Time ITV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소요시간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1026522" y="829643"/>
            <a:ext cx="6512312" cy="4340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1241511" y="604683"/>
            <a:ext cx="3863191" cy="228312"/>
            <a:chOff x="1837522" y="5872558"/>
            <a:chExt cx="2834938" cy="228312"/>
          </a:xfrm>
        </p:grpSpPr>
        <p:sp>
          <p:nvSpPr>
            <p:cNvPr id="27" name="양쪽 모서리가 둥근 사각형 26"/>
            <p:cNvSpPr/>
            <p:nvPr/>
          </p:nvSpPr>
          <p:spPr>
            <a:xfrm>
              <a:off x="1837522" y="5872558"/>
              <a:ext cx="914400" cy="22831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양쪽 모서리가 둥근 사각형 28"/>
            <p:cNvSpPr/>
            <p:nvPr/>
          </p:nvSpPr>
          <p:spPr>
            <a:xfrm>
              <a:off x="2751922" y="5877138"/>
              <a:ext cx="914400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0" name="양쪽 모서리가 둥근 사각형 29"/>
            <p:cNvSpPr/>
            <p:nvPr/>
          </p:nvSpPr>
          <p:spPr>
            <a:xfrm>
              <a:off x="3666321" y="5877138"/>
              <a:ext cx="1006139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19584" y="599206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Work Time(AVG)</a:t>
            </a:r>
            <a:endParaRPr lang="ko-KR" alt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653444" y="602136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Movement</a:t>
            </a:r>
            <a:r>
              <a:rPr lang="ko-KR" altLang="en-US" sz="800" smtClean="0"/>
              <a:t> </a:t>
            </a:r>
            <a:r>
              <a:rPr lang="en-US" altLang="ko-KR" sz="800" dirty="0" smtClean="0"/>
              <a:t>Ratio</a:t>
            </a:r>
            <a:endParaRPr lang="ko-KR" alt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3984963" y="609263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Vessel - Moves</a:t>
            </a:r>
            <a:endParaRPr lang="ko-KR" altLang="en-US" sz="800" dirty="0"/>
          </a:p>
        </p:txBody>
      </p:sp>
      <p:sp>
        <p:nvSpPr>
          <p:cNvPr id="54" name="TextBox 53"/>
          <p:cNvSpPr txBox="1"/>
          <p:nvPr/>
        </p:nvSpPr>
        <p:spPr>
          <a:xfrm>
            <a:off x="1092705" y="840147"/>
            <a:ext cx="19159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Work Time Average Graphic</a:t>
            </a:r>
          </a:p>
        </p:txBody>
      </p:sp>
      <p:sp>
        <p:nvSpPr>
          <p:cNvPr id="55" name="타원 54"/>
          <p:cNvSpPr/>
          <p:nvPr/>
        </p:nvSpPr>
        <p:spPr bwMode="auto">
          <a:xfrm>
            <a:off x="1090295" y="534057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56" name="타원 55"/>
          <p:cNvSpPr/>
          <p:nvPr/>
        </p:nvSpPr>
        <p:spPr bwMode="auto">
          <a:xfrm>
            <a:off x="1207271" y="1257189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graphicFrame>
        <p:nvGraphicFramePr>
          <p:cNvPr id="57" name="차트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72526"/>
              </p:ext>
            </p:extLst>
          </p:nvPr>
        </p:nvGraphicFramePr>
        <p:xfrm>
          <a:off x="1122191" y="1083282"/>
          <a:ext cx="6457833" cy="395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48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7361" y="361684"/>
            <a:ext cx="7583312" cy="4968197"/>
            <a:chOff x="536574" y="1045238"/>
            <a:chExt cx="8928000" cy="4506564"/>
          </a:xfrm>
        </p:grpSpPr>
        <p:sp>
          <p:nvSpPr>
            <p:cNvPr id="14" name="직사각형 1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971726" y="362482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000826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6554519" y="360951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52" y="656416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KPI </a:t>
            </a:r>
          </a:p>
          <a:p>
            <a:r>
              <a:rPr lang="en-US" altLang="ko-K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" y="410226"/>
            <a:ext cx="704807" cy="11395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034244" y="397039"/>
            <a:ext cx="504590" cy="1444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</a:rPr>
              <a:t>Log Out</a:t>
            </a:r>
            <a:endParaRPr lang="ko-KR" altLang="en-US" sz="600">
              <a:solidFill>
                <a:schemeClr val="tx1"/>
              </a:solidFill>
            </a:endParaRPr>
          </a:p>
        </p:txBody>
      </p:sp>
      <p:graphicFrame>
        <p:nvGraphicFramePr>
          <p:cNvPr id="2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57917"/>
              </p:ext>
            </p:extLst>
          </p:nvPr>
        </p:nvGraphicFramePr>
        <p:xfrm>
          <a:off x="7701863" y="1255291"/>
          <a:ext cx="2130803" cy="3350728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Default Tab 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작업상태 그래프 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Discharging Ratio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Loading Ratio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작업 정보 통계표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1026522" y="829643"/>
            <a:ext cx="6512312" cy="4340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1241511" y="604683"/>
            <a:ext cx="3863191" cy="228312"/>
            <a:chOff x="1837522" y="5872558"/>
            <a:chExt cx="2834938" cy="228312"/>
          </a:xfrm>
        </p:grpSpPr>
        <p:sp>
          <p:nvSpPr>
            <p:cNvPr id="27" name="양쪽 모서리가 둥근 사각형 26"/>
            <p:cNvSpPr/>
            <p:nvPr/>
          </p:nvSpPr>
          <p:spPr>
            <a:xfrm>
              <a:off x="1837522" y="5872558"/>
              <a:ext cx="914400" cy="228312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양쪽 모서리가 둥근 사각형 28"/>
            <p:cNvSpPr/>
            <p:nvPr/>
          </p:nvSpPr>
          <p:spPr>
            <a:xfrm>
              <a:off x="2751922" y="5877138"/>
              <a:ext cx="914400" cy="22373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0" name="양쪽 모서리가 둥근 사각형 29"/>
            <p:cNvSpPr/>
            <p:nvPr/>
          </p:nvSpPr>
          <p:spPr>
            <a:xfrm>
              <a:off x="3666321" y="5877138"/>
              <a:ext cx="1006139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19584" y="599206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Work Time(AVG)</a:t>
            </a:r>
            <a:endParaRPr lang="ko-KR" alt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653444" y="602136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Movement</a:t>
            </a:r>
            <a:r>
              <a:rPr lang="ko-KR" altLang="en-US" sz="800" smtClean="0"/>
              <a:t> </a:t>
            </a:r>
            <a:r>
              <a:rPr lang="en-US" altLang="ko-KR" sz="800" dirty="0" smtClean="0"/>
              <a:t>Ratio</a:t>
            </a:r>
            <a:endParaRPr lang="ko-KR" alt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3984963" y="609263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Vessel - Moves</a:t>
            </a:r>
            <a:endParaRPr lang="ko-KR" altLang="en-US" sz="800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88" y="1137522"/>
            <a:ext cx="6387532" cy="39439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64928" y="836708"/>
            <a:ext cx="1744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Vessel – Movement Ratio</a:t>
            </a:r>
          </a:p>
        </p:txBody>
      </p:sp>
      <p:sp>
        <p:nvSpPr>
          <p:cNvPr id="43" name="타원 42"/>
          <p:cNvSpPr/>
          <p:nvPr/>
        </p:nvSpPr>
        <p:spPr bwMode="auto">
          <a:xfrm>
            <a:off x="2473960" y="580812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sp>
        <p:nvSpPr>
          <p:cNvPr id="44" name="타원 43"/>
          <p:cNvSpPr/>
          <p:nvPr/>
        </p:nvSpPr>
        <p:spPr bwMode="auto">
          <a:xfrm>
            <a:off x="1012911" y="970000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0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77361" y="361684"/>
            <a:ext cx="7583312" cy="6220348"/>
            <a:chOff x="536574" y="1045238"/>
            <a:chExt cx="8928000" cy="4506564"/>
          </a:xfrm>
        </p:grpSpPr>
        <p:sp>
          <p:nvSpPr>
            <p:cNvPr id="14" name="직사각형 13"/>
            <p:cNvSpPr/>
            <p:nvPr/>
          </p:nvSpPr>
          <p:spPr>
            <a:xfrm>
              <a:off x="536574" y="1225704"/>
              <a:ext cx="8928000" cy="43260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6574" y="1045238"/>
              <a:ext cx="1053329" cy="4506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971726" y="362482"/>
            <a:ext cx="6688947" cy="208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000826" y="327999"/>
            <a:ext cx="1120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 smtClean="0"/>
              <a:t>EagleEye</a:t>
            </a:r>
            <a:r>
              <a:rPr lang="en-US" altLang="ko-KR" sz="1000" dirty="0" smtClean="0"/>
              <a:t> KPI</a:t>
            </a:r>
            <a:endParaRPr lang="ko-KR" altLang="en-US" sz="1000"/>
          </a:p>
        </p:txBody>
      </p:sp>
      <p:sp>
        <p:nvSpPr>
          <p:cNvPr id="18" name="TextBox 17"/>
          <p:cNvSpPr txBox="1"/>
          <p:nvPr/>
        </p:nvSpPr>
        <p:spPr>
          <a:xfrm>
            <a:off x="6554519" y="360951"/>
            <a:ext cx="620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홍길동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52" y="656416"/>
            <a:ext cx="966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/>
              <a:t>KPI </a:t>
            </a:r>
          </a:p>
          <a:p>
            <a:r>
              <a:rPr lang="en-US" altLang="ko-K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 Productivity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Yard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Gate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AMS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Real Time Info</a:t>
            </a:r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- Cumulative Info</a:t>
            </a:r>
          </a:p>
          <a:p>
            <a:r>
              <a:rPr lang="en-US" altLang="ko-KR" sz="900" dirty="0"/>
              <a:t> </a:t>
            </a:r>
            <a:endParaRPr lang="ko-KR" altLang="en-US" sz="90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" y="410226"/>
            <a:ext cx="704807" cy="11395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034244" y="397039"/>
            <a:ext cx="504590" cy="1444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 smtClean="0">
                <a:solidFill>
                  <a:schemeClr val="tx1"/>
                </a:solidFill>
              </a:rPr>
              <a:t>Log Out</a:t>
            </a:r>
            <a:endParaRPr lang="ko-KR" altLang="en-US" sz="600">
              <a:solidFill>
                <a:schemeClr val="tx1"/>
              </a:solidFill>
            </a:endParaRPr>
          </a:p>
        </p:txBody>
      </p:sp>
      <p:graphicFrame>
        <p:nvGraphicFramePr>
          <p:cNvPr id="2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51221"/>
              </p:ext>
            </p:extLst>
          </p:nvPr>
        </p:nvGraphicFramePr>
        <p:xfrm>
          <a:off x="7701863" y="1255291"/>
          <a:ext cx="2130803" cy="3472648"/>
        </p:xfrm>
        <a:graphic>
          <a:graphicData uri="http://schemas.openxmlformats.org/drawingml/2006/table">
            <a:tbl>
              <a:tblPr/>
              <a:tblGrid>
                <a:gridCol w="229119"/>
                <a:gridCol w="19016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Default Tab </a:t>
                      </a: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그래프 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: Vessel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할당된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생산성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Job Type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그래프 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QC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처리표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</a:t>
                      </a:r>
                      <a:endParaRPr kumimoji="1" lang="ko-KR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B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D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0" marR="72000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1026522" y="829642"/>
            <a:ext cx="6512312" cy="5653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1241511" y="604683"/>
            <a:ext cx="3863191" cy="228312"/>
            <a:chOff x="1837522" y="5872558"/>
            <a:chExt cx="2834938" cy="228312"/>
          </a:xfrm>
        </p:grpSpPr>
        <p:sp>
          <p:nvSpPr>
            <p:cNvPr id="27" name="양쪽 모서리가 둥근 사각형 26"/>
            <p:cNvSpPr/>
            <p:nvPr/>
          </p:nvSpPr>
          <p:spPr>
            <a:xfrm>
              <a:off x="1837522" y="5872558"/>
              <a:ext cx="914400" cy="228312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양쪽 모서리가 둥근 사각형 28"/>
            <p:cNvSpPr/>
            <p:nvPr/>
          </p:nvSpPr>
          <p:spPr>
            <a:xfrm>
              <a:off x="2751922" y="5877138"/>
              <a:ext cx="914400" cy="223732"/>
            </a:xfrm>
            <a:prstGeom prst="round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0" name="양쪽 모서리가 둥근 사각형 29"/>
            <p:cNvSpPr/>
            <p:nvPr/>
          </p:nvSpPr>
          <p:spPr>
            <a:xfrm>
              <a:off x="3666321" y="5877138"/>
              <a:ext cx="1006139" cy="22373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19584" y="599206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Work Time(AVG)</a:t>
            </a:r>
            <a:endParaRPr lang="ko-KR" alt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653444" y="602136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Movement</a:t>
            </a:r>
            <a:r>
              <a:rPr lang="ko-KR" altLang="en-US" sz="800" smtClean="0"/>
              <a:t> </a:t>
            </a:r>
            <a:r>
              <a:rPr lang="en-US" altLang="ko-KR" sz="800" dirty="0" smtClean="0"/>
              <a:t>Ratio</a:t>
            </a:r>
            <a:endParaRPr lang="ko-KR" alt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3984963" y="609263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Vessel - Moves</a:t>
            </a:r>
            <a:endParaRPr lang="ko-KR" alt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9695" y="874087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Vessel – Moves</a:t>
            </a:r>
          </a:p>
        </p:txBody>
      </p:sp>
      <p:sp>
        <p:nvSpPr>
          <p:cNvPr id="37" name="타원 36"/>
          <p:cNvSpPr/>
          <p:nvPr/>
        </p:nvSpPr>
        <p:spPr bwMode="auto">
          <a:xfrm>
            <a:off x="3715173" y="595716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1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035377"/>
              </p:ext>
            </p:extLst>
          </p:nvPr>
        </p:nvGraphicFramePr>
        <p:xfrm>
          <a:off x="1190357" y="1115741"/>
          <a:ext cx="3561513" cy="195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4" imgW="4579542" imgH="2750859" progId="Excel.Sheet.12">
                  <p:embed/>
                </p:oleObj>
              </mc:Choice>
              <mc:Fallback>
                <p:oleObj name="Worksheet" r:id="rId4" imgW="4579542" imgH="2750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0357" y="1115741"/>
                        <a:ext cx="3561513" cy="195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타원 40"/>
          <p:cNvSpPr/>
          <p:nvPr/>
        </p:nvSpPr>
        <p:spPr bwMode="auto">
          <a:xfrm>
            <a:off x="1046407" y="1026691"/>
            <a:ext cx="228600" cy="228600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  <a:cs typeface="Calibri" pitchFamily="34" charset="0"/>
              </a:rPr>
              <a:t>2</a:t>
            </a:r>
            <a:endParaRPr lang="ko-KR" altLang="en-US" sz="900" b="1" dirty="0" smtClean="0">
              <a:solidFill>
                <a:schemeClr val="bg1"/>
              </a:solidFill>
              <a:latin typeface="+mn-ea"/>
              <a:cs typeface="Calibri" pitchFamily="34" charset="0"/>
            </a:endParaRPr>
          </a:p>
        </p:txBody>
      </p:sp>
      <p:graphicFrame>
        <p:nvGraphicFramePr>
          <p:cNvPr id="43" name="차트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19175"/>
              </p:ext>
            </p:extLst>
          </p:nvPr>
        </p:nvGraphicFramePr>
        <p:xfrm>
          <a:off x="4751870" y="1280647"/>
          <a:ext cx="3029465" cy="14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88495"/>
              </p:ext>
            </p:extLst>
          </p:nvPr>
        </p:nvGraphicFramePr>
        <p:xfrm>
          <a:off x="1190357" y="3146445"/>
          <a:ext cx="3561513" cy="192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7" imgW="4579542" imgH="2750859" progId="Excel.Sheet.12">
                  <p:embed/>
                </p:oleObj>
              </mc:Choice>
              <mc:Fallback>
                <p:oleObj name="Worksheet" r:id="rId7" imgW="4579542" imgH="2750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0357" y="3146445"/>
                        <a:ext cx="3561513" cy="192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차트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180229"/>
              </p:ext>
            </p:extLst>
          </p:nvPr>
        </p:nvGraphicFramePr>
        <p:xfrm>
          <a:off x="4491473" y="3290146"/>
          <a:ext cx="3643552" cy="156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0357" y="5247734"/>
            <a:ext cx="6169466" cy="8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6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26922</TotalTime>
  <Words>2729</Words>
  <Application>Microsoft Office PowerPoint</Application>
  <PresentationFormat>A4 용지(210x297mm)</PresentationFormat>
  <Paragraphs>1341</Paragraphs>
  <Slides>19</Slides>
  <Notes>6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7" baseType="lpstr">
      <vt:lpstr>Adobe 고딕 Std B</vt:lpstr>
      <vt:lpstr>굴림</vt:lpstr>
      <vt:lpstr>굴림체</vt:lpstr>
      <vt:lpstr>나눔바른고딕</vt:lpstr>
      <vt:lpstr>돋움</vt:lpstr>
      <vt:lpstr>맑은 고딕</vt:lpstr>
      <vt:lpstr>바탕</vt:lpstr>
      <vt:lpstr>Arial</vt:lpstr>
      <vt:lpstr>Calibri</vt:lpstr>
      <vt:lpstr>Tahoma</vt:lpstr>
      <vt:lpstr>Times New Roman</vt:lpstr>
      <vt:lpstr>Wingdings</vt:lpstr>
      <vt:lpstr>Office 테마</vt:lpstr>
      <vt:lpstr>디자인 사용자 지정</vt:lpstr>
      <vt:lpstr>1_디자인 사용자 지정</vt:lpstr>
      <vt:lpstr>2_디자인 사용자 지정</vt:lpstr>
      <vt:lpstr>3_디자인 사용자 지정</vt:lpstr>
      <vt:lpstr>Worksheet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heejung</dc:creator>
  <cp:lastModifiedBy>이 낙훈</cp:lastModifiedBy>
  <cp:revision>848</cp:revision>
  <cp:lastPrinted>2018-12-28T02:05:53Z</cp:lastPrinted>
  <dcterms:created xsi:type="dcterms:W3CDTF">2014-05-16T06:40:37Z</dcterms:created>
  <dcterms:modified xsi:type="dcterms:W3CDTF">2019-01-02T11:34:08Z</dcterms:modified>
</cp:coreProperties>
</file>