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  <p:sldMasterId id="2147483674" r:id="rId3"/>
    <p:sldMasterId id="2147483676" r:id="rId4"/>
    <p:sldMasterId id="2147483660" r:id="rId5"/>
    <p:sldMasterId id="2147483664" r:id="rId6"/>
    <p:sldMasterId id="2147483678" r:id="rId7"/>
  </p:sldMasterIdLst>
  <p:notesMasterIdLst>
    <p:notesMasterId r:id="rId20"/>
  </p:notesMasterIdLst>
  <p:handoutMasterIdLst>
    <p:handoutMasterId r:id="rId21"/>
  </p:handoutMasterIdLst>
  <p:sldIdLst>
    <p:sldId id="604" r:id="rId8"/>
    <p:sldId id="610" r:id="rId9"/>
    <p:sldId id="612" r:id="rId10"/>
    <p:sldId id="611" r:id="rId11"/>
    <p:sldId id="613" r:id="rId12"/>
    <p:sldId id="614" r:id="rId13"/>
    <p:sldId id="615" r:id="rId14"/>
    <p:sldId id="616" r:id="rId15"/>
    <p:sldId id="617" r:id="rId16"/>
    <p:sldId id="618" r:id="rId17"/>
    <p:sldId id="619" r:id="rId18"/>
    <p:sldId id="620" r:id="rId19"/>
  </p:sldIdLst>
  <p:sldSz cx="9906000" cy="6858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761" userDrawn="1">
          <p15:clr>
            <a:srgbClr val="A4A3A4"/>
          </p15:clr>
        </p15:guide>
        <p15:guide id="3" pos="4095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11">
          <p15:clr>
            <a:srgbClr val="A4A3A4"/>
          </p15:clr>
        </p15:guide>
        <p15:guide id="6" orient="horz" pos="2266">
          <p15:clr>
            <a:srgbClr val="A4A3A4"/>
          </p15:clr>
        </p15:guide>
        <p15:guide id="7" orient="horz" pos="840">
          <p15:clr>
            <a:srgbClr val="A4A3A4"/>
          </p15:clr>
        </p15:guide>
        <p15:guide id="8" orient="horz" pos="376">
          <p15:clr>
            <a:srgbClr val="A4A3A4"/>
          </p15:clr>
        </p15:guide>
        <p15:guide id="9" orient="horz" pos="249">
          <p15:clr>
            <a:srgbClr val="A4A3A4"/>
          </p15:clr>
        </p15:guide>
        <p15:guide id="10" pos="3125">
          <p15:clr>
            <a:srgbClr val="A4A3A4"/>
          </p15:clr>
        </p15:guide>
        <p15:guide id="11" pos="169">
          <p15:clr>
            <a:srgbClr val="A4A3A4"/>
          </p15:clr>
        </p15:guide>
        <p15:guide id="12" pos="5862">
          <p15:clr>
            <a:srgbClr val="A4A3A4"/>
          </p15:clr>
        </p15:guide>
        <p15:guide id="13" pos="725">
          <p15:clr>
            <a:srgbClr val="A4A3A4"/>
          </p15:clr>
        </p15:guide>
        <p15:guide id="14" pos="409">
          <p15:clr>
            <a:srgbClr val="A4A3A4"/>
          </p15:clr>
        </p15:guide>
        <p15:guide id="15" pos="1795">
          <p15:clr>
            <a:srgbClr val="A4A3A4"/>
          </p15:clr>
        </p15:guide>
        <p15:guide id="16" pos="2392">
          <p15:clr>
            <a:srgbClr val="A4A3A4"/>
          </p15:clr>
        </p15:guide>
        <p15:guide id="17" pos="6071">
          <p15:clr>
            <a:srgbClr val="A4A3A4"/>
          </p15:clr>
        </p15:guide>
        <p15:guide id="18" orient="horz" pos="1692">
          <p15:clr>
            <a:srgbClr val="A4A3A4"/>
          </p15:clr>
        </p15:guide>
        <p15:guide id="19" orient="horz" pos="1279">
          <p15:clr>
            <a:srgbClr val="A4A3A4"/>
          </p15:clr>
        </p15:guide>
        <p15:guide id="20" orient="horz" pos="2470">
          <p15:clr>
            <a:srgbClr val="A4A3A4"/>
          </p15:clr>
        </p15:guide>
        <p15:guide id="21" orient="horz" pos="498">
          <p15:clr>
            <a:srgbClr val="A4A3A4"/>
          </p15:clr>
        </p15:guide>
        <p15:guide id="22" orient="horz" pos="244">
          <p15:clr>
            <a:srgbClr val="A4A3A4"/>
          </p15:clr>
        </p15:guide>
        <p15:guide id="23" orient="horz" pos="3102">
          <p15:clr>
            <a:srgbClr val="A4A3A4"/>
          </p15:clr>
        </p15:guide>
        <p15:guide id="24" orient="horz" pos="3989">
          <p15:clr>
            <a:srgbClr val="A4A3A4"/>
          </p15:clr>
        </p15:guide>
        <p15:guide id="25" orient="horz" pos="4041">
          <p15:clr>
            <a:srgbClr val="A4A3A4"/>
          </p15:clr>
        </p15:guide>
        <p15:guide id="26" pos="3718">
          <p15:clr>
            <a:srgbClr val="A4A3A4"/>
          </p15:clr>
        </p15:guide>
        <p15:guide id="27" pos="3410">
          <p15:clr>
            <a:srgbClr val="A4A3A4"/>
          </p15:clr>
        </p15:guide>
        <p15:guide id="28" pos="531">
          <p15:clr>
            <a:srgbClr val="A4A3A4"/>
          </p15:clr>
        </p15:guide>
        <p15:guide id="29" pos="1805">
          <p15:clr>
            <a:srgbClr val="A4A3A4"/>
          </p15:clr>
        </p15:guide>
        <p15:guide id="30" pos="2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5050"/>
    <a:srgbClr val="0000FF"/>
    <a:srgbClr val="FF66FF"/>
    <a:srgbClr val="000000"/>
    <a:srgbClr val="00B050"/>
    <a:srgbClr val="00B0F0"/>
    <a:srgbClr val="FF99FF"/>
    <a:srgbClr val="FF3399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14" autoAdjust="0"/>
    <p:restoredTop sz="99890" autoAdjust="0"/>
  </p:normalViewPr>
  <p:slideViewPr>
    <p:cSldViewPr snapToGrid="0">
      <p:cViewPr>
        <p:scale>
          <a:sx n="130" d="100"/>
          <a:sy n="130" d="100"/>
        </p:scale>
        <p:origin x="-858" y="108"/>
      </p:cViewPr>
      <p:guideLst>
        <p:guide orient="horz" pos="2155"/>
        <p:guide orient="horz" pos="111"/>
        <p:guide orient="horz" pos="376"/>
        <p:guide orient="horz" pos="249"/>
        <p:guide orient="horz" pos="498"/>
        <p:guide orient="horz" pos="244"/>
        <p:guide orient="horz" pos="3337"/>
        <p:guide orient="horz" pos="4036"/>
        <p:guide pos="3125"/>
        <p:guide pos="169"/>
        <p:guide pos="5862"/>
        <p:guide pos="409"/>
        <p:guide pos="6071"/>
        <p:guide pos="5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0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715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DB6637C5-E5EC-45B2-9608-43272685958A}" type="datetimeFigureOut">
              <a:rPr lang="ko-KR" altLang="en-US" smtClean="0"/>
              <a:pPr/>
              <a:t>2018-09-14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715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92FAE5A5-287D-4A9C-B095-1C3594CC1A8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4559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715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FE8C1591-46EA-436E-A1E2-9DFA1E2F672B}" type="datetimeFigureOut">
              <a:rPr lang="ko-KR" altLang="en-US" smtClean="0"/>
              <a:pPr/>
              <a:t>2018-09-14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50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1" rIns="91623" bIns="45811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357" y="4782840"/>
            <a:ext cx="5444486" cy="3914677"/>
          </a:xfrm>
          <a:prstGeom prst="rect">
            <a:avLst/>
          </a:prstGeom>
        </p:spPr>
        <p:txBody>
          <a:bodyPr vert="horz" lIns="91623" tIns="45811" rIns="91623" bIns="4581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715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99469A11-3F30-4831-B00E-D0BB67818E1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16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61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5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580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491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521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482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868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368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4037255055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Project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JLRK Digital DB Acquisition Form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4057199749"/>
              </p:ext>
            </p:extLst>
          </p:nvPr>
        </p:nvGraphicFramePr>
        <p:xfrm>
          <a:off x="58725" y="369116"/>
          <a:ext cx="4857226" cy="228610"/>
        </p:xfrm>
        <a:graphic>
          <a:graphicData uri="http://schemas.openxmlformats.org/drawingml/2006/table">
            <a:tbl>
              <a:tblPr/>
              <a:tblGrid>
                <a:gridCol w="996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0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 userDrawn="1"/>
        </p:nvSpPr>
        <p:spPr>
          <a:xfrm>
            <a:off x="57151" y="358042"/>
            <a:ext cx="9783136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cxnSp>
        <p:nvCxnSpPr>
          <p:cNvPr id="3" name="직선 연결선 2"/>
          <p:cNvCxnSpPr/>
          <p:nvPr userDrawn="1"/>
        </p:nvCxnSpPr>
        <p:spPr>
          <a:xfrm>
            <a:off x="4986556" y="377506"/>
            <a:ext cx="0" cy="6392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4261230364"/>
              </p:ext>
            </p:extLst>
          </p:nvPr>
        </p:nvGraphicFramePr>
        <p:xfrm>
          <a:off x="4983063" y="369116"/>
          <a:ext cx="4865613" cy="228610"/>
        </p:xfrm>
        <a:graphic>
          <a:graphicData uri="http://schemas.openxmlformats.org/drawingml/2006/table">
            <a:tbl>
              <a:tblPr/>
              <a:tblGrid>
                <a:gridCol w="998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7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직선 연결선 13"/>
          <p:cNvCxnSpPr/>
          <p:nvPr userDrawn="1"/>
        </p:nvCxnSpPr>
        <p:spPr>
          <a:xfrm>
            <a:off x="4911056" y="377506"/>
            <a:ext cx="0" cy="6392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 userDrawn="1"/>
        </p:nvCxnSpPr>
        <p:spPr>
          <a:xfrm>
            <a:off x="70339" y="5873584"/>
            <a:ext cx="4835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4985239" y="5873584"/>
            <a:ext cx="4835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7508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244791697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154653152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673002726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435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393880072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717065735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5282" y="6645442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74664" y="380995"/>
            <a:ext cx="115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800" dirty="0" smtClean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4134578079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847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479921715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092167399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5282" y="367892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74664" y="380995"/>
            <a:ext cx="115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800" dirty="0" smtClean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908694553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575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/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789404721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828665606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5282" y="367892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65282" y="6647646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674664" y="380995"/>
            <a:ext cx="115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800" dirty="0" smtClean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908694553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725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830" y="6580554"/>
            <a:ext cx="401394" cy="16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6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5" name="그림 14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4783083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285" y="993959"/>
            <a:ext cx="457227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327872" y="1118521"/>
            <a:ext cx="9305075" cy="5347607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6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0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3274645"/>
            <a:ext cx="9906000" cy="62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63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7" r:id="rId3"/>
    <p:sldLayoutId id="2147483668" r:id="rId4"/>
    <p:sldLayoutId id="2147483669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135079"/>
            <a:ext cx="9906000" cy="722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91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prstClr val="black">
                  <a:lumMod val="50000"/>
                  <a:lumOff val="50000"/>
                </a:prstClr>
              </a:solidFill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3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6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74.xml"/><Relationship Id="rId16" Type="http://schemas.openxmlformats.org/officeDocument/2006/relationships/image" Target="../media/image10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7.xml"/><Relationship Id="rId15" Type="http://schemas.openxmlformats.org/officeDocument/2006/relationships/image" Target="../media/image8.png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6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84.xml"/><Relationship Id="rId16" Type="http://schemas.openxmlformats.org/officeDocument/2006/relationships/image" Target="../media/image10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7.xml"/><Relationship Id="rId15" Type="http://schemas.openxmlformats.org/officeDocument/2006/relationships/image" Target="../media/image8.png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.xml"/><Relationship Id="rId15" Type="http://schemas.openxmlformats.org/officeDocument/2006/relationships/image" Target="../media/image9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7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5.xml"/><Relationship Id="rId15" Type="http://schemas.openxmlformats.org/officeDocument/2006/relationships/image" Target="../media/image9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6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33.xml"/><Relationship Id="rId16" Type="http://schemas.openxmlformats.org/officeDocument/2006/relationships/image" Target="../media/image10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6.xml"/><Relationship Id="rId15" Type="http://schemas.openxmlformats.org/officeDocument/2006/relationships/image" Target="../media/image8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6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43.xml"/><Relationship Id="rId16" Type="http://schemas.openxmlformats.org/officeDocument/2006/relationships/image" Target="../media/image10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6.xml"/><Relationship Id="rId15" Type="http://schemas.openxmlformats.org/officeDocument/2006/relationships/image" Target="../media/image8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6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53.xml"/><Relationship Id="rId16" Type="http://schemas.openxmlformats.org/officeDocument/2006/relationships/image" Target="../media/image10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6.xml"/><Relationship Id="rId15" Type="http://schemas.openxmlformats.org/officeDocument/2006/relationships/image" Target="../media/image8.png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6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64.xml"/><Relationship Id="rId16" Type="http://schemas.openxmlformats.org/officeDocument/2006/relationships/image" Target="../media/image11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7.xml"/><Relationship Id="rId15" Type="http://schemas.openxmlformats.org/officeDocument/2006/relationships/image" Target="../media/image8.png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(Container)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Current</a:t>
            </a:r>
            <a:endParaRPr lang="en-US" altLang="ko-KR" sz="800" dirty="0" smtClean="0">
              <a:latin typeface="+mj-ea"/>
              <a:ea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0699347"/>
              </p:ext>
            </p:extLst>
          </p:nvPr>
        </p:nvGraphicFramePr>
        <p:xfrm>
          <a:off x="7709484" y="849870"/>
          <a:ext cx="2130802" cy="3523384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액션뷰 돋보기내에  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 화면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돋보기 활성화 영역</a:t>
                      </a:r>
                      <a:endParaRPr lang="en-US" altLang="ko-KR" sz="800" b="1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드래그로 돋보기 영역 위치한 뷰영역 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(ex&gt;Container </a:t>
                      </a:r>
                      <a:r>
                        <a:rPr kumimoji="0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확대영역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통합검색결과영역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창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 활성화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통합검색창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통합검색 결과 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Current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현시점의 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Info, Job Info, Alarm Info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9"/>
            <a:ext cx="1944001" cy="175028"/>
            <a:chOff x="595686" y="2423991"/>
            <a:chExt cx="3074194" cy="243708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5"/>
              <a:ext cx="155648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2019044" y="2665486"/>
              <a:ext cx="1650836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51333" y="2423991"/>
              <a:ext cx="1272791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2108960" y="2423994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</a:t>
              </a:r>
              <a:r>
                <a:rPr lang="en-US" sz="8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직선 연결선 817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" name="TextBox 819"/>
          <p:cNvSpPr txBox="1"/>
          <p:nvPr/>
        </p:nvSpPr>
        <p:spPr>
          <a:xfrm>
            <a:off x="5718274" y="5426376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821" name="직선 연결선 820"/>
          <p:cNvCxnSpPr/>
          <p:nvPr/>
        </p:nvCxnSpPr>
        <p:spPr>
          <a:xfrm>
            <a:off x="5799598" y="5427963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2" name="표 8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8044458"/>
              </p:ext>
            </p:extLst>
          </p:nvPr>
        </p:nvGraphicFramePr>
        <p:xfrm>
          <a:off x="5821325" y="5602544"/>
          <a:ext cx="1784032" cy="649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dirty="0" smtClean="0"/>
                        <a:t>Alarm</a:t>
                      </a:r>
                      <a:r>
                        <a:rPr lang="en-US" altLang="ko-KR" sz="700" b="1" baseline="0" dirty="0" smtClean="0"/>
                        <a:t> Level</a:t>
                      </a:r>
                      <a:endParaRPr lang="ko-KR" altLang="en-US" sz="7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W501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Plug In (PIW) Over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3" name="TextBox 822"/>
          <p:cNvSpPr txBox="1"/>
          <p:nvPr/>
        </p:nvSpPr>
        <p:spPr>
          <a:xfrm>
            <a:off x="5725493" y="2167870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latin typeface="+mn-ea"/>
              </a:rPr>
              <a:t>Container Info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825" name="표 8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5465002"/>
              </p:ext>
            </p:extLst>
          </p:nvPr>
        </p:nvGraphicFramePr>
        <p:xfrm>
          <a:off x="5828543" y="2344038"/>
          <a:ext cx="178403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dirty="0" smtClean="0"/>
                        <a:t>Gang</a:t>
                      </a:r>
                      <a:endParaRPr lang="ko-KR" altLang="en-US" sz="7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Pool1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Name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4500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Cargo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Class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XX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Damage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Seal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F/M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dirty="0" smtClean="0"/>
                        <a:t>Grade</a:t>
                      </a:r>
                      <a:endParaRPr lang="ko-KR" altLang="en-US" sz="7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-</a:t>
                      </a:r>
                      <a:endParaRPr lang="ko-KR" altLang="en-US" sz="7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 dirty="0">
                <a:latin typeface="+mn-ea"/>
              </a:rPr>
              <a:t>Name</a:t>
            </a:r>
            <a:r>
              <a:rPr lang="en-US" altLang="ko-KR" sz="700" dirty="0">
                <a:latin typeface="+mn-ea"/>
              </a:rPr>
              <a:t> : </a:t>
            </a:r>
            <a:r>
              <a:rPr lang="en-US" altLang="ko-KR" sz="700" dirty="0"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 dirty="0">
              <a:latin typeface="맑은 고딕" panose="020B0503020000020004" pitchFamily="50" charset="-127"/>
              <a:cs typeface="Calibri" pitchFamily="34" charset="0"/>
            </a:endParaRPr>
          </a:p>
          <a:p>
            <a:r>
              <a:rPr lang="en-US" altLang="ko-KR" sz="700" b="1" dirty="0" smtClean="0">
                <a:latin typeface="+mn-ea"/>
              </a:rPr>
              <a:t>Location</a:t>
            </a:r>
            <a:r>
              <a:rPr lang="en-US" altLang="ko-KR" sz="700" dirty="0" smtClean="0">
                <a:latin typeface="+mn-ea"/>
              </a:rPr>
              <a:t> </a:t>
            </a:r>
            <a:r>
              <a:rPr lang="en-US" altLang="ko-KR" sz="700" dirty="0">
                <a:latin typeface="+mn-ea"/>
              </a:rPr>
              <a:t>: 61A-18-B-3</a:t>
            </a:r>
          </a:p>
          <a:p>
            <a:r>
              <a:rPr lang="en-US" altLang="ko-KR" sz="700" b="1" dirty="0">
                <a:latin typeface="+mn-ea"/>
              </a:rPr>
              <a:t>ISO </a:t>
            </a:r>
            <a:r>
              <a:rPr lang="en-US" altLang="ko-KR" sz="700" dirty="0">
                <a:latin typeface="+mn-ea"/>
              </a:rPr>
              <a:t>: 45G1</a:t>
            </a:r>
          </a:p>
          <a:p>
            <a:r>
              <a:rPr lang="en-US" altLang="ko-KR" sz="700" b="1" dirty="0">
                <a:latin typeface="+mn-ea"/>
              </a:rPr>
              <a:t>Type </a:t>
            </a:r>
            <a:r>
              <a:rPr lang="en-US" altLang="ko-KR" sz="700" dirty="0">
                <a:latin typeface="+mn-ea"/>
              </a:rPr>
              <a:t>: GE</a:t>
            </a:r>
          </a:p>
          <a:p>
            <a:r>
              <a:rPr lang="en-US" altLang="ko-KR" sz="700" b="1" dirty="0">
                <a:latin typeface="+mn-ea"/>
              </a:rPr>
              <a:t>OPR </a:t>
            </a:r>
            <a:r>
              <a:rPr lang="en-US" altLang="ko-KR" sz="700" dirty="0">
                <a:latin typeface="+mn-ea"/>
              </a:rPr>
              <a:t>: </a:t>
            </a:r>
            <a:r>
              <a:rPr lang="en-US" altLang="ko-KR" sz="700" dirty="0" err="1">
                <a:latin typeface="+mn-ea"/>
              </a:rPr>
              <a:t>Valfajre</a:t>
            </a:r>
            <a:r>
              <a:rPr lang="en-US" altLang="ko-KR" sz="700" dirty="0">
                <a:latin typeface="+mn-ea"/>
              </a:rPr>
              <a:t> </a:t>
            </a:r>
            <a:r>
              <a:rPr lang="en-US" altLang="ko-KR" sz="700" dirty="0" err="1">
                <a:latin typeface="+mn-ea"/>
              </a:rPr>
              <a:t>Eignt</a:t>
            </a:r>
            <a:r>
              <a:rPr lang="en-US" altLang="ko-KR" sz="700" dirty="0">
                <a:latin typeface="+mn-ea"/>
              </a:rPr>
              <a:t> S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996758" y="252722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2097250" y="2590958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982" y="1608355"/>
            <a:ext cx="488447" cy="48844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18274" y="3249620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5799598" y="3251207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9201850"/>
              </p:ext>
            </p:extLst>
          </p:nvPr>
        </p:nvGraphicFramePr>
        <p:xfrm>
          <a:off x="5821325" y="3442987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Processing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타원 59"/>
          <p:cNvSpPr/>
          <p:nvPr/>
        </p:nvSpPr>
        <p:spPr>
          <a:xfrm>
            <a:off x="6658109" y="6446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5823227" y="11761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7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(TC)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0202708"/>
              </p:ext>
            </p:extLst>
          </p:nvPr>
        </p:nvGraphicFramePr>
        <p:xfrm>
          <a:off x="7709484" y="849870"/>
          <a:ext cx="2130802" cy="2971696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기본정보와 과거 작업이력을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Process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순으로 정렬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기본정보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(ex&gt;TC)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과거 작업순 기준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JobList, AlarmList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(AlarmList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는 발생시에만 노출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ko-KR" altLang="en-US" sz="700" dirty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6446208" y="2221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 bwMode="auto">
          <a:xfrm>
            <a:off x="5709961" y="4581910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18274" y="49274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6801748"/>
              </p:ext>
            </p:extLst>
          </p:nvPr>
        </p:nvGraphicFramePr>
        <p:xfrm>
          <a:off x="5821325" y="5103201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CMTC01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ARMGC Fire Alarm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직사각형 68"/>
          <p:cNvSpPr/>
          <p:nvPr/>
        </p:nvSpPr>
        <p:spPr bwMode="auto">
          <a:xfrm>
            <a:off x="5709961" y="5791819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5807880" y="4896761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4037011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" name="타원 71"/>
          <p:cNvSpPr/>
          <p:nvPr/>
        </p:nvSpPr>
        <p:spPr>
          <a:xfrm>
            <a:off x="5777001" y="45604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5777001" y="57676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5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6446208" y="2221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6671714" y="117652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5717880" y="159130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4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(TC)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905745"/>
              </p:ext>
            </p:extLst>
          </p:nvPr>
        </p:nvGraphicFramePr>
        <p:xfrm>
          <a:off x="7709484" y="849870"/>
          <a:ext cx="2130802" cy="2490112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펼친 화면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더보기 버튼 클릭 시 펼친 화면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ko-KR" altLang="en-US" sz="70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671378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T018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1620327"/>
              </p:ext>
            </p:extLst>
          </p:nvPr>
        </p:nvGraphicFramePr>
        <p:xfrm>
          <a:off x="5821325" y="4589778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GESU3007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DS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T193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17:12:02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0" name="그룹 59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61" name="오각형 60"/>
            <p:cNvSpPr/>
            <p:nvPr/>
          </p:nvSpPr>
          <p:spPr bwMode="auto">
            <a:xfrm rot="54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06788" y="6450111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다음화면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3" name="타원 62"/>
          <p:cNvSpPr/>
          <p:nvPr/>
        </p:nvSpPr>
        <p:spPr>
          <a:xfrm>
            <a:off x="6690244" y="12165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4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 smtClean="0">
                <a:latin typeface="+mj-ea"/>
              </a:rPr>
              <a:t>(TC</a:t>
            </a:r>
            <a:r>
              <a:rPr lang="en-US" altLang="ko-KR" sz="800">
                <a:latin typeface="+mj-ea"/>
              </a:rPr>
              <a:t>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</a:t>
            </a:r>
            <a:r>
              <a:rPr lang="en-US" altLang="ko-KR" sz="80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828467"/>
              </p:ext>
            </p:extLst>
          </p:nvPr>
        </p:nvGraphicFramePr>
        <p:xfrm>
          <a:off x="7709484" y="849870"/>
          <a:ext cx="2130802" cy="1439144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4" name="Window Body" descr="&lt;SmartSettings&gt;&lt;SmartResize anchorLeft=&quot;Absolute&quot; anchorTop=&quot;Absolute&quot; anchorRight=&quot;Absolute&quot; anchorBottom=&quot;Absolute&quot; /&gt;&lt;/SmartSettings&gt;"/>
          <p:cNvSpPr/>
          <p:nvPr>
            <p:custDataLst>
              <p:tags r:id="rId1"/>
            </p:custDataLst>
          </p:nvPr>
        </p:nvSpPr>
        <p:spPr>
          <a:xfrm>
            <a:off x="52932" y="549138"/>
            <a:ext cx="1948491" cy="6050841"/>
          </a:xfrm>
          <a:prstGeom prst="rect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203" name="오각형 202"/>
            <p:cNvSpPr/>
            <p:nvPr/>
          </p:nvSpPr>
          <p:spPr bwMode="auto">
            <a:xfrm rot="162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806788" y="6521388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이</a:t>
              </a:r>
              <a:r>
                <a:rPr lang="ko-KR" altLang="en-US" sz="800" b="1">
                  <a:solidFill>
                    <a:schemeClr val="bg1"/>
                  </a:solidFill>
                  <a:latin typeface="+mn-ea"/>
                </a:rPr>
                <a:t>전</a:t>
              </a:r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18210"/>
              </p:ext>
            </p:extLst>
          </p:nvPr>
        </p:nvGraphicFramePr>
        <p:xfrm>
          <a:off x="144375" y="61382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직사각형 50"/>
          <p:cNvSpPr/>
          <p:nvPr/>
        </p:nvSpPr>
        <p:spPr bwMode="auto">
          <a:xfrm>
            <a:off x="64055" y="2640814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161974" y="2889830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68" y="292049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4484469"/>
              </p:ext>
            </p:extLst>
          </p:nvPr>
        </p:nvGraphicFramePr>
        <p:xfrm>
          <a:off x="175419" y="3096270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Major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Tire Puncture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 bwMode="auto">
          <a:xfrm>
            <a:off x="64055" y="6226497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669294"/>
              </p:ext>
            </p:extLst>
          </p:nvPr>
        </p:nvGraphicFramePr>
        <p:xfrm>
          <a:off x="175419" y="3824554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Equipment Disconnect 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2254937"/>
              </p:ext>
            </p:extLst>
          </p:nvPr>
        </p:nvGraphicFramePr>
        <p:xfrm>
          <a:off x="175419" y="4552837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Cone attached Check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5668354"/>
              </p:ext>
            </p:extLst>
          </p:nvPr>
        </p:nvGraphicFramePr>
        <p:xfrm>
          <a:off x="175419" y="5402500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C07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VTIS</a:t>
                      </a:r>
                      <a:r>
                        <a:rPr lang="en-US" altLang="ko-KR" sz="700" baseline="0" smtClean="0"/>
                        <a:t> System Disconnectd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51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>
                <a:latin typeface="+mj-ea"/>
              </a:rPr>
              <a:t>(Container)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</a:t>
            </a:r>
            <a:r>
              <a:rPr lang="en-US" altLang="ko-KR" sz="800" smtClean="0">
                <a:latin typeface="+mj-ea"/>
              </a:rPr>
              <a:t>Historical</a:t>
            </a:r>
            <a:endParaRPr lang="en-US" altLang="ko-KR" sz="800" dirty="0">
              <a:latin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2926238"/>
              </p:ext>
            </p:extLst>
          </p:nvPr>
        </p:nvGraphicFramePr>
        <p:xfrm>
          <a:off x="7709484" y="849870"/>
          <a:ext cx="2130802" cy="3500672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기본정보와 과거 작업이력을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Process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순으로 정렬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기본정보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(ex&gt;Container)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작업흐름순으로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Equipment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Job Info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순차적으로 출력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Ex&gt;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콘테이너 검색 시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양하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YT(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적재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이동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)TC(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운반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)OTR(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적재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이동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)Gate Out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더보기 버튼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공통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하단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Equipment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Info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내역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(4p)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더보기 버튼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공통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하단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alarm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내역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(4p)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smtClean="0">
                <a:latin typeface="+mn-ea"/>
              </a:rPr>
              <a:t>Result</a:t>
            </a:r>
            <a:endParaRPr lang="ko-KR" altLang="en-US" sz="9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97" name="TextBox 796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6690244" y="12165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194" name="그룹 193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195" name="직사각형 194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18274" y="240182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rgbClr val="FF3399"/>
                </a:solidFill>
                <a:latin typeface="+mn-ea"/>
              </a:rPr>
              <a:t>Vessel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5709961" y="5234162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718274" y="5442110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AlarmList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169" name="직사각형 168"/>
          <p:cNvSpPr/>
          <p:nvPr/>
        </p:nvSpPr>
        <p:spPr bwMode="auto">
          <a:xfrm>
            <a:off x="5709961" y="6306507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5807880" y="3712926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표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6520218"/>
              </p:ext>
            </p:extLst>
          </p:nvPr>
        </p:nvGraphicFramePr>
        <p:xfrm>
          <a:off x="5821325" y="2600565"/>
          <a:ext cx="1784032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NM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5456543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 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D39849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TP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5765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RN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3332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Voyage 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Y43949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Action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DS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Berth 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T89393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Vessel ETD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/>
                        <a:t>2018-09-12 14:03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Overall</a:t>
                      </a:r>
                      <a:r>
                        <a:rPr lang="en-US" altLang="ko-KR" sz="700" b="1" baseline="0" smtClean="0"/>
                        <a:t> Gross PRD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Latest Gross PRD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 Length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5674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Total Moves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직선 연결선 5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>
              <a:latin typeface="맑은 고딕" panose="020B0503020000020004" pitchFamily="50" charset="-127"/>
              <a:cs typeface="Calibri" pitchFamily="34" charset="0"/>
            </a:endParaRPr>
          </a:p>
          <a:p>
            <a:r>
              <a:rPr lang="en-US" altLang="ko-KR" sz="700" b="1" smtClean="0">
                <a:latin typeface="+mn-ea"/>
              </a:rPr>
              <a:t>Location</a:t>
            </a:r>
            <a:r>
              <a:rPr lang="en-US" altLang="ko-KR" sz="700" smtClean="0">
                <a:latin typeface="+mn-ea"/>
              </a:rPr>
              <a:t> </a:t>
            </a:r>
            <a:r>
              <a:rPr lang="en-US" altLang="ko-KR" sz="700">
                <a:latin typeface="+mn-ea"/>
              </a:rPr>
              <a:t>: 61A-18-B-3</a:t>
            </a:r>
          </a:p>
          <a:p>
            <a:r>
              <a:rPr lang="en-US" altLang="ko-KR" sz="700" b="1">
                <a:latin typeface="+mn-ea"/>
              </a:rPr>
              <a:t>ISO </a:t>
            </a:r>
            <a:r>
              <a:rPr lang="en-US" altLang="ko-KR" sz="700">
                <a:latin typeface="+mn-ea"/>
              </a:rPr>
              <a:t>: 45G1</a:t>
            </a:r>
          </a:p>
          <a:p>
            <a:r>
              <a:rPr lang="en-US" altLang="ko-KR" sz="700" b="1">
                <a:latin typeface="+mn-ea"/>
              </a:rPr>
              <a:t>Type </a:t>
            </a:r>
            <a:r>
              <a:rPr lang="en-US" altLang="ko-KR" sz="700">
                <a:latin typeface="+mn-ea"/>
              </a:rPr>
              <a:t>: GE</a:t>
            </a:r>
          </a:p>
          <a:p>
            <a:r>
              <a:rPr lang="en-US" altLang="ko-KR" sz="700" b="1">
                <a:latin typeface="+mn-ea"/>
              </a:rPr>
              <a:t>OPR </a:t>
            </a:r>
            <a:r>
              <a:rPr lang="en-US" altLang="ko-KR" sz="700">
                <a:latin typeface="+mn-ea"/>
              </a:rPr>
              <a:t>: Valfajre Eignt S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982" y="1608355"/>
            <a:ext cx="488447" cy="48844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718274" y="369674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QC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8805840"/>
              </p:ext>
            </p:extLst>
          </p:nvPr>
        </p:nvGraphicFramePr>
        <p:xfrm>
          <a:off x="5821325" y="3904132"/>
          <a:ext cx="178403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>
                          <a:latin typeface="+mn-ea"/>
                        </a:rPr>
                        <a:t>UACU5078708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Processing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0371167"/>
              </p:ext>
            </p:extLst>
          </p:nvPr>
        </p:nvGraphicFramePr>
        <p:xfrm>
          <a:off x="5821325" y="5602544"/>
          <a:ext cx="1784032" cy="649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W501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Plug In (PIW) Over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타원 61"/>
          <p:cNvSpPr/>
          <p:nvPr/>
        </p:nvSpPr>
        <p:spPr>
          <a:xfrm>
            <a:off x="5741668" y="157164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6453675" y="221441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6108817" y="52330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6176967" y="630650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5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>
                <a:latin typeface="+mj-ea"/>
              </a:rPr>
              <a:t>(Container)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</a:t>
            </a:r>
            <a:r>
              <a:rPr lang="en-US" altLang="ko-KR" sz="800" smtClean="0">
                <a:latin typeface="+mj-ea"/>
              </a:rPr>
              <a:t>Historical</a:t>
            </a:r>
            <a:endParaRPr lang="en-US" altLang="ko-KR" sz="800" dirty="0">
              <a:latin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6843382"/>
              </p:ext>
            </p:extLst>
          </p:nvPr>
        </p:nvGraphicFramePr>
        <p:xfrm>
          <a:off x="7709484" y="849870"/>
          <a:ext cx="2130802" cy="2284520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펼친 화면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더보기 버튼 클릭 시 펼친 화면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smtClean="0">
                <a:latin typeface="+mn-ea"/>
              </a:rPr>
              <a:t>Result</a:t>
            </a:r>
            <a:endParaRPr lang="ko-KR" altLang="en-US" sz="9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97" name="TextBox 796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grpSp>
        <p:nvGrpSpPr>
          <p:cNvPr id="194" name="그룹 193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195" name="직사각형 194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18274" y="240182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rgbClr val="FF3399"/>
                </a:solidFill>
                <a:latin typeface="+mn-ea"/>
              </a:rPr>
              <a:t>Vessel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sp>
        <p:nvSpPr>
          <p:cNvPr id="13" name="오각형 12"/>
          <p:cNvSpPr/>
          <p:nvPr/>
        </p:nvSpPr>
        <p:spPr bwMode="auto">
          <a:xfrm rot="5400000">
            <a:off x="8088605" y="6123955"/>
            <a:ext cx="336605" cy="900239"/>
          </a:xfrm>
          <a:prstGeom prst="homePlate">
            <a:avLst>
              <a:gd name="adj" fmla="val 30328"/>
            </a:avLst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 smtClean="0">
              <a:solidFill>
                <a:schemeClr val="bg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6788" y="6450111"/>
            <a:ext cx="900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smtClean="0">
                <a:solidFill>
                  <a:schemeClr val="bg1"/>
                </a:solidFill>
                <a:latin typeface="+mn-ea"/>
              </a:rPr>
              <a:t>다음화면 연결</a:t>
            </a:r>
            <a:endParaRPr lang="ko-KR" altLang="en-US" sz="800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5807880" y="3712926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표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2497299"/>
              </p:ext>
            </p:extLst>
          </p:nvPr>
        </p:nvGraphicFramePr>
        <p:xfrm>
          <a:off x="5821325" y="2600565"/>
          <a:ext cx="1784032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NM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5456543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 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D39849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TP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5765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RN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3332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Voyage 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Y43949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Action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DS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Berth 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T89393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Vessel ETD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/>
                        <a:t>2018-09-12 14:03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Overall</a:t>
                      </a:r>
                      <a:r>
                        <a:rPr lang="en-US" altLang="ko-KR" sz="700" b="1" baseline="0" smtClean="0"/>
                        <a:t> Gross PRD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Latest Gross PRD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 Length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5674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Total Moves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직선 연결선 5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>
              <a:latin typeface="맑은 고딕" panose="020B0503020000020004" pitchFamily="50" charset="-127"/>
              <a:cs typeface="Calibri" pitchFamily="34" charset="0"/>
            </a:endParaRPr>
          </a:p>
          <a:p>
            <a:r>
              <a:rPr lang="en-US" altLang="ko-KR" sz="700" b="1" smtClean="0">
                <a:latin typeface="+mn-ea"/>
              </a:rPr>
              <a:t>Location</a:t>
            </a:r>
            <a:r>
              <a:rPr lang="en-US" altLang="ko-KR" sz="700" smtClean="0">
                <a:latin typeface="+mn-ea"/>
              </a:rPr>
              <a:t> </a:t>
            </a:r>
            <a:r>
              <a:rPr lang="en-US" altLang="ko-KR" sz="700">
                <a:latin typeface="+mn-ea"/>
              </a:rPr>
              <a:t>: 61A-18-B-3</a:t>
            </a:r>
          </a:p>
          <a:p>
            <a:r>
              <a:rPr lang="en-US" altLang="ko-KR" sz="700" b="1">
                <a:latin typeface="+mn-ea"/>
              </a:rPr>
              <a:t>ISO </a:t>
            </a:r>
            <a:r>
              <a:rPr lang="en-US" altLang="ko-KR" sz="700">
                <a:latin typeface="+mn-ea"/>
              </a:rPr>
              <a:t>: 45G1</a:t>
            </a:r>
          </a:p>
          <a:p>
            <a:r>
              <a:rPr lang="en-US" altLang="ko-KR" sz="700" b="1">
                <a:latin typeface="+mn-ea"/>
              </a:rPr>
              <a:t>Type </a:t>
            </a:r>
            <a:r>
              <a:rPr lang="en-US" altLang="ko-KR" sz="700">
                <a:latin typeface="+mn-ea"/>
              </a:rPr>
              <a:t>: GE</a:t>
            </a:r>
          </a:p>
          <a:p>
            <a:r>
              <a:rPr lang="en-US" altLang="ko-KR" sz="700" b="1">
                <a:latin typeface="+mn-ea"/>
              </a:rPr>
              <a:t>OPR </a:t>
            </a:r>
            <a:r>
              <a:rPr lang="en-US" altLang="ko-KR" sz="700">
                <a:latin typeface="+mn-ea"/>
              </a:rPr>
              <a:t>: Valfajre Eignt S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982" y="1608355"/>
            <a:ext cx="488447" cy="48844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718274" y="369674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QC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6353666"/>
              </p:ext>
            </p:extLst>
          </p:nvPr>
        </p:nvGraphicFramePr>
        <p:xfrm>
          <a:off x="5821325" y="3904132"/>
          <a:ext cx="178403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6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UACU5389422</a:t>
                      </a:r>
                      <a:endParaRPr lang="ko-KR" altLang="en-US" sz="600"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Completed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49" name="직선 연결선 48"/>
          <p:cNvCxnSpPr/>
          <p:nvPr/>
        </p:nvCxnSpPr>
        <p:spPr>
          <a:xfrm>
            <a:off x="5807880" y="5240185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18274" y="5224001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YT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101406"/>
              </p:ext>
            </p:extLst>
          </p:nvPr>
        </p:nvGraphicFramePr>
        <p:xfrm>
          <a:off x="5821325" y="5423261"/>
          <a:ext cx="178403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6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UACU5389422</a:t>
                      </a:r>
                      <a:endParaRPr lang="ko-KR" altLang="en-US" sz="600"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Completed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2619337"/>
              </p:ext>
            </p:extLst>
          </p:nvPr>
        </p:nvGraphicFramePr>
        <p:xfrm>
          <a:off x="5825173" y="5968893"/>
          <a:ext cx="178403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2" name="타원 61"/>
          <p:cNvSpPr/>
          <p:nvPr/>
        </p:nvSpPr>
        <p:spPr>
          <a:xfrm>
            <a:off x="6230168" y="13561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8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>
                <a:latin typeface="+mj-ea"/>
              </a:rPr>
              <a:t>(Container)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Historical</a:t>
            </a:r>
            <a:endParaRPr lang="en-US" altLang="ko-KR" sz="800" dirty="0">
              <a:latin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9854477"/>
              </p:ext>
            </p:extLst>
          </p:nvPr>
        </p:nvGraphicFramePr>
        <p:xfrm>
          <a:off x="7709484" y="849870"/>
          <a:ext cx="2130802" cy="157782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닫기 버튼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공통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펼쳐진 영역 닫고 원복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(2p)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4" name="Window Body" descr="&lt;SmartSettings&gt;&lt;SmartResize anchorLeft=&quot;Absolute&quot; anchorTop=&quot;Absolute&quot; anchorRight=&quot;Absolute&quot; anchorBottom=&quot;Absolute&quot; /&gt;&lt;/SmartSettings&gt;"/>
          <p:cNvSpPr/>
          <p:nvPr>
            <p:custDataLst>
              <p:tags r:id="rId1"/>
            </p:custDataLst>
          </p:nvPr>
        </p:nvSpPr>
        <p:spPr>
          <a:xfrm>
            <a:off x="52932" y="549138"/>
            <a:ext cx="1948491" cy="6050841"/>
          </a:xfrm>
          <a:prstGeom prst="rect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203" name="오각형 202"/>
            <p:cNvSpPr/>
            <p:nvPr/>
          </p:nvSpPr>
          <p:spPr bwMode="auto">
            <a:xfrm rot="162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806788" y="6521388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이</a:t>
              </a:r>
              <a:r>
                <a:rPr lang="ko-KR" altLang="en-US" sz="800" b="1">
                  <a:solidFill>
                    <a:schemeClr val="bg1"/>
                  </a:solidFill>
                  <a:latin typeface="+mn-ea"/>
                </a:rPr>
                <a:t>전</a:t>
              </a:r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142538" y="598896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32" y="58271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TC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8018419"/>
              </p:ext>
            </p:extLst>
          </p:nvPr>
        </p:nvGraphicFramePr>
        <p:xfrm>
          <a:off x="155983" y="790102"/>
          <a:ext cx="178403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6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UACU5389422</a:t>
                      </a:r>
                      <a:endParaRPr lang="ko-KR" altLang="en-US" sz="600"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Completed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24" name="직선 연결선 23"/>
          <p:cNvCxnSpPr/>
          <p:nvPr/>
        </p:nvCxnSpPr>
        <p:spPr>
          <a:xfrm>
            <a:off x="142538" y="2126155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32" y="2109971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OTR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4217048"/>
              </p:ext>
            </p:extLst>
          </p:nvPr>
        </p:nvGraphicFramePr>
        <p:xfrm>
          <a:off x="155983" y="2309231"/>
          <a:ext cx="178403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6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UACU5389422</a:t>
                      </a:r>
                      <a:endParaRPr lang="ko-KR" altLang="en-US" sz="600"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Completed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0753302"/>
              </p:ext>
            </p:extLst>
          </p:nvPr>
        </p:nvGraphicFramePr>
        <p:xfrm>
          <a:off x="159831" y="2854863"/>
          <a:ext cx="178403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32" name="직선 연결선 31"/>
          <p:cNvCxnSpPr/>
          <p:nvPr/>
        </p:nvCxnSpPr>
        <p:spPr>
          <a:xfrm>
            <a:off x="157374" y="364610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932" y="3641018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Gate Out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062795"/>
              </p:ext>
            </p:extLst>
          </p:nvPr>
        </p:nvGraphicFramePr>
        <p:xfrm>
          <a:off x="150630" y="3837850"/>
          <a:ext cx="178403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Status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Gate</a:t>
                      </a:r>
                      <a:r>
                        <a:rPr lang="en-US" altLang="ko-KR" sz="600" baseline="0" smtClean="0"/>
                        <a:t> Out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Last Reading</a:t>
                      </a:r>
                      <a:r>
                        <a:rPr lang="en-US" altLang="ko-KR" sz="600" b="1" baseline="0" smtClean="0"/>
                        <a:t> </a:t>
                      </a:r>
                      <a:r>
                        <a:rPr lang="en-US" altLang="ko-KR" sz="600" b="1" smtClean="0"/>
                        <a:t>Time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2018-08-01</a:t>
                      </a:r>
                      <a:r>
                        <a:rPr lang="en-US" altLang="ko-KR" sz="600" baseline="0" smtClean="0"/>
                        <a:t> 14:34:01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1" name="직사각형 50"/>
          <p:cNvSpPr/>
          <p:nvPr/>
        </p:nvSpPr>
        <p:spPr bwMode="auto">
          <a:xfrm>
            <a:off x="69116" y="4073104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676" y="4313338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AlarmList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61024" y="5974732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149282" y="4282677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1239705"/>
              </p:ext>
            </p:extLst>
          </p:nvPr>
        </p:nvGraphicFramePr>
        <p:xfrm>
          <a:off x="162727" y="5217401"/>
          <a:ext cx="1784032" cy="649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W501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Plug In (</a:t>
                      </a: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POW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Over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1286816"/>
              </p:ext>
            </p:extLst>
          </p:nvPr>
        </p:nvGraphicFramePr>
        <p:xfrm>
          <a:off x="173558" y="4513393"/>
          <a:ext cx="1784032" cy="649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W501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Plug In (PIW) Over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타원 35"/>
          <p:cNvSpPr/>
          <p:nvPr/>
        </p:nvSpPr>
        <p:spPr>
          <a:xfrm>
            <a:off x="16953" y="407310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26802" y="59622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5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(QC)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Current</a:t>
            </a:r>
            <a:endParaRPr lang="en-US" altLang="ko-KR" sz="800" dirty="0" smtClean="0">
              <a:latin typeface="+mj-ea"/>
              <a:ea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3809549"/>
              </p:ext>
            </p:extLst>
          </p:nvPr>
        </p:nvGraphicFramePr>
        <p:xfrm>
          <a:off x="7709484" y="849870"/>
          <a:ext cx="2130802" cy="361634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액션뷰 돋보기내에  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 화면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돋보기 활성화 영역</a:t>
                      </a:r>
                      <a:endParaRPr lang="en-US" altLang="ko-KR" sz="800" b="1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드래그로 돋보기 영역 위치한 뷰영역 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(ex&gt;QC </a:t>
                      </a:r>
                      <a:r>
                        <a:rPr kumimoji="0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확대영역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통합검색결과영역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창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 활성화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통합검색창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통합검색 결과 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Current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현시점의 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Info, Container Info, Alarm Info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Partner Machine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Partner Machine(ITV)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Visual Effect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처리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테두리 주변색이 변하고 깜빡이는 효과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RC06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4"/>
            <a:ext cx="1944001" cy="175034"/>
            <a:chOff x="595686" y="2423991"/>
            <a:chExt cx="3074194" cy="243717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5648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2019043" y="2665486"/>
              <a:ext cx="1650837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51333" y="2423991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2108960" y="2424002"/>
              <a:ext cx="1262630" cy="243706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+mn-ea"/>
              </a:rPr>
              <a:t>RC06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718274" y="216210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588458"/>
              </p:ext>
            </p:extLst>
          </p:nvPr>
        </p:nvGraphicFramePr>
        <p:xfrm>
          <a:off x="5821325" y="233827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Processing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>
                          <a:latin typeface="+mn-ea"/>
                        </a:rPr>
                        <a:t>62B-22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718274" y="547744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5799598" y="547902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1959249"/>
              </p:ext>
            </p:extLst>
          </p:nvPr>
        </p:nvGraphicFramePr>
        <p:xfrm>
          <a:off x="5821325" y="5653610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Tire Puncture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725493" y="433815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Container Info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737980"/>
              </p:ext>
            </p:extLst>
          </p:nvPr>
        </p:nvGraphicFramePr>
        <p:xfrm>
          <a:off x="5828543" y="4514319"/>
          <a:ext cx="178403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Gang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Pool1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Name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4500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Cargo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Class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XX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Damage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Seal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F/M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Grade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5" name="직선 연결선 64"/>
          <p:cNvCxnSpPr/>
          <p:nvPr/>
        </p:nvCxnSpPr>
        <p:spPr>
          <a:xfrm>
            <a:off x="5807880" y="4337524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6819032" y="6446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5815784" y="11761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3174917" y="148164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3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(QC)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0139272"/>
              </p:ext>
            </p:extLst>
          </p:nvPr>
        </p:nvGraphicFramePr>
        <p:xfrm>
          <a:off x="7709484" y="849870"/>
          <a:ext cx="2130802" cy="2971696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기본정보와 과거 작업이력을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Process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순으로 정렬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기본정보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(ex&gt;QC)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과거 작업순 기준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JobList, AlarmList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(AlarmList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는 발생시에만 노출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RC06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+mn-ea"/>
              </a:rPr>
              <a:t>RC06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6446208" y="2221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 bwMode="auto">
          <a:xfrm>
            <a:off x="5709961" y="4581910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18274" y="49274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5837835"/>
              </p:ext>
            </p:extLst>
          </p:nvPr>
        </p:nvGraphicFramePr>
        <p:xfrm>
          <a:off x="5821325" y="5103201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CMTC01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ARMGC Fire Alarm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직사각형 68"/>
          <p:cNvSpPr/>
          <p:nvPr/>
        </p:nvSpPr>
        <p:spPr bwMode="auto">
          <a:xfrm>
            <a:off x="5709961" y="5791819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5807880" y="4896761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3961651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" name="타원 76"/>
          <p:cNvSpPr/>
          <p:nvPr/>
        </p:nvSpPr>
        <p:spPr>
          <a:xfrm>
            <a:off x="6671714" y="117652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5717880" y="159130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3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(QC)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2944692"/>
              </p:ext>
            </p:extLst>
          </p:nvPr>
        </p:nvGraphicFramePr>
        <p:xfrm>
          <a:off x="7709484" y="849870"/>
          <a:ext cx="2130802" cy="2490112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펼친 화면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더보기 버튼 클릭 시 펼친 화면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RC06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+mn-ea"/>
              </a:rPr>
              <a:t>RC06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620272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0077181"/>
              </p:ext>
            </p:extLst>
          </p:nvPr>
        </p:nvGraphicFramePr>
        <p:xfrm>
          <a:off x="5821325" y="4589778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GESU3007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DS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C12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17:12:02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0" name="그룹 59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61" name="오각형 60"/>
            <p:cNvSpPr/>
            <p:nvPr/>
          </p:nvSpPr>
          <p:spPr bwMode="auto">
            <a:xfrm rot="54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06788" y="6450111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다음화면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3" name="타원 62"/>
          <p:cNvSpPr/>
          <p:nvPr/>
        </p:nvSpPr>
        <p:spPr>
          <a:xfrm>
            <a:off x="6690244" y="12165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2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>
                <a:latin typeface="+mj-ea"/>
              </a:rPr>
              <a:t>(QC)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</a:t>
            </a:r>
            <a:r>
              <a:rPr lang="en-US" altLang="ko-KR" sz="80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9558471"/>
              </p:ext>
            </p:extLst>
          </p:nvPr>
        </p:nvGraphicFramePr>
        <p:xfrm>
          <a:off x="7709484" y="849870"/>
          <a:ext cx="2130802" cy="1439144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4" name="Window Body" descr="&lt;SmartSettings&gt;&lt;SmartResize anchorLeft=&quot;Absolute&quot; anchorTop=&quot;Absolute&quot; anchorRight=&quot;Absolute&quot; anchorBottom=&quot;Absolute&quot; /&gt;&lt;/SmartSettings&gt;"/>
          <p:cNvSpPr/>
          <p:nvPr>
            <p:custDataLst>
              <p:tags r:id="rId1"/>
            </p:custDataLst>
          </p:nvPr>
        </p:nvSpPr>
        <p:spPr>
          <a:xfrm>
            <a:off x="52932" y="549138"/>
            <a:ext cx="1948491" cy="6050841"/>
          </a:xfrm>
          <a:prstGeom prst="rect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203" name="오각형 202"/>
            <p:cNvSpPr/>
            <p:nvPr/>
          </p:nvSpPr>
          <p:spPr bwMode="auto">
            <a:xfrm rot="162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806788" y="6521388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이</a:t>
              </a:r>
              <a:r>
                <a:rPr lang="ko-KR" altLang="en-US" sz="800" b="1">
                  <a:solidFill>
                    <a:schemeClr val="bg1"/>
                  </a:solidFill>
                  <a:latin typeface="+mn-ea"/>
                </a:rPr>
                <a:t>전</a:t>
              </a:r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0889370"/>
              </p:ext>
            </p:extLst>
          </p:nvPr>
        </p:nvGraphicFramePr>
        <p:xfrm>
          <a:off x="144375" y="61382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직사각형 50"/>
          <p:cNvSpPr/>
          <p:nvPr/>
        </p:nvSpPr>
        <p:spPr bwMode="auto">
          <a:xfrm>
            <a:off x="64055" y="2640814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8" y="292049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7076563"/>
              </p:ext>
            </p:extLst>
          </p:nvPr>
        </p:nvGraphicFramePr>
        <p:xfrm>
          <a:off x="175419" y="3096270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Critical</a:t>
                      </a:r>
                      <a:endParaRPr lang="ko-KR" altLang="en-US" sz="700" smtClean="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RC06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STS Fire Alarm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직사각형 53"/>
          <p:cNvSpPr/>
          <p:nvPr/>
        </p:nvSpPr>
        <p:spPr bwMode="auto">
          <a:xfrm>
            <a:off x="64055" y="6226497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161974" y="2889830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0458338"/>
              </p:ext>
            </p:extLst>
          </p:nvPr>
        </p:nvGraphicFramePr>
        <p:xfrm>
          <a:off x="175419" y="3824554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RC06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Equipment Disconnect 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565410"/>
              </p:ext>
            </p:extLst>
          </p:nvPr>
        </p:nvGraphicFramePr>
        <p:xfrm>
          <a:off x="175419" y="4552837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RC06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Cone attached Check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1831189"/>
              </p:ext>
            </p:extLst>
          </p:nvPr>
        </p:nvGraphicFramePr>
        <p:xfrm>
          <a:off x="175419" y="5402500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RC06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C07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VTIS</a:t>
                      </a:r>
                      <a:r>
                        <a:rPr lang="en-US" altLang="ko-KR" sz="700" baseline="0" smtClean="0"/>
                        <a:t> System Disconnectd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50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(TC)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Current</a:t>
            </a:r>
            <a:endParaRPr lang="en-US" altLang="ko-KR" sz="800" dirty="0" smtClean="0">
              <a:latin typeface="+mj-ea"/>
              <a:ea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0459939"/>
              </p:ext>
            </p:extLst>
          </p:nvPr>
        </p:nvGraphicFramePr>
        <p:xfrm>
          <a:off x="7709484" y="849870"/>
          <a:ext cx="2130802" cy="361634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액션뷰 돋보기내에  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 화면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돋보기 활성화 영역</a:t>
                      </a:r>
                      <a:endParaRPr lang="en-US" altLang="ko-KR" sz="800" b="1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드래그로 돋보기 영역 위치한 뷰영역 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(ex&gt;TC </a:t>
                      </a:r>
                      <a:r>
                        <a:rPr kumimoji="0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확대영역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통합검색결과영역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창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 활성화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통합검색창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통합검색 결과 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Current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현시점의 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Info, Container Info, Alarm Info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Partner Machine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Partner Machine(ITV or OTR)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Visual Effect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처리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테두리 주변색이 변하고 깜빡이는 효과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4"/>
            <a:ext cx="1944001" cy="175034"/>
            <a:chOff x="595686" y="2423991"/>
            <a:chExt cx="3074194" cy="243717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5648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2019043" y="2665486"/>
              <a:ext cx="1650837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51333" y="2423991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2108960" y="2424002"/>
              <a:ext cx="1262630" cy="243706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ON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718274" y="216210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4060143"/>
              </p:ext>
            </p:extLst>
          </p:nvPr>
        </p:nvGraphicFramePr>
        <p:xfrm>
          <a:off x="5821325" y="233827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Processing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>
                          <a:latin typeface="+mn-ea"/>
                        </a:rPr>
                        <a:t>62B-22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718274" y="547744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5799598" y="547902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1712113"/>
              </p:ext>
            </p:extLst>
          </p:nvPr>
        </p:nvGraphicFramePr>
        <p:xfrm>
          <a:off x="5821325" y="5653610"/>
          <a:ext cx="178403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ARMGC Crane Pick Up Over Weight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725493" y="433815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Container Info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2801480"/>
              </p:ext>
            </p:extLst>
          </p:nvPr>
        </p:nvGraphicFramePr>
        <p:xfrm>
          <a:off x="5828543" y="4514319"/>
          <a:ext cx="178403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Gang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Pool1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Name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4500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Cargo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Class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XX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Damage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Seal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F/M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Grade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5" name="직선 연결선 64"/>
          <p:cNvCxnSpPr/>
          <p:nvPr/>
        </p:nvCxnSpPr>
        <p:spPr>
          <a:xfrm>
            <a:off x="5807880" y="4337524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490" y="1662181"/>
            <a:ext cx="385787" cy="385787"/>
          </a:xfrm>
          <a:prstGeom prst="rect">
            <a:avLst/>
          </a:prstGeom>
        </p:spPr>
      </p:pic>
      <p:sp>
        <p:nvSpPr>
          <p:cNvPr id="56" name="타원 55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6819032" y="6446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5815784" y="11761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3294567" y="148218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0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sz="900" dirty="0" smtClean="0">
            <a:solidFill>
              <a:srgbClr val="262626"/>
            </a:solidFill>
            <a:latin typeface="맑은 고딕" panose="020B0503020000020004" pitchFamily="50" charset="-127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700"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37065</TotalTime>
  <Words>2789</Words>
  <Application>Microsoft Office PowerPoint</Application>
  <PresentationFormat>A4 용지(210x297mm)</PresentationFormat>
  <Paragraphs>1449</Paragraphs>
  <Slides>12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1_Office 테마</vt:lpstr>
      <vt:lpstr>1_디자인 사용자 지정</vt:lpstr>
      <vt:lpstr>2_디자인 사용자 지정</vt:lpstr>
      <vt:lpstr>3_디자인 사용자 지정</vt:lpstr>
      <vt:lpstr>Office 테마</vt:lpstr>
      <vt:lpstr>디자인 사용자 지정</vt:lpstr>
      <vt:lpstr>4_디자인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hong</dc:creator>
  <cp:lastModifiedBy>ClicknTouch</cp:lastModifiedBy>
  <cp:revision>3260</cp:revision>
  <cp:lastPrinted>2018-08-26T07:46:27Z</cp:lastPrinted>
  <dcterms:created xsi:type="dcterms:W3CDTF">2014-07-16T08:39:01Z</dcterms:created>
  <dcterms:modified xsi:type="dcterms:W3CDTF">2018-09-14T08:38:28Z</dcterms:modified>
</cp:coreProperties>
</file>