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tags/tag9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2" r:id="rId2"/>
    <p:sldMasterId id="2147483674" r:id="rId3"/>
    <p:sldMasterId id="2147483676" r:id="rId4"/>
    <p:sldMasterId id="2147483660" r:id="rId5"/>
    <p:sldMasterId id="2147483664" r:id="rId6"/>
    <p:sldMasterId id="2147483678" r:id="rId7"/>
  </p:sldMasterIdLst>
  <p:notesMasterIdLst>
    <p:notesMasterId r:id="rId20"/>
  </p:notesMasterIdLst>
  <p:handoutMasterIdLst>
    <p:handoutMasterId r:id="rId21"/>
  </p:handoutMasterIdLst>
  <p:sldIdLst>
    <p:sldId id="604" r:id="rId8"/>
    <p:sldId id="610" r:id="rId9"/>
    <p:sldId id="612" r:id="rId10"/>
    <p:sldId id="611" r:id="rId11"/>
    <p:sldId id="613" r:id="rId12"/>
    <p:sldId id="614" r:id="rId13"/>
    <p:sldId id="615" r:id="rId14"/>
    <p:sldId id="616" r:id="rId15"/>
    <p:sldId id="617" r:id="rId16"/>
    <p:sldId id="618" r:id="rId17"/>
    <p:sldId id="619" r:id="rId18"/>
    <p:sldId id="620" r:id="rId19"/>
  </p:sldIdLst>
  <p:sldSz cx="9906000" cy="6858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761" userDrawn="1">
          <p15:clr>
            <a:srgbClr val="A4A3A4"/>
          </p15:clr>
        </p15:guide>
        <p15:guide id="3" pos="4095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11">
          <p15:clr>
            <a:srgbClr val="A4A3A4"/>
          </p15:clr>
        </p15:guide>
        <p15:guide id="6" orient="horz" pos="2266">
          <p15:clr>
            <a:srgbClr val="A4A3A4"/>
          </p15:clr>
        </p15:guide>
        <p15:guide id="7" orient="horz" pos="840">
          <p15:clr>
            <a:srgbClr val="A4A3A4"/>
          </p15:clr>
        </p15:guide>
        <p15:guide id="8" orient="horz" pos="376">
          <p15:clr>
            <a:srgbClr val="A4A3A4"/>
          </p15:clr>
        </p15:guide>
        <p15:guide id="9" orient="horz" pos="249">
          <p15:clr>
            <a:srgbClr val="A4A3A4"/>
          </p15:clr>
        </p15:guide>
        <p15:guide id="10" pos="3125">
          <p15:clr>
            <a:srgbClr val="A4A3A4"/>
          </p15:clr>
        </p15:guide>
        <p15:guide id="11" pos="169">
          <p15:clr>
            <a:srgbClr val="A4A3A4"/>
          </p15:clr>
        </p15:guide>
        <p15:guide id="12" pos="5862">
          <p15:clr>
            <a:srgbClr val="A4A3A4"/>
          </p15:clr>
        </p15:guide>
        <p15:guide id="13" pos="725">
          <p15:clr>
            <a:srgbClr val="A4A3A4"/>
          </p15:clr>
        </p15:guide>
        <p15:guide id="14" pos="409">
          <p15:clr>
            <a:srgbClr val="A4A3A4"/>
          </p15:clr>
        </p15:guide>
        <p15:guide id="15" pos="1795">
          <p15:clr>
            <a:srgbClr val="A4A3A4"/>
          </p15:clr>
        </p15:guide>
        <p15:guide id="16" pos="2392">
          <p15:clr>
            <a:srgbClr val="A4A3A4"/>
          </p15:clr>
        </p15:guide>
        <p15:guide id="17" pos="6071">
          <p15:clr>
            <a:srgbClr val="A4A3A4"/>
          </p15:clr>
        </p15:guide>
        <p15:guide id="18" orient="horz" pos="1692">
          <p15:clr>
            <a:srgbClr val="A4A3A4"/>
          </p15:clr>
        </p15:guide>
        <p15:guide id="19" orient="horz" pos="1279">
          <p15:clr>
            <a:srgbClr val="A4A3A4"/>
          </p15:clr>
        </p15:guide>
        <p15:guide id="20" orient="horz" pos="2470">
          <p15:clr>
            <a:srgbClr val="A4A3A4"/>
          </p15:clr>
        </p15:guide>
        <p15:guide id="21" orient="horz" pos="498">
          <p15:clr>
            <a:srgbClr val="A4A3A4"/>
          </p15:clr>
        </p15:guide>
        <p15:guide id="22" orient="horz" pos="244">
          <p15:clr>
            <a:srgbClr val="A4A3A4"/>
          </p15:clr>
        </p15:guide>
        <p15:guide id="23" orient="horz" pos="3102">
          <p15:clr>
            <a:srgbClr val="A4A3A4"/>
          </p15:clr>
        </p15:guide>
        <p15:guide id="24" orient="horz" pos="3989">
          <p15:clr>
            <a:srgbClr val="A4A3A4"/>
          </p15:clr>
        </p15:guide>
        <p15:guide id="25" orient="horz" pos="4041">
          <p15:clr>
            <a:srgbClr val="A4A3A4"/>
          </p15:clr>
        </p15:guide>
        <p15:guide id="26" pos="3718">
          <p15:clr>
            <a:srgbClr val="A4A3A4"/>
          </p15:clr>
        </p15:guide>
        <p15:guide id="27" pos="3410">
          <p15:clr>
            <a:srgbClr val="A4A3A4"/>
          </p15:clr>
        </p15:guide>
        <p15:guide id="28" pos="531">
          <p15:clr>
            <a:srgbClr val="A4A3A4"/>
          </p15:clr>
        </p15:guide>
        <p15:guide id="29" pos="1805">
          <p15:clr>
            <a:srgbClr val="A4A3A4"/>
          </p15:clr>
        </p15:guide>
        <p15:guide id="30" pos="2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0000FF"/>
    <a:srgbClr val="FF66FF"/>
    <a:srgbClr val="000000"/>
    <a:srgbClr val="00B050"/>
    <a:srgbClr val="00B0F0"/>
    <a:srgbClr val="FF99FF"/>
    <a:srgbClr val="FF33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4" autoAdjust="0"/>
    <p:restoredTop sz="99890" autoAdjust="0"/>
  </p:normalViewPr>
  <p:slideViewPr>
    <p:cSldViewPr snapToGrid="0">
      <p:cViewPr varScale="1">
        <p:scale>
          <a:sx n="118" d="100"/>
          <a:sy n="118" d="100"/>
        </p:scale>
        <p:origin x="-492" y="-90"/>
      </p:cViewPr>
      <p:guideLst>
        <p:guide orient="horz" pos="2155"/>
        <p:guide orient="horz" pos="111"/>
        <p:guide orient="horz" pos="376"/>
        <p:guide orient="horz" pos="249"/>
        <p:guide orient="horz" pos="498"/>
        <p:guide orient="horz" pos="244"/>
        <p:guide orient="horz" pos="3337"/>
        <p:guide orient="horz" pos="4036"/>
        <p:guide orient="horz" pos="1018"/>
        <p:guide orient="horz" pos="2415"/>
        <p:guide pos="3125"/>
        <p:guide pos="169"/>
        <p:guide pos="5862"/>
        <p:guide pos="409"/>
        <p:guide pos="6071"/>
        <p:guide pos="5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715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DB6637C5-E5EC-45B2-9608-43272685958A}" type="datetimeFigureOut">
              <a:rPr lang="ko-KR" altLang="en-US" smtClean="0"/>
              <a:pPr/>
              <a:t>2018-09-17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715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92FAE5A5-287D-4A9C-B095-1C3594CC1A8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59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715" y="0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FE8C1591-46EA-436E-A1E2-9DFA1E2F672B}" type="datetimeFigureOut">
              <a:rPr lang="ko-KR" altLang="en-US" smtClean="0"/>
              <a:pPr/>
              <a:t>2018-09-17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450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1" rIns="91623" bIns="45811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357" y="4782840"/>
            <a:ext cx="5444486" cy="3914677"/>
          </a:xfrm>
          <a:prstGeom prst="rect">
            <a:avLst/>
          </a:prstGeom>
        </p:spPr>
        <p:txBody>
          <a:bodyPr vert="horz" lIns="91623" tIns="45811" rIns="91623" bIns="4581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715" y="9441655"/>
            <a:ext cx="2949893" cy="497683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99469A11-3F30-4831-B00E-D0BB67818E1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68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5050" cy="3355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61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0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80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91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21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82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8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68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37255055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Project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JLRK Digital DB Acquisition Form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57199749"/>
              </p:ext>
            </p:extLst>
          </p:nvPr>
        </p:nvGraphicFramePr>
        <p:xfrm>
          <a:off x="58725" y="369116"/>
          <a:ext cx="4857226" cy="228610"/>
        </p:xfrm>
        <a:graphic>
          <a:graphicData uri="http://schemas.openxmlformats.org/drawingml/2006/table">
            <a:tbl>
              <a:tblPr/>
              <a:tblGrid>
                <a:gridCol w="9965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0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 userDrawn="1"/>
        </p:nvSpPr>
        <p:spPr>
          <a:xfrm>
            <a:off x="57151" y="358042"/>
            <a:ext cx="9783136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cxnSp>
        <p:nvCxnSpPr>
          <p:cNvPr id="3" name="직선 연결선 2"/>
          <p:cNvCxnSpPr/>
          <p:nvPr userDrawn="1"/>
        </p:nvCxnSpPr>
        <p:spPr>
          <a:xfrm>
            <a:off x="4986556" y="377506"/>
            <a:ext cx="0" cy="63924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1230364"/>
              </p:ext>
            </p:extLst>
          </p:nvPr>
        </p:nvGraphicFramePr>
        <p:xfrm>
          <a:off x="4983063" y="369116"/>
          <a:ext cx="4865613" cy="228610"/>
        </p:xfrm>
        <a:graphic>
          <a:graphicData uri="http://schemas.openxmlformats.org/drawingml/2006/table">
            <a:tbl>
              <a:tblPr/>
              <a:tblGrid>
                <a:gridCol w="998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7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직선 연결선 13"/>
          <p:cNvCxnSpPr/>
          <p:nvPr userDrawn="1"/>
        </p:nvCxnSpPr>
        <p:spPr>
          <a:xfrm>
            <a:off x="4911056" y="377506"/>
            <a:ext cx="0" cy="63924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 userDrawn="1"/>
        </p:nvCxnSpPr>
        <p:spPr>
          <a:xfrm>
            <a:off x="70339" y="5873584"/>
            <a:ext cx="48357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 userDrawn="1"/>
        </p:nvCxnSpPr>
        <p:spPr>
          <a:xfrm>
            <a:off x="4985239" y="5873584"/>
            <a:ext cx="48357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5081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44791697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54653152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73002726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35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93880072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17065735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65282" y="6645442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674664" y="380995"/>
            <a:ext cx="1157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800" dirty="0" smtClean="0"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4578079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7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79921715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92167399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65282" y="367892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674664" y="380995"/>
            <a:ext cx="1157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800" dirty="0" smtClean="0"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08694553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75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/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7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89404721"/>
              </p:ext>
            </p:extLst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7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5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7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8665606"/>
              </p:ext>
            </p:extLst>
          </p:nvPr>
        </p:nvGraphicFramePr>
        <p:xfrm>
          <a:off x="7701094" y="358043"/>
          <a:ext cx="2147756" cy="6429618"/>
        </p:xfrm>
        <a:graphic>
          <a:graphicData uri="http://schemas.openxmlformats.org/drawingml/2006/table">
            <a:tbl>
              <a:tblPr/>
              <a:tblGrid>
                <a:gridCol w="96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ID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65282" y="367892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65282" y="6647646"/>
            <a:ext cx="7596000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674664" y="380995"/>
            <a:ext cx="1157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800" dirty="0" smtClean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08694553"/>
              </p:ext>
            </p:extLst>
          </p:nvPr>
        </p:nvGraphicFramePr>
        <p:xfrm>
          <a:off x="8670759" y="358042"/>
          <a:ext cx="1175150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25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830" y="6580554"/>
            <a:ext cx="401394" cy="16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EF6E-B77C-4A51-B027-6F80F204A064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5" name="그림 14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4783083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285" y="993959"/>
            <a:ext cx="457227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327872" y="1118521"/>
            <a:ext cx="9305075" cy="5347607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3274645"/>
            <a:ext cx="9906000" cy="62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39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7" r:id="rId3"/>
    <p:sldLayoutId id="2147483668" r:id="rId4"/>
    <p:sldLayoutId id="2147483669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135079"/>
            <a:ext cx="9906000" cy="722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prstClr val="black">
                  <a:lumMod val="50000"/>
                  <a:lumOff val="50000"/>
                </a:prstClr>
              </a:solidFill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8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74.xml"/><Relationship Id="rId16" Type="http://schemas.openxmlformats.org/officeDocument/2006/relationships/image" Target="../media/image11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77.xml"/><Relationship Id="rId15" Type="http://schemas.openxmlformats.org/officeDocument/2006/relationships/image" Target="../media/image10.png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8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84.xml"/><Relationship Id="rId16" Type="http://schemas.openxmlformats.org/officeDocument/2006/relationships/image" Target="../media/image11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87.xml"/><Relationship Id="rId15" Type="http://schemas.openxmlformats.org/officeDocument/2006/relationships/image" Target="../media/image10.png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7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8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33.xml"/><Relationship Id="rId16" Type="http://schemas.openxmlformats.org/officeDocument/2006/relationships/image" Target="../media/image11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6.xml"/><Relationship Id="rId15" Type="http://schemas.openxmlformats.org/officeDocument/2006/relationships/image" Target="../media/image10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8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43.xml"/><Relationship Id="rId16" Type="http://schemas.openxmlformats.org/officeDocument/2006/relationships/image" Target="../media/image11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6.xml"/><Relationship Id="rId15" Type="http://schemas.openxmlformats.org/officeDocument/2006/relationships/image" Target="../media/image10.png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8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53.xml"/><Relationship Id="rId16" Type="http://schemas.openxmlformats.org/officeDocument/2006/relationships/image" Target="../media/image11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6.xml"/><Relationship Id="rId15" Type="http://schemas.openxmlformats.org/officeDocument/2006/relationships/image" Target="../media/image10.png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8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64.xml"/><Relationship Id="rId16" Type="http://schemas.openxmlformats.org/officeDocument/2006/relationships/image" Target="../media/image12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7.xml"/><Relationship Id="rId15" Type="http://schemas.openxmlformats.org/officeDocument/2006/relationships/image" Target="../media/image10.png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" y="620410"/>
            <a:ext cx="5616000" cy="60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(Container)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Current</a:t>
            </a:r>
            <a:endParaRPr lang="en-US" altLang="ko-KR" sz="800" dirty="0" smtClean="0">
              <a:latin typeface="+mj-ea"/>
              <a:ea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4891"/>
              </p:ext>
            </p:extLst>
          </p:nvPr>
        </p:nvGraphicFramePr>
        <p:xfrm>
          <a:off x="7709484" y="849870"/>
          <a:ext cx="2130802" cy="3025036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800"/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Summary View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검색창내 콘테이너명 검색 시 화면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통합검색창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통합검색 결과 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Current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현시점의 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Info, Job Info, Alarm Info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9"/>
            <a:ext cx="1944001" cy="175028"/>
            <a:chOff x="595686" y="2423991"/>
            <a:chExt cx="3074194" cy="243708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5"/>
              <a:ext cx="155648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2019044" y="2665486"/>
              <a:ext cx="1650836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51333" y="2423991"/>
              <a:ext cx="1272791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2108960" y="2423994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</a:t>
              </a:r>
              <a:r>
                <a:rPr lang="en-US" sz="8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</a:t>
              </a:r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직선 연결선 817"/>
          <p:cNvCxnSpPr/>
          <p:nvPr/>
        </p:nvCxnSpPr>
        <p:spPr>
          <a:xfrm>
            <a:off x="5799598" y="216368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" name="TextBox 819"/>
          <p:cNvSpPr txBox="1"/>
          <p:nvPr/>
        </p:nvSpPr>
        <p:spPr>
          <a:xfrm>
            <a:off x="5718274" y="5426376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821" name="직선 연결선 820"/>
          <p:cNvCxnSpPr/>
          <p:nvPr/>
        </p:nvCxnSpPr>
        <p:spPr>
          <a:xfrm>
            <a:off x="5799598" y="5427963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2" name="표 8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44458"/>
              </p:ext>
            </p:extLst>
          </p:nvPr>
        </p:nvGraphicFramePr>
        <p:xfrm>
          <a:off x="5821325" y="5602544"/>
          <a:ext cx="1784032" cy="649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W501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Plug In (PIW) Over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3" name="TextBox 822"/>
          <p:cNvSpPr txBox="1"/>
          <p:nvPr/>
        </p:nvSpPr>
        <p:spPr>
          <a:xfrm>
            <a:off x="5725493" y="2167870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Container Info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825" name="표 8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65002"/>
              </p:ext>
            </p:extLst>
          </p:nvPr>
        </p:nvGraphicFramePr>
        <p:xfrm>
          <a:off x="5828543" y="2344038"/>
          <a:ext cx="178403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Gang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Pool1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Name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4500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Cargo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Class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XX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Damage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Seal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F/M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Grade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>
              <a:latin typeface="맑은 고딕" panose="020B0503020000020004" pitchFamily="50" charset="-127"/>
              <a:cs typeface="Calibri" pitchFamily="34" charset="0"/>
            </a:endParaRPr>
          </a:p>
          <a:p>
            <a:r>
              <a:rPr lang="en-US" altLang="ko-KR" sz="700" b="1" smtClean="0">
                <a:latin typeface="+mn-ea"/>
              </a:rPr>
              <a:t>Location</a:t>
            </a:r>
            <a:r>
              <a:rPr lang="en-US" altLang="ko-KR" sz="700" smtClean="0">
                <a:latin typeface="+mn-ea"/>
              </a:rPr>
              <a:t> </a:t>
            </a:r>
            <a:r>
              <a:rPr lang="en-US" altLang="ko-KR" sz="700">
                <a:latin typeface="+mn-ea"/>
              </a:rPr>
              <a:t>: 61A-18-B-3</a:t>
            </a:r>
          </a:p>
          <a:p>
            <a:r>
              <a:rPr lang="en-US" altLang="ko-KR" sz="700" b="1">
                <a:latin typeface="+mn-ea"/>
              </a:rPr>
              <a:t>ISO </a:t>
            </a:r>
            <a:r>
              <a:rPr lang="en-US" altLang="ko-KR" sz="700">
                <a:latin typeface="+mn-ea"/>
              </a:rPr>
              <a:t>: 45G1</a:t>
            </a:r>
          </a:p>
          <a:p>
            <a:r>
              <a:rPr lang="en-US" altLang="ko-KR" sz="700" b="1">
                <a:latin typeface="+mn-ea"/>
              </a:rPr>
              <a:t>Type </a:t>
            </a:r>
            <a:r>
              <a:rPr lang="en-US" altLang="ko-KR" sz="700">
                <a:latin typeface="+mn-ea"/>
              </a:rPr>
              <a:t>: GE</a:t>
            </a:r>
          </a:p>
          <a:p>
            <a:r>
              <a:rPr lang="en-US" altLang="ko-KR" sz="700" b="1">
                <a:latin typeface="+mn-ea"/>
              </a:rPr>
              <a:t>OPR </a:t>
            </a:r>
            <a:r>
              <a:rPr lang="en-US" altLang="ko-KR" sz="700">
                <a:latin typeface="+mn-ea"/>
              </a:rPr>
              <a:t>: Valfajre Eignt S</a:t>
            </a:r>
            <a:endParaRPr lang="ko-KR" altLang="en-US" sz="700" dirty="0">
              <a:latin typeface="+mn-ea"/>
            </a:endParaRPr>
          </a:p>
        </p:txBody>
      </p:sp>
      <p:sp>
        <p:nvSpPr>
          <p:cNvPr id="150" name="타원 149"/>
          <p:cNvSpPr/>
          <p:nvPr/>
        </p:nvSpPr>
        <p:spPr>
          <a:xfrm>
            <a:off x="4432461" y="68621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82" y="1608355"/>
            <a:ext cx="488447" cy="48844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18274" y="3249620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5799598" y="3251207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201850"/>
              </p:ext>
            </p:extLst>
          </p:nvPr>
        </p:nvGraphicFramePr>
        <p:xfrm>
          <a:off x="5821325" y="3442987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Processing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타원 59"/>
          <p:cNvSpPr/>
          <p:nvPr/>
        </p:nvSpPr>
        <p:spPr>
          <a:xfrm>
            <a:off x="6658109" y="6446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5823227" y="11761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7724" y="686214"/>
            <a:ext cx="8982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 dirty="0">
              <a:latin typeface="맑은 고딕" panose="020B0503020000020004" pitchFamily="50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(TC)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</a:t>
            </a:r>
            <a:r>
              <a:rPr lang="en-US" altLang="ko-KR" sz="800" smtClean="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02708"/>
              </p:ext>
            </p:extLst>
          </p:nvPr>
        </p:nvGraphicFramePr>
        <p:xfrm>
          <a:off x="7709484" y="849870"/>
          <a:ext cx="2130802" cy="2971696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기본정보와 과거 작업이력을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Process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순으로 정렬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기본정보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(ex&gt;TC)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과거 작업순 기준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JobList, AlarmList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(AlarmList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는 발생시에만 노출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ko-KR" altLang="en-US" sz="700" dirty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 smtClean="0"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Off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타원 149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51" name="Click"/>
          <p:cNvGrpSpPr>
            <a:grpSpLocks noChangeAspect="1"/>
          </p:cNvGrpSpPr>
          <p:nvPr/>
        </p:nvGrpSpPr>
        <p:grpSpPr>
          <a:xfrm>
            <a:off x="1625556" y="2049384"/>
            <a:ext cx="323593" cy="461169"/>
            <a:chOff x="5294313" y="2197100"/>
            <a:chExt cx="530225" cy="755651"/>
          </a:xfrm>
        </p:grpSpPr>
        <p:sp>
          <p:nvSpPr>
            <p:cNvPr id="52" name="Arrow Cursor"/>
            <p:cNvSpPr>
              <a:spLocks noChangeAspect="1"/>
            </p:cNvSpPr>
            <p:nvPr/>
          </p:nvSpPr>
          <p:spPr bwMode="auto">
            <a:xfrm>
              <a:off x="5448300" y="2363788"/>
              <a:ext cx="376238" cy="588963"/>
            </a:xfrm>
            <a:custGeom>
              <a:avLst/>
              <a:gdLst>
                <a:gd name="T0" fmla="*/ 379 w 495"/>
                <a:gd name="T1" fmla="*/ 721 h 773"/>
                <a:gd name="T2" fmla="*/ 269 w 495"/>
                <a:gd name="T3" fmla="*/ 494 h 773"/>
                <a:gd name="T4" fmla="*/ 495 w 495"/>
                <a:gd name="T5" fmla="*/ 494 h 773"/>
                <a:gd name="T6" fmla="*/ 0 w 495"/>
                <a:gd name="T7" fmla="*/ 0 h 773"/>
                <a:gd name="T8" fmla="*/ 0 w 495"/>
                <a:gd name="T9" fmla="*/ 702 h 773"/>
                <a:gd name="T10" fmla="*/ 167 w 495"/>
                <a:gd name="T11" fmla="*/ 536 h 773"/>
                <a:gd name="T12" fmla="*/ 282 w 495"/>
                <a:gd name="T13" fmla="*/ 773 h 773"/>
                <a:gd name="T14" fmla="*/ 379 w 495"/>
                <a:gd name="T15" fmla="*/ 72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773">
                  <a:moveTo>
                    <a:pt x="379" y="721"/>
                  </a:moveTo>
                  <a:lnTo>
                    <a:pt x="269" y="494"/>
                  </a:lnTo>
                  <a:lnTo>
                    <a:pt x="495" y="494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167" y="536"/>
                  </a:lnTo>
                  <a:lnTo>
                    <a:pt x="282" y="773"/>
                  </a:lnTo>
                  <a:lnTo>
                    <a:pt x="379" y="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Click"/>
            <p:cNvSpPr>
              <a:spLocks noEditPoints="1"/>
            </p:cNvSpPr>
            <p:nvPr/>
          </p:nvSpPr>
          <p:spPr bwMode="auto">
            <a:xfrm>
              <a:off x="5294313" y="2197100"/>
              <a:ext cx="307975" cy="231775"/>
            </a:xfrm>
            <a:custGeom>
              <a:avLst/>
              <a:gdLst>
                <a:gd name="T0" fmla="*/ 156 w 405"/>
                <a:gd name="T1" fmla="*/ 248 h 303"/>
                <a:gd name="T2" fmla="*/ 101 w 405"/>
                <a:gd name="T3" fmla="*/ 303 h 303"/>
                <a:gd name="T4" fmla="*/ 156 w 405"/>
                <a:gd name="T5" fmla="*/ 155 h 303"/>
                <a:gd name="T6" fmla="*/ 101 w 405"/>
                <a:gd name="T7" fmla="*/ 101 h 303"/>
                <a:gd name="T8" fmla="*/ 249 w 405"/>
                <a:gd name="T9" fmla="*/ 155 h 303"/>
                <a:gd name="T10" fmla="*/ 303 w 405"/>
                <a:gd name="T11" fmla="*/ 101 h 303"/>
                <a:gd name="T12" fmla="*/ 137 w 405"/>
                <a:gd name="T13" fmla="*/ 202 h 303"/>
                <a:gd name="T14" fmla="*/ 0 w 405"/>
                <a:gd name="T15" fmla="*/ 202 h 303"/>
                <a:gd name="T16" fmla="*/ 202 w 405"/>
                <a:gd name="T17" fmla="*/ 136 h 303"/>
                <a:gd name="T18" fmla="*/ 202 w 405"/>
                <a:gd name="T19" fmla="*/ 0 h 303"/>
                <a:gd name="T20" fmla="*/ 268 w 405"/>
                <a:gd name="T21" fmla="*/ 202 h 303"/>
                <a:gd name="T22" fmla="*/ 405 w 405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" h="303">
                  <a:moveTo>
                    <a:pt x="156" y="248"/>
                  </a:moveTo>
                  <a:lnTo>
                    <a:pt x="101" y="303"/>
                  </a:lnTo>
                  <a:moveTo>
                    <a:pt x="156" y="155"/>
                  </a:moveTo>
                  <a:lnTo>
                    <a:pt x="101" y="101"/>
                  </a:lnTo>
                  <a:moveTo>
                    <a:pt x="249" y="155"/>
                  </a:moveTo>
                  <a:lnTo>
                    <a:pt x="303" y="101"/>
                  </a:lnTo>
                  <a:moveTo>
                    <a:pt x="137" y="202"/>
                  </a:moveTo>
                  <a:lnTo>
                    <a:pt x="0" y="202"/>
                  </a:lnTo>
                  <a:moveTo>
                    <a:pt x="202" y="136"/>
                  </a:moveTo>
                  <a:lnTo>
                    <a:pt x="202" y="0"/>
                  </a:lnTo>
                  <a:moveTo>
                    <a:pt x="268" y="202"/>
                  </a:moveTo>
                  <a:lnTo>
                    <a:pt x="405" y="202"/>
                  </a:lnTo>
                </a:path>
              </a:pathLst>
            </a:custGeom>
            <a:noFill/>
            <a:ln w="9525" cap="rnd">
              <a:solidFill>
                <a:srgbClr val="3483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84" y="1651274"/>
            <a:ext cx="420970" cy="4209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8274" y="24018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JobList</a:t>
            </a:r>
            <a:endParaRPr lang="ko-KR" altLang="en-US" sz="700" b="1" dirty="0" smtClean="0">
              <a:latin typeface="+mn-ea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6446208" y="22218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 bwMode="auto">
          <a:xfrm>
            <a:off x="5709961" y="4581910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18274" y="49274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01748"/>
              </p:ext>
            </p:extLst>
          </p:nvPr>
        </p:nvGraphicFramePr>
        <p:xfrm>
          <a:off x="5821325" y="5103201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CMTC01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ARMGC Fire Alarm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직사각형 68"/>
          <p:cNvSpPr/>
          <p:nvPr/>
        </p:nvSpPr>
        <p:spPr bwMode="auto">
          <a:xfrm>
            <a:off x="5709961" y="5791819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70" name="직선 연결선 69"/>
          <p:cNvCxnSpPr/>
          <p:nvPr/>
        </p:nvCxnSpPr>
        <p:spPr>
          <a:xfrm>
            <a:off x="5807880" y="4896761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037011"/>
              </p:ext>
            </p:extLst>
          </p:nvPr>
        </p:nvGraphicFramePr>
        <p:xfrm>
          <a:off x="5821325" y="2600565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" name="타원 71"/>
          <p:cNvSpPr/>
          <p:nvPr/>
        </p:nvSpPr>
        <p:spPr>
          <a:xfrm>
            <a:off x="5777001" y="45604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5777001" y="576764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5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6446208" y="22218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6671714" y="117652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5717880" y="159130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4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(TC)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</a:t>
            </a:r>
            <a:r>
              <a:rPr lang="en-US" altLang="ko-KR" sz="800" smtClean="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05745"/>
              </p:ext>
            </p:extLst>
          </p:nvPr>
        </p:nvGraphicFramePr>
        <p:xfrm>
          <a:off x="7709484" y="849870"/>
          <a:ext cx="2130802" cy="2490112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펼친 화면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더보기 버튼 클릭 시 펼친 화면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ko-KR" altLang="en-US" sz="70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Off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타원 149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51" name="Click"/>
          <p:cNvGrpSpPr>
            <a:grpSpLocks noChangeAspect="1"/>
          </p:cNvGrpSpPr>
          <p:nvPr/>
        </p:nvGrpSpPr>
        <p:grpSpPr>
          <a:xfrm>
            <a:off x="1625556" y="2049384"/>
            <a:ext cx="323593" cy="461169"/>
            <a:chOff x="5294313" y="2197100"/>
            <a:chExt cx="530225" cy="755651"/>
          </a:xfrm>
        </p:grpSpPr>
        <p:sp>
          <p:nvSpPr>
            <p:cNvPr id="52" name="Arrow Cursor"/>
            <p:cNvSpPr>
              <a:spLocks noChangeAspect="1"/>
            </p:cNvSpPr>
            <p:nvPr/>
          </p:nvSpPr>
          <p:spPr bwMode="auto">
            <a:xfrm>
              <a:off x="5448300" y="2363788"/>
              <a:ext cx="376238" cy="588963"/>
            </a:xfrm>
            <a:custGeom>
              <a:avLst/>
              <a:gdLst>
                <a:gd name="T0" fmla="*/ 379 w 495"/>
                <a:gd name="T1" fmla="*/ 721 h 773"/>
                <a:gd name="T2" fmla="*/ 269 w 495"/>
                <a:gd name="T3" fmla="*/ 494 h 773"/>
                <a:gd name="T4" fmla="*/ 495 w 495"/>
                <a:gd name="T5" fmla="*/ 494 h 773"/>
                <a:gd name="T6" fmla="*/ 0 w 495"/>
                <a:gd name="T7" fmla="*/ 0 h 773"/>
                <a:gd name="T8" fmla="*/ 0 w 495"/>
                <a:gd name="T9" fmla="*/ 702 h 773"/>
                <a:gd name="T10" fmla="*/ 167 w 495"/>
                <a:gd name="T11" fmla="*/ 536 h 773"/>
                <a:gd name="T12" fmla="*/ 282 w 495"/>
                <a:gd name="T13" fmla="*/ 773 h 773"/>
                <a:gd name="T14" fmla="*/ 379 w 495"/>
                <a:gd name="T15" fmla="*/ 72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773">
                  <a:moveTo>
                    <a:pt x="379" y="721"/>
                  </a:moveTo>
                  <a:lnTo>
                    <a:pt x="269" y="494"/>
                  </a:lnTo>
                  <a:lnTo>
                    <a:pt x="495" y="494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167" y="536"/>
                  </a:lnTo>
                  <a:lnTo>
                    <a:pt x="282" y="773"/>
                  </a:lnTo>
                  <a:lnTo>
                    <a:pt x="379" y="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Click"/>
            <p:cNvSpPr>
              <a:spLocks noEditPoints="1"/>
            </p:cNvSpPr>
            <p:nvPr/>
          </p:nvSpPr>
          <p:spPr bwMode="auto">
            <a:xfrm>
              <a:off x="5294313" y="2197100"/>
              <a:ext cx="307975" cy="231775"/>
            </a:xfrm>
            <a:custGeom>
              <a:avLst/>
              <a:gdLst>
                <a:gd name="T0" fmla="*/ 156 w 405"/>
                <a:gd name="T1" fmla="*/ 248 h 303"/>
                <a:gd name="T2" fmla="*/ 101 w 405"/>
                <a:gd name="T3" fmla="*/ 303 h 303"/>
                <a:gd name="T4" fmla="*/ 156 w 405"/>
                <a:gd name="T5" fmla="*/ 155 h 303"/>
                <a:gd name="T6" fmla="*/ 101 w 405"/>
                <a:gd name="T7" fmla="*/ 101 h 303"/>
                <a:gd name="T8" fmla="*/ 249 w 405"/>
                <a:gd name="T9" fmla="*/ 155 h 303"/>
                <a:gd name="T10" fmla="*/ 303 w 405"/>
                <a:gd name="T11" fmla="*/ 101 h 303"/>
                <a:gd name="T12" fmla="*/ 137 w 405"/>
                <a:gd name="T13" fmla="*/ 202 h 303"/>
                <a:gd name="T14" fmla="*/ 0 w 405"/>
                <a:gd name="T15" fmla="*/ 202 h 303"/>
                <a:gd name="T16" fmla="*/ 202 w 405"/>
                <a:gd name="T17" fmla="*/ 136 h 303"/>
                <a:gd name="T18" fmla="*/ 202 w 405"/>
                <a:gd name="T19" fmla="*/ 0 h 303"/>
                <a:gd name="T20" fmla="*/ 268 w 405"/>
                <a:gd name="T21" fmla="*/ 202 h 303"/>
                <a:gd name="T22" fmla="*/ 405 w 405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" h="303">
                  <a:moveTo>
                    <a:pt x="156" y="248"/>
                  </a:moveTo>
                  <a:lnTo>
                    <a:pt x="101" y="303"/>
                  </a:lnTo>
                  <a:moveTo>
                    <a:pt x="156" y="155"/>
                  </a:moveTo>
                  <a:lnTo>
                    <a:pt x="101" y="101"/>
                  </a:lnTo>
                  <a:moveTo>
                    <a:pt x="249" y="155"/>
                  </a:moveTo>
                  <a:lnTo>
                    <a:pt x="303" y="101"/>
                  </a:lnTo>
                  <a:moveTo>
                    <a:pt x="137" y="202"/>
                  </a:moveTo>
                  <a:lnTo>
                    <a:pt x="0" y="202"/>
                  </a:lnTo>
                  <a:moveTo>
                    <a:pt x="202" y="136"/>
                  </a:moveTo>
                  <a:lnTo>
                    <a:pt x="202" y="0"/>
                  </a:lnTo>
                  <a:moveTo>
                    <a:pt x="268" y="202"/>
                  </a:moveTo>
                  <a:lnTo>
                    <a:pt x="405" y="202"/>
                  </a:lnTo>
                </a:path>
              </a:pathLst>
            </a:custGeom>
            <a:noFill/>
            <a:ln w="9525" cap="rnd">
              <a:solidFill>
                <a:srgbClr val="3483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84" y="1651274"/>
            <a:ext cx="420970" cy="4209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8274" y="24018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71378"/>
              </p:ext>
            </p:extLst>
          </p:nvPr>
        </p:nvGraphicFramePr>
        <p:xfrm>
          <a:off x="5821325" y="2600565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T018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20327"/>
              </p:ext>
            </p:extLst>
          </p:nvPr>
        </p:nvGraphicFramePr>
        <p:xfrm>
          <a:off x="5821325" y="4589778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GESU3007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DS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T193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17:12:02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0" name="그룹 59"/>
          <p:cNvGrpSpPr/>
          <p:nvPr/>
        </p:nvGrpSpPr>
        <p:grpSpPr>
          <a:xfrm>
            <a:off x="7806788" y="6405772"/>
            <a:ext cx="900239" cy="336605"/>
            <a:chOff x="7806788" y="6405772"/>
            <a:chExt cx="900239" cy="336605"/>
          </a:xfrm>
        </p:grpSpPr>
        <p:sp>
          <p:nvSpPr>
            <p:cNvPr id="61" name="오각형 60"/>
            <p:cNvSpPr/>
            <p:nvPr/>
          </p:nvSpPr>
          <p:spPr bwMode="auto">
            <a:xfrm rot="5400000">
              <a:off x="8088605" y="6123955"/>
              <a:ext cx="336605" cy="900239"/>
            </a:xfrm>
            <a:prstGeom prst="homePlate">
              <a:avLst>
                <a:gd name="adj" fmla="val 30328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06788" y="6450111"/>
              <a:ext cx="900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다음화면 연결</a:t>
              </a:r>
              <a:endParaRPr lang="ko-KR" altLang="en-US" sz="8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3" name="타원 62"/>
          <p:cNvSpPr/>
          <p:nvPr/>
        </p:nvSpPr>
        <p:spPr>
          <a:xfrm>
            <a:off x="6690244" y="12165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4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+mj-ea"/>
              </a:rPr>
              <a:t>VT Monitoring Screen View &gt; </a:t>
            </a:r>
            <a:r>
              <a:rPr lang="ko-KR" altLang="en-US" sz="800">
                <a:latin typeface="+mj-ea"/>
              </a:rPr>
              <a:t>통합검색</a:t>
            </a:r>
            <a:r>
              <a:rPr lang="en-US" altLang="ko-KR" sz="800" smtClean="0">
                <a:latin typeface="+mj-ea"/>
              </a:rPr>
              <a:t>(TC</a:t>
            </a:r>
            <a:r>
              <a:rPr lang="en-US" altLang="ko-KR" sz="800">
                <a:latin typeface="+mj-ea"/>
              </a:rPr>
              <a:t>)</a:t>
            </a:r>
            <a:r>
              <a:rPr lang="ko-KR" altLang="en-US" sz="800">
                <a:latin typeface="+mj-ea"/>
              </a:rPr>
              <a:t> </a:t>
            </a:r>
            <a:r>
              <a:rPr lang="en-US" altLang="ko-KR" sz="800">
                <a:latin typeface="+mj-ea"/>
              </a:rPr>
              <a:t>: </a:t>
            </a:r>
            <a:r>
              <a:rPr lang="en-US" altLang="ko-KR" sz="80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8467"/>
              </p:ext>
            </p:extLst>
          </p:nvPr>
        </p:nvGraphicFramePr>
        <p:xfrm>
          <a:off x="7709484" y="849870"/>
          <a:ext cx="2130802" cy="1439144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54" name="Window Body" descr="&lt;SmartSettings&gt;&lt;SmartResize anchorLeft=&quot;Absolute&quot; anchorTop=&quot;Absolute&quot; anchorRight=&quot;Absolute&quot; anchorBottom=&quot;Absolute&quot; /&gt;&lt;/SmartSettings&gt;"/>
          <p:cNvSpPr/>
          <p:nvPr>
            <p:custDataLst>
              <p:tags r:id="rId1"/>
            </p:custDataLst>
          </p:nvPr>
        </p:nvSpPr>
        <p:spPr>
          <a:xfrm>
            <a:off x="52932" y="549138"/>
            <a:ext cx="1948491" cy="6050841"/>
          </a:xfrm>
          <a:prstGeom prst="rect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806788" y="6405772"/>
            <a:ext cx="900239" cy="336605"/>
            <a:chOff x="7806788" y="6405772"/>
            <a:chExt cx="900239" cy="336605"/>
          </a:xfrm>
        </p:grpSpPr>
        <p:sp>
          <p:nvSpPr>
            <p:cNvPr id="203" name="오각형 202"/>
            <p:cNvSpPr/>
            <p:nvPr/>
          </p:nvSpPr>
          <p:spPr bwMode="auto">
            <a:xfrm rot="16200000">
              <a:off x="8088605" y="6123955"/>
              <a:ext cx="336605" cy="900239"/>
            </a:xfrm>
            <a:prstGeom prst="homePlate">
              <a:avLst>
                <a:gd name="adj" fmla="val 30328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806788" y="6521388"/>
              <a:ext cx="900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이</a:t>
              </a:r>
              <a:r>
                <a:rPr lang="ko-KR" altLang="en-US" sz="800" b="1">
                  <a:solidFill>
                    <a:schemeClr val="bg1"/>
                  </a:solidFill>
                  <a:latin typeface="+mn-ea"/>
                </a:rPr>
                <a:t>전</a:t>
              </a:r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화면 연결</a:t>
              </a:r>
              <a:endParaRPr lang="ko-KR" altLang="en-US" sz="8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210"/>
              </p:ext>
            </p:extLst>
          </p:nvPr>
        </p:nvGraphicFramePr>
        <p:xfrm>
          <a:off x="144375" y="613822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직사각형 50"/>
          <p:cNvSpPr/>
          <p:nvPr/>
        </p:nvSpPr>
        <p:spPr bwMode="auto">
          <a:xfrm>
            <a:off x="64055" y="2640814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161974" y="2889830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68" y="2920491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84469"/>
              </p:ext>
            </p:extLst>
          </p:nvPr>
        </p:nvGraphicFramePr>
        <p:xfrm>
          <a:off x="175419" y="3096270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Major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Tire Puncture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 bwMode="auto">
          <a:xfrm>
            <a:off x="64055" y="6226497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69294"/>
              </p:ext>
            </p:extLst>
          </p:nvPr>
        </p:nvGraphicFramePr>
        <p:xfrm>
          <a:off x="175419" y="3824554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Equipment Disconnect 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54937"/>
              </p:ext>
            </p:extLst>
          </p:nvPr>
        </p:nvGraphicFramePr>
        <p:xfrm>
          <a:off x="175419" y="4552837"/>
          <a:ext cx="1784032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Cone attached Check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68354"/>
              </p:ext>
            </p:extLst>
          </p:nvPr>
        </p:nvGraphicFramePr>
        <p:xfrm>
          <a:off x="175419" y="5402500"/>
          <a:ext cx="1784032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en-US" altLang="ko-KR" sz="700" smtClean="0">
                        <a:latin typeface="+mn-ea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C07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VTIS</a:t>
                      </a:r>
                      <a:r>
                        <a:rPr lang="en-US" altLang="ko-KR" sz="700" baseline="0" smtClean="0"/>
                        <a:t> System Disconnectd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1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+mj-ea"/>
              </a:rPr>
              <a:t>VT Monitoring Screen View &gt; </a:t>
            </a:r>
            <a:r>
              <a:rPr lang="ko-KR" altLang="en-US" sz="800">
                <a:latin typeface="+mj-ea"/>
              </a:rPr>
              <a:t>통합검색</a:t>
            </a:r>
            <a:r>
              <a:rPr lang="en-US" altLang="ko-KR" sz="800">
                <a:latin typeface="+mj-ea"/>
              </a:rPr>
              <a:t>(Container)</a:t>
            </a:r>
            <a:r>
              <a:rPr lang="ko-KR" altLang="en-US" sz="800">
                <a:latin typeface="+mj-ea"/>
              </a:rPr>
              <a:t> </a:t>
            </a:r>
            <a:r>
              <a:rPr lang="en-US" altLang="ko-KR" sz="800">
                <a:latin typeface="+mj-ea"/>
              </a:rPr>
              <a:t>: </a:t>
            </a:r>
            <a:r>
              <a:rPr lang="en-US" altLang="ko-KR" sz="800" smtClean="0">
                <a:latin typeface="+mj-ea"/>
              </a:rPr>
              <a:t>Historical</a:t>
            </a:r>
            <a:endParaRPr lang="en-US" altLang="ko-KR" sz="800" dirty="0">
              <a:latin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26238"/>
              </p:ext>
            </p:extLst>
          </p:nvPr>
        </p:nvGraphicFramePr>
        <p:xfrm>
          <a:off x="7709484" y="849870"/>
          <a:ext cx="2130802" cy="3500672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기본정보와 과거 작업이력을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Process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순으로 정렬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기본정보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(ex&gt;Container)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작업흐름순으로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Equipment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Job Info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순차적으로 출력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Ex&gt;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콘테이너 검색 시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양하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YT(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적재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이동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)TC(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운반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)OTR(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적재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이동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)Gate Out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더보기 버튼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공통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 시 하단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Equipment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Info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내역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(4p)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더보기 버튼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공통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 시 하단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alarm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내역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(4p)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smtClean="0">
                <a:latin typeface="+mn-ea"/>
              </a:rPr>
              <a:t>Result</a:t>
            </a:r>
            <a:endParaRPr lang="ko-KR" altLang="en-US" sz="9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97" name="TextBox 796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6690244" y="12165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194" name="그룹 193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195" name="직사각형 194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18274" y="2401822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rgbClr val="FF3399"/>
                </a:solidFill>
                <a:latin typeface="+mn-ea"/>
              </a:rPr>
              <a:t>Vessel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5709961" y="5234162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718274" y="5442110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AlarmList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169" name="직사각형 168"/>
          <p:cNvSpPr/>
          <p:nvPr/>
        </p:nvSpPr>
        <p:spPr bwMode="auto">
          <a:xfrm>
            <a:off x="5709961" y="6306507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170" name="직선 연결선 169"/>
          <p:cNvCxnSpPr/>
          <p:nvPr/>
        </p:nvCxnSpPr>
        <p:spPr>
          <a:xfrm>
            <a:off x="5807880" y="3712926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1" name="표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20218"/>
              </p:ext>
            </p:extLst>
          </p:nvPr>
        </p:nvGraphicFramePr>
        <p:xfrm>
          <a:off x="5821325" y="2600565"/>
          <a:ext cx="1784032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NM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5456543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 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D39849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TP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5765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RN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3332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Voyage 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Y43949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Action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DS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Berth 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T89393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Vessel ETD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/>
                        <a:t>2018-09-12 14:03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Overall</a:t>
                      </a:r>
                      <a:r>
                        <a:rPr lang="en-US" altLang="ko-KR" sz="700" b="1" baseline="0" smtClean="0"/>
                        <a:t> Gross PRD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Latest Gross PRD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 Length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5674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Total Moves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4" name="직선 연결선 5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5799598" y="216368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>
              <a:latin typeface="맑은 고딕" panose="020B0503020000020004" pitchFamily="50" charset="-127"/>
              <a:cs typeface="Calibri" pitchFamily="34" charset="0"/>
            </a:endParaRPr>
          </a:p>
          <a:p>
            <a:r>
              <a:rPr lang="en-US" altLang="ko-KR" sz="700" b="1" smtClean="0">
                <a:latin typeface="+mn-ea"/>
              </a:rPr>
              <a:t>Location</a:t>
            </a:r>
            <a:r>
              <a:rPr lang="en-US" altLang="ko-KR" sz="700" smtClean="0">
                <a:latin typeface="+mn-ea"/>
              </a:rPr>
              <a:t> </a:t>
            </a:r>
            <a:r>
              <a:rPr lang="en-US" altLang="ko-KR" sz="700">
                <a:latin typeface="+mn-ea"/>
              </a:rPr>
              <a:t>: 61A-18-B-3</a:t>
            </a:r>
          </a:p>
          <a:p>
            <a:r>
              <a:rPr lang="en-US" altLang="ko-KR" sz="700" b="1">
                <a:latin typeface="+mn-ea"/>
              </a:rPr>
              <a:t>ISO </a:t>
            </a:r>
            <a:r>
              <a:rPr lang="en-US" altLang="ko-KR" sz="700">
                <a:latin typeface="+mn-ea"/>
              </a:rPr>
              <a:t>: 45G1</a:t>
            </a:r>
          </a:p>
          <a:p>
            <a:r>
              <a:rPr lang="en-US" altLang="ko-KR" sz="700" b="1">
                <a:latin typeface="+mn-ea"/>
              </a:rPr>
              <a:t>Type </a:t>
            </a:r>
            <a:r>
              <a:rPr lang="en-US" altLang="ko-KR" sz="700">
                <a:latin typeface="+mn-ea"/>
              </a:rPr>
              <a:t>: GE</a:t>
            </a:r>
          </a:p>
          <a:p>
            <a:r>
              <a:rPr lang="en-US" altLang="ko-KR" sz="700" b="1">
                <a:latin typeface="+mn-ea"/>
              </a:rPr>
              <a:t>OPR </a:t>
            </a:r>
            <a:r>
              <a:rPr lang="en-US" altLang="ko-KR" sz="700">
                <a:latin typeface="+mn-ea"/>
              </a:rPr>
              <a:t>: Valfajre Eignt S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82" y="1608355"/>
            <a:ext cx="488447" cy="48844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718274" y="3696742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QC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05840"/>
              </p:ext>
            </p:extLst>
          </p:nvPr>
        </p:nvGraphicFramePr>
        <p:xfrm>
          <a:off x="5821325" y="3904132"/>
          <a:ext cx="178403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CNTR</a:t>
                      </a:r>
                      <a:r>
                        <a:rPr lang="en-US" altLang="ko-KR" sz="600" b="1" baseline="0" smtClean="0"/>
                        <a:t> Num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>
                          <a:latin typeface="+mn-ea"/>
                        </a:rPr>
                        <a:t>UACU5078708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</a:t>
                      </a:r>
                      <a:r>
                        <a:rPr lang="en-US" altLang="ko-KR" sz="600" b="1" baseline="0" smtClean="0"/>
                        <a:t>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DS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OPR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NYK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ISO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2210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Processing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Working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B04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Partner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T1005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To</a:t>
                      </a:r>
                      <a:r>
                        <a:rPr lang="en-US" altLang="ko-KR" sz="600" b="1" baseline="0" smtClean="0"/>
                        <a:t> Location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64D-61-F-7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Loc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TPW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VslCd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HJCQ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VoyNo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45656575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PlanSeq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111353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JobFlagInfo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TandemFlg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TandemKey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TandemJoinYT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ConePlan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Fore/After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F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Time Lap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16:40:51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ETA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 Min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371167"/>
              </p:ext>
            </p:extLst>
          </p:nvPr>
        </p:nvGraphicFramePr>
        <p:xfrm>
          <a:off x="5821325" y="5602544"/>
          <a:ext cx="1784032" cy="649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W501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Plug In (PIW) Over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" name="타원 61"/>
          <p:cNvSpPr/>
          <p:nvPr/>
        </p:nvSpPr>
        <p:spPr>
          <a:xfrm>
            <a:off x="5741668" y="157164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6453675" y="221441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6108817" y="52330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6176967" y="630650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5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77353" y="620410"/>
            <a:ext cx="5616000" cy="6084000"/>
            <a:chOff x="77353" y="620410"/>
            <a:chExt cx="5616000" cy="6084000"/>
          </a:xfrm>
        </p:grpSpPr>
        <p:pic>
          <p:nvPicPr>
            <p:cNvPr id="48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3" y="620410"/>
              <a:ext cx="5616000" cy="60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4547724" y="686214"/>
              <a:ext cx="89821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>
                  <a:latin typeface="맑은 고딕" panose="020B0503020000020004" pitchFamily="50" charset="-127"/>
                  <a:cs typeface="Calibri" pitchFamily="34" charset="0"/>
                </a:rPr>
                <a:t>UACU5389422</a:t>
              </a:r>
              <a:endParaRPr lang="ko-KR" altLang="en-US" sz="700" dirty="0"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+mj-ea"/>
              </a:rPr>
              <a:t>VT Monitoring Screen View &gt; </a:t>
            </a:r>
            <a:r>
              <a:rPr lang="ko-KR" altLang="en-US" sz="800">
                <a:latin typeface="+mj-ea"/>
              </a:rPr>
              <a:t>통합검색</a:t>
            </a:r>
            <a:r>
              <a:rPr lang="en-US" altLang="ko-KR" sz="800">
                <a:latin typeface="+mj-ea"/>
              </a:rPr>
              <a:t>(Container)</a:t>
            </a:r>
            <a:r>
              <a:rPr lang="ko-KR" altLang="en-US" sz="800">
                <a:latin typeface="+mj-ea"/>
              </a:rPr>
              <a:t> </a:t>
            </a:r>
            <a:r>
              <a:rPr lang="en-US" altLang="ko-KR" sz="800">
                <a:latin typeface="+mj-ea"/>
              </a:rPr>
              <a:t>: </a:t>
            </a:r>
            <a:r>
              <a:rPr lang="en-US" altLang="ko-KR" sz="800" smtClean="0">
                <a:latin typeface="+mj-ea"/>
              </a:rPr>
              <a:t>Historical</a:t>
            </a:r>
            <a:endParaRPr lang="en-US" altLang="ko-KR" sz="800" dirty="0">
              <a:latin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43382"/>
              </p:ext>
            </p:extLst>
          </p:nvPr>
        </p:nvGraphicFramePr>
        <p:xfrm>
          <a:off x="7709484" y="849870"/>
          <a:ext cx="2130802" cy="2284520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펼친 화면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더보기 버튼 클릭 시 펼친 화면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smtClean="0">
                <a:latin typeface="+mn-ea"/>
              </a:rPr>
              <a:t>Result</a:t>
            </a:r>
            <a:endParaRPr lang="ko-KR" altLang="en-US" sz="9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97" name="TextBox 796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grpSp>
        <p:nvGrpSpPr>
          <p:cNvPr id="194" name="그룹 193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195" name="직사각형 194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18274" y="2401822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rgbClr val="FF3399"/>
                </a:solidFill>
                <a:latin typeface="+mn-ea"/>
              </a:rPr>
              <a:t>Vessel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sp>
        <p:nvSpPr>
          <p:cNvPr id="13" name="오각형 12"/>
          <p:cNvSpPr/>
          <p:nvPr/>
        </p:nvSpPr>
        <p:spPr bwMode="auto">
          <a:xfrm rot="5400000">
            <a:off x="8088605" y="6123955"/>
            <a:ext cx="336605" cy="900239"/>
          </a:xfrm>
          <a:prstGeom prst="homePlate">
            <a:avLst>
              <a:gd name="adj" fmla="val 30328"/>
            </a:avLst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 smtClean="0">
              <a:solidFill>
                <a:schemeClr val="bg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6788" y="6450111"/>
            <a:ext cx="900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smtClean="0">
                <a:solidFill>
                  <a:schemeClr val="bg1"/>
                </a:solidFill>
                <a:latin typeface="+mn-ea"/>
              </a:rPr>
              <a:t>다음화면 연결</a:t>
            </a:r>
            <a:endParaRPr lang="ko-KR" altLang="en-US" sz="800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70" name="직선 연결선 169"/>
          <p:cNvCxnSpPr/>
          <p:nvPr/>
        </p:nvCxnSpPr>
        <p:spPr>
          <a:xfrm>
            <a:off x="5807880" y="3712926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1" name="표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97299"/>
              </p:ext>
            </p:extLst>
          </p:nvPr>
        </p:nvGraphicFramePr>
        <p:xfrm>
          <a:off x="5821325" y="2600565"/>
          <a:ext cx="1784032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NM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5456543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 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D39849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TP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5765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RN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3332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Voyage 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Y43949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</a:t>
                      </a:r>
                      <a:r>
                        <a:rPr lang="en-US" altLang="ko-KR" sz="700" b="1" baseline="0" smtClean="0"/>
                        <a:t> Action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DS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Berth 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T89393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Vessel ETD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/>
                        <a:t>2018-09-12 14:03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0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Overall</a:t>
                      </a:r>
                      <a:r>
                        <a:rPr lang="en-US" altLang="ko-KR" sz="700" b="1" baseline="0" smtClean="0"/>
                        <a:t> Gross PRD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Latest Gross PRD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Vessel Length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5674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Total Moves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4" name="직선 연결선 5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5799598" y="216368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>
                <a:latin typeface="맑은 고딕" panose="020B0503020000020004" pitchFamily="50" charset="-127"/>
                <a:cs typeface="Calibri" pitchFamily="34" charset="0"/>
              </a:rPr>
              <a:t>UACU5389422</a:t>
            </a:r>
            <a:endParaRPr lang="ko-KR" altLang="en-US" sz="700">
              <a:latin typeface="맑은 고딕" panose="020B0503020000020004" pitchFamily="50" charset="-127"/>
              <a:cs typeface="Calibri" pitchFamily="34" charset="0"/>
            </a:endParaRPr>
          </a:p>
          <a:p>
            <a:r>
              <a:rPr lang="en-US" altLang="ko-KR" sz="700" b="1" smtClean="0">
                <a:latin typeface="+mn-ea"/>
              </a:rPr>
              <a:t>Location</a:t>
            </a:r>
            <a:r>
              <a:rPr lang="en-US" altLang="ko-KR" sz="700" smtClean="0">
                <a:latin typeface="+mn-ea"/>
              </a:rPr>
              <a:t> </a:t>
            </a:r>
            <a:r>
              <a:rPr lang="en-US" altLang="ko-KR" sz="700">
                <a:latin typeface="+mn-ea"/>
              </a:rPr>
              <a:t>: 61A-18-B-3</a:t>
            </a:r>
          </a:p>
          <a:p>
            <a:r>
              <a:rPr lang="en-US" altLang="ko-KR" sz="700" b="1">
                <a:latin typeface="+mn-ea"/>
              </a:rPr>
              <a:t>ISO </a:t>
            </a:r>
            <a:r>
              <a:rPr lang="en-US" altLang="ko-KR" sz="700">
                <a:latin typeface="+mn-ea"/>
              </a:rPr>
              <a:t>: 45G1</a:t>
            </a:r>
          </a:p>
          <a:p>
            <a:r>
              <a:rPr lang="en-US" altLang="ko-KR" sz="700" b="1">
                <a:latin typeface="+mn-ea"/>
              </a:rPr>
              <a:t>Type </a:t>
            </a:r>
            <a:r>
              <a:rPr lang="en-US" altLang="ko-KR" sz="700">
                <a:latin typeface="+mn-ea"/>
              </a:rPr>
              <a:t>: GE</a:t>
            </a:r>
          </a:p>
          <a:p>
            <a:r>
              <a:rPr lang="en-US" altLang="ko-KR" sz="700" b="1">
                <a:latin typeface="+mn-ea"/>
              </a:rPr>
              <a:t>OPR </a:t>
            </a:r>
            <a:r>
              <a:rPr lang="en-US" altLang="ko-KR" sz="700">
                <a:latin typeface="+mn-ea"/>
              </a:rPr>
              <a:t>: Valfajre Eignt S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82" y="1608355"/>
            <a:ext cx="488447" cy="48844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718274" y="3696742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QC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53666"/>
              </p:ext>
            </p:extLst>
          </p:nvPr>
        </p:nvGraphicFramePr>
        <p:xfrm>
          <a:off x="5821325" y="3904132"/>
          <a:ext cx="178403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CNTR</a:t>
                      </a:r>
                      <a:r>
                        <a:rPr lang="en-US" altLang="ko-KR" sz="600" b="1" baseline="0" smtClean="0"/>
                        <a:t> Num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6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UACU5389422</a:t>
                      </a:r>
                      <a:endParaRPr lang="ko-KR" altLang="en-US" sz="600"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</a:t>
                      </a:r>
                      <a:r>
                        <a:rPr lang="en-US" altLang="ko-KR" sz="600" b="1" baseline="0" smtClean="0"/>
                        <a:t>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DS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OPR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NYK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ISO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2210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Completed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Working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B04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Partner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T1005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To</a:t>
                      </a:r>
                      <a:r>
                        <a:rPr lang="en-US" altLang="ko-KR" sz="600" b="1" baseline="0" smtClean="0"/>
                        <a:t> Location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64D-61-F-7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Loc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TPW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VslCd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HJCQ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VoyNo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45656575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PlanSeq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111353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JobFlagInfo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TandemFlg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TandemKey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TandemJoinYT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ConePlan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Fore/After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F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Time Lap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16:40:51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ETA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 Min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cxnSp>
        <p:nvCxnSpPr>
          <p:cNvPr id="49" name="직선 연결선 48"/>
          <p:cNvCxnSpPr/>
          <p:nvPr/>
        </p:nvCxnSpPr>
        <p:spPr>
          <a:xfrm>
            <a:off x="5807880" y="5240185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18274" y="5224001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YT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01406"/>
              </p:ext>
            </p:extLst>
          </p:nvPr>
        </p:nvGraphicFramePr>
        <p:xfrm>
          <a:off x="5821325" y="5423261"/>
          <a:ext cx="178403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CNTR</a:t>
                      </a:r>
                      <a:r>
                        <a:rPr lang="en-US" altLang="ko-KR" sz="600" b="1" baseline="0" smtClean="0"/>
                        <a:t> Num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6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UACU5389422</a:t>
                      </a:r>
                      <a:endParaRPr lang="ko-KR" altLang="en-US" sz="600"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</a:t>
                      </a:r>
                      <a:r>
                        <a:rPr lang="en-US" altLang="ko-KR" sz="600" b="1" baseline="0" smtClean="0"/>
                        <a:t>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DS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OPR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NYK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ISO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2210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Completed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Working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B04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Partner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T1005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To</a:t>
                      </a:r>
                      <a:r>
                        <a:rPr lang="en-US" altLang="ko-KR" sz="600" b="1" baseline="0" smtClean="0"/>
                        <a:t> Location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64D-61-F-7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19337"/>
              </p:ext>
            </p:extLst>
          </p:nvPr>
        </p:nvGraphicFramePr>
        <p:xfrm>
          <a:off x="5825173" y="5968893"/>
          <a:ext cx="178403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Loc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TPW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VslCd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HJCQ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VoyNo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45656575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PlanSeq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111353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JobFlagInfo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TandemFlg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TandemKey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TandemJoinYT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ConePlan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Fore/After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F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Time Lap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16:40:51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ETA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 Min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2" name="타원 61"/>
          <p:cNvSpPr/>
          <p:nvPr/>
        </p:nvSpPr>
        <p:spPr>
          <a:xfrm>
            <a:off x="6230168" y="13561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77353" y="620410"/>
            <a:ext cx="5616000" cy="6084000"/>
            <a:chOff x="77353" y="620410"/>
            <a:chExt cx="5616000" cy="6084000"/>
          </a:xfrm>
        </p:grpSpPr>
        <p:pic>
          <p:nvPicPr>
            <p:cNvPr id="47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3" y="620410"/>
              <a:ext cx="5616000" cy="60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4547724" y="686214"/>
              <a:ext cx="89821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>
                  <a:latin typeface="맑은 고딕" panose="020B0503020000020004" pitchFamily="50" charset="-127"/>
                  <a:cs typeface="Calibri" pitchFamily="34" charset="0"/>
                </a:rPr>
                <a:t>UACU5389422</a:t>
              </a:r>
              <a:endParaRPr lang="ko-KR" altLang="en-US" sz="700" dirty="0"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8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+mj-ea"/>
              </a:rPr>
              <a:t>VT Monitoring Screen View &gt; </a:t>
            </a:r>
            <a:r>
              <a:rPr lang="ko-KR" altLang="en-US" sz="800">
                <a:latin typeface="+mj-ea"/>
              </a:rPr>
              <a:t>통합검색</a:t>
            </a:r>
            <a:r>
              <a:rPr lang="en-US" altLang="ko-KR" sz="800">
                <a:latin typeface="+mj-ea"/>
              </a:rPr>
              <a:t>(Container)</a:t>
            </a:r>
            <a:r>
              <a:rPr lang="ko-KR" altLang="en-US" sz="800">
                <a:latin typeface="+mj-ea"/>
              </a:rPr>
              <a:t> </a:t>
            </a:r>
            <a:r>
              <a:rPr lang="en-US" altLang="ko-KR" sz="800">
                <a:latin typeface="+mj-ea"/>
              </a:rPr>
              <a:t>: Historical</a:t>
            </a:r>
            <a:endParaRPr lang="en-US" altLang="ko-KR" sz="800" dirty="0">
              <a:latin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12402"/>
              </p:ext>
            </p:extLst>
          </p:nvPr>
        </p:nvGraphicFramePr>
        <p:xfrm>
          <a:off x="7709484" y="849870"/>
          <a:ext cx="2130802" cy="344276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닫기 버튼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공통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 시 펼쳐진 영역 닫고 원복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(2p)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4" name="Window Body" descr="&lt;SmartSettings&gt;&lt;SmartResize anchorLeft=&quot;Absolute&quot; anchorTop=&quot;Absolute&quot; anchorRight=&quot;Absolute&quot; anchorBottom=&quot;Absolute&quot; /&gt;&lt;/SmartSettings&gt;"/>
          <p:cNvSpPr/>
          <p:nvPr>
            <p:custDataLst>
              <p:tags r:id="rId1"/>
            </p:custDataLst>
          </p:nvPr>
        </p:nvSpPr>
        <p:spPr>
          <a:xfrm>
            <a:off x="52932" y="549138"/>
            <a:ext cx="1948491" cy="6050841"/>
          </a:xfrm>
          <a:prstGeom prst="rect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806788" y="6405772"/>
            <a:ext cx="900239" cy="336605"/>
            <a:chOff x="7806788" y="6405772"/>
            <a:chExt cx="900239" cy="336605"/>
          </a:xfrm>
        </p:grpSpPr>
        <p:sp>
          <p:nvSpPr>
            <p:cNvPr id="203" name="오각형 202"/>
            <p:cNvSpPr/>
            <p:nvPr/>
          </p:nvSpPr>
          <p:spPr bwMode="auto">
            <a:xfrm rot="16200000">
              <a:off x="8088605" y="6123955"/>
              <a:ext cx="336605" cy="900239"/>
            </a:xfrm>
            <a:prstGeom prst="homePlate">
              <a:avLst>
                <a:gd name="adj" fmla="val 30328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806788" y="6521388"/>
              <a:ext cx="900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이</a:t>
              </a:r>
              <a:r>
                <a:rPr lang="ko-KR" altLang="en-US" sz="800" b="1">
                  <a:solidFill>
                    <a:schemeClr val="bg1"/>
                  </a:solidFill>
                  <a:latin typeface="+mn-ea"/>
                </a:rPr>
                <a:t>전</a:t>
              </a:r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화면 연결</a:t>
              </a:r>
              <a:endParaRPr lang="ko-KR" altLang="en-US" sz="8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142538" y="598896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932" y="582712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TC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18419"/>
              </p:ext>
            </p:extLst>
          </p:nvPr>
        </p:nvGraphicFramePr>
        <p:xfrm>
          <a:off x="155983" y="790102"/>
          <a:ext cx="178403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CNTR</a:t>
                      </a:r>
                      <a:r>
                        <a:rPr lang="en-US" altLang="ko-KR" sz="600" b="1" baseline="0" smtClean="0"/>
                        <a:t> Num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6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UACU5389422</a:t>
                      </a:r>
                      <a:endParaRPr lang="ko-KR" altLang="en-US" sz="600"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</a:t>
                      </a:r>
                      <a:r>
                        <a:rPr lang="en-US" altLang="ko-KR" sz="600" b="1" baseline="0" smtClean="0"/>
                        <a:t>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DS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OPR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NYK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ISO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2210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Completed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Working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B04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Partner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T1005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To</a:t>
                      </a:r>
                      <a:r>
                        <a:rPr lang="en-US" altLang="ko-KR" sz="600" b="1" baseline="0" smtClean="0"/>
                        <a:t> Location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64D-61-F-7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Loc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TPW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VslCd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HJCQ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VoyNo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45656575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PlanSeq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111353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JobFlagInfo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TandemFlg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TandemKey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TandemJoinYT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ConePlan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Fore/After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F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Time Lap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16:40:51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ETA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 Min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cxnSp>
        <p:nvCxnSpPr>
          <p:cNvPr id="24" name="직선 연결선 23"/>
          <p:cNvCxnSpPr/>
          <p:nvPr/>
        </p:nvCxnSpPr>
        <p:spPr>
          <a:xfrm>
            <a:off x="142538" y="2126155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932" y="2109971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OTR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217048"/>
              </p:ext>
            </p:extLst>
          </p:nvPr>
        </p:nvGraphicFramePr>
        <p:xfrm>
          <a:off x="155983" y="2309231"/>
          <a:ext cx="178403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CNTR</a:t>
                      </a:r>
                      <a:r>
                        <a:rPr lang="en-US" altLang="ko-KR" sz="600" b="1" baseline="0" smtClean="0"/>
                        <a:t> Num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600" smtClean="0">
                          <a:latin typeface="맑은 고딕" panose="020B0503020000020004" pitchFamily="50" charset="-127"/>
                          <a:cs typeface="Calibri" pitchFamily="34" charset="0"/>
                        </a:rPr>
                        <a:t>UACU5389422</a:t>
                      </a:r>
                      <a:endParaRPr lang="ko-KR" altLang="en-US" sz="600"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</a:t>
                      </a:r>
                      <a:r>
                        <a:rPr lang="en-US" altLang="ko-KR" sz="600" b="1" baseline="0" smtClean="0"/>
                        <a:t>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DS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OPR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NYK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ISO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2210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Completed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Working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B04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Partner MCH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T1005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To</a:t>
                      </a:r>
                      <a:r>
                        <a:rPr lang="en-US" altLang="ko-KR" sz="600" b="1" baseline="0" smtClean="0"/>
                        <a:t> Location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64D-61-F-7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53302"/>
              </p:ext>
            </p:extLst>
          </p:nvPr>
        </p:nvGraphicFramePr>
        <p:xfrm>
          <a:off x="159831" y="2854863"/>
          <a:ext cx="178403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Loc Type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TPW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VslCd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HJCQ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VoyNo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45656575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PlanSeq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111353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JobFlagInfo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TandemFlg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Twin TandemKey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TandemJoinYT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-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ConePlan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Fore/After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F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Time Lap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16:40:51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ETA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 Min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32" name="직선 연결선 31"/>
          <p:cNvCxnSpPr/>
          <p:nvPr/>
        </p:nvCxnSpPr>
        <p:spPr>
          <a:xfrm>
            <a:off x="157374" y="364610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932" y="3641018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solidFill>
                  <a:srgbClr val="FF3399"/>
                </a:solidFill>
                <a:latin typeface="+mn-ea"/>
              </a:rPr>
              <a:t>Gate Out</a:t>
            </a:r>
            <a:endParaRPr lang="ko-KR" altLang="en-US" sz="800" b="1" dirty="0">
              <a:solidFill>
                <a:srgbClr val="FF3399"/>
              </a:solidFill>
              <a:latin typeface="+mn-ea"/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062795"/>
              </p:ext>
            </p:extLst>
          </p:nvPr>
        </p:nvGraphicFramePr>
        <p:xfrm>
          <a:off x="150630" y="3837850"/>
          <a:ext cx="178403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Status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Gate</a:t>
                      </a:r>
                      <a:r>
                        <a:rPr lang="en-US" altLang="ko-KR" sz="600" baseline="0" smtClean="0"/>
                        <a:t> Out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1" smtClean="0"/>
                        <a:t>Last Reading</a:t>
                      </a:r>
                      <a:r>
                        <a:rPr lang="en-US" altLang="ko-KR" sz="600" b="1" baseline="0" smtClean="0"/>
                        <a:t> </a:t>
                      </a:r>
                      <a:r>
                        <a:rPr lang="en-US" altLang="ko-KR" sz="600" b="1" smtClean="0"/>
                        <a:t>Time</a:t>
                      </a:r>
                      <a:endParaRPr lang="ko-KR" altLang="en-US" sz="6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smtClean="0"/>
                        <a:t>2018-08-01</a:t>
                      </a:r>
                      <a:r>
                        <a:rPr lang="en-US" altLang="ko-KR" sz="600" baseline="0" smtClean="0"/>
                        <a:t> 14:34:01</a:t>
                      </a:r>
                      <a:endParaRPr lang="ko-KR" altLang="en-US" sz="6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1" name="직사각형 50"/>
          <p:cNvSpPr/>
          <p:nvPr/>
        </p:nvSpPr>
        <p:spPr bwMode="auto">
          <a:xfrm>
            <a:off x="69116" y="4073104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676" y="4313338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AlarmList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54" name="직사각형 53"/>
          <p:cNvSpPr/>
          <p:nvPr/>
        </p:nvSpPr>
        <p:spPr bwMode="auto">
          <a:xfrm>
            <a:off x="61024" y="5974732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149282" y="4282677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239705"/>
              </p:ext>
            </p:extLst>
          </p:nvPr>
        </p:nvGraphicFramePr>
        <p:xfrm>
          <a:off x="162727" y="5217401"/>
          <a:ext cx="1784032" cy="649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W501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Plug In (</a:t>
                      </a: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POW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Over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86816"/>
              </p:ext>
            </p:extLst>
          </p:nvPr>
        </p:nvGraphicFramePr>
        <p:xfrm>
          <a:off x="173558" y="4513393"/>
          <a:ext cx="1784032" cy="649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UACU5389422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W501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Plug In (PIW) Over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타원 35"/>
          <p:cNvSpPr/>
          <p:nvPr/>
        </p:nvSpPr>
        <p:spPr>
          <a:xfrm>
            <a:off x="16953" y="407310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26802" y="59622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5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(QC)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Current</a:t>
            </a:r>
            <a:endParaRPr lang="en-US" altLang="ko-KR" sz="800" dirty="0" smtClean="0">
              <a:latin typeface="+mj-ea"/>
              <a:ea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09549"/>
              </p:ext>
            </p:extLst>
          </p:nvPr>
        </p:nvGraphicFramePr>
        <p:xfrm>
          <a:off x="7709484" y="849870"/>
          <a:ext cx="2130802" cy="3616348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액션뷰 돋보기내에  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 화면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돋보기 활성화 영역</a:t>
                      </a:r>
                      <a:endParaRPr lang="en-US" altLang="ko-KR" sz="800" b="1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드래그로 돋보기 영역 위치한 뷰영역 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(ex&gt;QC </a:t>
                      </a:r>
                      <a:r>
                        <a:rPr kumimoji="0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확대영역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통합검색결과영역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창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 활성화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통합검색창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통합검색 결과 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Current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현시점의 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Info, Container Info, Alarm Info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Partner Machine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Partner Machine(ITV)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Visual Effect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처리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테두리 주변색이 변하고 깜빡이는 효과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RC06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4"/>
            <a:ext cx="1944001" cy="175034"/>
            <a:chOff x="595686" y="2423991"/>
            <a:chExt cx="3074194" cy="243717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5648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2019043" y="2665486"/>
              <a:ext cx="1650837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51333" y="2423991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2108960" y="2424002"/>
              <a:ext cx="1262630" cy="243706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 smtClean="0">
                <a:latin typeface="+mn-ea"/>
              </a:rPr>
              <a:t>RC06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Off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타원 149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51" name="Click"/>
          <p:cNvGrpSpPr>
            <a:grpSpLocks noChangeAspect="1"/>
          </p:cNvGrpSpPr>
          <p:nvPr/>
        </p:nvGrpSpPr>
        <p:grpSpPr>
          <a:xfrm>
            <a:off x="1625556" y="2049384"/>
            <a:ext cx="323593" cy="461169"/>
            <a:chOff x="5294313" y="2197100"/>
            <a:chExt cx="530225" cy="755651"/>
          </a:xfrm>
        </p:grpSpPr>
        <p:sp>
          <p:nvSpPr>
            <p:cNvPr id="52" name="Arrow Cursor"/>
            <p:cNvSpPr>
              <a:spLocks noChangeAspect="1"/>
            </p:cNvSpPr>
            <p:nvPr/>
          </p:nvSpPr>
          <p:spPr bwMode="auto">
            <a:xfrm>
              <a:off x="5448300" y="2363788"/>
              <a:ext cx="376238" cy="588963"/>
            </a:xfrm>
            <a:custGeom>
              <a:avLst/>
              <a:gdLst>
                <a:gd name="T0" fmla="*/ 379 w 495"/>
                <a:gd name="T1" fmla="*/ 721 h 773"/>
                <a:gd name="T2" fmla="*/ 269 w 495"/>
                <a:gd name="T3" fmla="*/ 494 h 773"/>
                <a:gd name="T4" fmla="*/ 495 w 495"/>
                <a:gd name="T5" fmla="*/ 494 h 773"/>
                <a:gd name="T6" fmla="*/ 0 w 495"/>
                <a:gd name="T7" fmla="*/ 0 h 773"/>
                <a:gd name="T8" fmla="*/ 0 w 495"/>
                <a:gd name="T9" fmla="*/ 702 h 773"/>
                <a:gd name="T10" fmla="*/ 167 w 495"/>
                <a:gd name="T11" fmla="*/ 536 h 773"/>
                <a:gd name="T12" fmla="*/ 282 w 495"/>
                <a:gd name="T13" fmla="*/ 773 h 773"/>
                <a:gd name="T14" fmla="*/ 379 w 495"/>
                <a:gd name="T15" fmla="*/ 72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773">
                  <a:moveTo>
                    <a:pt x="379" y="721"/>
                  </a:moveTo>
                  <a:lnTo>
                    <a:pt x="269" y="494"/>
                  </a:lnTo>
                  <a:lnTo>
                    <a:pt x="495" y="494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167" y="536"/>
                  </a:lnTo>
                  <a:lnTo>
                    <a:pt x="282" y="773"/>
                  </a:lnTo>
                  <a:lnTo>
                    <a:pt x="379" y="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Click"/>
            <p:cNvSpPr>
              <a:spLocks noEditPoints="1"/>
            </p:cNvSpPr>
            <p:nvPr/>
          </p:nvSpPr>
          <p:spPr bwMode="auto">
            <a:xfrm>
              <a:off x="5294313" y="2197100"/>
              <a:ext cx="307975" cy="231775"/>
            </a:xfrm>
            <a:custGeom>
              <a:avLst/>
              <a:gdLst>
                <a:gd name="T0" fmla="*/ 156 w 405"/>
                <a:gd name="T1" fmla="*/ 248 h 303"/>
                <a:gd name="T2" fmla="*/ 101 w 405"/>
                <a:gd name="T3" fmla="*/ 303 h 303"/>
                <a:gd name="T4" fmla="*/ 156 w 405"/>
                <a:gd name="T5" fmla="*/ 155 h 303"/>
                <a:gd name="T6" fmla="*/ 101 w 405"/>
                <a:gd name="T7" fmla="*/ 101 h 303"/>
                <a:gd name="T8" fmla="*/ 249 w 405"/>
                <a:gd name="T9" fmla="*/ 155 h 303"/>
                <a:gd name="T10" fmla="*/ 303 w 405"/>
                <a:gd name="T11" fmla="*/ 101 h 303"/>
                <a:gd name="T12" fmla="*/ 137 w 405"/>
                <a:gd name="T13" fmla="*/ 202 h 303"/>
                <a:gd name="T14" fmla="*/ 0 w 405"/>
                <a:gd name="T15" fmla="*/ 202 h 303"/>
                <a:gd name="T16" fmla="*/ 202 w 405"/>
                <a:gd name="T17" fmla="*/ 136 h 303"/>
                <a:gd name="T18" fmla="*/ 202 w 405"/>
                <a:gd name="T19" fmla="*/ 0 h 303"/>
                <a:gd name="T20" fmla="*/ 268 w 405"/>
                <a:gd name="T21" fmla="*/ 202 h 303"/>
                <a:gd name="T22" fmla="*/ 405 w 405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" h="303">
                  <a:moveTo>
                    <a:pt x="156" y="248"/>
                  </a:moveTo>
                  <a:lnTo>
                    <a:pt x="101" y="303"/>
                  </a:lnTo>
                  <a:moveTo>
                    <a:pt x="156" y="155"/>
                  </a:moveTo>
                  <a:lnTo>
                    <a:pt x="101" y="101"/>
                  </a:lnTo>
                  <a:moveTo>
                    <a:pt x="249" y="155"/>
                  </a:moveTo>
                  <a:lnTo>
                    <a:pt x="303" y="101"/>
                  </a:lnTo>
                  <a:moveTo>
                    <a:pt x="137" y="202"/>
                  </a:moveTo>
                  <a:lnTo>
                    <a:pt x="0" y="202"/>
                  </a:lnTo>
                  <a:moveTo>
                    <a:pt x="202" y="136"/>
                  </a:moveTo>
                  <a:lnTo>
                    <a:pt x="202" y="0"/>
                  </a:lnTo>
                  <a:moveTo>
                    <a:pt x="268" y="202"/>
                  </a:moveTo>
                  <a:lnTo>
                    <a:pt x="405" y="202"/>
                  </a:lnTo>
                </a:path>
              </a:pathLst>
            </a:custGeom>
            <a:noFill/>
            <a:ln w="9525" cap="rnd">
              <a:solidFill>
                <a:srgbClr val="3483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84" y="1651274"/>
            <a:ext cx="420970" cy="4209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718274" y="216210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5799598" y="216368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88458"/>
              </p:ext>
            </p:extLst>
          </p:nvPr>
        </p:nvGraphicFramePr>
        <p:xfrm>
          <a:off x="5821325" y="2338272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Processing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>
                          <a:latin typeface="+mn-ea"/>
                        </a:rPr>
                        <a:t>62B-22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718274" y="547744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5799598" y="547902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59249"/>
              </p:ext>
            </p:extLst>
          </p:nvPr>
        </p:nvGraphicFramePr>
        <p:xfrm>
          <a:off x="5821325" y="5653610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Tire Puncture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725493" y="4338151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Container Info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7980"/>
              </p:ext>
            </p:extLst>
          </p:nvPr>
        </p:nvGraphicFramePr>
        <p:xfrm>
          <a:off x="5828543" y="4514319"/>
          <a:ext cx="178403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Gang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Pool1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Name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4500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Cargo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Class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XX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Damage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Seal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F/M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Grade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5" name="직선 연결선 64"/>
          <p:cNvCxnSpPr/>
          <p:nvPr/>
        </p:nvCxnSpPr>
        <p:spPr>
          <a:xfrm>
            <a:off x="5807880" y="4337524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6819032" y="6446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5815784" y="11761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3174917" y="148164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3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(QC)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</a:t>
            </a:r>
            <a:r>
              <a:rPr lang="en-US" altLang="ko-KR" sz="800" smtClean="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139272"/>
              </p:ext>
            </p:extLst>
          </p:nvPr>
        </p:nvGraphicFramePr>
        <p:xfrm>
          <a:off x="7709484" y="849870"/>
          <a:ext cx="2130802" cy="2971696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기본정보와 과거 작업이력을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Process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순으로 정렬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기본정보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기본정보 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(ex&gt;QC)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과거 작업순 기준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JobList, AlarmList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(AlarmList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는 발생시에만 노출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RC06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 smtClean="0">
                <a:latin typeface="+mn-ea"/>
              </a:rPr>
              <a:t>RC06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Off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84" y="1651274"/>
            <a:ext cx="420970" cy="4209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8274" y="24018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JobList</a:t>
            </a:r>
            <a:endParaRPr lang="ko-KR" altLang="en-US" sz="700" b="1" dirty="0" smtClean="0">
              <a:latin typeface="+mn-ea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6446208" y="22218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 bwMode="auto">
          <a:xfrm>
            <a:off x="5709961" y="4581910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18274" y="49274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37835"/>
              </p:ext>
            </p:extLst>
          </p:nvPr>
        </p:nvGraphicFramePr>
        <p:xfrm>
          <a:off x="5821325" y="5103201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CMTC01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ARMGC Fire Alarm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직사각형 68"/>
          <p:cNvSpPr/>
          <p:nvPr/>
        </p:nvSpPr>
        <p:spPr bwMode="auto">
          <a:xfrm>
            <a:off x="5709961" y="5791819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More Info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▼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70" name="직선 연결선 69"/>
          <p:cNvCxnSpPr/>
          <p:nvPr/>
        </p:nvCxnSpPr>
        <p:spPr>
          <a:xfrm>
            <a:off x="5807880" y="4896761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61651"/>
              </p:ext>
            </p:extLst>
          </p:nvPr>
        </p:nvGraphicFramePr>
        <p:xfrm>
          <a:off x="5821325" y="2600565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" name="타원 76"/>
          <p:cNvSpPr/>
          <p:nvPr/>
        </p:nvSpPr>
        <p:spPr>
          <a:xfrm>
            <a:off x="6671714" y="117652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5717880" y="159130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3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(QC)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</a:t>
            </a:r>
            <a:r>
              <a:rPr lang="en-US" altLang="ko-KR" sz="800" smtClean="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44692"/>
              </p:ext>
            </p:extLst>
          </p:nvPr>
        </p:nvGraphicFramePr>
        <p:xfrm>
          <a:off x="7709484" y="849870"/>
          <a:ext cx="2130802" cy="2490112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Historical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펼친 화면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History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더보기 버튼 클릭 시 펼친 화면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RC06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6"/>
            <a:ext cx="1944001" cy="175032"/>
            <a:chOff x="595686" y="2423991"/>
            <a:chExt cx="3074194" cy="243714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13274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3371590" y="2665486"/>
              <a:ext cx="298290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08960" y="2423998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751333" y="2423991"/>
              <a:ext cx="1262630" cy="243705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 smtClean="0">
                <a:latin typeface="+mn-ea"/>
              </a:rPr>
              <a:t>RC06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Off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타원 149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51" name="Click"/>
          <p:cNvGrpSpPr>
            <a:grpSpLocks noChangeAspect="1"/>
          </p:cNvGrpSpPr>
          <p:nvPr/>
        </p:nvGrpSpPr>
        <p:grpSpPr>
          <a:xfrm>
            <a:off x="1625556" y="2049384"/>
            <a:ext cx="323593" cy="461169"/>
            <a:chOff x="5294313" y="2197100"/>
            <a:chExt cx="530225" cy="755651"/>
          </a:xfrm>
        </p:grpSpPr>
        <p:sp>
          <p:nvSpPr>
            <p:cNvPr id="52" name="Arrow Cursor"/>
            <p:cNvSpPr>
              <a:spLocks noChangeAspect="1"/>
            </p:cNvSpPr>
            <p:nvPr/>
          </p:nvSpPr>
          <p:spPr bwMode="auto">
            <a:xfrm>
              <a:off x="5448300" y="2363788"/>
              <a:ext cx="376238" cy="588963"/>
            </a:xfrm>
            <a:custGeom>
              <a:avLst/>
              <a:gdLst>
                <a:gd name="T0" fmla="*/ 379 w 495"/>
                <a:gd name="T1" fmla="*/ 721 h 773"/>
                <a:gd name="T2" fmla="*/ 269 w 495"/>
                <a:gd name="T3" fmla="*/ 494 h 773"/>
                <a:gd name="T4" fmla="*/ 495 w 495"/>
                <a:gd name="T5" fmla="*/ 494 h 773"/>
                <a:gd name="T6" fmla="*/ 0 w 495"/>
                <a:gd name="T7" fmla="*/ 0 h 773"/>
                <a:gd name="T8" fmla="*/ 0 w 495"/>
                <a:gd name="T9" fmla="*/ 702 h 773"/>
                <a:gd name="T10" fmla="*/ 167 w 495"/>
                <a:gd name="T11" fmla="*/ 536 h 773"/>
                <a:gd name="T12" fmla="*/ 282 w 495"/>
                <a:gd name="T13" fmla="*/ 773 h 773"/>
                <a:gd name="T14" fmla="*/ 379 w 495"/>
                <a:gd name="T15" fmla="*/ 72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773">
                  <a:moveTo>
                    <a:pt x="379" y="721"/>
                  </a:moveTo>
                  <a:lnTo>
                    <a:pt x="269" y="494"/>
                  </a:lnTo>
                  <a:lnTo>
                    <a:pt x="495" y="494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167" y="536"/>
                  </a:lnTo>
                  <a:lnTo>
                    <a:pt x="282" y="773"/>
                  </a:lnTo>
                  <a:lnTo>
                    <a:pt x="379" y="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Click"/>
            <p:cNvSpPr>
              <a:spLocks noEditPoints="1"/>
            </p:cNvSpPr>
            <p:nvPr/>
          </p:nvSpPr>
          <p:spPr bwMode="auto">
            <a:xfrm>
              <a:off x="5294313" y="2197100"/>
              <a:ext cx="307975" cy="231775"/>
            </a:xfrm>
            <a:custGeom>
              <a:avLst/>
              <a:gdLst>
                <a:gd name="T0" fmla="*/ 156 w 405"/>
                <a:gd name="T1" fmla="*/ 248 h 303"/>
                <a:gd name="T2" fmla="*/ 101 w 405"/>
                <a:gd name="T3" fmla="*/ 303 h 303"/>
                <a:gd name="T4" fmla="*/ 156 w 405"/>
                <a:gd name="T5" fmla="*/ 155 h 303"/>
                <a:gd name="T6" fmla="*/ 101 w 405"/>
                <a:gd name="T7" fmla="*/ 101 h 303"/>
                <a:gd name="T8" fmla="*/ 249 w 405"/>
                <a:gd name="T9" fmla="*/ 155 h 303"/>
                <a:gd name="T10" fmla="*/ 303 w 405"/>
                <a:gd name="T11" fmla="*/ 101 h 303"/>
                <a:gd name="T12" fmla="*/ 137 w 405"/>
                <a:gd name="T13" fmla="*/ 202 h 303"/>
                <a:gd name="T14" fmla="*/ 0 w 405"/>
                <a:gd name="T15" fmla="*/ 202 h 303"/>
                <a:gd name="T16" fmla="*/ 202 w 405"/>
                <a:gd name="T17" fmla="*/ 136 h 303"/>
                <a:gd name="T18" fmla="*/ 202 w 405"/>
                <a:gd name="T19" fmla="*/ 0 h 303"/>
                <a:gd name="T20" fmla="*/ 268 w 405"/>
                <a:gd name="T21" fmla="*/ 202 h 303"/>
                <a:gd name="T22" fmla="*/ 405 w 405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" h="303">
                  <a:moveTo>
                    <a:pt x="156" y="248"/>
                  </a:moveTo>
                  <a:lnTo>
                    <a:pt x="101" y="303"/>
                  </a:lnTo>
                  <a:moveTo>
                    <a:pt x="156" y="155"/>
                  </a:moveTo>
                  <a:lnTo>
                    <a:pt x="101" y="101"/>
                  </a:lnTo>
                  <a:moveTo>
                    <a:pt x="249" y="155"/>
                  </a:moveTo>
                  <a:lnTo>
                    <a:pt x="303" y="101"/>
                  </a:lnTo>
                  <a:moveTo>
                    <a:pt x="137" y="202"/>
                  </a:moveTo>
                  <a:lnTo>
                    <a:pt x="0" y="202"/>
                  </a:lnTo>
                  <a:moveTo>
                    <a:pt x="202" y="136"/>
                  </a:moveTo>
                  <a:lnTo>
                    <a:pt x="202" y="0"/>
                  </a:lnTo>
                  <a:moveTo>
                    <a:pt x="268" y="202"/>
                  </a:moveTo>
                  <a:lnTo>
                    <a:pt x="405" y="202"/>
                  </a:lnTo>
                </a:path>
              </a:pathLst>
            </a:custGeom>
            <a:noFill/>
            <a:ln w="9525" cap="rnd">
              <a:solidFill>
                <a:srgbClr val="3483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84" y="1651274"/>
            <a:ext cx="420970" cy="42097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66826" y="2186378"/>
            <a:ext cx="183853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Job History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8274" y="240182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0272"/>
              </p:ext>
            </p:extLst>
          </p:nvPr>
        </p:nvGraphicFramePr>
        <p:xfrm>
          <a:off x="5821325" y="2600565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77181"/>
              </p:ext>
            </p:extLst>
          </p:nvPr>
        </p:nvGraphicFramePr>
        <p:xfrm>
          <a:off x="5821325" y="4589778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GESU3007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DS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C12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17:12:02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0" name="그룹 59"/>
          <p:cNvGrpSpPr/>
          <p:nvPr/>
        </p:nvGrpSpPr>
        <p:grpSpPr>
          <a:xfrm>
            <a:off x="7806788" y="6405772"/>
            <a:ext cx="900239" cy="336605"/>
            <a:chOff x="7806788" y="6405772"/>
            <a:chExt cx="900239" cy="336605"/>
          </a:xfrm>
        </p:grpSpPr>
        <p:sp>
          <p:nvSpPr>
            <p:cNvPr id="61" name="오각형 60"/>
            <p:cNvSpPr/>
            <p:nvPr/>
          </p:nvSpPr>
          <p:spPr bwMode="auto">
            <a:xfrm rot="5400000">
              <a:off x="8088605" y="6123955"/>
              <a:ext cx="336605" cy="900239"/>
            </a:xfrm>
            <a:prstGeom prst="homePlate">
              <a:avLst>
                <a:gd name="adj" fmla="val 30328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06788" y="6450111"/>
              <a:ext cx="900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다음화면 연결</a:t>
              </a:r>
              <a:endParaRPr lang="ko-KR" altLang="en-US" sz="8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3" name="타원 62"/>
          <p:cNvSpPr/>
          <p:nvPr/>
        </p:nvSpPr>
        <p:spPr>
          <a:xfrm>
            <a:off x="6690244" y="12165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2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+mj-ea"/>
              </a:rPr>
              <a:t>VT Monitoring Screen View &gt; </a:t>
            </a:r>
            <a:r>
              <a:rPr lang="ko-KR" altLang="en-US" sz="800">
                <a:latin typeface="+mj-ea"/>
              </a:rPr>
              <a:t>통합검색</a:t>
            </a:r>
            <a:r>
              <a:rPr lang="en-US" altLang="ko-KR" sz="800">
                <a:latin typeface="+mj-ea"/>
              </a:rPr>
              <a:t>(QC)</a:t>
            </a:r>
            <a:r>
              <a:rPr lang="ko-KR" altLang="en-US" sz="800">
                <a:latin typeface="+mj-ea"/>
              </a:rPr>
              <a:t> </a:t>
            </a:r>
            <a:r>
              <a:rPr lang="en-US" altLang="ko-KR" sz="800">
                <a:latin typeface="+mj-ea"/>
              </a:rPr>
              <a:t>: </a:t>
            </a:r>
            <a:r>
              <a:rPr lang="en-US" altLang="ko-KR" sz="800">
                <a:latin typeface="Segoe UI" panose="020B0502040204020203" pitchFamily="34" charset="0"/>
                <a:cs typeface="Segoe UI" panose="020B0502040204020203" pitchFamily="34" charset="0"/>
              </a:rPr>
              <a:t>Historical</a:t>
            </a: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58471"/>
              </p:ext>
            </p:extLst>
          </p:nvPr>
        </p:nvGraphicFramePr>
        <p:xfrm>
          <a:off x="7709484" y="849870"/>
          <a:ext cx="2130802" cy="1439144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54" name="Window Body" descr="&lt;SmartSettings&gt;&lt;SmartResize anchorLeft=&quot;Absolute&quot; anchorTop=&quot;Absolute&quot; anchorRight=&quot;Absolute&quot; anchorBottom=&quot;Absolute&quot; /&gt;&lt;/SmartSettings&gt;"/>
          <p:cNvSpPr/>
          <p:nvPr>
            <p:custDataLst>
              <p:tags r:id="rId1"/>
            </p:custDataLst>
          </p:nvPr>
        </p:nvSpPr>
        <p:spPr>
          <a:xfrm>
            <a:off x="52932" y="549138"/>
            <a:ext cx="1948491" cy="6050841"/>
          </a:xfrm>
          <a:prstGeom prst="rect">
            <a:avLst/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806788" y="6405772"/>
            <a:ext cx="900239" cy="336605"/>
            <a:chOff x="7806788" y="6405772"/>
            <a:chExt cx="900239" cy="336605"/>
          </a:xfrm>
        </p:grpSpPr>
        <p:sp>
          <p:nvSpPr>
            <p:cNvPr id="203" name="오각형 202"/>
            <p:cNvSpPr/>
            <p:nvPr/>
          </p:nvSpPr>
          <p:spPr bwMode="auto">
            <a:xfrm rot="16200000">
              <a:off x="8088605" y="6123955"/>
              <a:ext cx="336605" cy="900239"/>
            </a:xfrm>
            <a:prstGeom prst="homePlate">
              <a:avLst>
                <a:gd name="adj" fmla="val 30328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806788" y="6521388"/>
              <a:ext cx="900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이</a:t>
              </a:r>
              <a:r>
                <a:rPr lang="ko-KR" altLang="en-US" sz="800" b="1">
                  <a:solidFill>
                    <a:schemeClr val="bg1"/>
                  </a:solidFill>
                  <a:latin typeface="+mn-ea"/>
                </a:rPr>
                <a:t>전</a:t>
              </a:r>
              <a:r>
                <a:rPr lang="ko-KR" altLang="en-US" sz="800" b="1" smtClean="0">
                  <a:solidFill>
                    <a:schemeClr val="bg1"/>
                  </a:solidFill>
                  <a:latin typeface="+mn-ea"/>
                </a:rPr>
                <a:t>화면 연결</a:t>
              </a:r>
              <a:endParaRPr lang="ko-KR" altLang="en-US" sz="8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89370"/>
              </p:ext>
            </p:extLst>
          </p:nvPr>
        </p:nvGraphicFramePr>
        <p:xfrm>
          <a:off x="144375" y="613822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Completed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B08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14A-15-B-2</a:t>
                      </a:r>
                      <a:endParaRPr lang="ko-KR" altLang="en-US" sz="700" smtClean="0"/>
                    </a:p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직사각형 50"/>
          <p:cNvSpPr/>
          <p:nvPr/>
        </p:nvSpPr>
        <p:spPr bwMode="auto">
          <a:xfrm>
            <a:off x="64055" y="2640814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68" y="2920491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AlarmList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76563"/>
              </p:ext>
            </p:extLst>
          </p:nvPr>
        </p:nvGraphicFramePr>
        <p:xfrm>
          <a:off x="175419" y="3096270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Critical</a:t>
                      </a:r>
                      <a:endParaRPr lang="ko-KR" altLang="en-US" sz="700" smtClean="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RC06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STS Fire Alarm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직사각형 53"/>
          <p:cNvSpPr/>
          <p:nvPr/>
        </p:nvSpPr>
        <p:spPr bwMode="auto">
          <a:xfrm>
            <a:off x="64055" y="6226497"/>
            <a:ext cx="1931391" cy="178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Close </a:t>
            </a:r>
            <a:r>
              <a:rPr lang="ko-KR" altLang="en-US" sz="800" b="1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rPr>
              <a:t>▲</a:t>
            </a:r>
            <a:endParaRPr lang="ko-KR" altLang="en-US" sz="800" b="1" dirty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161974" y="2889830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58338"/>
              </p:ext>
            </p:extLst>
          </p:nvPr>
        </p:nvGraphicFramePr>
        <p:xfrm>
          <a:off x="175419" y="3824554"/>
          <a:ext cx="178403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RC06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Equipment Disconnect 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5410"/>
              </p:ext>
            </p:extLst>
          </p:nvPr>
        </p:nvGraphicFramePr>
        <p:xfrm>
          <a:off x="175419" y="4552837"/>
          <a:ext cx="1784032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RC06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Cone attached Check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831189"/>
              </p:ext>
            </p:extLst>
          </p:nvPr>
        </p:nvGraphicFramePr>
        <p:xfrm>
          <a:off x="175419" y="5402500"/>
          <a:ext cx="1784032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latin typeface="+mn-ea"/>
                        </a:rPr>
                        <a:t>RC06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Inactive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C07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VTIS</a:t>
                      </a:r>
                      <a:r>
                        <a:rPr lang="en-US" altLang="ko-KR" sz="700" baseline="0" smtClean="0"/>
                        <a:t> System Disconnectd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0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402" y="83889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mtClean="0">
                <a:latin typeface="+mj-ea"/>
                <a:ea typeface="+mj-ea"/>
              </a:rPr>
              <a:t>VT Monitoring Screen View &gt; </a:t>
            </a:r>
            <a:r>
              <a:rPr lang="ko-KR" altLang="en-US" sz="800" smtClean="0">
                <a:latin typeface="+mj-ea"/>
                <a:ea typeface="+mj-ea"/>
              </a:rPr>
              <a:t>통합검색</a:t>
            </a:r>
            <a:r>
              <a:rPr lang="en-US" altLang="ko-KR" sz="800" smtClean="0">
                <a:latin typeface="+mj-ea"/>
                <a:ea typeface="+mj-ea"/>
              </a:rPr>
              <a:t>(TC)</a:t>
            </a:r>
            <a:r>
              <a:rPr lang="ko-KR" altLang="en-US" sz="800" smtClean="0">
                <a:latin typeface="+mj-ea"/>
                <a:ea typeface="+mj-ea"/>
              </a:rPr>
              <a:t> </a:t>
            </a:r>
            <a:r>
              <a:rPr lang="en-US" altLang="ko-KR" sz="800" smtClean="0">
                <a:latin typeface="+mj-ea"/>
                <a:ea typeface="+mj-ea"/>
              </a:rPr>
              <a:t>: Current</a:t>
            </a:r>
            <a:endParaRPr lang="en-US" altLang="ko-KR" sz="800" dirty="0" smtClean="0">
              <a:latin typeface="+mj-ea"/>
              <a:ea typeface="+mj-ea"/>
            </a:endParaRPr>
          </a:p>
        </p:txBody>
      </p:sp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59939"/>
              </p:ext>
            </p:extLst>
          </p:nvPr>
        </p:nvGraphicFramePr>
        <p:xfrm>
          <a:off x="7709484" y="849870"/>
          <a:ext cx="2130802" cy="3616348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액션뷰 돋보기내에  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 화면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돋보기 활성화 영역</a:t>
                      </a:r>
                      <a:endParaRPr lang="en-US" altLang="ko-KR" sz="800" b="1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드래그로 돋보기 영역 위치한 뷰영역 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(ex&gt;TC </a:t>
                      </a:r>
                      <a:r>
                        <a:rPr kumimoji="0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</a:t>
                      </a: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확대영역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더블클릭 시 통합검색결과영역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창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 활성화 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통합검색창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통합검색 결과 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Current </a:t>
                      </a: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탭</a:t>
                      </a:r>
                      <a:endParaRPr kumimoji="1" lang="en-US" altLang="ko-K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현시점의 해당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Info, Container Info, Alarm Info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Partner Machine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Partner Machine(ITV or OTR)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Visual Effect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처리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(Ex&gt;ITV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테두리 주변색이 변하고 깜빡이는 효과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6" name="Title Bar" descr="&lt;SmartSettings&gt;&lt;SmartResize anchorLeft=&quot;Absolute&quot; anchorTop=&quot;Absolute&quot; anchorRight=&quot;Absolute&quot; anchorBottom=&quot;None&quot; /&gt;&lt;/SmartSettings&gt;"/>
          <p:cNvSpPr/>
          <p:nvPr>
            <p:custDataLst>
              <p:tags r:id="rId1"/>
            </p:custDataLst>
          </p:nvPr>
        </p:nvSpPr>
        <p:spPr>
          <a:xfrm>
            <a:off x="83509" y="380857"/>
            <a:ext cx="7533788" cy="22886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28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Terminal JAT2 (V2.0)</a:t>
            </a:r>
            <a:endParaRPr lang="en-US" sz="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7" name="곱셈 기호 576"/>
          <p:cNvSpPr/>
          <p:nvPr/>
        </p:nvSpPr>
        <p:spPr bwMode="auto">
          <a:xfrm>
            <a:off x="7427333" y="407416"/>
            <a:ext cx="178025" cy="178025"/>
          </a:xfrm>
          <a:prstGeom prst="mathMultiply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8" name="액자 577"/>
          <p:cNvSpPr/>
          <p:nvPr/>
        </p:nvSpPr>
        <p:spPr bwMode="auto">
          <a:xfrm>
            <a:off x="7290383" y="425976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79" name="액자 578"/>
          <p:cNvSpPr/>
          <p:nvPr/>
        </p:nvSpPr>
        <p:spPr bwMode="auto">
          <a:xfrm>
            <a:off x="7250743" y="473707"/>
            <a:ext cx="97105" cy="97105"/>
          </a:xfrm>
          <a:prstGeom prst="fram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80" name="뺄셈 기호 579"/>
          <p:cNvSpPr/>
          <p:nvPr/>
        </p:nvSpPr>
        <p:spPr bwMode="auto">
          <a:xfrm>
            <a:off x="7048434" y="438643"/>
            <a:ext cx="145656" cy="114430"/>
          </a:xfrm>
          <a:prstGeom prst="mathMinus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653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5701173" y="609719"/>
            <a:ext cx="1948492" cy="6176973"/>
            <a:chOff x="595689" y="1261242"/>
            <a:chExt cx="6668461" cy="4101406"/>
          </a:xfrm>
        </p:grpSpPr>
        <p:sp>
          <p:nvSpPr>
            <p:cNvPr id="654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8"/>
              </p:custDataLst>
            </p:nvPr>
          </p:nvSpPr>
          <p:spPr>
            <a:xfrm>
              <a:off x="595689" y="1427196"/>
              <a:ext cx="6668458" cy="39354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5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9"/>
              </p:custDataLst>
            </p:nvPr>
          </p:nvSpPr>
          <p:spPr>
            <a:xfrm>
              <a:off x="595692" y="1261242"/>
              <a:ext cx="6668458" cy="1659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Unified Search</a:t>
              </a:r>
              <a:endParaRPr lang="en-US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42427" y="1308548"/>
              <a:ext cx="336847" cy="63244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5718274" y="1356199"/>
            <a:ext cx="1818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mtClean="0">
                <a:latin typeface="+mn-ea"/>
              </a:rPr>
              <a:t>Result</a:t>
            </a:r>
            <a:endParaRPr lang="ko-KR" altLang="en-US" sz="800" b="1" dirty="0" smtClean="0">
              <a:latin typeface="+mn-ea"/>
            </a:endParaRPr>
          </a:p>
        </p:txBody>
      </p:sp>
      <p:sp>
        <p:nvSpPr>
          <p:cNvPr id="782" name="직사각형 781"/>
          <p:cNvSpPr/>
          <p:nvPr/>
        </p:nvSpPr>
        <p:spPr bwMode="auto">
          <a:xfrm>
            <a:off x="5771038" y="905241"/>
            <a:ext cx="1576809" cy="19252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217" y="889843"/>
            <a:ext cx="216000" cy="216000"/>
            <a:chOff x="7138180" y="889843"/>
            <a:chExt cx="216000" cy="216000"/>
          </a:xfrm>
        </p:grpSpPr>
        <p:sp>
          <p:nvSpPr>
            <p:cNvPr id="783" name="Button"/>
            <p:cNvSpPr/>
            <p:nvPr/>
          </p:nvSpPr>
          <p:spPr>
            <a:xfrm>
              <a:off x="7138180" y="889843"/>
              <a:ext cx="216000" cy="216000"/>
            </a:xfrm>
            <a:prstGeom prst="roundRect">
              <a:avLst>
                <a:gd name="adj" fmla="val 5000"/>
              </a:avLst>
            </a:prstGeom>
            <a:solidFill>
              <a:srgbClr val="FF5050"/>
            </a:solidFill>
            <a:ln w="6350">
              <a:noFill/>
            </a:ln>
            <a:effectLst>
              <a:outerShdw blurRad="38100" dist="127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45720" rIns="762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5" name="Search"/>
            <p:cNvSpPr>
              <a:spLocks noChangeAspect="1" noEditPoints="1"/>
            </p:cNvSpPr>
            <p:nvPr/>
          </p:nvSpPr>
          <p:spPr bwMode="auto">
            <a:xfrm>
              <a:off x="7174154" y="928695"/>
              <a:ext cx="139700" cy="142875"/>
            </a:xfrm>
            <a:custGeom>
              <a:avLst/>
              <a:gdLst>
                <a:gd name="T0" fmla="*/ 227 w 572"/>
                <a:gd name="T1" fmla="*/ 0 h 585"/>
                <a:gd name="T2" fmla="*/ 0 w 572"/>
                <a:gd name="T3" fmla="*/ 227 h 585"/>
                <a:gd name="T4" fmla="*/ 227 w 572"/>
                <a:gd name="T5" fmla="*/ 453 h 585"/>
                <a:gd name="T6" fmla="*/ 359 w 572"/>
                <a:gd name="T7" fmla="*/ 410 h 585"/>
                <a:gd name="T8" fmla="*/ 535 w 572"/>
                <a:gd name="T9" fmla="*/ 585 h 585"/>
                <a:gd name="T10" fmla="*/ 572 w 572"/>
                <a:gd name="T11" fmla="*/ 548 h 585"/>
                <a:gd name="T12" fmla="*/ 399 w 572"/>
                <a:gd name="T13" fmla="*/ 374 h 585"/>
                <a:gd name="T14" fmla="*/ 454 w 572"/>
                <a:gd name="T15" fmla="*/ 227 h 585"/>
                <a:gd name="T16" fmla="*/ 227 w 572"/>
                <a:gd name="T17" fmla="*/ 0 h 585"/>
                <a:gd name="T18" fmla="*/ 227 w 572"/>
                <a:gd name="T19" fmla="*/ 27 h 585"/>
                <a:gd name="T20" fmla="*/ 427 w 572"/>
                <a:gd name="T21" fmla="*/ 227 h 585"/>
                <a:gd name="T22" fmla="*/ 227 w 572"/>
                <a:gd name="T23" fmla="*/ 427 h 585"/>
                <a:gd name="T24" fmla="*/ 27 w 572"/>
                <a:gd name="T25" fmla="*/ 227 h 585"/>
                <a:gd name="T26" fmla="*/ 227 w 572"/>
                <a:gd name="T27" fmla="*/ 2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85">
                  <a:moveTo>
                    <a:pt x="227" y="0"/>
                  </a:moveTo>
                  <a:cubicBezTo>
                    <a:pt x="102" y="0"/>
                    <a:pt x="0" y="102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cubicBezTo>
                    <a:pt x="276" y="453"/>
                    <a:pt x="322" y="437"/>
                    <a:pt x="359" y="410"/>
                  </a:cubicBezTo>
                  <a:lnTo>
                    <a:pt x="535" y="585"/>
                  </a:lnTo>
                  <a:lnTo>
                    <a:pt x="572" y="548"/>
                  </a:lnTo>
                  <a:lnTo>
                    <a:pt x="399" y="374"/>
                  </a:lnTo>
                  <a:cubicBezTo>
                    <a:pt x="433" y="335"/>
                    <a:pt x="454" y="283"/>
                    <a:pt x="454" y="227"/>
                  </a:cubicBezTo>
                  <a:cubicBezTo>
                    <a:pt x="454" y="102"/>
                    <a:pt x="352" y="0"/>
                    <a:pt x="227" y="0"/>
                  </a:cubicBezTo>
                  <a:close/>
                  <a:moveTo>
                    <a:pt x="227" y="27"/>
                  </a:moveTo>
                  <a:cubicBezTo>
                    <a:pt x="338" y="27"/>
                    <a:pt x="427" y="116"/>
                    <a:pt x="427" y="227"/>
                  </a:cubicBezTo>
                  <a:cubicBezTo>
                    <a:pt x="427" y="337"/>
                    <a:pt x="338" y="427"/>
                    <a:pt x="227" y="427"/>
                  </a:cubicBezTo>
                  <a:cubicBezTo>
                    <a:pt x="116" y="427"/>
                    <a:pt x="27" y="337"/>
                    <a:pt x="27" y="227"/>
                  </a:cubicBezTo>
                  <a:cubicBezTo>
                    <a:pt x="27" y="116"/>
                    <a:pt x="116" y="27"/>
                    <a:pt x="227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1" name="Tab Bar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xcu/cbLMFnmzog/TsPVvnPzi3zhJ6VmtJ2UxTadl1jTS5ssV0y19FPz5JGtyeUNfxHP37t30cbNeULvro/DjN/M8nRW1TEJanactfdCsV6uqbvNZ2maTdJLV4w6su31gq7q4zNo8nRISbfommzzJ6jfXq9z79Sezcp2nn3mfjN9UKx7/LTFdZO+KxXqRLteLSV4zutmkeW/siHfTL7J3hEdD6OzufBgK03lWZ1Oa1CY9r+o0Y6K1xIsfgBdY+Xm+vGjnhOC9EEHzDrPPt7PlrMzr79bZakXooNuTeba8yGf+1wRkuS7LEIxwVHWZ13Uxy9NJVZXp2bJot858hnpW1Yu06XwwSs+OV6uU+rzjAHoMh2dCnDhmeP238WKADB4RoS3hjtfzbJU3IKX7gwaRXyn3yEfa2DIXQx6/zqFU8pm0kd48PCO44inO0y2/u/FZI9A7rw68jocm+Xg2AxcsMKOsG+ItuyQZ03vPs0lebn0Ernz0EcgTe/EMnHFc5xlPNf/yWRSaabf10UejdG9nZwigATP+bjFjbqO2NzUFbGoZUOtN9bqtaQK3+hNrHpCnbbPpPM3Bm+lcmHO4swFOJiaI8P6WGfHv/8a9euOovbbpJ58N9Tr2/xgcX52363qZtvU6j3T7S/of5aVR1v4zwFwK/Tyjl24G7/35SzZJ/WVVzNKnRbOqmnxrWJhZOAZm5HcV5XKzhA0R13YfGdaNCs1vHIwUD+ugGPiQJqpQmRYxLtqq2DdJm3w5y+uRcN9xfdGk+TDJ2vr6Ror8MFXeAAp43kf1mSdo/9VqRgR8VlcLUG1ra8uqqTtCszssaLEJHuZbPNOsJXWxdfpumrN6S/N3N/MZCPK8uriA3NZ1VW999CwrSngzVbpmTEHRlNBPG+A/Jg1JcPvM5P3q/tjgH7wuFquyOC9o4rIpOagNeuQuGjgKWfqR9vvR+7gG7PIFLPIoPROmzialp0A6pDAAjKmOy4xp5Xlsrf11oO3zomkfMy5HaBzwqvddT6DN+/w1kagtLvM3+v5m7KRJWSzz3fdqvddpHbYfmErzFZyXIiuLH2A+eXCPm5wmpM7PP/vIn5CP7h6R79a02ZIc+HOSAvGiV/kUzDDrQxae8JjAYhNhBDyqtgcUgTdjIxn8K+gt6YZ/jTpseGJqel40Y+EX+jemk9HAdWk9AeWY/gsgJJSDQ23LoRaRu+jYxT9VxXTjIC7yNv3FxmZ2OE0N1mFE97wXf3yetyTXpETwk2ecwbfzrKWeV3XeIL7jb6bruqY/ymvFBRR7n+kPGPs4GM6HkKJHAjw0nP6HGyzH72pVAAfEGUnC1iVMU8wCmaed19UVyxTZ0fWCaGN1/NZHMsyiSZdVS5K3yE2oZfBuxh8Nu5nAqT/jglH8jYHB4elZcf/Z8B4eWISrAgaMVHUh0Tq5L+zTbH7zvKyIh4g6z/NzeNqM/Bh/RMQx+iIF1vY9CbI3vdaw687viWvPPgVI91VblEjftGzYhYg3AEMUS5DOyO6/E91gvAp88uW5g7IZjhs0EAom9DaksGPvv30zQTrjf+2PXz2uPnXCXu7cRCdLmO/1SdQB9X0zlzcSLUInMcy3oFifSvLq1yZXCHBk+Ov2hDFs9P3eHN5ICBI+8UrZD2huYFlSGZ5zEY9ous8N0o/HOdZiKLu5r/RnfsaznZ3vn1RtWy1uQMI8DnsbyBv1se1/eQs2wBOPTGOPB/vbeXExV3bD4IKOb2aiiCnyHzNH6tL9f2yOboEIHjdAO41fZO18TFlBb/Ai1p/0W297ky76jz8fUY7z/CapM0+3G8dIn/gwbwHthgnFczs+e3/iWVaMUQ+TGhBPW287xpWByudfl3q+/rS0E5C3AHYD8TZ8veErDadPvvxiQ0TtPzdQPrs50vb83WiY7T8DmEc+vslz76a51MFxScqweWSY0vDJuigpfZE2Ew1vg48Hcp3QKO+fPKascZ5hdkS/GSNI7pQziO/vvwKXZjLWtYSjdOcGXUVtKVCknM1zYuQNuVw8qjkFzc+6Fvrrc5XFYeujd+lgJhxPb979R+e8ldWUYafWDGFTRzpUtB+/binb3ny3aOeE30ebghw8/mBoLOyYnDZTkKzMsxkwfLdxFPZ97X8IzbiU9D/UQJDgBin7je+pOHGCtJPrM1QGZjcKlTT+3vfFJ0NwwASlpFm7Bemy3//i9KPft/59l6Qx6Cf/u/wo/SUjFT9+Qdc7xi+q5UAwQZR+VlC85VRQRFYpWLF8a0KW7d0IjbG2t4XmBbXYOaQfj9W6FEu2Lo1K2cisLdJsF598cnsNYDyc5nvF97tclv7CX5j+rvEvh3lwg5z1xlzYIfcbT0gzvf1AtsPij0k/YCoQ3tf5L1rT2nMnQYYniOEFxceDuks4OsoCLPJYHXuVN5THO10iYzqj4Q4to0Tj/QE62hDjbjbjpfIm3u4b5Bw8G2ZVhREwqSvDLjcq8SLQ3kzuG7Sa18P4Vb4gO7u1Q34SpfnrYsHcGV3NMQ/cPsvut+Vm8wz1feMw+Q1rCbsL7e/R6+v1RCiNjntwNuLRMe7RNLb/yPQ89rIoJ9V62VW1/nODcfW6tjCFRza9NRDgGwgjpsvXcO3w3BwDeDhjZTubbJnuvmm+DlOrHo2Gtd+gbhDeJO00Wy9nGYl/Q0t0MFnxN67m5Dk7h0onmhl1o6p4fy0hiD3PmhakfD9/ovvRebHMyvL2OnNQId9u1XyjZxJZxsYTweSEXK/6Zrfnhvz/64rUFuWnS1ryQna64XmDw541U/LYoIqrGuHD5BqrAEWdPp4eUTT4+O70SOLB91oD0kUAWmdqzZCBwpPrn8xr+iQrn1cU4CGD7i/QCVY300TajQFxa0bLyRfUl8Yi/NWuLi3JX3u3d2uMw8lAEBUTZy9WWZ2/qbYEFj6Mrg3/3MwQkh3f9BR9u6qLH2B15P8TkwQK9GcJn/6sTNNHL7O6oWVUXiq7IAW89FdaeUC8VIh1VjhTOo3hQhte7oNewbXA1AM03M5JVn+NCeWZjCxjul8FKVnRvHEanf7pf/c+HihH97bfsUlQflFM66qpaA6/PD8vpjlNZZ2Pv2gqRpcTl4um+ryu1ivEFR4EsTkEYrfzxauqZa7Fdzvn9GUcITz9MPtFtghWfAHkI7I9KSVIPnp/+8WIi5FML/D7WZsvEE16+H5uP7/BufIA3JxSvsm32rRYiOeG9/EEwcIuBwufeaOUGdoUHvjPLfrD46mM1O/sZr/QPLw4P82Wr0gnZU3+WkENGPXYcyPtzHPLMeGx4vGeknG8buWDjXwee6S3b2cN3ONnNfH9xl4pWqLgp+VO3xCtvmZ/L7QfyNSQPMWe9yAlHueakhcuhL1tWtw8fRYZCsSHnlssKpjHRplhYhKUgpx/TWK/Hys9q/OcRHrxNTv7ueSk9DXN1LTNZ//vZqnu5MpI3hPIzw1fuuXRHypPIrX/NTuy/MEwdn8WOcOnzf/HpnTv/8NTuvezPKWGNv/vntJbNhtMfsSe9yAWGKkz1veYFTxfUEA1z8qxgqBQ7svJT5Myfz8VewsyfP1lajy3IuAtCDc4XOfL3jTmzQvqw19qloFjSyZug1wC5aEKhEvD7+mKIkVARtLf2L+QD0l/5mfSwe+fVG1bLW7gicHEgzW6N6XobwO/l3u6EfrtEosEDYvhJ19+cfpumvNaXxpN3w6wB6LQ59XFRV6PT+u6qrc+epYVSDW2FeV/aHKykvKPSlRBmD6nxM1ymqfnFOVTulbcH53WMS1DEgLRmB1PPKeI56Yc5g3ZkWNe/kUaC0uk4DMaAtIZNoT+GgkNUaCaTX+vNVx/1d8lqWNrcwMzMxjpbRB0QbeUlLVR/haL73Xx2U53N0WuAoDS8dVy9qbSRHgPqh3bbvp7bOxr7/vpo5vWcfgVSRTRLJru5INbLQIFY/9dvWWNm8zDDeqTeOXpmtbTp+AKdOI02eYXI8PwcRxbqCQTm+Bs1LtDX1l/KzqJH5zICYgiXUDoPpA8MVx/9sn03kQwLwdE8Bbuv97gQ34Nhv1+sMY2OyOGcdhDDhrCSxYgpNQJTrnJbdxo8cF2vQF+MMvdmP+6hRsUw2yjhu4+t+gDj0iZ1xNUWKff723UwP7jFCpyAB6czQu8/vOz70yZ55YUwnNeVhkt+q6yKYxrXPwN35CFCZQnllrIskQ1xqbvvlvM2jlZo/3x3t7+3qfnt5wCPB7hpYuOPufPPgk/k+4+MYP8mr1hgjqd0Ue3BHaLGAXPze6seX5IM4xBD0zihq/M/N4b7+3f+6Zn92uCi0/fN8MqGxWx//gISUZDsuG37CcL16xe5y3Srr4yGol7fGuVRNbz9N0qI8cBaQ9a0jknHKd505BPfktd08kn3Wxi/Oc92PiHpz3xvAdieEIiWC3kPhHGetzn8E+Cjwz/7e6cvwey5un1Fxi8G/ojYe6M4JZcieeW+g3P7XUcng+bB5Vw98G38+Ji3nbmQVr5n2izb2AeFFI4EZs7DCfi9jYGzy3n4dYKq87bdb30Ub0FMv8vz7Z1fcAPy7m9x8e3Thbh2TDCTUmjbDbzUjANs5BNCcWAxfNc/Q8NJ/RzAO+bKXqVL6pLymMhOWRjVc5lfWi66LIqZgpe/ZGtr5sp2v3/X6YomhPaALWXz/nsPfI5eI57a54RDDcgECZqSIxviMPd+IQHAuw3vTioKm4D4OdQ2GseZihIX1vkO3++p0g3eSsS/bjJ83Ra5+efQZJt1vqju0c2cf11JVtz1zdK9HlVkydLDF5EEqUkSof0xdFn6Q793N6+vZwPcomTsOL7QzTv8uZxu1UMZOHjKspbaR52sd8Xcwd0CO9ggXsgARzhp1sHBV8H470bMdZuN2Hc/zDUbfGXvaEGMAbkAx+/XuXT4rxQgzcrahoGlEF1ToYaEjvJak8ihqTBSEK+XC+8yMY16FDyBol9M+c0Ka3X1ECqWZXZNSmVbGIUCmnqNl+27yGr5KmO3lNvDGAxycvq6mtiIZHeN4RIiYhJ17HeHxXEUN8QIjWHB18bk1d4PWBd/fFL/h/0QEWyR1cAAA==&lt;/Code&gt;&lt;CodeSignature&gt;jCu+5ge7H3MmU+YJ8OVg5UfykE4rOnzmp5RsiEZm+GW/oOFA4Ls33pmDI3q9blBI/Dk74wejzG7FY4C4vOdaS6iR2PA4epListS9pOdEl2Bnl9mQD5WlY4XegJIofLU3Qx5j8gyCWGYlqrXqYrGlV474IaRsay6ULCtEGqvabvwrzICYpXApQXQ4Z0tHpnTJSAqwYx5L0Y63faAhBE5o1gVoynBULr+GxsFyWEIuJVTDfzXg/i82Atowvhe87/oZWKS89ognxHa6fk74HNBu0jgPB0cr4/PgruWujwdENusfo4pJLLjrBEiW5fBuRAzsTtoLzxHklpTV2CZz4qUefA==&lt;/CodeSignature&gt;&lt;/SmartOptions&gt;&lt;SmartResize enabled=&quot;True&quot; minWidth=&quot;0&quot; minHeight=&quot;0&quot; /&gt;&lt;/SmartSettings&gt;"/>
          <p:cNvGrpSpPr/>
          <p:nvPr>
            <p:custDataLst>
              <p:tags r:id="rId3"/>
            </p:custDataLst>
          </p:nvPr>
        </p:nvGrpSpPr>
        <p:grpSpPr>
          <a:xfrm>
            <a:off x="5701173" y="1147374"/>
            <a:ext cx="1944001" cy="175034"/>
            <a:chOff x="595686" y="2423991"/>
            <a:chExt cx="3074194" cy="243717"/>
          </a:xfrm>
          <a:solidFill>
            <a:srgbClr val="FFFFFF"/>
          </a:solidFill>
        </p:grpSpPr>
        <p:cxnSp>
          <p:nvCxnSpPr>
            <p:cNvPr id="792" name="Line 1" descr="&lt;SmartSettings&gt;&lt;SmartResize anchorLeft=&quot;Absolute&quot; anchorTop=&quot;None&quot; anchorRight=&quot;None&quot; anchorBottom=&quot;Absolute&quot; /&gt;&lt;/SmartSettings&gt;"/>
            <p:cNvCxnSpPr/>
            <p:nvPr>
              <p:custDataLst>
                <p:tags r:id="rId4"/>
              </p:custDataLst>
            </p:nvPr>
          </p:nvCxnSpPr>
          <p:spPr>
            <a:xfrm flipH="1">
              <a:off x="595686" y="2663274"/>
              <a:ext cx="155648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Line 2" descr="&lt;SmartSettings&gt;&lt;SmartResize anchorLeft=&quot;Absolute&quot; anchorTop=&quot;None&quot; anchorRight=&quot;Absolute&quot; anchorBottom=&quot;Absolute&quot; /&gt;&lt;/SmartSettings&gt;"/>
            <p:cNvCxnSpPr/>
            <p:nvPr>
              <p:custDataLst>
                <p:tags r:id="rId5"/>
              </p:custDataLst>
            </p:nvPr>
          </p:nvCxnSpPr>
          <p:spPr>
            <a:xfrm>
              <a:off x="2019043" y="2665486"/>
              <a:ext cx="1650837" cy="2211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Tab Selected" descr="&lt;SmartSettings&gt;&lt;SmartResize anchorLeft=&quot;Absolute&quot; anchorTop=&quot;Absolute&quot; anchorRight=&quot;None&quot; anchorBottom=&quot;Absolute&quot; /&gt;&lt;/SmartSettings&gt;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51333" y="2423991"/>
              <a:ext cx="1272792" cy="243707"/>
            </a:xfrm>
            <a:custGeom>
              <a:avLst/>
              <a:gdLst>
                <a:gd name="T0" fmla="*/ 0 w 2218"/>
                <a:gd name="T1" fmla="*/ 670 h 670"/>
                <a:gd name="T2" fmla="*/ 0 w 2218"/>
                <a:gd name="T3" fmla="*/ 0 h 670"/>
                <a:gd name="T4" fmla="*/ 2218 w 2218"/>
                <a:gd name="T5" fmla="*/ 0 h 670"/>
                <a:gd name="T6" fmla="*/ 2218 w 2218"/>
                <a:gd name="T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8" h="670">
                  <a:moveTo>
                    <a:pt x="0" y="670"/>
                  </a:moveTo>
                  <a:lnTo>
                    <a:pt x="0" y="0"/>
                  </a:lnTo>
                  <a:lnTo>
                    <a:pt x="2218" y="0"/>
                  </a:lnTo>
                  <a:lnTo>
                    <a:pt x="2218" y="67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Current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5" name="Tab" descr="&lt;SmartSettings&gt;&lt;SmartResize anchorLeft=&quot;Absolute&quot; anchorTop=&quot;Absolute&quot; anchorRight=&quot;None&quot; anchorBottom=&quot;Absolut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2108960" y="2424002"/>
              <a:ext cx="1262630" cy="243706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Historical</a:t>
              </a:r>
              <a:endParaRPr 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5799598" y="155603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/>
          <p:cNvGrpSpPr/>
          <p:nvPr/>
        </p:nvGrpSpPr>
        <p:grpSpPr>
          <a:xfrm>
            <a:off x="61169" y="6635677"/>
            <a:ext cx="7603174" cy="200055"/>
            <a:chOff x="61169" y="6635677"/>
            <a:chExt cx="7603174" cy="200055"/>
          </a:xfrm>
        </p:grpSpPr>
        <p:sp>
          <p:nvSpPr>
            <p:cNvPr id="203" name="직사각형 202"/>
            <p:cNvSpPr/>
            <p:nvPr/>
          </p:nvSpPr>
          <p:spPr bwMode="auto">
            <a:xfrm>
              <a:off x="61169" y="6693635"/>
              <a:ext cx="7586074" cy="87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b="1" smtClean="0">
                  <a:solidFill>
                    <a:srgbClr val="262626"/>
                  </a:solidFill>
                  <a:latin typeface="맑은 고딕" panose="020B0503020000020004" pitchFamily="50" charset="-127"/>
                  <a:cs typeface="Calibri" pitchFamily="34" charset="0"/>
                </a:rPr>
                <a:t>Latitude : 24.981394  Longitude : 55.054231  Server (CPU : 20%, RAM : 45%)                                                                      </a:t>
              </a:r>
              <a:endParaRPr lang="ko-KR" altLang="en-US" sz="7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975993" y="6635677"/>
              <a:ext cx="26883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b="1" smtClean="0">
                  <a:latin typeface="+mn-ea"/>
                </a:rPr>
                <a:t>Net : ON  QC (6/19), YT (123/200)  OTR (0),   JOB (19/352)</a:t>
              </a:r>
              <a:endParaRPr lang="ko-KR" altLang="en-US" sz="700" b="1" dirty="0" smtClean="0"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 bwMode="auto">
          <a:xfrm>
            <a:off x="2239204" y="1733111"/>
            <a:ext cx="1092424" cy="11086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">
            <a:off x="2304590" y="1956940"/>
            <a:ext cx="961649" cy="961649"/>
          </a:xfrm>
          <a:prstGeom prst="rect">
            <a:avLst/>
          </a:prstGeom>
        </p:spPr>
      </p:pic>
      <p:grpSp>
        <p:nvGrpSpPr>
          <p:cNvPr id="140" name="그룹 139"/>
          <p:cNvGrpSpPr/>
          <p:nvPr/>
        </p:nvGrpSpPr>
        <p:grpSpPr>
          <a:xfrm>
            <a:off x="2176758" y="2047968"/>
            <a:ext cx="959960" cy="479256"/>
            <a:chOff x="2161329" y="5210916"/>
            <a:chExt cx="959960" cy="479256"/>
          </a:xfrm>
        </p:grpSpPr>
        <p:sp>
          <p:nvSpPr>
            <p:cNvPr id="141" name="TextBox 140"/>
            <p:cNvSpPr txBox="1"/>
            <p:nvPr/>
          </p:nvSpPr>
          <p:spPr>
            <a:xfrm>
              <a:off x="2161329" y="5290062"/>
              <a:ext cx="959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T1012</a:t>
              </a:r>
            </a:p>
            <a:p>
              <a:pPr algn="ctr"/>
              <a:r>
                <a:rPr lang="en-US" altLang="ko-KR" sz="900" b="1" smtClean="0">
                  <a:solidFill>
                    <a:srgbClr val="00B0F0"/>
                  </a:solidFill>
                  <a:latin typeface="+mn-ea"/>
                </a:rPr>
                <a:t>9.8km/h(F/1)</a:t>
              </a:r>
              <a:endParaRPr lang="ko-KR" altLang="en-US" sz="900" b="1" dirty="0" smtClean="0">
                <a:solidFill>
                  <a:srgbClr val="00B0F0"/>
                </a:solidFill>
                <a:latin typeface="+mn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73833" y="5210916"/>
              <a:ext cx="734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smtClean="0">
                  <a:latin typeface="+mn-ea"/>
                </a:rPr>
                <a:t>23MPH</a:t>
              </a:r>
            </a:p>
          </p:txBody>
        </p:sp>
      </p:grpSp>
      <p:sp>
        <p:nvSpPr>
          <p:cNvPr id="143" name="Warning"/>
          <p:cNvSpPr>
            <a:spLocks noChangeAspect="1" noEditPoints="1"/>
          </p:cNvSpPr>
          <p:nvPr/>
        </p:nvSpPr>
        <p:spPr bwMode="auto">
          <a:xfrm>
            <a:off x="2470201" y="1784086"/>
            <a:ext cx="373072" cy="320774"/>
          </a:xfrm>
          <a:custGeom>
            <a:avLst/>
            <a:gdLst>
              <a:gd name="T0" fmla="*/ 1400 w 1467"/>
              <a:gd name="T1" fmla="*/ 1061 h 1271"/>
              <a:gd name="T2" fmla="*/ 855 w 1467"/>
              <a:gd name="T3" fmla="*/ 116 h 1271"/>
              <a:gd name="T4" fmla="*/ 612 w 1467"/>
              <a:gd name="T5" fmla="*/ 116 h 1271"/>
              <a:gd name="T6" fmla="*/ 66 w 1467"/>
              <a:gd name="T7" fmla="*/ 1061 h 1271"/>
              <a:gd name="T8" fmla="*/ 188 w 1467"/>
              <a:gd name="T9" fmla="*/ 1271 h 1271"/>
              <a:gd name="T10" fmla="*/ 1279 w 1467"/>
              <a:gd name="T11" fmla="*/ 1271 h 1271"/>
              <a:gd name="T12" fmla="*/ 1400 w 1467"/>
              <a:gd name="T13" fmla="*/ 1061 h 1271"/>
              <a:gd name="T14" fmla="*/ 658 w 1467"/>
              <a:gd name="T15" fmla="*/ 384 h 1271"/>
              <a:gd name="T16" fmla="*/ 733 w 1467"/>
              <a:gd name="T17" fmla="*/ 352 h 1271"/>
              <a:gd name="T18" fmla="*/ 808 w 1467"/>
              <a:gd name="T19" fmla="*/ 383 h 1271"/>
              <a:gd name="T20" fmla="*/ 837 w 1467"/>
              <a:gd name="T21" fmla="*/ 462 h 1271"/>
              <a:gd name="T22" fmla="*/ 783 w 1467"/>
              <a:gd name="T23" fmla="*/ 833 h 1271"/>
              <a:gd name="T24" fmla="*/ 685 w 1467"/>
              <a:gd name="T25" fmla="*/ 833 h 1271"/>
              <a:gd name="T26" fmla="*/ 629 w 1467"/>
              <a:gd name="T27" fmla="*/ 462 h 1271"/>
              <a:gd name="T28" fmla="*/ 658 w 1467"/>
              <a:gd name="T29" fmla="*/ 384 h 1271"/>
              <a:gd name="T30" fmla="*/ 807 w 1467"/>
              <a:gd name="T31" fmla="*/ 1073 h 1271"/>
              <a:gd name="T32" fmla="*/ 733 w 1467"/>
              <a:gd name="T33" fmla="*/ 1103 h 1271"/>
              <a:gd name="T34" fmla="*/ 660 w 1467"/>
              <a:gd name="T35" fmla="*/ 1073 h 1271"/>
              <a:gd name="T36" fmla="*/ 629 w 1467"/>
              <a:gd name="T37" fmla="*/ 1000 h 1271"/>
              <a:gd name="T38" fmla="*/ 660 w 1467"/>
              <a:gd name="T39" fmla="*/ 927 h 1271"/>
              <a:gd name="T40" fmla="*/ 733 w 1467"/>
              <a:gd name="T41" fmla="*/ 896 h 1271"/>
              <a:gd name="T42" fmla="*/ 807 w 1467"/>
              <a:gd name="T43" fmla="*/ 927 h 1271"/>
              <a:gd name="T44" fmla="*/ 838 w 1467"/>
              <a:gd name="T45" fmla="*/ 1000 h 1271"/>
              <a:gd name="T46" fmla="*/ 807 w 1467"/>
              <a:gd name="T47" fmla="*/ 1073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7" h="1271">
                <a:moveTo>
                  <a:pt x="1400" y="1061"/>
                </a:moveTo>
                <a:lnTo>
                  <a:pt x="855" y="116"/>
                </a:lnTo>
                <a:cubicBezTo>
                  <a:pt x="788" y="0"/>
                  <a:pt x="679" y="0"/>
                  <a:pt x="612" y="116"/>
                </a:cubicBezTo>
                <a:lnTo>
                  <a:pt x="66" y="1061"/>
                </a:lnTo>
                <a:cubicBezTo>
                  <a:pt x="0" y="1176"/>
                  <a:pt x="54" y="1271"/>
                  <a:pt x="188" y="1271"/>
                </a:cubicBezTo>
                <a:lnTo>
                  <a:pt x="1279" y="1271"/>
                </a:lnTo>
                <a:cubicBezTo>
                  <a:pt x="1412" y="1271"/>
                  <a:pt x="1467" y="1176"/>
                  <a:pt x="1400" y="1061"/>
                </a:cubicBezTo>
                <a:close/>
                <a:moveTo>
                  <a:pt x="658" y="384"/>
                </a:moveTo>
                <a:cubicBezTo>
                  <a:pt x="678" y="363"/>
                  <a:pt x="703" y="352"/>
                  <a:pt x="733" y="352"/>
                </a:cubicBezTo>
                <a:cubicBezTo>
                  <a:pt x="764" y="352"/>
                  <a:pt x="789" y="363"/>
                  <a:pt x="808" y="383"/>
                </a:cubicBezTo>
                <a:cubicBezTo>
                  <a:pt x="828" y="404"/>
                  <a:pt x="837" y="431"/>
                  <a:pt x="837" y="462"/>
                </a:cubicBezTo>
                <a:cubicBezTo>
                  <a:pt x="837" y="489"/>
                  <a:pt x="797" y="688"/>
                  <a:pt x="783" y="833"/>
                </a:cubicBezTo>
                <a:lnTo>
                  <a:pt x="685" y="833"/>
                </a:lnTo>
                <a:cubicBezTo>
                  <a:pt x="673" y="688"/>
                  <a:pt x="629" y="489"/>
                  <a:pt x="629" y="462"/>
                </a:cubicBezTo>
                <a:cubicBezTo>
                  <a:pt x="629" y="431"/>
                  <a:pt x="639" y="405"/>
                  <a:pt x="658" y="384"/>
                </a:cubicBezTo>
                <a:close/>
                <a:moveTo>
                  <a:pt x="807" y="1073"/>
                </a:moveTo>
                <a:cubicBezTo>
                  <a:pt x="786" y="1093"/>
                  <a:pt x="762" y="1103"/>
                  <a:pt x="733" y="1103"/>
                </a:cubicBezTo>
                <a:cubicBezTo>
                  <a:pt x="705" y="1103"/>
                  <a:pt x="680" y="1093"/>
                  <a:pt x="660" y="1073"/>
                </a:cubicBezTo>
                <a:cubicBezTo>
                  <a:pt x="639" y="1053"/>
                  <a:pt x="629" y="1029"/>
                  <a:pt x="629" y="1000"/>
                </a:cubicBezTo>
                <a:cubicBezTo>
                  <a:pt x="629" y="972"/>
                  <a:pt x="639" y="947"/>
                  <a:pt x="660" y="927"/>
                </a:cubicBezTo>
                <a:cubicBezTo>
                  <a:pt x="680" y="906"/>
                  <a:pt x="705" y="896"/>
                  <a:pt x="733" y="896"/>
                </a:cubicBezTo>
                <a:cubicBezTo>
                  <a:pt x="762" y="896"/>
                  <a:pt x="786" y="906"/>
                  <a:pt x="807" y="927"/>
                </a:cubicBezTo>
                <a:cubicBezTo>
                  <a:pt x="827" y="947"/>
                  <a:pt x="838" y="972"/>
                  <a:pt x="838" y="1000"/>
                </a:cubicBezTo>
                <a:cubicBezTo>
                  <a:pt x="838" y="1029"/>
                  <a:pt x="827" y="1053"/>
                  <a:pt x="807" y="1073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직사각형 148"/>
          <p:cNvSpPr/>
          <p:nvPr/>
        </p:nvSpPr>
        <p:spPr bwMode="auto">
          <a:xfrm>
            <a:off x="5787100" y="1571643"/>
            <a:ext cx="1807885" cy="58395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827" name="타원 826"/>
          <p:cNvSpPr/>
          <p:nvPr/>
        </p:nvSpPr>
        <p:spPr>
          <a:xfrm>
            <a:off x="5362629" y="21975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44" name="타원 143"/>
          <p:cNvSpPr/>
          <p:nvPr/>
        </p:nvSpPr>
        <p:spPr>
          <a:xfrm>
            <a:off x="2233411" y="17397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708" y="1556039"/>
            <a:ext cx="121264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700" b="1">
                <a:latin typeface="+mn-ea"/>
              </a:rPr>
              <a:t>Name</a:t>
            </a:r>
            <a:r>
              <a:rPr lang="en-US" altLang="ko-KR" sz="700">
                <a:latin typeface="+mn-ea"/>
              </a:rPr>
              <a:t> : </a:t>
            </a:r>
            <a:r>
              <a:rPr lang="en-US" altLang="ko-KR" sz="700" smtClean="0">
                <a:latin typeface="맑은 고딕" panose="020B0503020000020004" pitchFamily="50" charset="-127"/>
                <a:cs typeface="Calibri" pitchFamily="34" charset="0"/>
              </a:rPr>
              <a:t>B02</a:t>
            </a:r>
            <a:endParaRPr lang="en-US" altLang="ko-KR" sz="700">
              <a:latin typeface="+mn-ea"/>
            </a:endParaRPr>
          </a:p>
          <a:p>
            <a:r>
              <a:rPr lang="en-US" altLang="ko-KR" sz="700" b="1">
                <a:latin typeface="+mn-ea"/>
              </a:rPr>
              <a:t>Location</a:t>
            </a:r>
            <a:r>
              <a:rPr lang="en-US" altLang="ko-KR" sz="700">
                <a:latin typeface="+mn-ea"/>
              </a:rPr>
              <a:t> : 62B-22</a:t>
            </a:r>
          </a:p>
          <a:p>
            <a:r>
              <a:rPr lang="en-US" altLang="ko-KR" sz="700" b="1">
                <a:latin typeface="+mn-ea"/>
              </a:rPr>
              <a:t>Job Type </a:t>
            </a:r>
            <a:r>
              <a:rPr lang="en-US" altLang="ko-KR" sz="700">
                <a:latin typeface="+mn-ea"/>
              </a:rPr>
              <a:t>: LD</a:t>
            </a:r>
          </a:p>
          <a:p>
            <a:r>
              <a:rPr lang="en-US" altLang="ko-KR" sz="700" b="1">
                <a:latin typeface="+mn-ea"/>
              </a:rPr>
              <a:t>Job Status </a:t>
            </a:r>
            <a:r>
              <a:rPr lang="en-US" altLang="ko-KR" sz="700">
                <a:latin typeface="+mn-ea"/>
              </a:rPr>
              <a:t>: Processing</a:t>
            </a:r>
          </a:p>
          <a:p>
            <a:r>
              <a:rPr lang="en-US" altLang="ko-KR" sz="700" b="1">
                <a:latin typeface="+mn-ea"/>
              </a:rPr>
              <a:t>Move On/Off </a:t>
            </a:r>
            <a:r>
              <a:rPr lang="en-US" altLang="ko-KR" sz="700">
                <a:latin typeface="+mn-ea"/>
              </a:rPr>
              <a:t>: </a:t>
            </a:r>
            <a:r>
              <a:rPr lang="en-US" altLang="ko-KR" sz="700" smtClean="0">
                <a:latin typeface="+mn-ea"/>
              </a:rPr>
              <a:t>ON</a:t>
            </a:r>
            <a:endParaRPr lang="ko-KR" altLang="en-US" sz="7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" y="626572"/>
            <a:ext cx="5609701" cy="31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타원 149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51" name="Click"/>
          <p:cNvGrpSpPr>
            <a:grpSpLocks noChangeAspect="1"/>
          </p:cNvGrpSpPr>
          <p:nvPr/>
        </p:nvGrpSpPr>
        <p:grpSpPr>
          <a:xfrm>
            <a:off x="1625556" y="2049384"/>
            <a:ext cx="323593" cy="461169"/>
            <a:chOff x="5294313" y="2197100"/>
            <a:chExt cx="530225" cy="755651"/>
          </a:xfrm>
        </p:grpSpPr>
        <p:sp>
          <p:nvSpPr>
            <p:cNvPr id="52" name="Arrow Cursor"/>
            <p:cNvSpPr>
              <a:spLocks noChangeAspect="1"/>
            </p:cNvSpPr>
            <p:nvPr/>
          </p:nvSpPr>
          <p:spPr bwMode="auto">
            <a:xfrm>
              <a:off x="5448300" y="2363788"/>
              <a:ext cx="376238" cy="588963"/>
            </a:xfrm>
            <a:custGeom>
              <a:avLst/>
              <a:gdLst>
                <a:gd name="T0" fmla="*/ 379 w 495"/>
                <a:gd name="T1" fmla="*/ 721 h 773"/>
                <a:gd name="T2" fmla="*/ 269 w 495"/>
                <a:gd name="T3" fmla="*/ 494 h 773"/>
                <a:gd name="T4" fmla="*/ 495 w 495"/>
                <a:gd name="T5" fmla="*/ 494 h 773"/>
                <a:gd name="T6" fmla="*/ 0 w 495"/>
                <a:gd name="T7" fmla="*/ 0 h 773"/>
                <a:gd name="T8" fmla="*/ 0 w 495"/>
                <a:gd name="T9" fmla="*/ 702 h 773"/>
                <a:gd name="T10" fmla="*/ 167 w 495"/>
                <a:gd name="T11" fmla="*/ 536 h 773"/>
                <a:gd name="T12" fmla="*/ 282 w 495"/>
                <a:gd name="T13" fmla="*/ 773 h 773"/>
                <a:gd name="T14" fmla="*/ 379 w 495"/>
                <a:gd name="T15" fmla="*/ 72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773">
                  <a:moveTo>
                    <a:pt x="379" y="721"/>
                  </a:moveTo>
                  <a:lnTo>
                    <a:pt x="269" y="494"/>
                  </a:lnTo>
                  <a:lnTo>
                    <a:pt x="495" y="494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167" y="536"/>
                  </a:lnTo>
                  <a:lnTo>
                    <a:pt x="282" y="773"/>
                  </a:lnTo>
                  <a:lnTo>
                    <a:pt x="379" y="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Click"/>
            <p:cNvSpPr>
              <a:spLocks noEditPoints="1"/>
            </p:cNvSpPr>
            <p:nvPr/>
          </p:nvSpPr>
          <p:spPr bwMode="auto">
            <a:xfrm>
              <a:off x="5294313" y="2197100"/>
              <a:ext cx="307975" cy="231775"/>
            </a:xfrm>
            <a:custGeom>
              <a:avLst/>
              <a:gdLst>
                <a:gd name="T0" fmla="*/ 156 w 405"/>
                <a:gd name="T1" fmla="*/ 248 h 303"/>
                <a:gd name="T2" fmla="*/ 101 w 405"/>
                <a:gd name="T3" fmla="*/ 303 h 303"/>
                <a:gd name="T4" fmla="*/ 156 w 405"/>
                <a:gd name="T5" fmla="*/ 155 h 303"/>
                <a:gd name="T6" fmla="*/ 101 w 405"/>
                <a:gd name="T7" fmla="*/ 101 h 303"/>
                <a:gd name="T8" fmla="*/ 249 w 405"/>
                <a:gd name="T9" fmla="*/ 155 h 303"/>
                <a:gd name="T10" fmla="*/ 303 w 405"/>
                <a:gd name="T11" fmla="*/ 101 h 303"/>
                <a:gd name="T12" fmla="*/ 137 w 405"/>
                <a:gd name="T13" fmla="*/ 202 h 303"/>
                <a:gd name="T14" fmla="*/ 0 w 405"/>
                <a:gd name="T15" fmla="*/ 202 h 303"/>
                <a:gd name="T16" fmla="*/ 202 w 405"/>
                <a:gd name="T17" fmla="*/ 136 h 303"/>
                <a:gd name="T18" fmla="*/ 202 w 405"/>
                <a:gd name="T19" fmla="*/ 0 h 303"/>
                <a:gd name="T20" fmla="*/ 268 w 405"/>
                <a:gd name="T21" fmla="*/ 202 h 303"/>
                <a:gd name="T22" fmla="*/ 405 w 405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" h="303">
                  <a:moveTo>
                    <a:pt x="156" y="248"/>
                  </a:moveTo>
                  <a:lnTo>
                    <a:pt x="101" y="303"/>
                  </a:lnTo>
                  <a:moveTo>
                    <a:pt x="156" y="155"/>
                  </a:moveTo>
                  <a:lnTo>
                    <a:pt x="101" y="101"/>
                  </a:lnTo>
                  <a:moveTo>
                    <a:pt x="249" y="155"/>
                  </a:moveTo>
                  <a:lnTo>
                    <a:pt x="303" y="101"/>
                  </a:lnTo>
                  <a:moveTo>
                    <a:pt x="137" y="202"/>
                  </a:moveTo>
                  <a:lnTo>
                    <a:pt x="0" y="202"/>
                  </a:lnTo>
                  <a:moveTo>
                    <a:pt x="202" y="136"/>
                  </a:moveTo>
                  <a:lnTo>
                    <a:pt x="202" y="0"/>
                  </a:lnTo>
                  <a:moveTo>
                    <a:pt x="268" y="202"/>
                  </a:moveTo>
                  <a:lnTo>
                    <a:pt x="405" y="202"/>
                  </a:lnTo>
                </a:path>
              </a:pathLst>
            </a:custGeom>
            <a:noFill/>
            <a:ln w="9525" cap="rnd">
              <a:solidFill>
                <a:srgbClr val="3483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" y="3799879"/>
            <a:ext cx="5601609" cy="2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718274" y="216210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Job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5799598" y="216368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60143"/>
              </p:ext>
            </p:extLst>
          </p:nvPr>
        </p:nvGraphicFramePr>
        <p:xfrm>
          <a:off x="5821325" y="2338272"/>
          <a:ext cx="178403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CNTR</a:t>
                      </a:r>
                      <a:r>
                        <a:rPr lang="en-US" altLang="ko-KR" sz="700" b="1" baseline="0" smtClean="0"/>
                        <a:t> Num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LD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2210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Staus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Processing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Working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Partner MCH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T104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b="1" smtClean="0"/>
                        <a:t>From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>
                          <a:latin typeface="+mn-ea"/>
                        </a:rPr>
                        <a:t>62B-22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To</a:t>
                      </a:r>
                      <a:r>
                        <a:rPr lang="en-US" altLang="ko-KR" sz="700" b="1" baseline="0" smtClean="0"/>
                        <a:t> Location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64D-61-F-7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 Lap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16:40:51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Loc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TPW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VslCd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HJCQ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VoyNo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45656575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PlanSeq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111353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JobFlag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Info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TandemFlg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Twin Tandem</a:t>
                      </a:r>
                    </a:p>
                    <a:p>
                      <a:pPr latinLnBrk="1"/>
                      <a:r>
                        <a:rPr lang="en-US" altLang="ko-KR" sz="700" b="1" smtClean="0"/>
                        <a:t>Key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TandemJoinYT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ConePlan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Fore/After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F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ETA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 Min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718274" y="5477442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Alarm Info</a:t>
            </a:r>
            <a:endParaRPr lang="ko-KR" altLang="en-US" sz="700" b="1" dirty="0" smtClean="0">
              <a:latin typeface="+mn-ea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5799598" y="5479029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12113"/>
              </p:ext>
            </p:extLst>
          </p:nvPr>
        </p:nvGraphicFramePr>
        <p:xfrm>
          <a:off x="5821325" y="5653610"/>
          <a:ext cx="178403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Level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Critical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ID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cs typeface="Calibri" pitchFamily="34" charset="0"/>
                        </a:rPr>
                        <a:t>B02</a:t>
                      </a:r>
                      <a:endParaRPr lang="ko-KR" altLang="en-US" sz="7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cs typeface="Calibri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Time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2018-08-20</a:t>
                      </a:r>
                      <a:r>
                        <a:rPr lang="en-US" altLang="ko-KR" sz="700" baseline="0" smtClean="0"/>
                        <a:t> 13:37:55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Equipment</a:t>
                      </a:r>
                      <a:r>
                        <a:rPr lang="en-US" altLang="ko-KR" sz="700" b="1" baseline="0" smtClean="0"/>
                        <a:t> Status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active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W02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Alarm</a:t>
                      </a:r>
                      <a:r>
                        <a:rPr lang="en-US" altLang="ko-KR" sz="700" b="1" baseline="0" smtClean="0"/>
                        <a:t> Description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ARMGC Crane Pick Up Over Weight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725493" y="4338151"/>
            <a:ext cx="1818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smtClean="0">
                <a:latin typeface="+mn-ea"/>
              </a:rPr>
              <a:t>Container Info</a:t>
            </a:r>
            <a:endParaRPr lang="ko-KR" altLang="en-US" sz="700" b="1" dirty="0" smtClean="0">
              <a:latin typeface="+mn-ea"/>
            </a:endParaRPr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801480"/>
              </p:ext>
            </p:extLst>
          </p:nvPr>
        </p:nvGraphicFramePr>
        <p:xfrm>
          <a:off x="5828543" y="4514319"/>
          <a:ext cx="178403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Gang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Pool1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Name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NYKU3007</a:t>
                      </a:r>
                    </a:p>
                    <a:p>
                      <a:pPr latinLnBrk="1"/>
                      <a:r>
                        <a:rPr lang="en-US" altLang="ko-KR" sz="700" smtClean="0"/>
                        <a:t>372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ISO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4500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Type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GE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Cargo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M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Opr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Class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XX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Fpod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Damage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Seal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F/M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smtClean="0"/>
                        <a:t>Grade</a:t>
                      </a:r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smtClean="0"/>
                        <a:t>-</a:t>
                      </a:r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b="1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/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5" name="직선 연결선 64"/>
          <p:cNvCxnSpPr/>
          <p:nvPr/>
        </p:nvCxnSpPr>
        <p:spPr>
          <a:xfrm>
            <a:off x="5807880" y="4337524"/>
            <a:ext cx="17812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90" y="1662181"/>
            <a:ext cx="385787" cy="385787"/>
          </a:xfrm>
          <a:prstGeom prst="rect">
            <a:avLst/>
          </a:prstGeom>
        </p:spPr>
      </p:pic>
      <p:sp>
        <p:nvSpPr>
          <p:cNvPr id="56" name="타원 55"/>
          <p:cNvSpPr/>
          <p:nvPr/>
        </p:nvSpPr>
        <p:spPr>
          <a:xfrm>
            <a:off x="1697353" y="1975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6819032" y="6446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5815784" y="11761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3294567" y="148218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kern="0" smtClea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0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MiCPcBciJSuT3YS/PyKxI0+nAoAdZBcdnM4Bzsb1u78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Thg0O+dJSRfQjtfbw/IzDZWahZ0BzS4i1/XP2hcJ/8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qrgBSaGW9H5XhBk6FvsoHeHKR7KZlzlqN8OQDH8Ex1U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sz="900" dirty="0" smtClean="0">
            <a:solidFill>
              <a:srgbClr val="262626"/>
            </a:solidFill>
            <a:latin typeface="맑은 고딕" panose="020B0503020000020004" pitchFamily="50" charset="-127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700" dirty="0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37072</TotalTime>
  <Words>2755</Words>
  <Application>Microsoft Office PowerPoint</Application>
  <PresentationFormat>A4 용지(210x297mm)</PresentationFormat>
  <Paragraphs>1438</Paragraphs>
  <Slides>12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1_Office 테마</vt:lpstr>
      <vt:lpstr>1_디자인 사용자 지정</vt:lpstr>
      <vt:lpstr>2_디자인 사용자 지정</vt:lpstr>
      <vt:lpstr>3_디자인 사용자 지정</vt:lpstr>
      <vt:lpstr>Office 테마</vt:lpstr>
      <vt:lpstr>디자인 사용자 지정</vt:lpstr>
      <vt:lpstr>4_디자인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hong</dc:creator>
  <cp:lastModifiedBy>david</cp:lastModifiedBy>
  <cp:revision>3260</cp:revision>
  <cp:lastPrinted>2018-08-26T07:46:27Z</cp:lastPrinted>
  <dcterms:created xsi:type="dcterms:W3CDTF">2014-07-16T08:39:01Z</dcterms:created>
  <dcterms:modified xsi:type="dcterms:W3CDTF">2018-09-17T05:51:06Z</dcterms:modified>
</cp:coreProperties>
</file>