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  <p:sldMasterId id="2147483674" r:id="rId3"/>
    <p:sldMasterId id="2147483676" r:id="rId4"/>
    <p:sldMasterId id="2147483660" r:id="rId5"/>
    <p:sldMasterId id="2147483664" r:id="rId6"/>
    <p:sldMasterId id="2147483678" r:id="rId7"/>
  </p:sldMasterIdLst>
  <p:notesMasterIdLst>
    <p:notesMasterId r:id="rId12"/>
  </p:notesMasterIdLst>
  <p:handoutMasterIdLst>
    <p:handoutMasterId r:id="rId13"/>
  </p:handoutMasterIdLst>
  <p:sldIdLst>
    <p:sldId id="604" r:id="rId8"/>
    <p:sldId id="610" r:id="rId9"/>
    <p:sldId id="612" r:id="rId10"/>
    <p:sldId id="611" r:id="rId11"/>
  </p:sldIdLst>
  <p:sldSz cx="9906000" cy="6858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761" userDrawn="1">
          <p15:clr>
            <a:srgbClr val="A4A3A4"/>
          </p15:clr>
        </p15:guide>
        <p15:guide id="3" pos="4095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11">
          <p15:clr>
            <a:srgbClr val="A4A3A4"/>
          </p15:clr>
        </p15:guide>
        <p15:guide id="6" orient="horz" pos="2266">
          <p15:clr>
            <a:srgbClr val="A4A3A4"/>
          </p15:clr>
        </p15:guide>
        <p15:guide id="7" orient="horz" pos="840">
          <p15:clr>
            <a:srgbClr val="A4A3A4"/>
          </p15:clr>
        </p15:guide>
        <p15:guide id="8" orient="horz" pos="376">
          <p15:clr>
            <a:srgbClr val="A4A3A4"/>
          </p15:clr>
        </p15:guide>
        <p15:guide id="9" orient="horz" pos="249">
          <p15:clr>
            <a:srgbClr val="A4A3A4"/>
          </p15:clr>
        </p15:guide>
        <p15:guide id="10" pos="3125">
          <p15:clr>
            <a:srgbClr val="A4A3A4"/>
          </p15:clr>
        </p15:guide>
        <p15:guide id="11" pos="169">
          <p15:clr>
            <a:srgbClr val="A4A3A4"/>
          </p15:clr>
        </p15:guide>
        <p15:guide id="12" pos="5862">
          <p15:clr>
            <a:srgbClr val="A4A3A4"/>
          </p15:clr>
        </p15:guide>
        <p15:guide id="13" pos="725">
          <p15:clr>
            <a:srgbClr val="A4A3A4"/>
          </p15:clr>
        </p15:guide>
        <p15:guide id="14" pos="409">
          <p15:clr>
            <a:srgbClr val="A4A3A4"/>
          </p15:clr>
        </p15:guide>
        <p15:guide id="15" pos="1795">
          <p15:clr>
            <a:srgbClr val="A4A3A4"/>
          </p15:clr>
        </p15:guide>
        <p15:guide id="16" pos="2392">
          <p15:clr>
            <a:srgbClr val="A4A3A4"/>
          </p15:clr>
        </p15:guide>
        <p15:guide id="17" pos="6071">
          <p15:clr>
            <a:srgbClr val="A4A3A4"/>
          </p15:clr>
        </p15:guide>
        <p15:guide id="18" orient="horz" pos="1692">
          <p15:clr>
            <a:srgbClr val="A4A3A4"/>
          </p15:clr>
        </p15:guide>
        <p15:guide id="19" orient="horz" pos="1279">
          <p15:clr>
            <a:srgbClr val="A4A3A4"/>
          </p15:clr>
        </p15:guide>
        <p15:guide id="20" orient="horz" pos="2470">
          <p15:clr>
            <a:srgbClr val="A4A3A4"/>
          </p15:clr>
        </p15:guide>
        <p15:guide id="21" orient="horz" pos="498">
          <p15:clr>
            <a:srgbClr val="A4A3A4"/>
          </p15:clr>
        </p15:guide>
        <p15:guide id="22" orient="horz" pos="244">
          <p15:clr>
            <a:srgbClr val="A4A3A4"/>
          </p15:clr>
        </p15:guide>
        <p15:guide id="23" orient="horz" pos="3102">
          <p15:clr>
            <a:srgbClr val="A4A3A4"/>
          </p15:clr>
        </p15:guide>
        <p15:guide id="24" orient="horz" pos="3989">
          <p15:clr>
            <a:srgbClr val="A4A3A4"/>
          </p15:clr>
        </p15:guide>
        <p15:guide id="25" orient="horz" pos="4041">
          <p15:clr>
            <a:srgbClr val="A4A3A4"/>
          </p15:clr>
        </p15:guide>
        <p15:guide id="26" pos="3718">
          <p15:clr>
            <a:srgbClr val="A4A3A4"/>
          </p15:clr>
        </p15:guide>
        <p15:guide id="27" pos="3410">
          <p15:clr>
            <a:srgbClr val="A4A3A4"/>
          </p15:clr>
        </p15:guide>
        <p15:guide id="28" pos="531">
          <p15:clr>
            <a:srgbClr val="A4A3A4"/>
          </p15:clr>
        </p15:guide>
        <p15:guide id="29" pos="1805">
          <p15:clr>
            <a:srgbClr val="A4A3A4"/>
          </p15:clr>
        </p15:guide>
        <p15:guide id="30" pos="2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0000FF"/>
    <a:srgbClr val="FF66FF"/>
    <a:srgbClr val="000000"/>
    <a:srgbClr val="00B050"/>
    <a:srgbClr val="00B0F0"/>
    <a:srgbClr val="FF99FF"/>
    <a:srgbClr val="FF33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4" autoAdjust="0"/>
    <p:restoredTop sz="99890" autoAdjust="0"/>
  </p:normalViewPr>
  <p:slideViewPr>
    <p:cSldViewPr snapToGrid="0">
      <p:cViewPr varScale="1">
        <p:scale>
          <a:sx n="118" d="100"/>
          <a:sy n="118" d="100"/>
        </p:scale>
        <p:origin x="-912" y="-90"/>
      </p:cViewPr>
      <p:guideLst>
        <p:guide orient="horz" pos="2155"/>
        <p:guide orient="horz" pos="111"/>
        <p:guide orient="horz" pos="376"/>
        <p:guide orient="horz" pos="249"/>
        <p:guide orient="horz" pos="498"/>
        <p:guide orient="horz" pos="244"/>
        <p:guide orient="horz" pos="3337"/>
        <p:guide orient="horz" pos="4036"/>
        <p:guide orient="horz" pos="1018"/>
        <p:guide orient="horz" pos="2415"/>
        <p:guide pos="3125"/>
        <p:guide pos="169"/>
        <p:guide pos="5862"/>
        <p:guide pos="409"/>
        <p:guide pos="6071"/>
        <p:guide pos="5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715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DB6637C5-E5EC-45B2-9608-43272685958A}" type="datetimeFigureOut">
              <a:rPr lang="ko-KR" altLang="en-US" smtClean="0"/>
              <a:pPr/>
              <a:t>2018-09-13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715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92FAE5A5-287D-4A9C-B095-1C3594CC1A8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59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715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FE8C1591-46EA-436E-A1E2-9DFA1E2F672B}" type="datetimeFigureOut">
              <a:rPr lang="ko-KR" altLang="en-US" smtClean="0"/>
              <a:pPr/>
              <a:t>2018-09-13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50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1" rIns="91623" bIns="45811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357" y="4782840"/>
            <a:ext cx="5444486" cy="3914677"/>
          </a:xfrm>
          <a:prstGeom prst="rect">
            <a:avLst/>
          </a:prstGeom>
        </p:spPr>
        <p:txBody>
          <a:bodyPr vert="horz" lIns="91623" tIns="45811" rIns="91623" bIns="4581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715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99469A11-3F30-4831-B00E-D0BB67818E1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6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80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1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21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82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8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68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37255055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Project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JLRK Digital DB Acquisition Form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57199749"/>
              </p:ext>
            </p:extLst>
          </p:nvPr>
        </p:nvGraphicFramePr>
        <p:xfrm>
          <a:off x="58725" y="369116"/>
          <a:ext cx="4857226" cy="228610"/>
        </p:xfrm>
        <a:graphic>
          <a:graphicData uri="http://schemas.openxmlformats.org/drawingml/2006/table">
            <a:tbl>
              <a:tblPr/>
              <a:tblGrid>
                <a:gridCol w="996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0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 userDrawn="1"/>
        </p:nvSpPr>
        <p:spPr>
          <a:xfrm>
            <a:off x="57151" y="358042"/>
            <a:ext cx="9783136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cxnSp>
        <p:nvCxnSpPr>
          <p:cNvPr id="3" name="직선 연결선 2"/>
          <p:cNvCxnSpPr/>
          <p:nvPr userDrawn="1"/>
        </p:nvCxnSpPr>
        <p:spPr>
          <a:xfrm>
            <a:off x="4986556" y="377506"/>
            <a:ext cx="0" cy="6392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1230364"/>
              </p:ext>
            </p:extLst>
          </p:nvPr>
        </p:nvGraphicFramePr>
        <p:xfrm>
          <a:off x="4983063" y="369116"/>
          <a:ext cx="4865613" cy="228610"/>
        </p:xfrm>
        <a:graphic>
          <a:graphicData uri="http://schemas.openxmlformats.org/drawingml/2006/table">
            <a:tbl>
              <a:tblPr/>
              <a:tblGrid>
                <a:gridCol w="998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7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직선 연결선 13"/>
          <p:cNvCxnSpPr/>
          <p:nvPr userDrawn="1"/>
        </p:nvCxnSpPr>
        <p:spPr>
          <a:xfrm>
            <a:off x="4911056" y="377506"/>
            <a:ext cx="0" cy="6392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 userDrawn="1"/>
        </p:nvCxnSpPr>
        <p:spPr>
          <a:xfrm>
            <a:off x="70339" y="5873584"/>
            <a:ext cx="4835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4985239" y="5873584"/>
            <a:ext cx="4835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508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44791697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4653152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3002726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35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93880072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17065735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5282" y="6645442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74664" y="380995"/>
            <a:ext cx="115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800" dirty="0" smtClean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4578079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7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79921715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92167399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5282" y="367892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74664" y="380995"/>
            <a:ext cx="115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800" dirty="0" smtClean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08694553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75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/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9404721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8665606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5282" y="367892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65282" y="6647646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674664" y="380995"/>
            <a:ext cx="115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800" dirty="0" smtClean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08694553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25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830" y="6580554"/>
            <a:ext cx="401394" cy="16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5" name="그림 14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4783083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285" y="993959"/>
            <a:ext cx="457227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327872" y="1118521"/>
            <a:ext cx="9305075" cy="5347607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3274645"/>
            <a:ext cx="9906000" cy="62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3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7" r:id="rId3"/>
    <p:sldLayoutId id="2147483668" r:id="rId4"/>
    <p:sldLayoutId id="2147483669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135079"/>
            <a:ext cx="9906000" cy="722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prstClr val="black">
                  <a:lumMod val="50000"/>
                  <a:lumOff val="50000"/>
                </a:prstClr>
              </a:solidFill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.xml"/><Relationship Id="rId15" Type="http://schemas.openxmlformats.org/officeDocument/2006/relationships/image" Target="../media/image8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6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5.xml"/><Relationship Id="rId15" Type="http://schemas.openxmlformats.org/officeDocument/2006/relationships/image" Target="../media/image8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" y="626572"/>
            <a:ext cx="5609702" cy="599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 </a:t>
            </a:r>
            <a:r>
              <a:rPr lang="en-US" altLang="ko-KR" sz="800" smtClean="0">
                <a:latin typeface="+mj-ea"/>
                <a:ea typeface="+mj-ea"/>
              </a:rPr>
              <a:t>: Current</a:t>
            </a:r>
            <a:endParaRPr lang="en-US" altLang="ko-KR" sz="800" dirty="0" smtClean="0">
              <a:latin typeface="+mj-ea"/>
              <a:ea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71901"/>
              </p:ext>
            </p:extLst>
          </p:nvPr>
        </p:nvGraphicFramePr>
        <p:xfrm>
          <a:off x="7709484" y="849870"/>
          <a:ext cx="2130802" cy="3363364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액션뷰 돋보기내에  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IIV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 화면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돋보기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(Magnifier)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버튼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버튼 클릭 시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 돋보기 영역 활성화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돋보기 활성화 영역</a:t>
                      </a:r>
                      <a:endParaRPr lang="en-US" altLang="ko-KR" sz="800" b="1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드래그로 돋보기 영역 위치한 뷰영역 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(ex&gt;ITV </a:t>
                      </a:r>
                      <a:r>
                        <a:rPr kumimoji="0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확대영역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통합검색결과영역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창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 활성화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통합검색창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통합검색 결과 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Current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현시점의 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Info, Container Info, Alarm Info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 </a:t>
            </a:r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T1012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9"/>
            <a:ext cx="1944001" cy="175028"/>
            <a:chOff x="595686" y="2423991"/>
            <a:chExt cx="3074194" cy="243708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5"/>
              <a:ext cx="155648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2019044" y="2665486"/>
              <a:ext cx="1650836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51333" y="2423991"/>
              <a:ext cx="1272791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2108960" y="2423994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</a:t>
              </a:r>
              <a:r>
                <a:rPr lang="en-US" sz="8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7" name="TextBox 796"/>
          <p:cNvSpPr txBox="1"/>
          <p:nvPr/>
        </p:nvSpPr>
        <p:spPr>
          <a:xfrm>
            <a:off x="5718274" y="216210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818" name="직선 연결선 817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18470"/>
              </p:ext>
            </p:extLst>
          </p:nvPr>
        </p:nvGraphicFramePr>
        <p:xfrm>
          <a:off x="5821325" y="233827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Processing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0" name="TextBox 819"/>
          <p:cNvSpPr txBox="1"/>
          <p:nvPr/>
        </p:nvSpPr>
        <p:spPr>
          <a:xfrm>
            <a:off x="5718274" y="547744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821" name="직선 연결선 820"/>
          <p:cNvCxnSpPr/>
          <p:nvPr/>
        </p:nvCxnSpPr>
        <p:spPr>
          <a:xfrm>
            <a:off x="5799598" y="547902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2" name="표 8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94150"/>
              </p:ext>
            </p:extLst>
          </p:nvPr>
        </p:nvGraphicFramePr>
        <p:xfrm>
          <a:off x="5821325" y="5653610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Tire Puncture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3" name="TextBox 822"/>
          <p:cNvSpPr txBox="1"/>
          <p:nvPr/>
        </p:nvSpPr>
        <p:spPr>
          <a:xfrm>
            <a:off x="5725493" y="433815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Container Info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825" name="표 8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69475"/>
              </p:ext>
            </p:extLst>
          </p:nvPr>
        </p:nvGraphicFramePr>
        <p:xfrm>
          <a:off x="5828543" y="4514319"/>
          <a:ext cx="178403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Gang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Pool1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Name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4500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Cargo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Class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XX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Damage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Seal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F/M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Grade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176758" y="4733840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2242144" y="4957669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14312" y="5048697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07755" y="4784815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170965" y="47404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148" name="그림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5796470" y="1626994"/>
            <a:ext cx="480825" cy="48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</a:t>
            </a:r>
            <a:r>
              <a:rPr lang="en-US" altLang="ko-KR" sz="700">
                <a:latin typeface="+mn-ea"/>
              </a:rPr>
              <a:t>:  </a:t>
            </a:r>
            <a:r>
              <a:rPr lang="en-US" altLang="ko-KR" sz="700" smtClean="0">
                <a:latin typeface="+mn-ea"/>
              </a:rPr>
              <a:t>T1012</a:t>
            </a:r>
            <a:endParaRPr lang="en-US" altLang="ko-KR" sz="700" smtClean="0">
              <a:latin typeface="+mn-ea"/>
            </a:endParaRPr>
          </a:p>
          <a:p>
            <a:r>
              <a:rPr lang="en-US" altLang="ko-KR" sz="700" b="1" smtClean="0">
                <a:latin typeface="+mn-ea"/>
              </a:rPr>
              <a:t>Job Type</a:t>
            </a:r>
            <a:r>
              <a:rPr lang="en-US" altLang="ko-KR" sz="700" smtClean="0">
                <a:latin typeface="+mn-ea"/>
              </a:rPr>
              <a:t> </a:t>
            </a:r>
            <a:r>
              <a:rPr lang="en-US" altLang="ko-KR" sz="700" smtClean="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LD</a:t>
            </a:r>
            <a:endParaRPr lang="en-US" altLang="ko-KR" sz="700" smtClean="0">
              <a:latin typeface="+mn-ea"/>
            </a:endParaRPr>
          </a:p>
          <a:p>
            <a:r>
              <a:rPr lang="en-US" altLang="ko-KR" sz="700" b="1" smtClean="0">
                <a:latin typeface="+mn-ea"/>
              </a:rPr>
              <a:t>Job </a:t>
            </a:r>
            <a:r>
              <a:rPr lang="en-US" altLang="ko-KR" sz="700" b="1" smtClean="0">
                <a:latin typeface="+mn-ea"/>
              </a:rPr>
              <a:t>Status </a:t>
            </a:r>
            <a:r>
              <a:rPr lang="en-US" altLang="ko-KR" sz="700" smtClean="0">
                <a:latin typeface="+mn-ea"/>
              </a:rPr>
              <a:t>: Processing</a:t>
            </a:r>
          </a:p>
          <a:p>
            <a:r>
              <a:rPr lang="en-US" altLang="ko-KR" sz="700" b="1" smtClean="0">
                <a:latin typeface="+mn-ea"/>
              </a:rPr>
              <a:t>Operation MD </a:t>
            </a:r>
            <a:r>
              <a:rPr lang="en-US" altLang="ko-KR" sz="700" smtClean="0">
                <a:latin typeface="+mn-ea"/>
              </a:rPr>
              <a:t>: Automatic</a:t>
            </a:r>
          </a:p>
          <a:p>
            <a:r>
              <a:rPr lang="en-US" altLang="ko-KR" sz="700" b="1" smtClean="0">
                <a:latin typeface="+mn-ea"/>
              </a:rPr>
              <a:t>Move </a:t>
            </a:r>
            <a:r>
              <a:rPr lang="en-US" altLang="ko-KR" sz="700" b="1" smtClean="0">
                <a:latin typeface="+mn-ea"/>
              </a:rPr>
              <a:t>On/Off </a:t>
            </a:r>
            <a:r>
              <a:rPr lang="en-US" altLang="ko-KR" sz="700" smtClean="0">
                <a:latin typeface="+mn-ea"/>
              </a:rPr>
              <a:t>: On</a:t>
            </a:r>
            <a:endParaRPr lang="ko-KR" altLang="en-US" sz="700" dirty="0" smtClean="0">
              <a:latin typeface="+mn-ea"/>
            </a:endParaRPr>
          </a:p>
        </p:txBody>
      </p:sp>
      <p:sp>
        <p:nvSpPr>
          <p:cNvPr id="150" name="타원 149"/>
          <p:cNvSpPr/>
          <p:nvPr/>
        </p:nvSpPr>
        <p:spPr>
          <a:xfrm>
            <a:off x="6734520" y="60369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51" name="타원 150"/>
          <p:cNvSpPr/>
          <p:nvPr/>
        </p:nvSpPr>
        <p:spPr>
          <a:xfrm>
            <a:off x="5820120" y="117822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cxnSp>
        <p:nvCxnSpPr>
          <p:cNvPr id="153" name="직선 연결선 152"/>
          <p:cNvCxnSpPr/>
          <p:nvPr/>
        </p:nvCxnSpPr>
        <p:spPr>
          <a:xfrm>
            <a:off x="5807880" y="4337524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" y="626572"/>
            <a:ext cx="5609702" cy="599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  <a:endParaRPr lang="en-US" altLang="ko-KR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684678"/>
              </p:ext>
            </p:extLst>
          </p:nvPr>
        </p:nvGraphicFramePr>
        <p:xfrm>
          <a:off x="7709484" y="849870"/>
          <a:ext cx="2130802" cy="3043472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기본정보와 과거 작업이력을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Process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순으로 정렬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기본정보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(ex&gt;ITV)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과거 작업순 기준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CHE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JobList, AlarmList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(AlarmList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는 발생시에만 노출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더보기 버튼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하단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JobList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내역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(4p)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더보기 버튼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하단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alarm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내역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(4p)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smtClean="0">
                <a:latin typeface="+mn-ea"/>
              </a:rPr>
              <a:t>Result</a:t>
            </a:r>
            <a:endParaRPr lang="ko-KR" altLang="en-US" sz="9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 T1012</a:t>
            </a:r>
            <a:endParaRPr lang="ko-KR" altLang="en-US" sz="700" dirty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7" name="TextBox 796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6690244" y="12165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194" name="그룹 193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195" name="직사각형 194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214" name="직사각형 213"/>
          <p:cNvSpPr/>
          <p:nvPr/>
        </p:nvSpPr>
        <p:spPr bwMode="auto">
          <a:xfrm>
            <a:off x="5777001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sp>
        <p:nvSpPr>
          <p:cNvPr id="13" name="오각형 12"/>
          <p:cNvSpPr/>
          <p:nvPr/>
        </p:nvSpPr>
        <p:spPr bwMode="auto">
          <a:xfrm rot="5400000">
            <a:off x="8088605" y="6123955"/>
            <a:ext cx="336605" cy="900239"/>
          </a:xfrm>
          <a:prstGeom prst="homePlate">
            <a:avLst>
              <a:gd name="adj" fmla="val 30328"/>
            </a:avLst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 smtClean="0">
              <a:solidFill>
                <a:schemeClr val="bg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6788" y="6450111"/>
            <a:ext cx="900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smtClean="0">
                <a:solidFill>
                  <a:schemeClr val="bg1"/>
                </a:solidFill>
                <a:latin typeface="+mn-ea"/>
              </a:rPr>
              <a:t>다음화면 연결</a:t>
            </a:r>
            <a:endParaRPr lang="ko-KR" altLang="en-US" sz="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7" name="직사각형 146"/>
          <p:cNvSpPr/>
          <p:nvPr/>
        </p:nvSpPr>
        <p:spPr bwMode="auto">
          <a:xfrm>
            <a:off x="2176758" y="4733840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48" name="그림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2242144" y="4957669"/>
            <a:ext cx="961649" cy="961649"/>
          </a:xfrm>
          <a:prstGeom prst="rect">
            <a:avLst/>
          </a:prstGeom>
        </p:spPr>
      </p:pic>
      <p:grpSp>
        <p:nvGrpSpPr>
          <p:cNvPr id="149" name="그룹 148"/>
          <p:cNvGrpSpPr/>
          <p:nvPr/>
        </p:nvGrpSpPr>
        <p:grpSpPr>
          <a:xfrm>
            <a:off x="2114312" y="5048697"/>
            <a:ext cx="959960" cy="479256"/>
            <a:chOff x="2161329" y="5210916"/>
            <a:chExt cx="959960" cy="479256"/>
          </a:xfrm>
        </p:grpSpPr>
        <p:sp>
          <p:nvSpPr>
            <p:cNvPr id="150" name="TextBox 149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52" name="Warning"/>
          <p:cNvSpPr>
            <a:spLocks noChangeAspect="1" noEditPoints="1"/>
          </p:cNvSpPr>
          <p:nvPr/>
        </p:nvSpPr>
        <p:spPr bwMode="auto">
          <a:xfrm>
            <a:off x="2407755" y="4784815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</a:t>
            </a:r>
            <a:r>
              <a:rPr lang="en-US" altLang="ko-KR" sz="700">
                <a:latin typeface="+mn-ea"/>
              </a:rPr>
              <a:t>:  </a:t>
            </a:r>
            <a:r>
              <a:rPr lang="en-US" altLang="ko-KR" sz="700" smtClean="0">
                <a:latin typeface="+mn-ea"/>
              </a:rPr>
              <a:t>T1012</a:t>
            </a:r>
            <a:endParaRPr lang="en-US" altLang="ko-KR" sz="700" smtClean="0">
              <a:latin typeface="+mn-ea"/>
            </a:endParaRPr>
          </a:p>
          <a:p>
            <a:r>
              <a:rPr lang="en-US" altLang="ko-KR" sz="700" b="1" smtClean="0">
                <a:latin typeface="+mn-ea"/>
              </a:rPr>
              <a:t>Job Type</a:t>
            </a:r>
            <a:r>
              <a:rPr lang="en-US" altLang="ko-KR" sz="700" smtClean="0">
                <a:latin typeface="+mn-ea"/>
              </a:rPr>
              <a:t> </a:t>
            </a:r>
            <a:r>
              <a:rPr lang="en-US" altLang="ko-KR" sz="700" smtClean="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LD</a:t>
            </a:r>
            <a:endParaRPr lang="en-US" altLang="ko-KR" sz="700" smtClean="0">
              <a:latin typeface="+mn-ea"/>
            </a:endParaRPr>
          </a:p>
          <a:p>
            <a:r>
              <a:rPr lang="en-US" altLang="ko-KR" sz="700" b="1" smtClean="0">
                <a:latin typeface="+mn-ea"/>
              </a:rPr>
              <a:t>Job </a:t>
            </a:r>
            <a:r>
              <a:rPr lang="en-US" altLang="ko-KR" sz="700" b="1" smtClean="0">
                <a:latin typeface="+mn-ea"/>
              </a:rPr>
              <a:t>Status </a:t>
            </a:r>
            <a:r>
              <a:rPr lang="en-US" altLang="ko-KR" sz="700" smtClean="0">
                <a:latin typeface="+mn-ea"/>
              </a:rPr>
              <a:t>: Processing</a:t>
            </a:r>
          </a:p>
          <a:p>
            <a:r>
              <a:rPr lang="en-US" altLang="ko-KR" sz="700" b="1" smtClean="0">
                <a:latin typeface="+mn-ea"/>
              </a:rPr>
              <a:t>Operation MD </a:t>
            </a:r>
            <a:r>
              <a:rPr lang="en-US" altLang="ko-KR" sz="700" smtClean="0">
                <a:latin typeface="+mn-ea"/>
              </a:rPr>
              <a:t>: Automatic</a:t>
            </a:r>
          </a:p>
          <a:p>
            <a:r>
              <a:rPr lang="en-US" altLang="ko-KR" sz="700" b="1" smtClean="0">
                <a:latin typeface="+mn-ea"/>
              </a:rPr>
              <a:t>Move </a:t>
            </a:r>
            <a:r>
              <a:rPr lang="en-US" altLang="ko-KR" sz="700" b="1" smtClean="0">
                <a:latin typeface="+mn-ea"/>
              </a:rPr>
              <a:t>On/Off </a:t>
            </a:r>
            <a:r>
              <a:rPr lang="en-US" altLang="ko-KR" sz="700" smtClean="0">
                <a:latin typeface="+mn-ea"/>
              </a:rPr>
              <a:t>: On</a:t>
            </a:r>
            <a:endParaRPr lang="ko-KR" altLang="en-US" sz="700" dirty="0" smtClean="0">
              <a:latin typeface="+mn-ea"/>
            </a:endParaRPr>
          </a:p>
        </p:txBody>
      </p:sp>
      <p:pic>
        <p:nvPicPr>
          <p:cNvPr id="159" name="그림 1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5796470" y="1626994"/>
            <a:ext cx="480825" cy="480825"/>
          </a:xfrm>
          <a:prstGeom prst="rect">
            <a:avLst/>
          </a:prstGeom>
        </p:spPr>
      </p:pic>
      <p:sp>
        <p:nvSpPr>
          <p:cNvPr id="162" name="타원 161"/>
          <p:cNvSpPr/>
          <p:nvPr/>
        </p:nvSpPr>
        <p:spPr>
          <a:xfrm>
            <a:off x="5777001" y="157164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63" name="타원 162"/>
          <p:cNvSpPr/>
          <p:nvPr/>
        </p:nvSpPr>
        <p:spPr>
          <a:xfrm>
            <a:off x="6446208" y="2221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5709961" y="4581910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718274" y="49274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168" name="표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46512"/>
              </p:ext>
            </p:extLst>
          </p:nvPr>
        </p:nvGraphicFramePr>
        <p:xfrm>
          <a:off x="5821325" y="5103201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Tire Puncture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직사각형 168"/>
          <p:cNvSpPr/>
          <p:nvPr/>
        </p:nvSpPr>
        <p:spPr bwMode="auto">
          <a:xfrm>
            <a:off x="5709961" y="5791819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5807880" y="4896761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표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24268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Processing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2" name="타원 171"/>
          <p:cNvSpPr/>
          <p:nvPr/>
        </p:nvSpPr>
        <p:spPr>
          <a:xfrm>
            <a:off x="5777001" y="45604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73" name="타원 172"/>
          <p:cNvSpPr/>
          <p:nvPr/>
        </p:nvSpPr>
        <p:spPr>
          <a:xfrm>
            <a:off x="5777001" y="57676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5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" y="626572"/>
            <a:ext cx="5609702" cy="599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  <a:endParaRPr lang="en-US" altLang="ko-KR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18811"/>
              </p:ext>
            </p:extLst>
          </p:nvPr>
        </p:nvGraphicFramePr>
        <p:xfrm>
          <a:off x="7709484" y="849870"/>
          <a:ext cx="2130802" cy="2766104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기본정보와 과거 작업이력을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Process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순으로 정렬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기본정보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(ex&gt;ITV)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과거 작업순 기준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JobList, AlarmList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(AlarmList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는 발생시에만 노출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smtClean="0">
                <a:latin typeface="+mn-ea"/>
              </a:rPr>
              <a:t>Result</a:t>
            </a:r>
            <a:endParaRPr lang="ko-KR" altLang="en-US" sz="9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 T1012</a:t>
            </a:r>
            <a:endParaRPr lang="ko-KR" altLang="en-US" sz="700" dirty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7" name="TextBox 796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6690244" y="12165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194" name="그룹 193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195" name="직사각형 194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214" name="직사각형 213"/>
          <p:cNvSpPr/>
          <p:nvPr/>
        </p:nvSpPr>
        <p:spPr bwMode="auto">
          <a:xfrm>
            <a:off x="5777001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sp>
        <p:nvSpPr>
          <p:cNvPr id="13" name="오각형 12"/>
          <p:cNvSpPr/>
          <p:nvPr/>
        </p:nvSpPr>
        <p:spPr bwMode="auto">
          <a:xfrm rot="5400000">
            <a:off x="8088605" y="6123955"/>
            <a:ext cx="336605" cy="900239"/>
          </a:xfrm>
          <a:prstGeom prst="homePlate">
            <a:avLst>
              <a:gd name="adj" fmla="val 30328"/>
            </a:avLst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 smtClean="0">
              <a:solidFill>
                <a:schemeClr val="bg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6788" y="6450111"/>
            <a:ext cx="900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smtClean="0">
                <a:solidFill>
                  <a:schemeClr val="bg1"/>
                </a:solidFill>
                <a:latin typeface="+mn-ea"/>
              </a:rPr>
              <a:t>다음화면 연결</a:t>
            </a:r>
            <a:endParaRPr lang="ko-KR" altLang="en-US" sz="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7" name="직사각형 146"/>
          <p:cNvSpPr/>
          <p:nvPr/>
        </p:nvSpPr>
        <p:spPr bwMode="auto">
          <a:xfrm>
            <a:off x="2176758" y="4733840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48" name="그림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2242144" y="4957669"/>
            <a:ext cx="961649" cy="961649"/>
          </a:xfrm>
          <a:prstGeom prst="rect">
            <a:avLst/>
          </a:prstGeom>
        </p:spPr>
      </p:pic>
      <p:grpSp>
        <p:nvGrpSpPr>
          <p:cNvPr id="149" name="그룹 148"/>
          <p:cNvGrpSpPr/>
          <p:nvPr/>
        </p:nvGrpSpPr>
        <p:grpSpPr>
          <a:xfrm>
            <a:off x="2114312" y="5048697"/>
            <a:ext cx="959960" cy="479256"/>
            <a:chOff x="2161329" y="5210916"/>
            <a:chExt cx="959960" cy="479256"/>
          </a:xfrm>
        </p:grpSpPr>
        <p:sp>
          <p:nvSpPr>
            <p:cNvPr id="150" name="TextBox 149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52" name="Warning"/>
          <p:cNvSpPr>
            <a:spLocks noChangeAspect="1" noEditPoints="1"/>
          </p:cNvSpPr>
          <p:nvPr/>
        </p:nvSpPr>
        <p:spPr bwMode="auto">
          <a:xfrm>
            <a:off x="2407755" y="4784815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</a:t>
            </a:r>
            <a:r>
              <a:rPr lang="en-US" altLang="ko-KR" sz="700">
                <a:latin typeface="+mn-ea"/>
              </a:rPr>
              <a:t>:  </a:t>
            </a:r>
            <a:r>
              <a:rPr lang="en-US" altLang="ko-KR" sz="700" smtClean="0">
                <a:latin typeface="+mn-ea"/>
              </a:rPr>
              <a:t>T1012</a:t>
            </a:r>
            <a:endParaRPr lang="en-US" altLang="ko-KR" sz="700" smtClean="0">
              <a:latin typeface="+mn-ea"/>
            </a:endParaRPr>
          </a:p>
          <a:p>
            <a:r>
              <a:rPr lang="en-US" altLang="ko-KR" sz="700" b="1" smtClean="0">
                <a:latin typeface="+mn-ea"/>
              </a:rPr>
              <a:t>Job Type</a:t>
            </a:r>
            <a:r>
              <a:rPr lang="en-US" altLang="ko-KR" sz="700" smtClean="0">
                <a:latin typeface="+mn-ea"/>
              </a:rPr>
              <a:t> </a:t>
            </a:r>
            <a:r>
              <a:rPr lang="en-US" altLang="ko-KR" sz="700" smtClean="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LD</a:t>
            </a:r>
            <a:endParaRPr lang="en-US" altLang="ko-KR" sz="700" smtClean="0">
              <a:latin typeface="+mn-ea"/>
            </a:endParaRPr>
          </a:p>
          <a:p>
            <a:r>
              <a:rPr lang="en-US" altLang="ko-KR" sz="700" b="1" smtClean="0">
                <a:latin typeface="+mn-ea"/>
              </a:rPr>
              <a:t>Job </a:t>
            </a:r>
            <a:r>
              <a:rPr lang="en-US" altLang="ko-KR" sz="700" b="1" smtClean="0">
                <a:latin typeface="+mn-ea"/>
              </a:rPr>
              <a:t>Status </a:t>
            </a:r>
            <a:r>
              <a:rPr lang="en-US" altLang="ko-KR" sz="700" smtClean="0">
                <a:latin typeface="+mn-ea"/>
              </a:rPr>
              <a:t>: Processing</a:t>
            </a:r>
          </a:p>
          <a:p>
            <a:r>
              <a:rPr lang="en-US" altLang="ko-KR" sz="700" b="1" smtClean="0">
                <a:latin typeface="+mn-ea"/>
              </a:rPr>
              <a:t>Operation MD </a:t>
            </a:r>
            <a:r>
              <a:rPr lang="en-US" altLang="ko-KR" sz="700" smtClean="0">
                <a:latin typeface="+mn-ea"/>
              </a:rPr>
              <a:t>: Automatic</a:t>
            </a:r>
          </a:p>
          <a:p>
            <a:r>
              <a:rPr lang="en-US" altLang="ko-KR" sz="700" b="1" smtClean="0">
                <a:latin typeface="+mn-ea"/>
              </a:rPr>
              <a:t>Move </a:t>
            </a:r>
            <a:r>
              <a:rPr lang="en-US" altLang="ko-KR" sz="700" b="1" smtClean="0">
                <a:latin typeface="+mn-ea"/>
              </a:rPr>
              <a:t>On/Off </a:t>
            </a:r>
            <a:r>
              <a:rPr lang="en-US" altLang="ko-KR" sz="700" smtClean="0">
                <a:latin typeface="+mn-ea"/>
              </a:rPr>
              <a:t>: On</a:t>
            </a:r>
            <a:endParaRPr lang="ko-KR" altLang="en-US" sz="700" dirty="0" smtClean="0">
              <a:latin typeface="+mn-ea"/>
            </a:endParaRPr>
          </a:p>
        </p:txBody>
      </p:sp>
      <p:pic>
        <p:nvPicPr>
          <p:cNvPr id="159" name="그림 1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5796470" y="1626994"/>
            <a:ext cx="480825" cy="480825"/>
          </a:xfrm>
          <a:prstGeom prst="rect">
            <a:avLst/>
          </a:prstGeom>
        </p:spPr>
      </p:pic>
      <p:sp>
        <p:nvSpPr>
          <p:cNvPr id="162" name="타원 161"/>
          <p:cNvSpPr/>
          <p:nvPr/>
        </p:nvSpPr>
        <p:spPr>
          <a:xfrm>
            <a:off x="5777001" y="157164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63" name="타원 162"/>
          <p:cNvSpPr/>
          <p:nvPr/>
        </p:nvSpPr>
        <p:spPr>
          <a:xfrm>
            <a:off x="6446208" y="2221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60148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58945"/>
              </p:ext>
            </p:extLst>
          </p:nvPr>
        </p:nvGraphicFramePr>
        <p:xfrm>
          <a:off x="5821325" y="4589778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GESU3007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DS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C12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17:12:02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9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 </a:t>
            </a:r>
            <a:r>
              <a:rPr lang="en-US" altLang="ko-KR" sz="800">
                <a:latin typeface="+mj-ea"/>
              </a:rPr>
              <a:t>: </a:t>
            </a:r>
            <a:r>
              <a:rPr lang="en-US" altLang="ko-KR" sz="80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  <a:endParaRPr lang="en-US" altLang="ko-KR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14099"/>
              </p:ext>
            </p:extLst>
          </p:nvPr>
        </p:nvGraphicFramePr>
        <p:xfrm>
          <a:off x="7709484" y="849870"/>
          <a:ext cx="2130802" cy="157782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닫기 버튼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펼쳐진 영역 닫고 원복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(2p)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4" name="Window Body" descr="&lt;SmartSettings&gt;&lt;SmartResize anchorLeft=&quot;Absolute&quot; anchorTop=&quot;Absolute&quot; anchorRight=&quot;Absolute&quot; anchorBottom=&quot;Absolute&quot; /&gt;&lt;/SmartSettings&gt;"/>
          <p:cNvSpPr/>
          <p:nvPr>
            <p:custDataLst>
              <p:tags r:id="rId1"/>
            </p:custDataLst>
          </p:nvPr>
        </p:nvSpPr>
        <p:spPr>
          <a:xfrm>
            <a:off x="52932" y="549138"/>
            <a:ext cx="1948491" cy="6050841"/>
          </a:xfrm>
          <a:prstGeom prst="rect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203" name="오각형 202"/>
            <p:cNvSpPr/>
            <p:nvPr/>
          </p:nvSpPr>
          <p:spPr bwMode="auto">
            <a:xfrm rot="162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806788" y="6521388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이</a:t>
              </a:r>
              <a:r>
                <a:rPr lang="ko-KR" altLang="en-US" sz="800" b="1">
                  <a:solidFill>
                    <a:schemeClr val="bg1"/>
                  </a:solidFill>
                  <a:latin typeface="+mn-ea"/>
                </a:rPr>
                <a:t>전</a:t>
              </a:r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86205"/>
              </p:ext>
            </p:extLst>
          </p:nvPr>
        </p:nvGraphicFramePr>
        <p:xfrm>
          <a:off x="144375" y="61382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직사각형 50"/>
          <p:cNvSpPr/>
          <p:nvPr/>
        </p:nvSpPr>
        <p:spPr bwMode="auto">
          <a:xfrm>
            <a:off x="64055" y="2640814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8" y="292049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48048"/>
              </p:ext>
            </p:extLst>
          </p:nvPr>
        </p:nvGraphicFramePr>
        <p:xfrm>
          <a:off x="175419" y="3096270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Tire Puncture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직사각형 53"/>
          <p:cNvSpPr/>
          <p:nvPr/>
        </p:nvSpPr>
        <p:spPr bwMode="auto">
          <a:xfrm>
            <a:off x="64055" y="6226497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161974" y="2889830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22117"/>
              </p:ext>
            </p:extLst>
          </p:nvPr>
        </p:nvGraphicFramePr>
        <p:xfrm>
          <a:off x="175419" y="3824554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Major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Equipment Disconnect 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64464"/>
              </p:ext>
            </p:extLst>
          </p:nvPr>
        </p:nvGraphicFramePr>
        <p:xfrm>
          <a:off x="175419" y="4552837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Cone attached Check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98560"/>
              </p:ext>
            </p:extLst>
          </p:nvPr>
        </p:nvGraphicFramePr>
        <p:xfrm>
          <a:off x="175419" y="5402500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C07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VTIS</a:t>
                      </a:r>
                      <a:r>
                        <a:rPr lang="en-US" altLang="ko-KR" sz="700" baseline="0" smtClean="0"/>
                        <a:t> System Disconnectd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타원 58"/>
          <p:cNvSpPr/>
          <p:nvPr/>
        </p:nvSpPr>
        <p:spPr>
          <a:xfrm>
            <a:off x="70211" y="264081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72501" y="619785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5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sz="900" dirty="0" smtClean="0">
            <a:solidFill>
              <a:srgbClr val="262626"/>
            </a:solidFill>
            <a:latin typeface="맑은 고딕" panose="020B0503020000020004" pitchFamily="50" charset="-127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700"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36876</TotalTime>
  <Words>933</Words>
  <Application>Microsoft Office PowerPoint</Application>
  <PresentationFormat>A4 용지(210x297mm)</PresentationFormat>
  <Paragraphs>475</Paragraphs>
  <Slides>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1_Office 테마</vt:lpstr>
      <vt:lpstr>1_디자인 사용자 지정</vt:lpstr>
      <vt:lpstr>2_디자인 사용자 지정</vt:lpstr>
      <vt:lpstr>3_디자인 사용자 지정</vt:lpstr>
      <vt:lpstr>Office 테마</vt:lpstr>
      <vt:lpstr>디자인 사용자 지정</vt:lpstr>
      <vt:lpstr>4_디자인 사용자 지정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hong</dc:creator>
  <cp:lastModifiedBy>david</cp:lastModifiedBy>
  <cp:revision>3237</cp:revision>
  <cp:lastPrinted>2018-08-26T07:46:27Z</cp:lastPrinted>
  <dcterms:created xsi:type="dcterms:W3CDTF">2014-07-16T08:39:01Z</dcterms:created>
  <dcterms:modified xsi:type="dcterms:W3CDTF">2018-09-13T07:57:21Z</dcterms:modified>
</cp:coreProperties>
</file>