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1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2.xml" ContentType="application/vnd.openxmlformats-officedocument.presentationml.notesSlide+xml"/>
  <Override PartName="/ppt/tags/tag67.xml" ContentType="application/vnd.openxmlformats-officedocument.presentationml.tags+xml"/>
  <Override PartName="/ppt/notesSlides/notesSlide13.xml" ContentType="application/vnd.openxmlformats-officedocument.presentationml.notesSlide+xml"/>
  <Override PartName="/ppt/tags/tag68.xml" ContentType="application/vnd.openxmlformats-officedocument.presentationml.tags+xml"/>
  <Override PartName="/ppt/notesSlides/notesSlide14.xml" ContentType="application/vnd.openxmlformats-officedocument.presentationml.notesSlide+xml"/>
  <Override PartName="/ppt/tags/tag69.xml" ContentType="application/vnd.openxmlformats-officedocument.presentationml.tags+xml"/>
  <Override PartName="/ppt/notesSlides/notesSlide15.xml" ContentType="application/vnd.openxmlformats-officedocument.presentationml.notesSlide+xml"/>
  <Override PartName="/ppt/tags/tag70.xml" ContentType="application/vnd.openxmlformats-officedocument.presentationml.tags+xml"/>
  <Override PartName="/ppt/notesSlides/notesSlide16.xml" ContentType="application/vnd.openxmlformats-officedocument.presentationml.notesSlide+xml"/>
  <Override PartName="/ppt/tags/tag71.xml" ContentType="application/vnd.openxmlformats-officedocument.presentationml.tags+xml"/>
  <Override PartName="/ppt/notesSlides/notesSlide17.xml" ContentType="application/vnd.openxmlformats-officedocument.presentationml.notesSlide+xml"/>
  <Override PartName="/ppt/tags/tag7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72" r:id="rId2"/>
    <p:sldMasterId id="2147483674" r:id="rId3"/>
    <p:sldMasterId id="2147483676" r:id="rId4"/>
    <p:sldMasterId id="2147483660" r:id="rId5"/>
    <p:sldMasterId id="2147483664" r:id="rId6"/>
  </p:sldMasterIdLst>
  <p:notesMasterIdLst>
    <p:notesMasterId r:id="rId98"/>
  </p:notesMasterIdLst>
  <p:handoutMasterIdLst>
    <p:handoutMasterId r:id="rId99"/>
  </p:handoutMasterIdLst>
  <p:sldIdLst>
    <p:sldId id="425" r:id="rId7"/>
    <p:sldId id="583" r:id="rId8"/>
    <p:sldId id="615" r:id="rId9"/>
    <p:sldId id="648" r:id="rId10"/>
    <p:sldId id="609" r:id="rId11"/>
    <p:sldId id="627" r:id="rId12"/>
    <p:sldId id="614" r:id="rId13"/>
    <p:sldId id="649" r:id="rId14"/>
    <p:sldId id="650" r:id="rId15"/>
    <p:sldId id="616" r:id="rId16"/>
    <p:sldId id="617" r:id="rId17"/>
    <p:sldId id="618" r:id="rId18"/>
    <p:sldId id="619" r:id="rId19"/>
    <p:sldId id="620" r:id="rId20"/>
    <p:sldId id="621" r:id="rId21"/>
    <p:sldId id="622" r:id="rId22"/>
    <p:sldId id="623" r:id="rId23"/>
    <p:sldId id="624" r:id="rId24"/>
    <p:sldId id="625" r:id="rId25"/>
    <p:sldId id="626" r:id="rId26"/>
    <p:sldId id="651" r:id="rId27"/>
    <p:sldId id="652" r:id="rId28"/>
    <p:sldId id="653" r:id="rId29"/>
    <p:sldId id="687" r:id="rId30"/>
    <p:sldId id="690" r:id="rId31"/>
    <p:sldId id="654" r:id="rId32"/>
    <p:sldId id="655" r:id="rId33"/>
    <p:sldId id="683" r:id="rId34"/>
    <p:sldId id="684" r:id="rId35"/>
    <p:sldId id="656" r:id="rId36"/>
    <p:sldId id="685" r:id="rId37"/>
    <p:sldId id="686" r:id="rId38"/>
    <p:sldId id="688" r:id="rId39"/>
    <p:sldId id="658" r:id="rId40"/>
    <p:sldId id="659" r:id="rId41"/>
    <p:sldId id="660" r:id="rId42"/>
    <p:sldId id="661" r:id="rId43"/>
    <p:sldId id="662" r:id="rId44"/>
    <p:sldId id="559" r:id="rId45"/>
    <p:sldId id="602" r:id="rId46"/>
    <p:sldId id="607" r:id="rId47"/>
    <p:sldId id="603" r:id="rId48"/>
    <p:sldId id="612" r:id="rId49"/>
    <p:sldId id="592" r:id="rId50"/>
    <p:sldId id="605" r:id="rId51"/>
    <p:sldId id="594" r:id="rId52"/>
    <p:sldId id="604" r:id="rId53"/>
    <p:sldId id="610" r:id="rId54"/>
    <p:sldId id="611" r:id="rId55"/>
    <p:sldId id="606" r:id="rId56"/>
    <p:sldId id="596" r:id="rId57"/>
    <p:sldId id="597" r:id="rId58"/>
    <p:sldId id="598" r:id="rId59"/>
    <p:sldId id="599" r:id="rId60"/>
    <p:sldId id="600" r:id="rId61"/>
    <p:sldId id="601" r:id="rId62"/>
    <p:sldId id="628" r:id="rId63"/>
    <p:sldId id="629" r:id="rId64"/>
    <p:sldId id="630" r:id="rId65"/>
    <p:sldId id="631" r:id="rId66"/>
    <p:sldId id="632" r:id="rId67"/>
    <p:sldId id="633" r:id="rId68"/>
    <p:sldId id="634" r:id="rId69"/>
    <p:sldId id="635" r:id="rId70"/>
    <p:sldId id="636" r:id="rId71"/>
    <p:sldId id="637" r:id="rId72"/>
    <p:sldId id="638" r:id="rId73"/>
    <p:sldId id="639" r:id="rId74"/>
    <p:sldId id="640" r:id="rId75"/>
    <p:sldId id="641" r:id="rId76"/>
    <p:sldId id="642" r:id="rId77"/>
    <p:sldId id="643" r:id="rId78"/>
    <p:sldId id="644" r:id="rId79"/>
    <p:sldId id="645" r:id="rId80"/>
    <p:sldId id="646" r:id="rId81"/>
    <p:sldId id="647" r:id="rId82"/>
    <p:sldId id="672" r:id="rId83"/>
    <p:sldId id="666" r:id="rId84"/>
    <p:sldId id="668" r:id="rId85"/>
    <p:sldId id="673" r:id="rId86"/>
    <p:sldId id="674" r:id="rId87"/>
    <p:sldId id="675" r:id="rId88"/>
    <p:sldId id="670" r:id="rId89"/>
    <p:sldId id="682" r:id="rId90"/>
    <p:sldId id="689" r:id="rId91"/>
    <p:sldId id="676" r:id="rId92"/>
    <p:sldId id="677" r:id="rId93"/>
    <p:sldId id="678" r:id="rId94"/>
    <p:sldId id="679" r:id="rId95"/>
    <p:sldId id="680" r:id="rId96"/>
    <p:sldId id="691" r:id="rId97"/>
  </p:sldIdLst>
  <p:sldSz cx="9906000" cy="6858000" type="A4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1" userDrawn="1">
          <p15:clr>
            <a:srgbClr val="A4A3A4"/>
          </p15:clr>
        </p15:guide>
        <p15:guide id="3" pos="4095" userDrawn="1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111">
          <p15:clr>
            <a:srgbClr val="A4A3A4"/>
          </p15:clr>
        </p15:guide>
        <p15:guide id="6" orient="horz" pos="2266">
          <p15:clr>
            <a:srgbClr val="A4A3A4"/>
          </p15:clr>
        </p15:guide>
        <p15:guide id="7" orient="horz" pos="840">
          <p15:clr>
            <a:srgbClr val="A4A3A4"/>
          </p15:clr>
        </p15:guide>
        <p15:guide id="8" orient="horz" pos="376">
          <p15:clr>
            <a:srgbClr val="A4A3A4"/>
          </p15:clr>
        </p15:guide>
        <p15:guide id="9" orient="horz" pos="249">
          <p15:clr>
            <a:srgbClr val="A4A3A4"/>
          </p15:clr>
        </p15:guide>
        <p15:guide id="10" pos="3125">
          <p15:clr>
            <a:srgbClr val="A4A3A4"/>
          </p15:clr>
        </p15:guide>
        <p15:guide id="11" pos="169">
          <p15:clr>
            <a:srgbClr val="A4A3A4"/>
          </p15:clr>
        </p15:guide>
        <p15:guide id="12" pos="5862">
          <p15:clr>
            <a:srgbClr val="A4A3A4"/>
          </p15:clr>
        </p15:guide>
        <p15:guide id="13" pos="725">
          <p15:clr>
            <a:srgbClr val="A4A3A4"/>
          </p15:clr>
        </p15:guide>
        <p15:guide id="14" pos="409">
          <p15:clr>
            <a:srgbClr val="A4A3A4"/>
          </p15:clr>
        </p15:guide>
        <p15:guide id="15" pos="1795">
          <p15:clr>
            <a:srgbClr val="A4A3A4"/>
          </p15:clr>
        </p15:guide>
        <p15:guide id="16" pos="2392">
          <p15:clr>
            <a:srgbClr val="A4A3A4"/>
          </p15:clr>
        </p15:guide>
        <p15:guide id="17" pos="60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FF66FF"/>
    <a:srgbClr val="00B050"/>
    <a:srgbClr val="00B0F0"/>
    <a:srgbClr val="FF99FF"/>
    <a:srgbClr val="FF3399"/>
    <a:srgbClr val="CC00CC"/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6" autoAdjust="0"/>
    <p:restoredTop sz="99890" autoAdjust="0"/>
  </p:normalViewPr>
  <p:slideViewPr>
    <p:cSldViewPr snapToGrid="0">
      <p:cViewPr varScale="1">
        <p:scale>
          <a:sx n="120" d="100"/>
          <a:sy n="120" d="100"/>
        </p:scale>
        <p:origin x="1152" y="114"/>
      </p:cViewPr>
      <p:guideLst>
        <p:guide pos="761"/>
        <p:guide pos="4095"/>
        <p:guide orient="horz" pos="2160"/>
        <p:guide orient="horz" pos="111"/>
        <p:guide orient="horz" pos="2266"/>
        <p:guide orient="horz" pos="840"/>
        <p:guide orient="horz" pos="376"/>
        <p:guide orient="horz" pos="249"/>
        <p:guide pos="3125"/>
        <p:guide pos="169"/>
        <p:guide pos="5862"/>
        <p:guide pos="725"/>
        <p:guide pos="409"/>
        <p:guide pos="1795"/>
        <p:guide pos="2392"/>
        <p:guide pos="60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9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93" cy="497683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715" y="0"/>
            <a:ext cx="2949893" cy="497683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r">
              <a:defRPr sz="1200"/>
            </a:lvl1pPr>
          </a:lstStyle>
          <a:p>
            <a:fld id="{DB6637C5-E5EC-45B2-9608-43272685958A}" type="datetimeFigureOut">
              <a:rPr lang="ko-KR" altLang="en-US" smtClean="0"/>
              <a:pPr/>
              <a:t>2018-09-04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1655"/>
            <a:ext cx="2949893" cy="497683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715" y="9441655"/>
            <a:ext cx="2949893" cy="497683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r">
              <a:defRPr sz="1200"/>
            </a:lvl1pPr>
          </a:lstStyle>
          <a:p>
            <a:fld id="{92FAE5A5-287D-4A9C-B095-1C3594CC1A8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5596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93" cy="497683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715" y="0"/>
            <a:ext cx="2949893" cy="497683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r">
              <a:defRPr sz="1200"/>
            </a:lvl1pPr>
          </a:lstStyle>
          <a:p>
            <a:fld id="{FE8C1591-46EA-436E-A1E2-9DFA1E2F672B}" type="datetimeFigureOut">
              <a:rPr lang="ko-KR" altLang="en-US" smtClean="0"/>
              <a:pPr/>
              <a:t>2018-09-04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45050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23" tIns="45811" rIns="91623" bIns="45811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357" y="4782840"/>
            <a:ext cx="5444486" cy="3914677"/>
          </a:xfrm>
          <a:prstGeom prst="rect">
            <a:avLst/>
          </a:prstGeom>
        </p:spPr>
        <p:txBody>
          <a:bodyPr vert="horz" lIns="91623" tIns="45811" rIns="91623" bIns="45811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1655"/>
            <a:ext cx="2949893" cy="497683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715" y="9441655"/>
            <a:ext cx="2949893" cy="497683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r">
              <a:defRPr sz="1200"/>
            </a:lvl1pPr>
          </a:lstStyle>
          <a:p>
            <a:fld id="{99469A11-3F30-4831-B00E-D0BB67818E1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168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59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69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70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71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72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73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74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75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76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45050" cy="3355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69A11-3F30-4831-B00E-D0BB67818E13}" type="slidenum">
              <a:rPr lang="ko-KR" altLang="en-US" smtClean="0"/>
              <a:pPr/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61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0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80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91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82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8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68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7"/>
          <p:cNvSpPr>
            <a:spLocks noChangeArrowheads="1"/>
          </p:cNvSpPr>
          <p:nvPr userDrawn="1"/>
        </p:nvSpPr>
        <p:spPr bwMode="auto">
          <a:xfrm>
            <a:off x="9180746" y="41947"/>
            <a:ext cx="6651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ctr" anchorCtr="1"/>
          <a:lstStyle/>
          <a:p>
            <a:pPr algn="r">
              <a:defRPr/>
            </a:pPr>
            <a:fld id="{E644FEE3-46ED-4FC2-9F0D-941C50120FD1}" type="slidenum">
              <a:rPr kumimoji="0" lang="en-US" altLang="ko-KR" sz="900" smtClean="0">
                <a:solidFill>
                  <a:srgbClr val="7F7F7F"/>
                </a:solidFill>
                <a:latin typeface="맑은 고딕" pitchFamily="50" charset="-127"/>
                <a:ea typeface="맑은 고딕" pitchFamily="50" charset="-127"/>
              </a:rPr>
              <a:pPr algn="r">
                <a:defRPr/>
              </a:pPr>
              <a:t>‹#›</a:t>
            </a:fld>
            <a:endParaRPr kumimoji="0" lang="en-US" altLang="ko-KR" sz="900" dirty="0">
              <a:solidFill>
                <a:srgbClr val="7F7F7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0" name="Group 6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7255055"/>
              </p:ext>
            </p:extLst>
          </p:nvPr>
        </p:nvGraphicFramePr>
        <p:xfrm>
          <a:off x="57150" y="70339"/>
          <a:ext cx="9791700" cy="228600"/>
        </p:xfrm>
        <a:graphic>
          <a:graphicData uri="http://schemas.openxmlformats.org/drawingml/2006/table">
            <a:tbl>
              <a:tblPr/>
              <a:tblGrid>
                <a:gridCol w="103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JLRK Digital DB Acquisition Form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Version</a:t>
                      </a: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</a:t>
                      </a:r>
                      <a:endParaRPr kumimoji="1" lang="ko-KR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6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57199749"/>
              </p:ext>
            </p:extLst>
          </p:nvPr>
        </p:nvGraphicFramePr>
        <p:xfrm>
          <a:off x="58725" y="369116"/>
          <a:ext cx="4857226" cy="228610"/>
        </p:xfrm>
        <a:graphic>
          <a:graphicData uri="http://schemas.openxmlformats.org/drawingml/2006/table">
            <a:tbl>
              <a:tblPr/>
              <a:tblGrid>
                <a:gridCol w="996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0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Location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직사각형 11"/>
          <p:cNvSpPr/>
          <p:nvPr userDrawn="1"/>
        </p:nvSpPr>
        <p:spPr>
          <a:xfrm>
            <a:off x="57151" y="358042"/>
            <a:ext cx="9783136" cy="642962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맑은 고딕" panose="020B0503020000020004" pitchFamily="50" charset="-127"/>
            </a:endParaRPr>
          </a:p>
        </p:txBody>
      </p:sp>
      <p:cxnSp>
        <p:nvCxnSpPr>
          <p:cNvPr id="3" name="직선 연결선 2"/>
          <p:cNvCxnSpPr/>
          <p:nvPr userDrawn="1"/>
        </p:nvCxnSpPr>
        <p:spPr>
          <a:xfrm>
            <a:off x="4986556" y="377506"/>
            <a:ext cx="0" cy="63924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Group 6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61230364"/>
              </p:ext>
            </p:extLst>
          </p:nvPr>
        </p:nvGraphicFramePr>
        <p:xfrm>
          <a:off x="4983063" y="369116"/>
          <a:ext cx="4865613" cy="228610"/>
        </p:xfrm>
        <a:graphic>
          <a:graphicData uri="http://schemas.openxmlformats.org/drawingml/2006/table">
            <a:tbl>
              <a:tblPr/>
              <a:tblGrid>
                <a:gridCol w="99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Location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4" name="직선 연결선 13"/>
          <p:cNvCxnSpPr/>
          <p:nvPr userDrawn="1"/>
        </p:nvCxnSpPr>
        <p:spPr>
          <a:xfrm>
            <a:off x="4911056" y="377506"/>
            <a:ext cx="0" cy="63924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 userDrawn="1"/>
        </p:nvCxnSpPr>
        <p:spPr>
          <a:xfrm>
            <a:off x="70339" y="5873584"/>
            <a:ext cx="483576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 userDrawn="1"/>
        </p:nvCxnSpPr>
        <p:spPr>
          <a:xfrm>
            <a:off x="4985239" y="5873584"/>
            <a:ext cx="483576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5081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9180746" y="41947"/>
            <a:ext cx="6651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ctr" anchorCtr="1"/>
          <a:lstStyle/>
          <a:p>
            <a:pPr algn="r">
              <a:defRPr/>
            </a:pPr>
            <a:fld id="{E644FEE3-46ED-4FC2-9F0D-941C50120FD1}" type="slidenum">
              <a:rPr kumimoji="0" lang="en-US" altLang="ko-KR" sz="900" smtClean="0">
                <a:solidFill>
                  <a:srgbClr val="7F7F7F"/>
                </a:solidFill>
                <a:latin typeface="맑은 고딕" pitchFamily="50" charset="-127"/>
                <a:ea typeface="맑은 고딕" pitchFamily="50" charset="-127"/>
              </a:rPr>
              <a:pPr algn="r">
                <a:defRPr/>
              </a:pPr>
              <a:t>‹#›</a:t>
            </a:fld>
            <a:endParaRPr kumimoji="0" lang="en-US" altLang="ko-KR" sz="900" dirty="0">
              <a:solidFill>
                <a:srgbClr val="7F7F7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3" name="Group 6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44791697"/>
              </p:ext>
            </p:extLst>
          </p:nvPr>
        </p:nvGraphicFramePr>
        <p:xfrm>
          <a:off x="57150" y="70339"/>
          <a:ext cx="9791700" cy="228600"/>
        </p:xfrm>
        <a:graphic>
          <a:graphicData uri="http://schemas.openxmlformats.org/drawingml/2006/table">
            <a:tbl>
              <a:tblPr/>
              <a:tblGrid>
                <a:gridCol w="103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Location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Version</a:t>
                      </a: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</a:t>
                      </a:r>
                      <a:endParaRPr kumimoji="1" lang="ko-KR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6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54653152"/>
              </p:ext>
            </p:extLst>
          </p:nvPr>
        </p:nvGraphicFramePr>
        <p:xfrm>
          <a:off x="7701094" y="358043"/>
          <a:ext cx="2147756" cy="6429618"/>
        </p:xfrm>
        <a:graphic>
          <a:graphicData uri="http://schemas.openxmlformats.org/drawingml/2006/table">
            <a:tbl>
              <a:tblPr/>
              <a:tblGrid>
                <a:gridCol w="96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2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Page ID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1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화면설명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11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 userDrawn="1"/>
        </p:nvSpPr>
        <p:spPr>
          <a:xfrm>
            <a:off x="57150" y="358042"/>
            <a:ext cx="7593610" cy="642962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맑은 고딕" panose="020B0503020000020004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73002726"/>
              </p:ext>
            </p:extLst>
          </p:nvPr>
        </p:nvGraphicFramePr>
        <p:xfrm>
          <a:off x="8670759" y="358042"/>
          <a:ext cx="1175150" cy="248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208"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35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다음화면연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9180746" y="41947"/>
            <a:ext cx="6651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ctr" anchorCtr="1"/>
          <a:lstStyle/>
          <a:p>
            <a:pPr algn="r">
              <a:defRPr/>
            </a:pPr>
            <a:fld id="{E644FEE3-46ED-4FC2-9F0D-941C50120FD1}" type="slidenum">
              <a:rPr kumimoji="0" lang="en-US" altLang="ko-KR" sz="900" smtClean="0">
                <a:solidFill>
                  <a:srgbClr val="7F7F7F"/>
                </a:solidFill>
                <a:latin typeface="맑은 고딕" pitchFamily="50" charset="-127"/>
                <a:ea typeface="맑은 고딕" pitchFamily="50" charset="-127"/>
              </a:rPr>
              <a:pPr algn="r">
                <a:defRPr/>
              </a:pPr>
              <a:t>‹#›</a:t>
            </a:fld>
            <a:endParaRPr kumimoji="0" lang="en-US" altLang="ko-KR" sz="900" dirty="0">
              <a:solidFill>
                <a:srgbClr val="7F7F7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3" name="Group 6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93880072"/>
              </p:ext>
            </p:extLst>
          </p:nvPr>
        </p:nvGraphicFramePr>
        <p:xfrm>
          <a:off x="57150" y="70339"/>
          <a:ext cx="9791700" cy="228600"/>
        </p:xfrm>
        <a:graphic>
          <a:graphicData uri="http://schemas.openxmlformats.org/drawingml/2006/table">
            <a:tbl>
              <a:tblPr/>
              <a:tblGrid>
                <a:gridCol w="103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Location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Version</a:t>
                      </a: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</a:t>
                      </a:r>
                      <a:endParaRPr kumimoji="1" lang="ko-KR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6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17065735"/>
              </p:ext>
            </p:extLst>
          </p:nvPr>
        </p:nvGraphicFramePr>
        <p:xfrm>
          <a:off x="7701094" y="358043"/>
          <a:ext cx="2147756" cy="6429618"/>
        </p:xfrm>
        <a:graphic>
          <a:graphicData uri="http://schemas.openxmlformats.org/drawingml/2006/table">
            <a:tbl>
              <a:tblPr/>
              <a:tblGrid>
                <a:gridCol w="96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2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Page ID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1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화면설명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11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 userDrawn="1"/>
        </p:nvSpPr>
        <p:spPr>
          <a:xfrm>
            <a:off x="57150" y="358042"/>
            <a:ext cx="7593610" cy="642962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65282" y="6645442"/>
            <a:ext cx="7596000" cy="140016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다음 페이지 연결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674664" y="380995"/>
            <a:ext cx="11571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800" dirty="0" smtClean="0">
              <a:latin typeface="+mn-ea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34578079"/>
              </p:ext>
            </p:extLst>
          </p:nvPr>
        </p:nvGraphicFramePr>
        <p:xfrm>
          <a:off x="8670759" y="358042"/>
          <a:ext cx="1175150" cy="248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208"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847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전화면연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9180746" y="41947"/>
            <a:ext cx="6651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ctr" anchorCtr="1"/>
          <a:lstStyle/>
          <a:p>
            <a:pPr algn="r">
              <a:defRPr/>
            </a:pPr>
            <a:fld id="{E644FEE3-46ED-4FC2-9F0D-941C50120FD1}" type="slidenum">
              <a:rPr kumimoji="0" lang="en-US" altLang="ko-KR" sz="900" smtClean="0">
                <a:solidFill>
                  <a:srgbClr val="7F7F7F"/>
                </a:solidFill>
                <a:latin typeface="맑은 고딕" pitchFamily="50" charset="-127"/>
                <a:ea typeface="맑은 고딕" pitchFamily="50" charset="-127"/>
              </a:rPr>
              <a:pPr algn="r">
                <a:defRPr/>
              </a:pPr>
              <a:t>‹#›</a:t>
            </a:fld>
            <a:endParaRPr kumimoji="0" lang="en-US" altLang="ko-KR" sz="900" dirty="0">
              <a:solidFill>
                <a:srgbClr val="7F7F7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3" name="Group 6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79921715"/>
              </p:ext>
            </p:extLst>
          </p:nvPr>
        </p:nvGraphicFramePr>
        <p:xfrm>
          <a:off x="57150" y="70339"/>
          <a:ext cx="9791700" cy="228600"/>
        </p:xfrm>
        <a:graphic>
          <a:graphicData uri="http://schemas.openxmlformats.org/drawingml/2006/table">
            <a:tbl>
              <a:tblPr/>
              <a:tblGrid>
                <a:gridCol w="103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Location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Version</a:t>
                      </a: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</a:t>
                      </a:r>
                      <a:endParaRPr kumimoji="1" lang="ko-KR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6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92167399"/>
              </p:ext>
            </p:extLst>
          </p:nvPr>
        </p:nvGraphicFramePr>
        <p:xfrm>
          <a:off x="7701094" y="358043"/>
          <a:ext cx="2147756" cy="6429618"/>
        </p:xfrm>
        <a:graphic>
          <a:graphicData uri="http://schemas.openxmlformats.org/drawingml/2006/table">
            <a:tbl>
              <a:tblPr/>
              <a:tblGrid>
                <a:gridCol w="96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2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Page ID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1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화면설명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11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 userDrawn="1"/>
        </p:nvSpPr>
        <p:spPr>
          <a:xfrm>
            <a:off x="57150" y="358042"/>
            <a:ext cx="7593610" cy="642962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65282" y="367892"/>
            <a:ext cx="7596000" cy="140016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이전 페이지 연결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674664" y="380995"/>
            <a:ext cx="11571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800" dirty="0" smtClean="0">
              <a:latin typeface="+mn-ea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08694553"/>
              </p:ext>
            </p:extLst>
          </p:nvPr>
        </p:nvGraphicFramePr>
        <p:xfrm>
          <a:off x="8670759" y="358042"/>
          <a:ext cx="1175150" cy="248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208"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75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전/다음화면연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9180746" y="41947"/>
            <a:ext cx="6651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ctr" anchorCtr="1"/>
          <a:lstStyle/>
          <a:p>
            <a:pPr algn="r">
              <a:defRPr/>
            </a:pPr>
            <a:fld id="{E644FEE3-46ED-4FC2-9F0D-941C50120FD1}" type="slidenum">
              <a:rPr kumimoji="0" lang="en-US" altLang="ko-KR" sz="900" smtClean="0">
                <a:solidFill>
                  <a:srgbClr val="7F7F7F"/>
                </a:solidFill>
                <a:latin typeface="맑은 고딕" pitchFamily="50" charset="-127"/>
                <a:ea typeface="맑은 고딕" pitchFamily="50" charset="-127"/>
              </a:rPr>
              <a:pPr algn="r">
                <a:defRPr/>
              </a:pPr>
              <a:t>‹#›</a:t>
            </a:fld>
            <a:endParaRPr kumimoji="0" lang="en-US" altLang="ko-KR" sz="900" dirty="0">
              <a:solidFill>
                <a:srgbClr val="7F7F7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3" name="Group 6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89404721"/>
              </p:ext>
            </p:extLst>
          </p:nvPr>
        </p:nvGraphicFramePr>
        <p:xfrm>
          <a:off x="57150" y="70339"/>
          <a:ext cx="9791700" cy="228600"/>
        </p:xfrm>
        <a:graphic>
          <a:graphicData uri="http://schemas.openxmlformats.org/drawingml/2006/table">
            <a:tbl>
              <a:tblPr/>
              <a:tblGrid>
                <a:gridCol w="103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Location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Version</a:t>
                      </a: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0" marR="990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</a:t>
                      </a:r>
                      <a:endParaRPr kumimoji="1" lang="ko-KR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roup 6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8665606"/>
              </p:ext>
            </p:extLst>
          </p:nvPr>
        </p:nvGraphicFramePr>
        <p:xfrm>
          <a:off x="7701094" y="358043"/>
          <a:ext cx="2147756" cy="6429618"/>
        </p:xfrm>
        <a:graphic>
          <a:graphicData uri="http://schemas.openxmlformats.org/drawingml/2006/table">
            <a:tbl>
              <a:tblPr/>
              <a:tblGrid>
                <a:gridCol w="96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2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Page ID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1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화면설명</a:t>
                      </a: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11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061" marR="99061" marT="45725" marB="457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 userDrawn="1"/>
        </p:nvSpPr>
        <p:spPr>
          <a:xfrm>
            <a:off x="57150" y="358042"/>
            <a:ext cx="7593610" cy="642962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65282" y="367892"/>
            <a:ext cx="7596000" cy="140016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이전 페이지 연결</a:t>
            </a:r>
          </a:p>
        </p:txBody>
      </p:sp>
      <p:sp>
        <p:nvSpPr>
          <p:cNvPr id="7" name="직사각형 6"/>
          <p:cNvSpPr/>
          <p:nvPr userDrawn="1"/>
        </p:nvSpPr>
        <p:spPr bwMode="auto">
          <a:xfrm>
            <a:off x="65282" y="6647646"/>
            <a:ext cx="7596000" cy="140016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다음 페이지 연결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674664" y="380995"/>
            <a:ext cx="11571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800" dirty="0" smtClean="0">
              <a:latin typeface="+mn-ea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08694553"/>
              </p:ext>
            </p:extLst>
          </p:nvPr>
        </p:nvGraphicFramePr>
        <p:xfrm>
          <a:off x="8670759" y="358042"/>
          <a:ext cx="1175150" cy="248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208">
                <a:tc>
                  <a:txBody>
                    <a:bodyPr/>
                    <a:lstStyle/>
                    <a:p>
                      <a:pPr latinLnBrk="1"/>
                      <a:endParaRPr lang="ko-KR" alt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253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2830" y="6580554"/>
            <a:ext cx="401394" cy="16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FEF6E-B77C-4A51-B027-6F80F204A064}" type="slidenum">
              <a:rPr lang="ko-KR" altLang="en-US" smtClean="0"/>
              <a:t>‹#›</a:t>
            </a:fld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9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5" name="그림 14" descr="클릭앤터치-로고-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606" y="6569075"/>
            <a:ext cx="1258302" cy="261961"/>
          </a:xfrm>
          <a:prstGeom prst="rect">
            <a:avLst/>
          </a:prstGeom>
        </p:spPr>
      </p:pic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783083" y="6580554"/>
            <a:ext cx="401394" cy="164369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FEF6E-B77C-4A51-B027-6F80F204A06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9285" y="993959"/>
            <a:ext cx="457227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직사각형 19"/>
          <p:cNvSpPr/>
          <p:nvPr userDrawn="1"/>
        </p:nvSpPr>
        <p:spPr>
          <a:xfrm>
            <a:off x="6067566" y="6573546"/>
            <a:ext cx="2400016" cy="220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en-US" altLang="ko-KR" sz="8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바탕" panose="02030600000101010101" pitchFamily="18" charset="-127"/>
                <a:cs typeface="Times New Roman" panose="02020603050405020304" pitchFamily="18" charset="0"/>
              </a:rPr>
              <a:t>Copyright © ClicknTouch. All Right Reserved</a:t>
            </a:r>
            <a:endParaRPr lang="ko-KR" altLang="ko-KR" sz="12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  <a:ea typeface="바탕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0" name="모서리가 둥근 직사각형 9"/>
          <p:cNvSpPr/>
          <p:nvPr userDrawn="1"/>
        </p:nvSpPr>
        <p:spPr>
          <a:xfrm>
            <a:off x="327872" y="1118521"/>
            <a:ext cx="9305075" cy="5347607"/>
          </a:xfrm>
          <a:prstGeom prst="roundRect">
            <a:avLst>
              <a:gd name="adj" fmla="val 2213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7" y="6580554"/>
            <a:ext cx="1193635" cy="19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3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2" name="그림 11" descr="클릭앤터치-로고-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606" y="6569075"/>
            <a:ext cx="1258302" cy="261961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783084" y="6580554"/>
            <a:ext cx="401394" cy="164369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FEF6E-B77C-4A51-B027-6F80F204A06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6" name="직사각형 15"/>
          <p:cNvSpPr/>
          <p:nvPr userDrawn="1"/>
        </p:nvSpPr>
        <p:spPr>
          <a:xfrm>
            <a:off x="6067566" y="6573546"/>
            <a:ext cx="2400016" cy="220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en-US" altLang="ko-KR" sz="8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바탕" panose="02030600000101010101" pitchFamily="18" charset="-127"/>
                <a:cs typeface="Times New Roman" panose="02020603050405020304" pitchFamily="18" charset="0"/>
              </a:rPr>
              <a:t>Copyright © ClicknTouch. All Right Reserved</a:t>
            </a:r>
            <a:endParaRPr lang="ko-KR" altLang="ko-KR" sz="12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  <a:ea typeface="바탕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7" y="6580554"/>
            <a:ext cx="1193635" cy="19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9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클릭앤터치-로고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606" y="6569075"/>
            <a:ext cx="1258302" cy="261961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783084" y="6580554"/>
            <a:ext cx="401394" cy="164369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7FEF6E-B77C-4A51-B027-6F80F204A06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6" name="직사각형 15"/>
          <p:cNvSpPr/>
          <p:nvPr userDrawn="1"/>
        </p:nvSpPr>
        <p:spPr>
          <a:xfrm>
            <a:off x="6067566" y="6573546"/>
            <a:ext cx="2400016" cy="220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en-US" altLang="ko-KR" sz="8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바탕" panose="02030600000101010101" pitchFamily="18" charset="-127"/>
                <a:cs typeface="Times New Roman" panose="02020603050405020304" pitchFamily="18" charset="0"/>
              </a:rPr>
              <a:t>Copyright © ClicknTouch. All Right Reserved</a:t>
            </a:r>
            <a:endParaRPr lang="ko-KR" altLang="ko-KR" sz="12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  <a:ea typeface="바탕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3274645"/>
            <a:ext cx="9906000" cy="62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7" y="6580554"/>
            <a:ext cx="1193635" cy="19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4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39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7" r:id="rId3"/>
    <p:sldLayoutId id="2147483668" r:id="rId4"/>
    <p:sldLayoutId id="2147483669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6135079"/>
            <a:ext cx="9906000" cy="722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1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.png"/><Relationship Id="rId21" Type="http://schemas.openxmlformats.org/officeDocument/2006/relationships/image" Target="../media/image34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63" Type="http://schemas.openxmlformats.org/officeDocument/2006/relationships/image" Target="../media/image76.png"/><Relationship Id="rId68" Type="http://schemas.openxmlformats.org/officeDocument/2006/relationships/image" Target="../media/image81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9" Type="http://schemas.openxmlformats.org/officeDocument/2006/relationships/image" Target="../media/image42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jp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8" Type="http://schemas.openxmlformats.org/officeDocument/2006/relationships/image" Target="../media/image71.png"/><Relationship Id="rId66" Type="http://schemas.openxmlformats.org/officeDocument/2006/relationships/image" Target="../media/image79.emf"/><Relationship Id="rId5" Type="http://schemas.openxmlformats.org/officeDocument/2006/relationships/image" Target="../media/image18.png"/><Relationship Id="rId61" Type="http://schemas.openxmlformats.org/officeDocument/2006/relationships/image" Target="../media/image74.png"/><Relationship Id="rId19" Type="http://schemas.openxmlformats.org/officeDocument/2006/relationships/image" Target="../media/image3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48" Type="http://schemas.openxmlformats.org/officeDocument/2006/relationships/image" Target="../media/image61.png"/><Relationship Id="rId56" Type="http://schemas.openxmlformats.org/officeDocument/2006/relationships/image" Target="../media/image69.png"/><Relationship Id="rId64" Type="http://schemas.openxmlformats.org/officeDocument/2006/relationships/image" Target="../media/image77.png"/><Relationship Id="rId69" Type="http://schemas.openxmlformats.org/officeDocument/2006/relationships/image" Target="../media/image82.png"/><Relationship Id="rId8" Type="http://schemas.openxmlformats.org/officeDocument/2006/relationships/image" Target="../media/image21.png"/><Relationship Id="rId51" Type="http://schemas.openxmlformats.org/officeDocument/2006/relationships/image" Target="../media/image64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jpg"/><Relationship Id="rId46" Type="http://schemas.openxmlformats.org/officeDocument/2006/relationships/image" Target="../media/image59.png"/><Relationship Id="rId59" Type="http://schemas.openxmlformats.org/officeDocument/2006/relationships/image" Target="../media/image72.png"/><Relationship Id="rId67" Type="http://schemas.openxmlformats.org/officeDocument/2006/relationships/image" Target="../media/image80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54" Type="http://schemas.openxmlformats.org/officeDocument/2006/relationships/image" Target="../media/image67.png"/><Relationship Id="rId6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jpg"/><Relationship Id="rId49" Type="http://schemas.openxmlformats.org/officeDocument/2006/relationships/image" Target="../media/image62.png"/><Relationship Id="rId57" Type="http://schemas.openxmlformats.org/officeDocument/2006/relationships/image" Target="../media/image70.png"/><Relationship Id="rId10" Type="http://schemas.openxmlformats.org/officeDocument/2006/relationships/image" Target="../media/image23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52" Type="http://schemas.openxmlformats.org/officeDocument/2006/relationships/image" Target="../media/image65.emf"/><Relationship Id="rId60" Type="http://schemas.openxmlformats.org/officeDocument/2006/relationships/image" Target="../media/image73.png"/><Relationship Id="rId65" Type="http://schemas.openxmlformats.org/officeDocument/2006/relationships/image" Target="../media/image7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9" Type="http://schemas.openxmlformats.org/officeDocument/2006/relationships/image" Target="../media/image52.jpg"/><Relationship Id="rId34" Type="http://schemas.openxmlformats.org/officeDocument/2006/relationships/image" Target="../media/image47.png"/><Relationship Id="rId50" Type="http://schemas.openxmlformats.org/officeDocument/2006/relationships/image" Target="../media/image63.png"/><Relationship Id="rId55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emf"/><Relationship Id="rId7" Type="http://schemas.openxmlformats.org/officeDocument/2006/relationships/image" Target="../media/image88.png"/><Relationship Id="rId12" Type="http://schemas.openxmlformats.org/officeDocument/2006/relationships/image" Target="../media/image93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92.emf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emf"/><Relationship Id="rId9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emf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4.emf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8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100.png"/><Relationship Id="rId7" Type="http://schemas.openxmlformats.org/officeDocument/2006/relationships/image" Target="../media/image85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emf"/><Relationship Id="rId5" Type="http://schemas.openxmlformats.org/officeDocument/2006/relationships/image" Target="../media/image103.png"/><Relationship Id="rId4" Type="http://schemas.openxmlformats.org/officeDocument/2006/relationships/image" Target="../media/image101.png"/><Relationship Id="rId9" Type="http://schemas.openxmlformats.org/officeDocument/2006/relationships/image" Target="../media/image10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100.png"/><Relationship Id="rId7" Type="http://schemas.openxmlformats.org/officeDocument/2006/relationships/image" Target="../media/image85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emf"/><Relationship Id="rId11" Type="http://schemas.openxmlformats.org/officeDocument/2006/relationships/image" Target="../media/image111.emf"/><Relationship Id="rId5" Type="http://schemas.openxmlformats.org/officeDocument/2006/relationships/image" Target="../media/image103.png"/><Relationship Id="rId10" Type="http://schemas.openxmlformats.org/officeDocument/2006/relationships/image" Target="../media/image110.png"/><Relationship Id="rId4" Type="http://schemas.openxmlformats.org/officeDocument/2006/relationships/image" Target="../media/image101.png"/><Relationship Id="rId9" Type="http://schemas.openxmlformats.org/officeDocument/2006/relationships/image" Target="../media/image10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2.png"/><Relationship Id="rId3" Type="http://schemas.openxmlformats.org/officeDocument/2006/relationships/image" Target="../media/image83.png"/><Relationship Id="rId7" Type="http://schemas.openxmlformats.org/officeDocument/2006/relationships/image" Target="../media/image90.png"/><Relationship Id="rId12" Type="http://schemas.openxmlformats.org/officeDocument/2006/relationships/image" Target="../media/image3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5.emf"/><Relationship Id="rId15" Type="http://schemas.openxmlformats.org/officeDocument/2006/relationships/image" Target="../media/image114.png"/><Relationship Id="rId10" Type="http://schemas.openxmlformats.org/officeDocument/2006/relationships/image" Target="../media/image93.emf"/><Relationship Id="rId4" Type="http://schemas.openxmlformats.org/officeDocument/2006/relationships/image" Target="../media/image84.emf"/><Relationship Id="rId9" Type="http://schemas.openxmlformats.org/officeDocument/2006/relationships/image" Target="../media/image92.emf"/><Relationship Id="rId14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image" Target="../media/image119.png"/><Relationship Id="rId3" Type="http://schemas.openxmlformats.org/officeDocument/2006/relationships/image" Target="../media/image116.png"/><Relationship Id="rId7" Type="http://schemas.openxmlformats.org/officeDocument/2006/relationships/image" Target="../media/image85.emf"/><Relationship Id="rId12" Type="http://schemas.openxmlformats.org/officeDocument/2006/relationships/image" Target="../media/image118.png"/><Relationship Id="rId17" Type="http://schemas.openxmlformats.org/officeDocument/2006/relationships/image" Target="../media/image114.png"/><Relationship Id="rId2" Type="http://schemas.openxmlformats.org/officeDocument/2006/relationships/image" Target="../media/image115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emf"/><Relationship Id="rId11" Type="http://schemas.openxmlformats.org/officeDocument/2006/relationships/image" Target="../media/image38.png"/><Relationship Id="rId5" Type="http://schemas.openxmlformats.org/officeDocument/2006/relationships/image" Target="../media/image83.png"/><Relationship Id="rId15" Type="http://schemas.openxmlformats.org/officeDocument/2006/relationships/image" Target="../media/image112.png"/><Relationship Id="rId10" Type="http://schemas.openxmlformats.org/officeDocument/2006/relationships/image" Target="../media/image94.png"/><Relationship Id="rId4" Type="http://schemas.openxmlformats.org/officeDocument/2006/relationships/image" Target="../media/image117.png"/><Relationship Id="rId9" Type="http://schemas.openxmlformats.org/officeDocument/2006/relationships/image" Target="../media/image93.emf"/><Relationship Id="rId14" Type="http://schemas.openxmlformats.org/officeDocument/2006/relationships/image" Target="../media/image12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119.png"/><Relationship Id="rId3" Type="http://schemas.openxmlformats.org/officeDocument/2006/relationships/image" Target="../media/image122.png"/><Relationship Id="rId7" Type="http://schemas.openxmlformats.org/officeDocument/2006/relationships/image" Target="../media/image92.emf"/><Relationship Id="rId12" Type="http://schemas.openxmlformats.org/officeDocument/2006/relationships/image" Target="../media/image38.png"/><Relationship Id="rId17" Type="http://schemas.openxmlformats.org/officeDocument/2006/relationships/image" Target="../media/image126.emf"/><Relationship Id="rId2" Type="http://schemas.openxmlformats.org/officeDocument/2006/relationships/image" Target="../media/image12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11" Type="http://schemas.openxmlformats.org/officeDocument/2006/relationships/image" Target="../media/image94.png"/><Relationship Id="rId5" Type="http://schemas.openxmlformats.org/officeDocument/2006/relationships/image" Target="../media/image124.png"/><Relationship Id="rId15" Type="http://schemas.openxmlformats.org/officeDocument/2006/relationships/image" Target="../media/image113.png"/><Relationship Id="rId10" Type="http://schemas.openxmlformats.org/officeDocument/2006/relationships/image" Target="../media/image93.emf"/><Relationship Id="rId4" Type="http://schemas.openxmlformats.org/officeDocument/2006/relationships/image" Target="../media/image123.png"/><Relationship Id="rId9" Type="http://schemas.openxmlformats.org/officeDocument/2006/relationships/image" Target="../media/image85.emf"/><Relationship Id="rId1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19.png"/><Relationship Id="rId7" Type="http://schemas.openxmlformats.org/officeDocument/2006/relationships/image" Target="../media/image11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Relationship Id="rId9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0.png"/><Relationship Id="rId18" Type="http://schemas.openxmlformats.org/officeDocument/2006/relationships/image" Target="../media/image143.png"/><Relationship Id="rId26" Type="http://schemas.openxmlformats.org/officeDocument/2006/relationships/image" Target="../media/image113.png"/><Relationship Id="rId3" Type="http://schemas.openxmlformats.org/officeDocument/2006/relationships/image" Target="../media/image130.png"/><Relationship Id="rId21" Type="http://schemas.openxmlformats.org/officeDocument/2006/relationships/image" Target="../media/image146.png"/><Relationship Id="rId7" Type="http://schemas.openxmlformats.org/officeDocument/2006/relationships/image" Target="../media/image134.png"/><Relationship Id="rId12" Type="http://schemas.openxmlformats.org/officeDocument/2006/relationships/image" Target="../media/image8.png"/><Relationship Id="rId17" Type="http://schemas.openxmlformats.org/officeDocument/2006/relationships/image" Target="../media/image142.png"/><Relationship Id="rId25" Type="http://schemas.openxmlformats.org/officeDocument/2006/relationships/image" Target="../media/image114.png"/><Relationship Id="rId2" Type="http://schemas.openxmlformats.org/officeDocument/2006/relationships/image" Target="../media/image11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11" Type="http://schemas.openxmlformats.org/officeDocument/2006/relationships/image" Target="../media/image138.jpeg"/><Relationship Id="rId24" Type="http://schemas.openxmlformats.org/officeDocument/2006/relationships/image" Target="../media/image149.png"/><Relationship Id="rId5" Type="http://schemas.openxmlformats.org/officeDocument/2006/relationships/image" Target="../media/image132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7.png"/><Relationship Id="rId19" Type="http://schemas.openxmlformats.org/officeDocument/2006/relationships/image" Target="../media/image144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39.jpeg"/><Relationship Id="rId22" Type="http://schemas.openxmlformats.org/officeDocument/2006/relationships/image" Target="../media/image1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9.jpe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11" Type="http://schemas.openxmlformats.org/officeDocument/2006/relationships/image" Target="../media/image136.png"/><Relationship Id="rId5" Type="http://schemas.openxmlformats.org/officeDocument/2006/relationships/image" Target="../media/image132.png"/><Relationship Id="rId10" Type="http://schemas.openxmlformats.org/officeDocument/2006/relationships/image" Target="../media/image151.png"/><Relationship Id="rId4" Type="http://schemas.openxmlformats.org/officeDocument/2006/relationships/image" Target="../media/image131.png"/><Relationship Id="rId9" Type="http://schemas.openxmlformats.org/officeDocument/2006/relationships/image" Target="../media/image150.png"/><Relationship Id="rId14" Type="http://schemas.openxmlformats.org/officeDocument/2006/relationships/image" Target="../media/image1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4.jpeg"/><Relationship Id="rId7" Type="http://schemas.openxmlformats.org/officeDocument/2006/relationships/image" Target="../media/image150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image" Target="../media/image11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11" Type="http://schemas.openxmlformats.org/officeDocument/2006/relationships/image" Target="../media/image161.png"/><Relationship Id="rId5" Type="http://schemas.openxmlformats.org/officeDocument/2006/relationships/image" Target="../media/image132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4" Type="http://schemas.openxmlformats.org/officeDocument/2006/relationships/image" Target="../media/image131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pn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72.png"/><Relationship Id="rId7" Type="http://schemas.openxmlformats.org/officeDocument/2006/relationships/image" Target="../media/image17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png"/><Relationship Id="rId5" Type="http://schemas.openxmlformats.org/officeDocument/2006/relationships/image" Target="../media/image171.png"/><Relationship Id="rId4" Type="http://schemas.openxmlformats.org/officeDocument/2006/relationships/image" Target="../media/image1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4.png"/><Relationship Id="rId4" Type="http://schemas.openxmlformats.org/officeDocument/2006/relationships/image" Target="../media/image1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4.png"/><Relationship Id="rId4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8.png"/><Relationship Id="rId4" Type="http://schemas.openxmlformats.org/officeDocument/2006/relationships/image" Target="../media/image1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8.png"/><Relationship Id="rId4" Type="http://schemas.openxmlformats.org/officeDocument/2006/relationships/image" Target="../media/image1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5" Type="http://schemas.openxmlformats.org/officeDocument/2006/relationships/image" Target="../media/image185.jpeg"/><Relationship Id="rId4" Type="http://schemas.openxmlformats.org/officeDocument/2006/relationships/image" Target="../media/image1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36.png"/><Relationship Id="rId7" Type="http://schemas.openxmlformats.org/officeDocument/2006/relationships/image" Target="../media/image1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87.png"/><Relationship Id="rId7" Type="http://schemas.openxmlformats.org/officeDocument/2006/relationships/image" Target="../media/image19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6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5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201.png"/><Relationship Id="rId4" Type="http://schemas.openxmlformats.org/officeDocument/2006/relationships/image" Target="../media/image1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201.png"/><Relationship Id="rId4" Type="http://schemas.openxmlformats.org/officeDocument/2006/relationships/image" Target="../media/image19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199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202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4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3.xml"/><Relationship Id="rId19" Type="http://schemas.openxmlformats.org/officeDocument/2006/relationships/image" Target="../media/image201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image" Target="../media/image199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202.png"/><Relationship Id="rId2" Type="http://schemas.openxmlformats.org/officeDocument/2006/relationships/tags" Target="../tags/tag19.xml"/><Relationship Id="rId16" Type="http://schemas.openxmlformats.org/officeDocument/2006/relationships/notesSlide" Target="../notesSlides/notesSlide5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7.xml"/><Relationship Id="rId19" Type="http://schemas.openxmlformats.org/officeDocument/2006/relationships/image" Target="../media/image201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6" Type="http://schemas.openxmlformats.org/officeDocument/2006/relationships/image" Target="../media/image201.png"/><Relationship Id="rId5" Type="http://schemas.openxmlformats.org/officeDocument/2006/relationships/image" Target="../media/image203.png"/><Relationship Id="rId4" Type="http://schemas.openxmlformats.org/officeDocument/2006/relationships/image" Target="../media/image19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6" Type="http://schemas.openxmlformats.org/officeDocument/2006/relationships/image" Target="../media/image203.png"/><Relationship Id="rId5" Type="http://schemas.openxmlformats.org/officeDocument/2006/relationships/image" Target="../media/image199.png"/><Relationship Id="rId4" Type="http://schemas.openxmlformats.org/officeDocument/2006/relationships/image" Target="../media/image2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6" Type="http://schemas.openxmlformats.org/officeDocument/2006/relationships/image" Target="../media/image199.png"/><Relationship Id="rId5" Type="http://schemas.openxmlformats.org/officeDocument/2006/relationships/image" Target="../media/image205.png"/><Relationship Id="rId4" Type="http://schemas.openxmlformats.org/officeDocument/2006/relationships/image" Target="../media/image20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202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39.xml"/><Relationship Id="rId15" Type="http://schemas.openxmlformats.org/officeDocument/2006/relationships/image" Target="../media/image201.png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image" Target="../media/image19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image" Target="../media/image199.pn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49.xml"/><Relationship Id="rId15" Type="http://schemas.openxmlformats.org/officeDocument/2006/relationships/image" Target="../media/image202.png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image" Target="../media/image2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207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61.xml"/><Relationship Id="rId10" Type="http://schemas.openxmlformats.org/officeDocument/2006/relationships/tags" Target="../tags/tag6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2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7.xml"/><Relationship Id="rId5" Type="http://schemas.openxmlformats.org/officeDocument/2006/relationships/image" Target="../media/image201.png"/><Relationship Id="rId4" Type="http://schemas.openxmlformats.org/officeDocument/2006/relationships/image" Target="../media/image1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Relationship Id="rId5" Type="http://schemas.openxmlformats.org/officeDocument/2006/relationships/image" Target="../media/image201.png"/><Relationship Id="rId4" Type="http://schemas.openxmlformats.org/officeDocument/2006/relationships/image" Target="../media/image1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9.xml"/><Relationship Id="rId5" Type="http://schemas.openxmlformats.org/officeDocument/2006/relationships/image" Target="../media/image201.png"/><Relationship Id="rId4" Type="http://schemas.openxmlformats.org/officeDocument/2006/relationships/image" Target="../media/image1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Relationship Id="rId6" Type="http://schemas.openxmlformats.org/officeDocument/2006/relationships/image" Target="../media/image209.png"/><Relationship Id="rId5" Type="http://schemas.openxmlformats.org/officeDocument/2006/relationships/image" Target="../media/image199.png"/><Relationship Id="rId4" Type="http://schemas.openxmlformats.org/officeDocument/2006/relationships/image" Target="../media/image20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1.xml"/><Relationship Id="rId6" Type="http://schemas.openxmlformats.org/officeDocument/2006/relationships/image" Target="../media/image208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image" Target="../media/image20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10" Type="http://schemas.openxmlformats.org/officeDocument/2006/relationships/image" Target="../media/image201.png"/><Relationship Id="rId4" Type="http://schemas.openxmlformats.org/officeDocument/2006/relationships/image" Target="../media/image213.png"/><Relationship Id="rId9" Type="http://schemas.openxmlformats.org/officeDocument/2006/relationships/image" Target="../media/image19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jpeg"/><Relationship Id="rId18" Type="http://schemas.openxmlformats.org/officeDocument/2006/relationships/image" Target="../media/image238.jpeg"/><Relationship Id="rId3" Type="http://schemas.openxmlformats.org/officeDocument/2006/relationships/image" Target="../media/image223.png"/><Relationship Id="rId21" Type="http://schemas.openxmlformats.org/officeDocument/2006/relationships/image" Target="../media/image241.jpeg"/><Relationship Id="rId7" Type="http://schemas.openxmlformats.org/officeDocument/2006/relationships/image" Target="../media/image227.png"/><Relationship Id="rId12" Type="http://schemas.openxmlformats.org/officeDocument/2006/relationships/image" Target="../media/image232.jpeg"/><Relationship Id="rId17" Type="http://schemas.openxmlformats.org/officeDocument/2006/relationships/image" Target="../media/image237.jpeg"/><Relationship Id="rId2" Type="http://schemas.openxmlformats.org/officeDocument/2006/relationships/image" Target="../media/image222.png"/><Relationship Id="rId16" Type="http://schemas.openxmlformats.org/officeDocument/2006/relationships/image" Target="../media/image236.jpeg"/><Relationship Id="rId20" Type="http://schemas.openxmlformats.org/officeDocument/2006/relationships/image" Target="../media/image2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png"/><Relationship Id="rId11" Type="http://schemas.openxmlformats.org/officeDocument/2006/relationships/image" Target="../media/image231.jpeg"/><Relationship Id="rId24" Type="http://schemas.openxmlformats.org/officeDocument/2006/relationships/image" Target="../media/image244.png"/><Relationship Id="rId5" Type="http://schemas.openxmlformats.org/officeDocument/2006/relationships/image" Target="../media/image225.png"/><Relationship Id="rId15" Type="http://schemas.openxmlformats.org/officeDocument/2006/relationships/image" Target="../media/image235.jpeg"/><Relationship Id="rId23" Type="http://schemas.openxmlformats.org/officeDocument/2006/relationships/image" Target="../media/image243.png"/><Relationship Id="rId10" Type="http://schemas.openxmlformats.org/officeDocument/2006/relationships/image" Target="../media/image230.png"/><Relationship Id="rId19" Type="http://schemas.openxmlformats.org/officeDocument/2006/relationships/image" Target="../media/image239.jpe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jpeg"/><Relationship Id="rId22" Type="http://schemas.openxmlformats.org/officeDocument/2006/relationships/image" Target="../media/image24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2914" y="1820919"/>
            <a:ext cx="450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smtClean="0"/>
              <a:t>Virtual Terminal 2.0</a:t>
            </a:r>
            <a:endParaRPr lang="ko-KR" alt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57518" y="2471159"/>
            <a:ext cx="1989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 smtClean="0"/>
              <a:t>Main View</a:t>
            </a:r>
          </a:p>
          <a:p>
            <a:pPr algn="ctr"/>
            <a:r>
              <a:rPr lang="ko-KR" altLang="en-US" sz="2000" smtClean="0"/>
              <a:t>화면설계</a:t>
            </a:r>
            <a:endParaRPr lang="ko-KR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90" y="6531838"/>
            <a:ext cx="26965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Copyright© CLICKNTOUCH. All rights Reserved.</a:t>
            </a:r>
            <a:endParaRPr lang="ko-KR" alt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628" y="6583744"/>
            <a:ext cx="1008993" cy="15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0. Summary View </a:t>
            </a:r>
            <a:r>
              <a:rPr lang="ko-KR" altLang="en-US" sz="1200" b="1" smtClean="0"/>
              <a:t>영역 </a:t>
            </a:r>
            <a:endParaRPr lang="en-US" altLang="ko-KR" sz="1200" b="1" dirty="0" smtClean="0"/>
          </a:p>
          <a:p>
            <a:pPr>
              <a:defRPr/>
            </a:pPr>
            <a:endParaRPr lang="ko-KR" altLang="en-US" sz="1200" b="1" dirty="0"/>
          </a:p>
        </p:txBody>
      </p:sp>
      <p:grpSp>
        <p:nvGrpSpPr>
          <p:cNvPr id="63" name="그룹 62"/>
          <p:cNvGrpSpPr/>
          <p:nvPr/>
        </p:nvGrpSpPr>
        <p:grpSpPr>
          <a:xfrm>
            <a:off x="5074901" y="1235619"/>
            <a:ext cx="4419619" cy="2696302"/>
            <a:chOff x="4770101" y="1227999"/>
            <a:chExt cx="4419619" cy="2696302"/>
          </a:xfrm>
        </p:grpSpPr>
        <p:grpSp>
          <p:nvGrpSpPr>
            <p:cNvPr id="47" name="그룹 46"/>
            <p:cNvGrpSpPr/>
            <p:nvPr/>
          </p:nvGrpSpPr>
          <p:grpSpPr>
            <a:xfrm>
              <a:off x="4770101" y="1261113"/>
              <a:ext cx="4419619" cy="2663188"/>
              <a:chOff x="1512550" y="1530280"/>
              <a:chExt cx="9509800" cy="604534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851025" y="1835675"/>
                <a:ext cx="2917034" cy="323321"/>
              </a:xfrm>
              <a:prstGeom prst="rect">
                <a:avLst/>
              </a:prstGeom>
              <a:noFill/>
            </p:spPr>
            <p:txBody>
              <a:bodyPr wrap="none"/>
              <a:lstStyle/>
              <a:p>
                <a:pPr>
                  <a:defRPr/>
                </a:pPr>
                <a:r>
                  <a:rPr lang="en-US" altLang="ko-KR" sz="1200" b="1" dirty="0" smtClean="0"/>
                  <a:t>0. Lay out</a:t>
                </a:r>
              </a:p>
              <a:p>
                <a:pPr>
                  <a:defRPr/>
                </a:pPr>
                <a:endParaRPr lang="ko-KR" altLang="en-US" sz="1200" b="1" dirty="0"/>
              </a:p>
            </p:txBody>
          </p:sp>
          <p:sp>
            <p:nvSpPr>
              <p:cNvPr id="28" name="Window Body" descr="&lt;SmartSettings&gt;&lt;SmartResize anchorLeft=&quot;Absolute&quot; anchorTop=&quot;Absolute&quot; anchorRight=&quot;Absolute&quot; anchorBottom=&quot;Absolute&quot; /&gt;&lt;/SmartSettings&gt;"/>
              <p:cNvSpPr/>
              <p:nvPr/>
            </p:nvSpPr>
            <p:spPr>
              <a:xfrm>
                <a:off x="1512550" y="1759134"/>
                <a:ext cx="9509799" cy="581649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9" name="Title Bar" descr="&lt;SmartSettings&gt;&lt;SmartResize anchorLeft=&quot;Absolute&quot; anchorTop=&quot;Absolute&quot; anchorRight=&quot;Absolute&quot; anchorBottom=&quot;None&quot; /&gt;&lt;/SmartSettings&gt;"/>
              <p:cNvSpPr/>
              <p:nvPr/>
            </p:nvSpPr>
            <p:spPr>
              <a:xfrm>
                <a:off x="1512550" y="1530280"/>
                <a:ext cx="9509800" cy="22886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22860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0" name="곱셈 기호 29"/>
              <p:cNvSpPr/>
              <p:nvPr/>
            </p:nvSpPr>
            <p:spPr bwMode="auto">
              <a:xfrm>
                <a:off x="10786254" y="1556832"/>
                <a:ext cx="178025" cy="178025"/>
              </a:xfrm>
              <a:prstGeom prst="mathMultiply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1" name="액자 30"/>
              <p:cNvSpPr/>
              <p:nvPr/>
            </p:nvSpPr>
            <p:spPr bwMode="auto">
              <a:xfrm>
                <a:off x="10649304" y="1575391"/>
                <a:ext cx="97105" cy="97105"/>
              </a:xfrm>
              <a:prstGeom prst="frame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2" name="액자 31"/>
              <p:cNvSpPr/>
              <p:nvPr/>
            </p:nvSpPr>
            <p:spPr bwMode="auto">
              <a:xfrm>
                <a:off x="10609664" y="1623123"/>
                <a:ext cx="97105" cy="97105"/>
              </a:xfrm>
              <a:prstGeom prst="frame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3" name="뺄셈 기호 32"/>
              <p:cNvSpPr/>
              <p:nvPr/>
            </p:nvSpPr>
            <p:spPr bwMode="auto">
              <a:xfrm>
                <a:off x="10407356" y="1588060"/>
                <a:ext cx="145656" cy="114430"/>
              </a:xfrm>
              <a:prstGeom prst="mathMinus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 bwMode="auto">
              <a:xfrm>
                <a:off x="1587037" y="1829046"/>
                <a:ext cx="5919914" cy="565757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600" b="1" dirty="0" smtClean="0">
                    <a:solidFill>
                      <a:schemeClr val="tx1"/>
                    </a:solidFill>
                    <a:latin typeface="맑은 고딕" panose="020B0503020000020004" pitchFamily="50" charset="-127"/>
                    <a:cs typeface="Calibri" pitchFamily="34" charset="0"/>
                  </a:rPr>
                  <a:t>Monitoring View Area</a:t>
                </a:r>
              </a:p>
              <a:p>
                <a:pPr algn="ctr"/>
                <a:r>
                  <a:rPr lang="en-US" altLang="ko-KR" sz="1600" b="1" dirty="0" smtClean="0">
                    <a:solidFill>
                      <a:schemeClr val="tx1"/>
                    </a:solidFill>
                    <a:latin typeface="맑은 고딕" panose="020B0503020000020004" pitchFamily="50" charset="-127"/>
                    <a:cs typeface="Calibri" pitchFamily="34" charset="0"/>
                  </a:rPr>
                  <a:t>(1/2/3/4)</a:t>
                </a:r>
              </a:p>
              <a:p>
                <a:pPr algn="ctr"/>
                <a:endParaRPr lang="en-US" altLang="ko-KR" sz="1600" b="1" dirty="0">
                  <a:solidFill>
                    <a:schemeClr val="tx1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  <a:p>
                <a:pPr algn="ctr"/>
                <a:endParaRPr lang="en-US" altLang="ko-KR" sz="1600" b="1" dirty="0" smtClean="0">
                  <a:solidFill>
                    <a:schemeClr val="tx1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  <a:p>
                <a:pPr algn="ctr"/>
                <a:endParaRPr lang="en-US" altLang="ko-KR" sz="1600" b="1" dirty="0" smtClean="0">
                  <a:solidFill>
                    <a:schemeClr val="tx1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 bwMode="auto">
              <a:xfrm>
                <a:off x="7583151" y="1829046"/>
                <a:ext cx="3381128" cy="565756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600" b="1" dirty="0" err="1" smtClean="0">
                    <a:solidFill>
                      <a:schemeClr val="tx1"/>
                    </a:solidFill>
                    <a:latin typeface="맑은 고딕" panose="020B0503020000020004" pitchFamily="50" charset="-127"/>
                    <a:cs typeface="Calibri" pitchFamily="34" charset="0"/>
                  </a:rPr>
                  <a:t>DataView</a:t>
                </a:r>
                <a:r>
                  <a:rPr lang="en-US" altLang="ko-KR" sz="1600" b="1" dirty="0" smtClean="0">
                    <a:solidFill>
                      <a:schemeClr val="tx1"/>
                    </a:solidFill>
                    <a:latin typeface="맑은 고딕" panose="020B0503020000020004" pitchFamily="50" charset="-127"/>
                    <a:cs typeface="Calibri" pitchFamily="34" charset="0"/>
                  </a:rPr>
                  <a:t> Area</a:t>
                </a:r>
                <a:endParaRPr lang="ko-KR" altLang="en-US" sz="1600" b="1" dirty="0" smtClean="0">
                  <a:solidFill>
                    <a:schemeClr val="tx1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cxnSp>
            <p:nvCxnSpPr>
              <p:cNvPr id="36" name="직선 연결선 35"/>
              <p:cNvCxnSpPr>
                <a:stCxn id="34" idx="0"/>
                <a:endCxn id="34" idx="2"/>
              </p:cNvCxnSpPr>
              <p:nvPr/>
            </p:nvCxnSpPr>
            <p:spPr>
              <a:xfrm>
                <a:off x="4546994" y="1829046"/>
                <a:ext cx="0" cy="565757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/>
              <p:cNvCxnSpPr>
                <a:stCxn id="34" idx="1"/>
                <a:endCxn id="34" idx="3"/>
              </p:cNvCxnSpPr>
              <p:nvPr/>
            </p:nvCxnSpPr>
            <p:spPr>
              <a:xfrm>
                <a:off x="1587037" y="4657831"/>
                <a:ext cx="591991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4770847" y="1227999"/>
              <a:ext cx="84029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dirty="0" smtClean="0"/>
                <a:t>Virtual Terminal2.0</a:t>
              </a:r>
              <a:endParaRPr lang="ko-KR" altLang="en-US" sz="600"/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446233" y="1281089"/>
            <a:ext cx="4419619" cy="2663188"/>
            <a:chOff x="1512550" y="1530280"/>
            <a:chExt cx="9509800" cy="6045347"/>
          </a:xfrm>
        </p:grpSpPr>
        <p:sp>
          <p:nvSpPr>
            <p:cNvPr id="51" name="TextBox 50"/>
            <p:cNvSpPr txBox="1"/>
            <p:nvPr/>
          </p:nvSpPr>
          <p:spPr>
            <a:xfrm>
              <a:off x="1851025" y="1835675"/>
              <a:ext cx="2917034" cy="323321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en-US" altLang="ko-KR" sz="1200" b="1" dirty="0" smtClean="0"/>
                <a:t>0. Lay out</a:t>
              </a:r>
            </a:p>
            <a:p>
              <a:pPr>
                <a:defRPr/>
              </a:pPr>
              <a:endParaRPr lang="ko-KR" altLang="en-US" sz="1200" b="1" dirty="0"/>
            </a:p>
          </p:txBody>
        </p:sp>
        <p:sp>
          <p:nvSpPr>
            <p:cNvPr id="52" name="Window Body" descr="&lt;SmartSettings&gt;&lt;SmartResize anchorLeft=&quot;Absolute&quot; anchorTop=&quot;Absolute&quot; anchorRight=&quot;Absolute&quot; anchorBottom=&quot;Absolute&quot; /&gt;&lt;/SmartSettings&gt;"/>
            <p:cNvSpPr/>
            <p:nvPr/>
          </p:nvSpPr>
          <p:spPr>
            <a:xfrm>
              <a:off x="1512550" y="1759134"/>
              <a:ext cx="9509799" cy="581649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Title Bar" descr="&lt;SmartSettings&gt;&lt;SmartResize anchorLeft=&quot;Absolute&quot; anchorTop=&quot;Absolute&quot; anchorRight=&quot;Absolute&quot; anchorBottom=&quot;None&quot; /&gt;&lt;/SmartSettings&gt;"/>
            <p:cNvSpPr/>
            <p:nvPr/>
          </p:nvSpPr>
          <p:spPr>
            <a:xfrm>
              <a:off x="1512550" y="1530280"/>
              <a:ext cx="9509800" cy="22886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2286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곱셈 기호 53"/>
            <p:cNvSpPr/>
            <p:nvPr/>
          </p:nvSpPr>
          <p:spPr bwMode="auto">
            <a:xfrm>
              <a:off x="10786254" y="1556832"/>
              <a:ext cx="178025" cy="178025"/>
            </a:xfrm>
            <a:prstGeom prst="mathMultiply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5" name="액자 54"/>
            <p:cNvSpPr/>
            <p:nvPr/>
          </p:nvSpPr>
          <p:spPr bwMode="auto">
            <a:xfrm>
              <a:off x="10649304" y="1575391"/>
              <a:ext cx="97105" cy="97105"/>
            </a:xfrm>
            <a:prstGeom prst="frame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6" name="액자 55"/>
            <p:cNvSpPr/>
            <p:nvPr/>
          </p:nvSpPr>
          <p:spPr bwMode="auto">
            <a:xfrm>
              <a:off x="10609664" y="1623123"/>
              <a:ext cx="97105" cy="97105"/>
            </a:xfrm>
            <a:prstGeom prst="frame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7" name="뺄셈 기호 56"/>
            <p:cNvSpPr/>
            <p:nvPr/>
          </p:nvSpPr>
          <p:spPr bwMode="auto">
            <a:xfrm>
              <a:off x="10407356" y="1588060"/>
              <a:ext cx="145656" cy="114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8" name="직사각형 57"/>
            <p:cNvSpPr/>
            <p:nvPr/>
          </p:nvSpPr>
          <p:spPr bwMode="auto">
            <a:xfrm>
              <a:off x="1587036" y="1829046"/>
              <a:ext cx="9377243" cy="56575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anose="020B0503020000020004" pitchFamily="50" charset="-127"/>
                  <a:cs typeface="Calibri" pitchFamily="34" charset="0"/>
                </a:rPr>
                <a:t>Monitoring View Area</a:t>
              </a:r>
            </a:p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anose="020B0503020000020004" pitchFamily="50" charset="-127"/>
                  <a:cs typeface="Calibri" pitchFamily="34" charset="0"/>
                </a:rPr>
                <a:t>(1/2/3/4)</a:t>
              </a:r>
            </a:p>
            <a:p>
              <a:pPr algn="ctr"/>
              <a:endPara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  <a:p>
              <a:pPr algn="ctr"/>
              <a:endParaRPr lang="en-US" altLang="ko-KR" sz="16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  <a:p>
              <a:pPr algn="ctr"/>
              <a:endParaRPr lang="en-US" altLang="ko-KR" sz="16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60" name="직선 연결선 59"/>
            <p:cNvCxnSpPr>
              <a:stCxn id="58" idx="0"/>
              <a:endCxn id="58" idx="2"/>
            </p:cNvCxnSpPr>
            <p:nvPr/>
          </p:nvCxnSpPr>
          <p:spPr>
            <a:xfrm>
              <a:off x="6275658" y="1829046"/>
              <a:ext cx="0" cy="565757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>
              <a:stCxn id="58" idx="1"/>
              <a:endCxn id="58" idx="3"/>
            </p:cNvCxnSpPr>
            <p:nvPr/>
          </p:nvCxnSpPr>
          <p:spPr>
            <a:xfrm>
              <a:off x="1587036" y="4657833"/>
              <a:ext cx="937724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446979" y="1240355"/>
            <a:ext cx="10163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" dirty="0" smtClean="0"/>
              <a:t>Virtual Terminal2.0</a:t>
            </a:r>
            <a:endParaRPr lang="ko-KR" altLang="en-US" sz="600"/>
          </a:p>
        </p:txBody>
      </p:sp>
      <p:sp>
        <p:nvSpPr>
          <p:cNvPr id="77" name="TextBox 76"/>
          <p:cNvSpPr txBox="1"/>
          <p:nvPr/>
        </p:nvSpPr>
        <p:spPr>
          <a:xfrm>
            <a:off x="384010" y="4051590"/>
            <a:ext cx="5865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Monitoring View </a:t>
            </a:r>
            <a:r>
              <a:rPr lang="ko-KR" altLang="en-US" sz="1000" b="1" smtClean="0"/>
              <a:t>영역은 </a:t>
            </a:r>
            <a:r>
              <a:rPr lang="en-US" altLang="ko-KR" sz="1000" b="1" dirty="0" smtClean="0"/>
              <a:t>Summary View </a:t>
            </a:r>
            <a:r>
              <a:rPr lang="ko-KR" altLang="en-US" sz="1000" b="1" smtClean="0"/>
              <a:t>영역으로 설정 가능</a:t>
            </a:r>
            <a:endParaRPr lang="en-US" altLang="ko-KR" sz="1000" b="1" dirty="0" smtClean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Monitoring View</a:t>
            </a:r>
            <a:r>
              <a:rPr lang="ko-KR" altLang="en-US" sz="1000" b="1" smtClean="0"/>
              <a:t>가 </a:t>
            </a:r>
            <a:r>
              <a:rPr lang="en-US" altLang="ko-KR" sz="1000" b="1" dirty="0" smtClean="0"/>
              <a:t>Multi Screen</a:t>
            </a:r>
            <a:r>
              <a:rPr lang="ko-KR" altLang="en-US" sz="1000" b="1" smtClean="0"/>
              <a:t>으로 분할 때 </a:t>
            </a:r>
            <a:r>
              <a:rPr lang="en-US" altLang="ko-KR" sz="1000" b="1" dirty="0" smtClean="0"/>
              <a:t>Summary View </a:t>
            </a:r>
            <a:r>
              <a:rPr lang="ko-KR" altLang="en-US" sz="1000" b="1" smtClean="0"/>
              <a:t>영역은 </a:t>
            </a:r>
            <a:r>
              <a:rPr lang="en-US" altLang="ko-KR" sz="1000" b="1" dirty="0" smtClean="0"/>
              <a:t>“</a:t>
            </a:r>
            <a:r>
              <a:rPr lang="en-US" altLang="ko-KR" sz="1000" b="1" dirty="0"/>
              <a:t>Multi </a:t>
            </a:r>
            <a:r>
              <a:rPr lang="en-US" altLang="ko-KR" sz="1000" b="1" dirty="0" smtClean="0"/>
              <a:t>Screen”</a:t>
            </a:r>
            <a:r>
              <a:rPr lang="ko-KR" altLang="en-US" sz="1000" b="1" smtClean="0"/>
              <a:t>을 참고 </a:t>
            </a:r>
            <a:endParaRPr lang="en-US" altLang="ko-KR" sz="1000" b="1" dirty="0" smtClean="0"/>
          </a:p>
        </p:txBody>
      </p:sp>
      <p:sp>
        <p:nvSpPr>
          <p:cNvPr id="81" name="TextBox 80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17639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4865" y="1323032"/>
            <a:ext cx="1762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Screen Tool bar </a:t>
            </a:r>
            <a:endParaRPr lang="ko-KR" altLang="en-US" sz="1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4" y="1533697"/>
            <a:ext cx="495300" cy="485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1</a:t>
            </a:r>
            <a:r>
              <a:rPr lang="en-US" altLang="ko-KR" sz="1200" b="1" dirty="0" smtClean="0"/>
              <a:t>. Screen Tool bar / Filter bar / Object icon</a:t>
            </a:r>
          </a:p>
          <a:p>
            <a:pPr>
              <a:defRPr/>
            </a:pPr>
            <a:endParaRPr lang="ko-KR" altLang="en-US" sz="1200" b="1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4" y="2815815"/>
            <a:ext cx="495300" cy="4667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4" y="3116075"/>
            <a:ext cx="495300" cy="4762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4" y="2166641"/>
            <a:ext cx="495300" cy="485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93928" y="1636454"/>
            <a:ext cx="1048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Summary View</a:t>
            </a:r>
            <a:endParaRPr lang="ko-KR" altLang="en-US" sz="1000"/>
          </a:p>
        </p:txBody>
      </p:sp>
      <p:sp>
        <p:nvSpPr>
          <p:cNvPr id="11" name="TextBox 10"/>
          <p:cNvSpPr txBox="1"/>
          <p:nvPr/>
        </p:nvSpPr>
        <p:spPr>
          <a:xfrm>
            <a:off x="1411438" y="1950118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2</a:t>
            </a:r>
            <a:r>
              <a:rPr lang="en-US" altLang="ko-KR" sz="1000" dirty="0" smtClean="0"/>
              <a:t>D View</a:t>
            </a:r>
            <a:endParaRPr lang="ko-KR" altLang="en-US" sz="1000"/>
          </a:p>
        </p:txBody>
      </p:sp>
      <p:sp>
        <p:nvSpPr>
          <p:cNvPr id="12" name="TextBox 11"/>
          <p:cNvSpPr txBox="1"/>
          <p:nvPr/>
        </p:nvSpPr>
        <p:spPr>
          <a:xfrm>
            <a:off x="1411438" y="2603642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Multi Screen</a:t>
            </a:r>
            <a:endParaRPr lang="ko-KR" altLang="en-US" sz="1000"/>
          </a:p>
        </p:txBody>
      </p:sp>
      <p:sp>
        <p:nvSpPr>
          <p:cNvPr id="13" name="TextBox 12"/>
          <p:cNvSpPr txBox="1"/>
          <p:nvPr/>
        </p:nvSpPr>
        <p:spPr>
          <a:xfrm>
            <a:off x="1407477" y="321511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Camera Setting</a:t>
            </a:r>
            <a:endParaRPr lang="ko-KR" altLang="en-US" sz="1000"/>
          </a:p>
        </p:txBody>
      </p:sp>
      <p:sp>
        <p:nvSpPr>
          <p:cNvPr id="14" name="TextBox 13"/>
          <p:cNvSpPr txBox="1"/>
          <p:nvPr/>
        </p:nvSpPr>
        <p:spPr>
          <a:xfrm>
            <a:off x="1407477" y="2924940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Total Search</a:t>
            </a:r>
            <a:endParaRPr lang="ko-KR" alt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419529" y="3560917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Magnifier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1438" y="2264097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3D View</a:t>
            </a:r>
            <a:endParaRPr lang="ko-KR" altLang="en-US" sz="100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4" y="2477286"/>
            <a:ext cx="495300" cy="4857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27761" y="4147373"/>
            <a:ext cx="104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Action View</a:t>
            </a:r>
          </a:p>
          <a:p>
            <a:r>
              <a:rPr lang="en-US" altLang="ko-KR" sz="1000" dirty="0" err="1" smtClean="0"/>
              <a:t>Rewinder</a:t>
            </a:r>
            <a:r>
              <a:rPr lang="en-US" altLang="ko-KR" sz="1000" dirty="0" smtClean="0"/>
              <a:t> View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57" y="1859060"/>
            <a:ext cx="495300" cy="4857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13621" y="1335357"/>
            <a:ext cx="16866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 Screen Tool bar  </a:t>
            </a:r>
            <a:endParaRPr lang="ko-KR" altLang="en-US" sz="1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57" y="1546022"/>
            <a:ext cx="495300" cy="485775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57" y="2485846"/>
            <a:ext cx="495300" cy="47625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57" y="2178966"/>
            <a:ext cx="495300" cy="4857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65061" y="1648779"/>
            <a:ext cx="1048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Summary View</a:t>
            </a:r>
            <a:endParaRPr lang="ko-KR" altLang="en-US" sz="1000"/>
          </a:p>
        </p:txBody>
      </p:sp>
      <p:sp>
        <p:nvSpPr>
          <p:cNvPr id="28" name="TextBox 27"/>
          <p:cNvSpPr txBox="1"/>
          <p:nvPr/>
        </p:nvSpPr>
        <p:spPr>
          <a:xfrm>
            <a:off x="5882571" y="1962443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2</a:t>
            </a:r>
            <a:r>
              <a:rPr lang="en-US" altLang="ko-KR" sz="1000" dirty="0" smtClean="0"/>
              <a:t>D View</a:t>
            </a:r>
            <a:endParaRPr lang="ko-KR" altLang="en-US" sz="1000"/>
          </a:p>
        </p:txBody>
      </p:sp>
      <p:sp>
        <p:nvSpPr>
          <p:cNvPr id="30" name="TextBox 29"/>
          <p:cNvSpPr txBox="1"/>
          <p:nvPr/>
        </p:nvSpPr>
        <p:spPr>
          <a:xfrm>
            <a:off x="5878610" y="2584890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Camera Setting</a:t>
            </a:r>
            <a:endParaRPr lang="ko-KR" altLang="en-US" sz="1000"/>
          </a:p>
        </p:txBody>
      </p:sp>
      <p:sp>
        <p:nvSpPr>
          <p:cNvPr id="33" name="TextBox 32"/>
          <p:cNvSpPr txBox="1"/>
          <p:nvPr/>
        </p:nvSpPr>
        <p:spPr>
          <a:xfrm>
            <a:off x="5882571" y="2276422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3D View</a:t>
            </a:r>
            <a:endParaRPr lang="ko-KR" altLang="en-US" sz="1000"/>
          </a:p>
        </p:txBody>
      </p:sp>
      <p:sp>
        <p:nvSpPr>
          <p:cNvPr id="37" name="TextBox 36"/>
          <p:cNvSpPr txBox="1"/>
          <p:nvPr/>
        </p:nvSpPr>
        <p:spPr>
          <a:xfrm>
            <a:off x="536575" y="4640588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Screen Filter bar</a:t>
            </a:r>
          </a:p>
          <a:p>
            <a:r>
              <a:rPr lang="en-US" altLang="ko-KR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1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23645" y="3878077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Virtual Block</a:t>
            </a: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4" y="1922968"/>
            <a:ext cx="495300" cy="361950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8" y="4185533"/>
            <a:ext cx="495300" cy="36195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8" y="3840360"/>
            <a:ext cx="495300" cy="381000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6" y="3491118"/>
            <a:ext cx="495300" cy="390525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65" y="4898202"/>
            <a:ext cx="495300" cy="400050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6" y="5525239"/>
            <a:ext cx="495300" cy="400050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64" y="5224433"/>
            <a:ext cx="495300" cy="400050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6" y="5845615"/>
            <a:ext cx="495300" cy="40005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416006" y="4951307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YT</a:t>
            </a:r>
            <a:endParaRPr lang="ko-KR" altLang="en-US" sz="1000"/>
          </a:p>
        </p:txBody>
      </p:sp>
      <p:sp>
        <p:nvSpPr>
          <p:cNvPr id="52" name="TextBox 51"/>
          <p:cNvSpPr txBox="1"/>
          <p:nvPr/>
        </p:nvSpPr>
        <p:spPr>
          <a:xfrm>
            <a:off x="1433516" y="5264971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OTR</a:t>
            </a:r>
            <a:endParaRPr lang="ko-KR" altLang="en-US" sz="1000"/>
          </a:p>
        </p:txBody>
      </p:sp>
      <p:sp>
        <p:nvSpPr>
          <p:cNvPr id="53" name="TextBox 52"/>
          <p:cNvSpPr txBox="1"/>
          <p:nvPr/>
        </p:nvSpPr>
        <p:spPr>
          <a:xfrm>
            <a:off x="1433516" y="5918495"/>
            <a:ext cx="3433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EH</a:t>
            </a:r>
            <a:endParaRPr lang="ko-KR" altLang="en-US" sz="1000"/>
          </a:p>
        </p:txBody>
      </p:sp>
      <p:sp>
        <p:nvSpPr>
          <p:cNvPr id="54" name="TextBox 53"/>
          <p:cNvSpPr txBox="1"/>
          <p:nvPr/>
        </p:nvSpPr>
        <p:spPr>
          <a:xfrm>
            <a:off x="1433516" y="557895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RS</a:t>
            </a:r>
            <a:endParaRPr lang="ko-KR" altLang="en-US" sz="1000"/>
          </a:p>
        </p:txBody>
      </p:sp>
      <p:pic>
        <p:nvPicPr>
          <p:cNvPr id="126" name="그림 1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5" y="1532000"/>
            <a:ext cx="495300" cy="466725"/>
          </a:xfrm>
          <a:prstGeom prst="rect">
            <a:avLst/>
          </a:prstGeom>
        </p:spPr>
      </p:pic>
      <p:pic>
        <p:nvPicPr>
          <p:cNvPr id="127" name="그림 1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5" y="3819246"/>
            <a:ext cx="495300" cy="390525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4" y="5215926"/>
            <a:ext cx="495300" cy="428625"/>
          </a:xfrm>
          <a:prstGeom prst="rect">
            <a:avLst/>
          </a:prstGeom>
        </p:spPr>
      </p:pic>
      <p:pic>
        <p:nvPicPr>
          <p:cNvPr id="129" name="그림 1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8" y="3511901"/>
            <a:ext cx="495300" cy="390525"/>
          </a:xfrm>
          <a:prstGeom prst="rect">
            <a:avLst/>
          </a:prstGeom>
        </p:spPr>
      </p:pic>
      <p:pic>
        <p:nvPicPr>
          <p:cNvPr id="130" name="그림 1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5" y="2832523"/>
            <a:ext cx="495300" cy="419100"/>
          </a:xfrm>
          <a:prstGeom prst="rect">
            <a:avLst/>
          </a:prstGeom>
        </p:spPr>
      </p:pic>
      <p:pic>
        <p:nvPicPr>
          <p:cNvPr id="131" name="그림 1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8" y="5540576"/>
            <a:ext cx="495300" cy="419100"/>
          </a:xfrm>
          <a:prstGeom prst="rect">
            <a:avLst/>
          </a:prstGeom>
        </p:spPr>
      </p:pic>
      <p:pic>
        <p:nvPicPr>
          <p:cNvPr id="132" name="그림 1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4" y="4884752"/>
            <a:ext cx="495300" cy="428625"/>
          </a:xfrm>
          <a:prstGeom prst="rect">
            <a:avLst/>
          </a:prstGeom>
        </p:spPr>
      </p:pic>
      <p:pic>
        <p:nvPicPr>
          <p:cNvPr id="133" name="그림 1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6" y="2528119"/>
            <a:ext cx="495300" cy="419100"/>
          </a:xfrm>
          <a:prstGeom prst="rect">
            <a:avLst/>
          </a:prstGeom>
        </p:spPr>
      </p:pic>
      <p:pic>
        <p:nvPicPr>
          <p:cNvPr id="134" name="그림 1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2" y="5855274"/>
            <a:ext cx="495300" cy="400050"/>
          </a:xfrm>
          <a:prstGeom prst="rect">
            <a:avLst/>
          </a:prstGeom>
        </p:spPr>
      </p:pic>
      <p:pic>
        <p:nvPicPr>
          <p:cNvPr id="135" name="그림 1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7" y="3136118"/>
            <a:ext cx="495300" cy="419100"/>
          </a:xfrm>
          <a:prstGeom prst="rect">
            <a:avLst/>
          </a:prstGeom>
        </p:spPr>
      </p:pic>
      <p:pic>
        <p:nvPicPr>
          <p:cNvPr id="136" name="그림 1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5" y="4156958"/>
            <a:ext cx="495300" cy="390525"/>
          </a:xfrm>
          <a:prstGeom prst="rect">
            <a:avLst/>
          </a:prstGeom>
        </p:spPr>
      </p:pic>
      <p:pic>
        <p:nvPicPr>
          <p:cNvPr id="137" name="그림 13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2" y="2182896"/>
            <a:ext cx="495300" cy="419100"/>
          </a:xfrm>
          <a:prstGeom prst="rect">
            <a:avLst/>
          </a:prstGeom>
        </p:spPr>
      </p:pic>
      <p:pic>
        <p:nvPicPr>
          <p:cNvPr id="138" name="그림 13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2" y="1883343"/>
            <a:ext cx="495300" cy="390525"/>
          </a:xfrm>
          <a:prstGeom prst="rect">
            <a:avLst/>
          </a:prstGeom>
        </p:spPr>
      </p:pic>
      <p:pic>
        <p:nvPicPr>
          <p:cNvPr id="139" name="그림 1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57" y="1580221"/>
            <a:ext cx="495300" cy="466725"/>
          </a:xfrm>
          <a:prstGeom prst="rect">
            <a:avLst/>
          </a:prstGeom>
        </p:spPr>
      </p:pic>
      <p:pic>
        <p:nvPicPr>
          <p:cNvPr id="140" name="그림 1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16" y="2529661"/>
            <a:ext cx="495300" cy="419100"/>
          </a:xfrm>
          <a:prstGeom prst="rect">
            <a:avLst/>
          </a:prstGeom>
        </p:spPr>
      </p:pic>
      <p:pic>
        <p:nvPicPr>
          <p:cNvPr id="141" name="그림 1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94" y="2231117"/>
            <a:ext cx="495300" cy="419100"/>
          </a:xfrm>
          <a:prstGeom prst="rect">
            <a:avLst/>
          </a:prstGeom>
        </p:spPr>
      </p:pic>
      <p:pic>
        <p:nvPicPr>
          <p:cNvPr id="142" name="그림 1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94" y="1931564"/>
            <a:ext cx="495300" cy="390525"/>
          </a:xfrm>
          <a:prstGeom prst="rect">
            <a:avLst/>
          </a:prstGeom>
        </p:spPr>
      </p:pic>
      <p:sp>
        <p:nvSpPr>
          <p:cNvPr id="143" name="TextBox 142"/>
          <p:cNvSpPr txBox="1"/>
          <p:nvPr/>
        </p:nvSpPr>
        <p:spPr>
          <a:xfrm>
            <a:off x="3084821" y="3756510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View Object icon</a:t>
            </a:r>
          </a:p>
          <a:p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ko-KR" altLang="en-US" sz="1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4" name="그림 1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92" y="4143816"/>
            <a:ext cx="390525" cy="742950"/>
          </a:xfrm>
          <a:prstGeom prst="rect">
            <a:avLst/>
          </a:prstGeom>
        </p:spPr>
      </p:pic>
      <p:pic>
        <p:nvPicPr>
          <p:cNvPr id="145" name="그림 1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25" y="4134625"/>
            <a:ext cx="390525" cy="742950"/>
          </a:xfrm>
          <a:prstGeom prst="rect">
            <a:avLst/>
          </a:prstGeom>
        </p:spPr>
      </p:pic>
      <p:pic>
        <p:nvPicPr>
          <p:cNvPr id="146" name="그림 1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78" y="4144772"/>
            <a:ext cx="390525" cy="742950"/>
          </a:xfrm>
          <a:prstGeom prst="rect">
            <a:avLst/>
          </a:prstGeom>
        </p:spPr>
      </p:pic>
      <p:pic>
        <p:nvPicPr>
          <p:cNvPr id="147" name="그림 1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72" y="4143816"/>
            <a:ext cx="390525" cy="742950"/>
          </a:xfrm>
          <a:prstGeom prst="rect">
            <a:avLst/>
          </a:prstGeom>
        </p:spPr>
      </p:pic>
      <p:pic>
        <p:nvPicPr>
          <p:cNvPr id="148" name="그림 1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92" y="5024797"/>
            <a:ext cx="390525" cy="381000"/>
          </a:xfrm>
          <a:prstGeom prst="rect">
            <a:avLst/>
          </a:prstGeom>
        </p:spPr>
      </p:pic>
      <p:pic>
        <p:nvPicPr>
          <p:cNvPr id="149" name="그림 1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83" y="5025392"/>
            <a:ext cx="390525" cy="381000"/>
          </a:xfrm>
          <a:prstGeom prst="rect">
            <a:avLst/>
          </a:prstGeom>
        </p:spPr>
      </p:pic>
      <p:pic>
        <p:nvPicPr>
          <p:cNvPr id="150" name="그림 14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51" y="5024797"/>
            <a:ext cx="390525" cy="381000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15" y="5025392"/>
            <a:ext cx="390525" cy="381000"/>
          </a:xfrm>
          <a:prstGeom prst="rect">
            <a:avLst/>
          </a:prstGeom>
        </p:spPr>
      </p:pic>
      <p:pic>
        <p:nvPicPr>
          <p:cNvPr id="152" name="그림 15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50" y="5600471"/>
            <a:ext cx="442077" cy="225057"/>
          </a:xfrm>
          <a:prstGeom prst="rect">
            <a:avLst/>
          </a:prstGeom>
        </p:spPr>
      </p:pic>
      <p:pic>
        <p:nvPicPr>
          <p:cNvPr id="153" name="그림 15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48" y="5605845"/>
            <a:ext cx="442077" cy="225057"/>
          </a:xfrm>
          <a:prstGeom prst="rect">
            <a:avLst/>
          </a:prstGeom>
        </p:spPr>
      </p:pic>
      <p:pic>
        <p:nvPicPr>
          <p:cNvPr id="154" name="그림 15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72" y="5600471"/>
            <a:ext cx="442077" cy="225057"/>
          </a:xfrm>
          <a:prstGeom prst="rect">
            <a:avLst/>
          </a:prstGeom>
        </p:spPr>
      </p:pic>
      <p:pic>
        <p:nvPicPr>
          <p:cNvPr id="155" name="그림 154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11" y="5600471"/>
            <a:ext cx="442077" cy="225057"/>
          </a:xfrm>
          <a:prstGeom prst="rect">
            <a:avLst/>
          </a:prstGeom>
        </p:spPr>
      </p:pic>
      <p:sp>
        <p:nvSpPr>
          <p:cNvPr id="156" name="TextBox 155"/>
          <p:cNvSpPr txBox="1"/>
          <p:nvPr/>
        </p:nvSpPr>
        <p:spPr>
          <a:xfrm>
            <a:off x="5513733" y="4589796"/>
            <a:ext cx="36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QC</a:t>
            </a:r>
            <a:endParaRPr lang="ko-KR" altLang="en-US" sz="1000"/>
          </a:p>
        </p:txBody>
      </p:sp>
      <p:sp>
        <p:nvSpPr>
          <p:cNvPr id="157" name="TextBox 156"/>
          <p:cNvSpPr txBox="1"/>
          <p:nvPr/>
        </p:nvSpPr>
        <p:spPr>
          <a:xfrm>
            <a:off x="5531243" y="5068214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TC</a:t>
            </a:r>
            <a:endParaRPr lang="ko-KR" altLang="en-US" sz="1000"/>
          </a:p>
        </p:txBody>
      </p:sp>
      <p:sp>
        <p:nvSpPr>
          <p:cNvPr id="159" name="TextBox 158"/>
          <p:cNvSpPr txBox="1"/>
          <p:nvPr/>
        </p:nvSpPr>
        <p:spPr>
          <a:xfrm>
            <a:off x="5535359" y="5566607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/>
              <a:t>Container</a:t>
            </a:r>
            <a:endParaRPr lang="ko-KR" altLang="en-US" sz="1000"/>
          </a:p>
        </p:txBody>
      </p:sp>
      <p:sp>
        <p:nvSpPr>
          <p:cNvPr id="160" name="TextBox 159"/>
          <p:cNvSpPr txBox="1"/>
          <p:nvPr/>
        </p:nvSpPr>
        <p:spPr>
          <a:xfrm>
            <a:off x="3940334" y="5825528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/>
              <a:t>Minor</a:t>
            </a:r>
          </a:p>
          <a:p>
            <a:pPr algn="ctr"/>
            <a:r>
              <a:rPr lang="en-US" altLang="ko-KR" sz="1000" dirty="0" smtClean="0"/>
              <a:t>Alarm</a:t>
            </a:r>
            <a:endParaRPr lang="ko-KR" altLang="en-US" sz="1000"/>
          </a:p>
        </p:txBody>
      </p:sp>
      <p:sp>
        <p:nvSpPr>
          <p:cNvPr id="161" name="TextBox 160"/>
          <p:cNvSpPr txBox="1"/>
          <p:nvPr/>
        </p:nvSpPr>
        <p:spPr>
          <a:xfrm>
            <a:off x="4430488" y="5829644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/>
              <a:t>Major</a:t>
            </a:r>
          </a:p>
          <a:p>
            <a:pPr algn="ctr"/>
            <a:r>
              <a:rPr lang="en-US" altLang="ko-KR" sz="1000" dirty="0" smtClean="0"/>
              <a:t>Alarm</a:t>
            </a:r>
            <a:endParaRPr lang="ko-KR" altLang="en-US" sz="1000"/>
          </a:p>
        </p:txBody>
      </p:sp>
      <p:sp>
        <p:nvSpPr>
          <p:cNvPr id="162" name="TextBox 161"/>
          <p:cNvSpPr txBox="1"/>
          <p:nvPr/>
        </p:nvSpPr>
        <p:spPr>
          <a:xfrm>
            <a:off x="4936181" y="5833760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/>
              <a:t>Critical</a:t>
            </a:r>
          </a:p>
          <a:p>
            <a:pPr algn="ctr"/>
            <a:r>
              <a:rPr lang="en-US" altLang="ko-KR" sz="1000" dirty="0" smtClean="0"/>
              <a:t>Alarm</a:t>
            </a:r>
            <a:endParaRPr lang="ko-KR" altLang="en-US" sz="1000"/>
          </a:p>
        </p:txBody>
      </p:sp>
      <p:pic>
        <p:nvPicPr>
          <p:cNvPr id="163" name="그림 16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71" y="4460376"/>
            <a:ext cx="450945" cy="458338"/>
          </a:xfrm>
          <a:prstGeom prst="rect">
            <a:avLst/>
          </a:prstGeom>
        </p:spPr>
      </p:pic>
      <p:pic>
        <p:nvPicPr>
          <p:cNvPr id="164" name="그림 16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62" y="4475427"/>
            <a:ext cx="450945" cy="458338"/>
          </a:xfrm>
          <a:prstGeom prst="rect">
            <a:avLst/>
          </a:prstGeom>
        </p:spPr>
      </p:pic>
      <p:pic>
        <p:nvPicPr>
          <p:cNvPr id="165" name="그림 16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51" y="4475427"/>
            <a:ext cx="450945" cy="458338"/>
          </a:xfrm>
          <a:prstGeom prst="rect">
            <a:avLst/>
          </a:prstGeom>
        </p:spPr>
      </p:pic>
      <p:pic>
        <p:nvPicPr>
          <p:cNvPr id="166" name="그림 16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97" y="4483737"/>
            <a:ext cx="450945" cy="458338"/>
          </a:xfrm>
          <a:prstGeom prst="rect">
            <a:avLst/>
          </a:prstGeom>
        </p:spPr>
      </p:pic>
      <p:pic>
        <p:nvPicPr>
          <p:cNvPr id="167" name="그림 16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51" y="5038238"/>
            <a:ext cx="466725" cy="390525"/>
          </a:xfrm>
          <a:prstGeom prst="rect">
            <a:avLst/>
          </a:prstGeom>
        </p:spPr>
      </p:pic>
      <p:pic>
        <p:nvPicPr>
          <p:cNvPr id="168" name="그림 16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34" y="5038239"/>
            <a:ext cx="466725" cy="390525"/>
          </a:xfrm>
          <a:prstGeom prst="rect">
            <a:avLst/>
          </a:prstGeom>
        </p:spPr>
      </p:pic>
      <p:pic>
        <p:nvPicPr>
          <p:cNvPr id="169" name="그림 168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74" y="5034483"/>
            <a:ext cx="466725" cy="390525"/>
          </a:xfrm>
          <a:prstGeom prst="rect">
            <a:avLst/>
          </a:prstGeom>
        </p:spPr>
      </p:pic>
      <p:pic>
        <p:nvPicPr>
          <p:cNvPr id="170" name="그림 169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66" y="5045029"/>
            <a:ext cx="466725" cy="390525"/>
          </a:xfrm>
          <a:prstGeom prst="rect">
            <a:avLst/>
          </a:prstGeom>
        </p:spPr>
      </p:pic>
      <p:pic>
        <p:nvPicPr>
          <p:cNvPr id="171" name="그림 170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82" y="5507097"/>
            <a:ext cx="457200" cy="390525"/>
          </a:xfrm>
          <a:prstGeom prst="rect">
            <a:avLst/>
          </a:prstGeom>
        </p:spPr>
      </p:pic>
      <p:pic>
        <p:nvPicPr>
          <p:cNvPr id="172" name="그림 17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22" y="5507097"/>
            <a:ext cx="457200" cy="390525"/>
          </a:xfrm>
          <a:prstGeom prst="rect">
            <a:avLst/>
          </a:prstGeom>
        </p:spPr>
      </p:pic>
      <p:pic>
        <p:nvPicPr>
          <p:cNvPr id="173" name="그림 172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37" y="5507096"/>
            <a:ext cx="457200" cy="390525"/>
          </a:xfrm>
          <a:prstGeom prst="rect">
            <a:avLst/>
          </a:prstGeom>
        </p:spPr>
      </p:pic>
      <p:pic>
        <p:nvPicPr>
          <p:cNvPr id="174" name="그림 173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507" y="5507570"/>
            <a:ext cx="457200" cy="390525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6772546" y="5897627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/>
              <a:t>Minor</a:t>
            </a:r>
          </a:p>
          <a:p>
            <a:pPr algn="ctr"/>
            <a:r>
              <a:rPr lang="en-US" altLang="ko-KR" sz="1000" dirty="0" smtClean="0"/>
              <a:t>Alarm</a:t>
            </a:r>
            <a:endParaRPr lang="ko-KR" altLang="en-US" sz="1000"/>
          </a:p>
        </p:txBody>
      </p:sp>
      <p:sp>
        <p:nvSpPr>
          <p:cNvPr id="176" name="TextBox 175"/>
          <p:cNvSpPr txBox="1"/>
          <p:nvPr/>
        </p:nvSpPr>
        <p:spPr>
          <a:xfrm>
            <a:off x="7262700" y="5901743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/>
              <a:t>Major</a:t>
            </a:r>
          </a:p>
          <a:p>
            <a:pPr algn="ctr"/>
            <a:r>
              <a:rPr lang="en-US" altLang="ko-KR" sz="1000" dirty="0" smtClean="0"/>
              <a:t>Alarm</a:t>
            </a:r>
            <a:endParaRPr lang="ko-KR" altLang="en-US" sz="1000"/>
          </a:p>
        </p:txBody>
      </p:sp>
      <p:sp>
        <p:nvSpPr>
          <p:cNvPr id="177" name="TextBox 176"/>
          <p:cNvSpPr txBox="1"/>
          <p:nvPr/>
        </p:nvSpPr>
        <p:spPr>
          <a:xfrm>
            <a:off x="7768393" y="5905859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/>
              <a:t>Critical</a:t>
            </a:r>
          </a:p>
          <a:p>
            <a:pPr algn="ctr"/>
            <a:r>
              <a:rPr lang="en-US" altLang="ko-KR" sz="1000" dirty="0" smtClean="0"/>
              <a:t>Alarm</a:t>
            </a:r>
            <a:endParaRPr lang="ko-KR" altLang="en-US" sz="100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453766" y="1714338"/>
            <a:ext cx="2460813" cy="1500781"/>
          </a:xfrm>
          <a:prstGeom prst="rect">
            <a:avLst/>
          </a:prstGeom>
        </p:spPr>
      </p:pic>
      <p:grpSp>
        <p:nvGrpSpPr>
          <p:cNvPr id="32" name="그룹 31"/>
          <p:cNvGrpSpPr/>
          <p:nvPr/>
        </p:nvGrpSpPr>
        <p:grpSpPr>
          <a:xfrm>
            <a:off x="3832860" y="1818595"/>
            <a:ext cx="132544" cy="589326"/>
            <a:chOff x="5101720" y="3000559"/>
            <a:chExt cx="171069" cy="927309"/>
          </a:xfrm>
        </p:grpSpPr>
        <p:sp>
          <p:nvSpPr>
            <p:cNvPr id="31" name="직사각형 30"/>
            <p:cNvSpPr/>
            <p:nvPr/>
          </p:nvSpPr>
          <p:spPr>
            <a:xfrm>
              <a:off x="5101720" y="3016138"/>
              <a:ext cx="166126" cy="91173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1" name="그룹 190"/>
            <p:cNvGrpSpPr/>
            <p:nvPr/>
          </p:nvGrpSpPr>
          <p:grpSpPr>
            <a:xfrm>
              <a:off x="5122248" y="3000559"/>
              <a:ext cx="150541" cy="912786"/>
              <a:chOff x="-704021" y="1825935"/>
              <a:chExt cx="501202" cy="3013786"/>
            </a:xfrm>
          </p:grpSpPr>
          <p:pic>
            <p:nvPicPr>
              <p:cNvPr id="192" name="그림 191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02553" y="1825935"/>
                <a:ext cx="495300" cy="485775"/>
              </a:xfrm>
              <a:prstGeom prst="rect">
                <a:avLst/>
              </a:prstGeom>
            </p:spPr>
          </p:pic>
          <p:pic>
            <p:nvPicPr>
              <p:cNvPr id="193" name="그림 192"/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02553" y="3108053"/>
                <a:ext cx="495300" cy="466725"/>
              </a:xfrm>
              <a:prstGeom prst="rect">
                <a:avLst/>
              </a:prstGeom>
            </p:spPr>
          </p:pic>
          <p:pic>
            <p:nvPicPr>
              <p:cNvPr id="194" name="그림 193"/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02553" y="3408313"/>
                <a:ext cx="495300" cy="476250"/>
              </a:xfrm>
              <a:prstGeom prst="rect">
                <a:avLst/>
              </a:prstGeom>
            </p:spPr>
          </p:pic>
          <p:pic>
            <p:nvPicPr>
              <p:cNvPr id="195" name="그림 194"/>
              <p:cNvPicPr>
                <a:picLocks noChangeAspect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02553" y="2458879"/>
                <a:ext cx="495300" cy="485775"/>
              </a:xfrm>
              <a:prstGeom prst="rect">
                <a:avLst/>
              </a:prstGeom>
            </p:spPr>
          </p:pic>
          <p:pic>
            <p:nvPicPr>
              <p:cNvPr id="196" name="그림 195"/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02553" y="2769524"/>
                <a:ext cx="495300" cy="485775"/>
              </a:xfrm>
              <a:prstGeom prst="rect">
                <a:avLst/>
              </a:prstGeom>
            </p:spPr>
          </p:pic>
          <p:pic>
            <p:nvPicPr>
              <p:cNvPr id="197" name="그림 196"/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02553" y="2215206"/>
                <a:ext cx="495300" cy="361950"/>
              </a:xfrm>
              <a:prstGeom prst="rect">
                <a:avLst/>
              </a:prstGeom>
            </p:spPr>
          </p:pic>
          <p:pic>
            <p:nvPicPr>
              <p:cNvPr id="198" name="그림 197"/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8119" y="4477771"/>
                <a:ext cx="495300" cy="361950"/>
              </a:xfrm>
              <a:prstGeom prst="rect">
                <a:avLst/>
              </a:prstGeom>
            </p:spPr>
          </p:pic>
          <p:pic>
            <p:nvPicPr>
              <p:cNvPr id="199" name="그림 198"/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8119" y="4132598"/>
                <a:ext cx="495300" cy="381000"/>
              </a:xfrm>
              <a:prstGeom prst="rect">
                <a:avLst/>
              </a:prstGeom>
            </p:spPr>
          </p:pic>
          <p:pic>
            <p:nvPicPr>
              <p:cNvPr id="200" name="그림 199"/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04021" y="3783356"/>
                <a:ext cx="495300" cy="390525"/>
              </a:xfrm>
              <a:prstGeom prst="rect">
                <a:avLst/>
              </a:prstGeom>
            </p:spPr>
          </p:pic>
        </p:grpSp>
      </p:grpSp>
      <p:cxnSp>
        <p:nvCxnSpPr>
          <p:cNvPr id="35" name="꺾인 연결선 34"/>
          <p:cNvCxnSpPr>
            <a:stCxn id="3" idx="3"/>
            <a:endCxn id="192" idx="0"/>
          </p:cNvCxnSpPr>
          <p:nvPr/>
        </p:nvCxnSpPr>
        <p:spPr>
          <a:xfrm>
            <a:off x="2286886" y="1446143"/>
            <a:ext cx="1619854" cy="37245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그룹 43"/>
          <p:cNvGrpSpPr/>
          <p:nvPr/>
        </p:nvGrpSpPr>
        <p:grpSpPr>
          <a:xfrm>
            <a:off x="3433941" y="3035555"/>
            <a:ext cx="366781" cy="102872"/>
            <a:chOff x="3347969" y="3218972"/>
            <a:chExt cx="480127" cy="141107"/>
          </a:xfrm>
        </p:grpSpPr>
        <p:sp>
          <p:nvSpPr>
            <p:cNvPr id="38" name="직사각형 37"/>
            <p:cNvSpPr/>
            <p:nvPr/>
          </p:nvSpPr>
          <p:spPr>
            <a:xfrm>
              <a:off x="3352733" y="3218972"/>
              <a:ext cx="461077" cy="14110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19" name="그룹 218"/>
            <p:cNvGrpSpPr/>
            <p:nvPr/>
          </p:nvGrpSpPr>
          <p:grpSpPr>
            <a:xfrm>
              <a:off x="3347969" y="3225020"/>
              <a:ext cx="480127" cy="135059"/>
              <a:chOff x="-1187051" y="3592325"/>
              <a:chExt cx="1430510" cy="415170"/>
            </a:xfrm>
          </p:grpSpPr>
          <p:pic>
            <p:nvPicPr>
              <p:cNvPr id="220" name="그림 219"/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87051" y="3592325"/>
                <a:ext cx="495300" cy="400050"/>
              </a:xfrm>
              <a:prstGeom prst="rect">
                <a:avLst/>
              </a:prstGeom>
            </p:spPr>
          </p:pic>
          <p:pic>
            <p:nvPicPr>
              <p:cNvPr id="221" name="그림 220"/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61056" y="3595001"/>
                <a:ext cx="495300" cy="400050"/>
              </a:xfrm>
              <a:prstGeom prst="rect">
                <a:avLst/>
              </a:prstGeom>
            </p:spPr>
          </p:pic>
          <p:pic>
            <p:nvPicPr>
              <p:cNvPr id="222" name="그림 221"/>
              <p:cNvPicPr>
                <a:picLocks noChangeAspect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78459" y="3599825"/>
                <a:ext cx="495300" cy="400050"/>
              </a:xfrm>
              <a:prstGeom prst="rect">
                <a:avLst/>
              </a:prstGeom>
            </p:spPr>
          </p:pic>
          <p:pic>
            <p:nvPicPr>
              <p:cNvPr id="223" name="그림 222"/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1841" y="3607445"/>
                <a:ext cx="495300" cy="400050"/>
              </a:xfrm>
              <a:prstGeom prst="rect">
                <a:avLst/>
              </a:prstGeom>
            </p:spPr>
          </p:pic>
        </p:grpSp>
      </p:grpSp>
      <p:cxnSp>
        <p:nvCxnSpPr>
          <p:cNvPr id="46" name="꺾인 연결선 45"/>
          <p:cNvCxnSpPr>
            <a:stCxn id="37" idx="3"/>
            <a:endCxn id="220" idx="1"/>
          </p:cNvCxnSpPr>
          <p:nvPr/>
        </p:nvCxnSpPr>
        <p:spPr>
          <a:xfrm flipV="1">
            <a:off x="2245697" y="3087403"/>
            <a:ext cx="1188244" cy="175324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그림 54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6913746" y="1677387"/>
            <a:ext cx="2503082" cy="1526560"/>
          </a:xfrm>
          <a:prstGeom prst="rect">
            <a:avLst/>
          </a:prstGeom>
        </p:spPr>
      </p:pic>
      <p:grpSp>
        <p:nvGrpSpPr>
          <p:cNvPr id="57" name="그룹 56"/>
          <p:cNvGrpSpPr/>
          <p:nvPr/>
        </p:nvGrpSpPr>
        <p:grpSpPr>
          <a:xfrm>
            <a:off x="8371226" y="1798797"/>
            <a:ext cx="91440" cy="305325"/>
            <a:chOff x="8519741" y="3565039"/>
            <a:chExt cx="495300" cy="1435327"/>
          </a:xfrm>
        </p:grpSpPr>
        <p:sp>
          <p:nvSpPr>
            <p:cNvPr id="56" name="직사각형 55"/>
            <p:cNvSpPr/>
            <p:nvPr/>
          </p:nvSpPr>
          <p:spPr>
            <a:xfrm>
              <a:off x="8519741" y="3577085"/>
              <a:ext cx="469227" cy="142328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24" name="그림 223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3878077"/>
              <a:ext cx="495300" cy="485775"/>
            </a:xfrm>
            <a:prstGeom prst="rect">
              <a:avLst/>
            </a:prstGeom>
          </p:spPr>
        </p:pic>
        <p:pic>
          <p:nvPicPr>
            <p:cNvPr id="225" name="그림 224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3565039"/>
              <a:ext cx="495300" cy="485775"/>
            </a:xfrm>
            <a:prstGeom prst="rect">
              <a:avLst/>
            </a:prstGeom>
          </p:spPr>
        </p:pic>
        <p:pic>
          <p:nvPicPr>
            <p:cNvPr id="226" name="그림 225"/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4504863"/>
              <a:ext cx="495300" cy="476250"/>
            </a:xfrm>
            <a:prstGeom prst="rect">
              <a:avLst/>
            </a:prstGeom>
          </p:spPr>
        </p:pic>
        <p:pic>
          <p:nvPicPr>
            <p:cNvPr id="227" name="그림 226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4197983"/>
              <a:ext cx="495300" cy="485775"/>
            </a:xfrm>
            <a:prstGeom prst="rect">
              <a:avLst/>
            </a:prstGeom>
          </p:spPr>
        </p:pic>
      </p:grpSp>
      <p:grpSp>
        <p:nvGrpSpPr>
          <p:cNvPr id="240" name="그룹 239"/>
          <p:cNvGrpSpPr/>
          <p:nvPr/>
        </p:nvGrpSpPr>
        <p:grpSpPr>
          <a:xfrm>
            <a:off x="8371462" y="2497911"/>
            <a:ext cx="91440" cy="305325"/>
            <a:chOff x="8519741" y="3565039"/>
            <a:chExt cx="495300" cy="1435327"/>
          </a:xfrm>
        </p:grpSpPr>
        <p:sp>
          <p:nvSpPr>
            <p:cNvPr id="241" name="직사각형 240"/>
            <p:cNvSpPr/>
            <p:nvPr/>
          </p:nvSpPr>
          <p:spPr>
            <a:xfrm>
              <a:off x="8519741" y="3577085"/>
              <a:ext cx="469227" cy="142328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2" name="그림 241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3878077"/>
              <a:ext cx="495300" cy="485775"/>
            </a:xfrm>
            <a:prstGeom prst="rect">
              <a:avLst/>
            </a:prstGeom>
          </p:spPr>
        </p:pic>
        <p:pic>
          <p:nvPicPr>
            <p:cNvPr id="243" name="그림 242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3565039"/>
              <a:ext cx="495300" cy="485775"/>
            </a:xfrm>
            <a:prstGeom prst="rect">
              <a:avLst/>
            </a:prstGeom>
          </p:spPr>
        </p:pic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4504863"/>
              <a:ext cx="495300" cy="476250"/>
            </a:xfrm>
            <a:prstGeom prst="rect">
              <a:avLst/>
            </a:prstGeom>
          </p:spPr>
        </p:pic>
        <p:pic>
          <p:nvPicPr>
            <p:cNvPr id="245" name="그림 244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4197983"/>
              <a:ext cx="495300" cy="485775"/>
            </a:xfrm>
            <a:prstGeom prst="rect">
              <a:avLst/>
            </a:prstGeom>
          </p:spPr>
        </p:pic>
      </p:grpSp>
      <p:grpSp>
        <p:nvGrpSpPr>
          <p:cNvPr id="246" name="그룹 245"/>
          <p:cNvGrpSpPr/>
          <p:nvPr/>
        </p:nvGrpSpPr>
        <p:grpSpPr>
          <a:xfrm>
            <a:off x="7596884" y="2497554"/>
            <a:ext cx="91440" cy="305325"/>
            <a:chOff x="8519741" y="3565039"/>
            <a:chExt cx="495300" cy="1435327"/>
          </a:xfrm>
        </p:grpSpPr>
        <p:sp>
          <p:nvSpPr>
            <p:cNvPr id="247" name="직사각형 246"/>
            <p:cNvSpPr/>
            <p:nvPr/>
          </p:nvSpPr>
          <p:spPr>
            <a:xfrm>
              <a:off x="8519741" y="3577085"/>
              <a:ext cx="469227" cy="142328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8" name="그림 247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3878077"/>
              <a:ext cx="495300" cy="485775"/>
            </a:xfrm>
            <a:prstGeom prst="rect">
              <a:avLst/>
            </a:prstGeom>
          </p:spPr>
        </p:pic>
        <p:pic>
          <p:nvPicPr>
            <p:cNvPr id="249" name="그림 248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3565039"/>
              <a:ext cx="495300" cy="485775"/>
            </a:xfrm>
            <a:prstGeom prst="rect">
              <a:avLst/>
            </a:prstGeom>
          </p:spPr>
        </p:pic>
        <p:pic>
          <p:nvPicPr>
            <p:cNvPr id="250" name="그림 249"/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4504863"/>
              <a:ext cx="495300" cy="476250"/>
            </a:xfrm>
            <a:prstGeom prst="rect">
              <a:avLst/>
            </a:prstGeom>
          </p:spPr>
        </p:pic>
        <p:pic>
          <p:nvPicPr>
            <p:cNvPr id="251" name="그림 250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741" y="4197983"/>
              <a:ext cx="495300" cy="485775"/>
            </a:xfrm>
            <a:prstGeom prst="rect">
              <a:avLst/>
            </a:prstGeom>
          </p:spPr>
        </p:pic>
      </p:grpSp>
      <p:cxnSp>
        <p:nvCxnSpPr>
          <p:cNvPr id="252" name="꺾인 연결선 251"/>
          <p:cNvCxnSpPr>
            <a:stCxn id="21" idx="3"/>
            <a:endCxn id="225" idx="0"/>
          </p:cNvCxnSpPr>
          <p:nvPr/>
        </p:nvCxnSpPr>
        <p:spPr>
          <a:xfrm>
            <a:off x="6600301" y="1458468"/>
            <a:ext cx="1816645" cy="34032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712616" y="864758"/>
            <a:ext cx="2640307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</a:rPr>
              <a:t>** </a:t>
            </a:r>
            <a:r>
              <a:rPr lang="ko-KR" altLang="en-US" sz="1000" dirty="0" smtClean="0">
                <a:solidFill>
                  <a:srgbClr val="FF0000"/>
                </a:solidFill>
              </a:rPr>
              <a:t>각</a:t>
            </a:r>
            <a:r>
              <a:rPr lang="en-US" altLang="ko-KR" sz="1000" dirty="0" smtClean="0">
                <a:solidFill>
                  <a:srgbClr val="FF0000"/>
                </a:solidFill>
              </a:rPr>
              <a:t> View </a:t>
            </a:r>
            <a:r>
              <a:rPr lang="ko-KR" altLang="en-US" sz="1000" dirty="0" smtClean="0">
                <a:solidFill>
                  <a:srgbClr val="FF0000"/>
                </a:solidFill>
              </a:rPr>
              <a:t>포트 별</a:t>
            </a:r>
            <a:r>
              <a:rPr lang="en-US" altLang="ko-KR" sz="1000" dirty="0" smtClean="0">
                <a:solidFill>
                  <a:srgbClr val="FF0000"/>
                </a:solidFill>
              </a:rPr>
              <a:t> </a:t>
            </a:r>
            <a:r>
              <a:rPr lang="ko-KR" altLang="en-US" sz="1000" dirty="0" smtClean="0">
                <a:solidFill>
                  <a:srgbClr val="FF0000"/>
                </a:solidFill>
              </a:rPr>
              <a:t>툴 바의 유무 및 내용에 대한 부분은 아직 상세 논의가 진행  중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2. Summary View Mouse Gesture</a:t>
            </a:r>
          </a:p>
          <a:p>
            <a:pPr>
              <a:defRPr/>
            </a:pPr>
            <a:endParaRPr lang="ko-KR" altLang="en-US" sz="1200" b="1" dirty="0"/>
          </a:p>
        </p:txBody>
      </p:sp>
      <p:grpSp>
        <p:nvGrpSpPr>
          <p:cNvPr id="7" name="그룹 6"/>
          <p:cNvGrpSpPr/>
          <p:nvPr/>
        </p:nvGrpSpPr>
        <p:grpSpPr>
          <a:xfrm>
            <a:off x="6995154" y="1221053"/>
            <a:ext cx="301752" cy="502106"/>
            <a:chOff x="729854" y="1450454"/>
            <a:chExt cx="301752" cy="502106"/>
          </a:xfrm>
        </p:grpSpPr>
        <p:sp>
          <p:nvSpPr>
            <p:cNvPr id="4" name="순서도: 수행의 시작/종료 3"/>
            <p:cNvSpPr/>
            <p:nvPr/>
          </p:nvSpPr>
          <p:spPr>
            <a:xfrm rot="5400000">
              <a:off x="629677" y="1550631"/>
              <a:ext cx="502106" cy="301752"/>
            </a:xfrm>
            <a:prstGeom prst="flowChartTermina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" name="직선 연결선 5"/>
            <p:cNvCxnSpPr/>
            <p:nvPr/>
          </p:nvCxnSpPr>
          <p:spPr>
            <a:xfrm>
              <a:off x="880730" y="1450454"/>
              <a:ext cx="0" cy="2510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6621080" y="1723159"/>
            <a:ext cx="1236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 smtClean="0"/>
              <a:t>Scroll Wheel</a:t>
            </a:r>
            <a:r>
              <a:rPr lang="ko-KR" altLang="en-US" sz="900" b="1" smtClean="0"/>
              <a:t> </a:t>
            </a:r>
            <a:r>
              <a:rPr lang="en-US" altLang="ko-KR" sz="900" b="1" dirty="0" smtClean="0"/>
              <a:t>Down</a:t>
            </a:r>
            <a:endParaRPr lang="ko-KR" altLang="en-US" sz="900" b="1"/>
          </a:p>
        </p:txBody>
      </p:sp>
      <p:sp>
        <p:nvSpPr>
          <p:cNvPr id="9" name="순서도: 대체 처리 8"/>
          <p:cNvSpPr/>
          <p:nvPr/>
        </p:nvSpPr>
        <p:spPr>
          <a:xfrm>
            <a:off x="7115074" y="1262748"/>
            <a:ext cx="61912" cy="16791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5981529" y="1221053"/>
            <a:ext cx="301752" cy="502106"/>
            <a:chOff x="729854" y="1450454"/>
            <a:chExt cx="301752" cy="502106"/>
          </a:xfrm>
        </p:grpSpPr>
        <p:sp>
          <p:nvSpPr>
            <p:cNvPr id="11" name="순서도: 수행의 시작/종료 10"/>
            <p:cNvSpPr/>
            <p:nvPr/>
          </p:nvSpPr>
          <p:spPr>
            <a:xfrm rot="5400000">
              <a:off x="629677" y="1550631"/>
              <a:ext cx="502106" cy="301752"/>
            </a:xfrm>
            <a:prstGeom prst="flowChartTermina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880730" y="1450454"/>
              <a:ext cx="0" cy="2510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154422" y="2485032"/>
            <a:ext cx="65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" b="1" dirty="0" smtClean="0"/>
              <a:t>Mouse Scroll</a:t>
            </a:r>
          </a:p>
          <a:p>
            <a:pPr algn="ctr"/>
            <a:r>
              <a:rPr lang="en-US" altLang="ko-KR" sz="600" b="1" dirty="0" smtClean="0"/>
              <a:t>Wheel</a:t>
            </a:r>
            <a:r>
              <a:rPr lang="ko-KR" altLang="en-US" sz="600" b="1" smtClean="0"/>
              <a:t> </a:t>
            </a:r>
            <a:r>
              <a:rPr lang="en-US" altLang="ko-KR" sz="600" b="1" dirty="0" smtClean="0"/>
              <a:t>UP</a:t>
            </a:r>
            <a:endParaRPr lang="ko-KR" altLang="en-US" sz="600" b="1"/>
          </a:p>
        </p:txBody>
      </p:sp>
      <p:sp>
        <p:nvSpPr>
          <p:cNvPr id="14" name="순서도: 대체 처리 13"/>
          <p:cNvSpPr/>
          <p:nvPr/>
        </p:nvSpPr>
        <p:spPr>
          <a:xfrm>
            <a:off x="6101449" y="1262748"/>
            <a:ext cx="61912" cy="16791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21286" y="1259641"/>
            <a:ext cx="2885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/>
              <a:t>Summary View </a:t>
            </a:r>
            <a:r>
              <a:rPr lang="en-US" altLang="ko-KR" sz="1000" b="1" dirty="0" smtClean="0"/>
              <a:t>Mouse Gesture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altLang="ko-KR" sz="1000" b="1" dirty="0"/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altLang="ko-KR" sz="1000" b="1" dirty="0" smtClean="0"/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altLang="ko-KR" sz="1000" b="1" dirty="0"/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altLang="ko-KR" sz="1000" b="1" dirty="0" smtClean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Summary View </a:t>
            </a:r>
            <a:r>
              <a:rPr lang="ko-KR" altLang="en-US" sz="1000" b="1" smtClean="0"/>
              <a:t>확대 </a:t>
            </a:r>
            <a:r>
              <a:rPr lang="en-US" altLang="ko-KR" sz="1000" b="1" dirty="0" smtClean="0"/>
              <a:t>/ </a:t>
            </a:r>
            <a:r>
              <a:rPr lang="ko-KR" altLang="en-US" sz="1000" b="1" smtClean="0"/>
              <a:t>축소 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   </a:t>
            </a:r>
            <a:r>
              <a:rPr lang="en-US" altLang="ko-KR" sz="1000" b="1" dirty="0"/>
              <a:t> </a:t>
            </a:r>
            <a:r>
              <a:rPr lang="en-US" altLang="ko-KR" sz="1000" b="1" dirty="0" smtClean="0"/>
              <a:t>- Mouse Scroll Wheel Up : </a:t>
            </a:r>
            <a:r>
              <a:rPr lang="ko-KR" altLang="en-US" sz="1000" b="1" smtClean="0"/>
              <a:t>확대 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    - Mouse Scroll Wheel Down : </a:t>
            </a:r>
            <a:r>
              <a:rPr lang="ko-KR" altLang="en-US" sz="1000" b="1" smtClean="0"/>
              <a:t>축소 </a:t>
            </a:r>
            <a:endParaRPr lang="en-US" altLang="ko-KR" sz="1000" b="1" dirty="0" smtClean="0"/>
          </a:p>
          <a:p>
            <a:endParaRPr lang="en-US" altLang="ko-KR" sz="1000" b="1" dirty="0" smtClean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/>
              <a:t>Summary </a:t>
            </a:r>
            <a:r>
              <a:rPr lang="en-US" altLang="ko-KR" sz="1000" b="1" dirty="0" smtClean="0"/>
              <a:t>View </a:t>
            </a:r>
            <a:r>
              <a:rPr lang="ko-KR" altLang="en-US" sz="1000" b="1" smtClean="0"/>
              <a:t>이동 </a:t>
            </a:r>
            <a:endParaRPr lang="en-US" altLang="ko-KR" sz="1000" b="1" dirty="0"/>
          </a:p>
          <a:p>
            <a:r>
              <a:rPr lang="en-US" altLang="ko-KR" sz="1000" b="1" dirty="0"/>
              <a:t>     - </a:t>
            </a:r>
            <a:r>
              <a:rPr lang="en-US" altLang="ko-KR" sz="1000" b="1" dirty="0" smtClean="0"/>
              <a:t>Mouse Drag</a:t>
            </a:r>
          </a:p>
          <a:p>
            <a:r>
              <a:rPr lang="en-US" altLang="ko-KR" sz="1000" b="1" dirty="0"/>
              <a:t> </a:t>
            </a:r>
            <a:r>
              <a:rPr lang="en-US" altLang="ko-KR" sz="1000" b="1" dirty="0" smtClean="0"/>
              <a:t>      : </a:t>
            </a:r>
            <a:r>
              <a:rPr lang="ko-KR" altLang="en-US" sz="1000" b="1" smtClean="0"/>
              <a:t>마우스</a:t>
            </a:r>
            <a:r>
              <a:rPr lang="en-US" altLang="ko-KR" sz="1000" b="1" dirty="0" smtClean="0"/>
              <a:t> </a:t>
            </a:r>
            <a:r>
              <a:rPr lang="ko-KR" altLang="en-US" sz="1000" b="1" smtClean="0"/>
              <a:t>좌버튼 클릭 우 이동 </a:t>
            </a:r>
            <a:r>
              <a:rPr lang="en-US" altLang="ko-KR" sz="1000" b="1" dirty="0" smtClean="0"/>
              <a:t>               </a:t>
            </a:r>
            <a:endParaRPr lang="en-US" altLang="ko-KR" sz="1000" dirty="0" smtClean="0"/>
          </a:p>
        </p:txBody>
      </p:sp>
      <p:grpSp>
        <p:nvGrpSpPr>
          <p:cNvPr id="116" name="그룹 115"/>
          <p:cNvGrpSpPr/>
          <p:nvPr/>
        </p:nvGrpSpPr>
        <p:grpSpPr>
          <a:xfrm>
            <a:off x="3462877" y="1993260"/>
            <a:ext cx="2734436" cy="1601881"/>
            <a:chOff x="3270124" y="1286099"/>
            <a:chExt cx="5481082" cy="3290688"/>
          </a:xfrm>
        </p:grpSpPr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0124" y="1286099"/>
              <a:ext cx="5473584" cy="3290688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1438" y="1286099"/>
              <a:ext cx="269768" cy="1539275"/>
            </a:xfrm>
            <a:prstGeom prst="rect">
              <a:avLst/>
            </a:prstGeom>
          </p:spPr>
        </p:pic>
        <p:pic>
          <p:nvPicPr>
            <p:cNvPr id="72" name="그림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9290" y="4257711"/>
              <a:ext cx="734352" cy="214385"/>
            </a:xfrm>
            <a:prstGeom prst="rect">
              <a:avLst/>
            </a:prstGeom>
          </p:spPr>
        </p:pic>
      </p:grpSp>
      <p:pic>
        <p:nvPicPr>
          <p:cNvPr id="117" name="그림 1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353" y="1993260"/>
            <a:ext cx="2730695" cy="1601881"/>
          </a:xfrm>
          <a:prstGeom prst="rect">
            <a:avLst/>
          </a:prstGeom>
        </p:spPr>
      </p:pic>
      <p:pic>
        <p:nvPicPr>
          <p:cNvPr id="118" name="그림 1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161" y="1979696"/>
            <a:ext cx="776240" cy="67627"/>
          </a:xfrm>
          <a:prstGeom prst="rect">
            <a:avLst/>
          </a:prstGeom>
        </p:spPr>
      </p:pic>
      <p:pic>
        <p:nvPicPr>
          <p:cNvPr id="119" name="그림 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464" y="2009057"/>
            <a:ext cx="134584" cy="749307"/>
          </a:xfrm>
          <a:prstGeom prst="rect">
            <a:avLst/>
          </a:prstGeom>
        </p:spPr>
      </p:pic>
      <p:pic>
        <p:nvPicPr>
          <p:cNvPr id="120" name="그림 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206" y="3455614"/>
            <a:ext cx="366358" cy="104361"/>
          </a:xfrm>
          <a:prstGeom prst="rect">
            <a:avLst/>
          </a:prstGeom>
        </p:spPr>
      </p:pic>
      <p:sp>
        <p:nvSpPr>
          <p:cNvPr id="121" name="오른쪽 화살표 120"/>
          <p:cNvSpPr/>
          <p:nvPr/>
        </p:nvSpPr>
        <p:spPr>
          <a:xfrm>
            <a:off x="6277922" y="2000421"/>
            <a:ext cx="387350" cy="254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3" name="줄무늬가 있는 오른쪽 화살표 122"/>
          <p:cNvSpPr/>
          <p:nvPr/>
        </p:nvSpPr>
        <p:spPr>
          <a:xfrm rot="16200000">
            <a:off x="6323906" y="1296229"/>
            <a:ext cx="145288" cy="11375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줄무늬가 있는 오른쪽 화살표 123"/>
          <p:cNvSpPr/>
          <p:nvPr/>
        </p:nvSpPr>
        <p:spPr>
          <a:xfrm rot="5400000">
            <a:off x="7318263" y="1265765"/>
            <a:ext cx="145288" cy="11375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0" name="그룹 129"/>
          <p:cNvGrpSpPr/>
          <p:nvPr/>
        </p:nvGrpSpPr>
        <p:grpSpPr>
          <a:xfrm>
            <a:off x="6358098" y="2310822"/>
            <a:ext cx="231064" cy="208391"/>
            <a:chOff x="1426817" y="2198709"/>
            <a:chExt cx="471896" cy="502106"/>
          </a:xfrm>
        </p:grpSpPr>
        <p:grpSp>
          <p:nvGrpSpPr>
            <p:cNvPr id="125" name="그룹 124"/>
            <p:cNvGrpSpPr/>
            <p:nvPr/>
          </p:nvGrpSpPr>
          <p:grpSpPr>
            <a:xfrm>
              <a:off x="1426817" y="2198709"/>
              <a:ext cx="301752" cy="502106"/>
              <a:chOff x="729854" y="1450454"/>
              <a:chExt cx="301752" cy="502106"/>
            </a:xfrm>
          </p:grpSpPr>
          <p:sp>
            <p:nvSpPr>
              <p:cNvPr id="126" name="순서도: 수행의 시작/종료 125"/>
              <p:cNvSpPr/>
              <p:nvPr/>
            </p:nvSpPr>
            <p:spPr>
              <a:xfrm rot="5400000">
                <a:off x="629677" y="1550631"/>
                <a:ext cx="502106" cy="301752"/>
              </a:xfrm>
              <a:prstGeom prst="flowChartTermina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27" name="직선 연결선 126"/>
              <p:cNvCxnSpPr/>
              <p:nvPr/>
            </p:nvCxnSpPr>
            <p:spPr>
              <a:xfrm>
                <a:off x="880730" y="1450454"/>
                <a:ext cx="0" cy="251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순서도: 대체 처리 127"/>
            <p:cNvSpPr/>
            <p:nvPr/>
          </p:nvSpPr>
          <p:spPr>
            <a:xfrm>
              <a:off x="1546737" y="2240404"/>
              <a:ext cx="61912" cy="167916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9" name="줄무늬가 있는 오른쪽 화살표 128"/>
            <p:cNvSpPr/>
            <p:nvPr/>
          </p:nvSpPr>
          <p:spPr>
            <a:xfrm rot="16200000">
              <a:off x="1769194" y="2273885"/>
              <a:ext cx="145288" cy="113750"/>
            </a:xfrm>
            <a:prstGeom prst="strip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6356763" y="3129158"/>
            <a:ext cx="221629" cy="208391"/>
            <a:chOff x="2519041" y="2987638"/>
            <a:chExt cx="452628" cy="502106"/>
          </a:xfrm>
        </p:grpSpPr>
        <p:grpSp>
          <p:nvGrpSpPr>
            <p:cNvPr id="131" name="그룹 130"/>
            <p:cNvGrpSpPr/>
            <p:nvPr/>
          </p:nvGrpSpPr>
          <p:grpSpPr>
            <a:xfrm>
              <a:off x="2519041" y="2987638"/>
              <a:ext cx="301752" cy="502106"/>
              <a:chOff x="729854" y="1450454"/>
              <a:chExt cx="301752" cy="502106"/>
            </a:xfrm>
          </p:grpSpPr>
          <p:sp>
            <p:nvSpPr>
              <p:cNvPr id="132" name="순서도: 수행의 시작/종료 131"/>
              <p:cNvSpPr/>
              <p:nvPr/>
            </p:nvSpPr>
            <p:spPr>
              <a:xfrm rot="5400000">
                <a:off x="629677" y="1550631"/>
                <a:ext cx="502106" cy="301752"/>
              </a:xfrm>
              <a:prstGeom prst="flowChartTermina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3" name="직선 연결선 132"/>
              <p:cNvCxnSpPr/>
              <p:nvPr/>
            </p:nvCxnSpPr>
            <p:spPr>
              <a:xfrm>
                <a:off x="880730" y="1450454"/>
                <a:ext cx="0" cy="251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순서도: 대체 처리 133"/>
            <p:cNvSpPr/>
            <p:nvPr/>
          </p:nvSpPr>
          <p:spPr>
            <a:xfrm>
              <a:off x="2638961" y="3029333"/>
              <a:ext cx="61912" cy="167916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5" name="줄무늬가 있는 오른쪽 화살표 134"/>
            <p:cNvSpPr/>
            <p:nvPr/>
          </p:nvSpPr>
          <p:spPr>
            <a:xfrm rot="5400000">
              <a:off x="2842150" y="3032350"/>
              <a:ext cx="145288" cy="113750"/>
            </a:xfrm>
            <a:prstGeom prst="strip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7" name="오른쪽 화살표 136"/>
          <p:cNvSpPr/>
          <p:nvPr/>
        </p:nvSpPr>
        <p:spPr>
          <a:xfrm rot="10800000">
            <a:off x="6253457" y="2821636"/>
            <a:ext cx="387350" cy="254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TextBox 137"/>
          <p:cNvSpPr txBox="1"/>
          <p:nvPr/>
        </p:nvSpPr>
        <p:spPr>
          <a:xfrm>
            <a:off x="411684" y="3176381"/>
            <a:ext cx="3459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Summary View Object Info</a:t>
            </a:r>
          </a:p>
          <a:p>
            <a:r>
              <a:rPr lang="en-US" altLang="ko-KR" sz="1000" b="1" dirty="0" smtClean="0"/>
              <a:t>    </a:t>
            </a:r>
            <a:r>
              <a:rPr lang="en-US" altLang="ko-KR" sz="1000" b="1" dirty="0"/>
              <a:t> </a:t>
            </a:r>
            <a:r>
              <a:rPr lang="en-US" altLang="ko-KR" sz="1000" b="1" dirty="0" smtClean="0"/>
              <a:t>- Mouse </a:t>
            </a:r>
            <a:r>
              <a:rPr lang="en-US" altLang="ko-KR" sz="1000" b="1" dirty="0" err="1" smtClean="0"/>
              <a:t>L_button</a:t>
            </a:r>
            <a:r>
              <a:rPr lang="en-US" altLang="ko-KR" sz="1000" b="1" dirty="0" smtClean="0"/>
              <a:t> Double click</a:t>
            </a:r>
          </a:p>
          <a:p>
            <a:r>
              <a:rPr lang="en-US" altLang="ko-KR" sz="1000" b="1" dirty="0"/>
              <a:t> </a:t>
            </a:r>
            <a:r>
              <a:rPr lang="en-US" altLang="ko-KR" sz="1000" b="1" dirty="0" smtClean="0"/>
              <a:t>      : </a:t>
            </a:r>
            <a:r>
              <a:rPr lang="ko-KR" altLang="en-US" sz="1000" b="1" smtClean="0"/>
              <a:t>해당 </a:t>
            </a:r>
            <a:r>
              <a:rPr lang="en-US" altLang="ko-KR" sz="1000" b="1" dirty="0" smtClean="0"/>
              <a:t>Object Type</a:t>
            </a:r>
            <a:r>
              <a:rPr lang="ko-KR" altLang="en-US" sz="1000" b="1" smtClean="0"/>
              <a:t>별 </a:t>
            </a:r>
            <a:r>
              <a:rPr lang="en-US" altLang="ko-KR" sz="1000" b="1" dirty="0" smtClean="0"/>
              <a:t>Action Multi Screen </a:t>
            </a:r>
          </a:p>
          <a:p>
            <a:r>
              <a:rPr lang="en-US" altLang="ko-KR" sz="1000" b="1" dirty="0"/>
              <a:t> </a:t>
            </a:r>
            <a:r>
              <a:rPr lang="en-US" altLang="ko-KR" sz="1000" b="1" dirty="0" smtClean="0"/>
              <a:t>         [ QC | TC | YT ] [ Yard Block</a:t>
            </a:r>
            <a:r>
              <a:rPr lang="ko-KR" altLang="en-US" sz="1000" b="1" smtClean="0"/>
              <a:t>은 별도 프로세스 </a:t>
            </a:r>
            <a:r>
              <a:rPr lang="en-US" altLang="ko-KR" sz="1000" b="1" dirty="0" smtClean="0"/>
              <a:t>]</a:t>
            </a:r>
          </a:p>
          <a:p>
            <a:r>
              <a:rPr lang="en-US" altLang="ko-KR" sz="1000" b="1" dirty="0"/>
              <a:t> </a:t>
            </a:r>
            <a:r>
              <a:rPr lang="en-US" altLang="ko-KR" sz="1000" b="1" dirty="0" smtClean="0"/>
              <a:t>      : </a:t>
            </a:r>
            <a:r>
              <a:rPr lang="ko-KR" altLang="en-US" sz="1000" b="1" smtClean="0"/>
              <a:t>해당 </a:t>
            </a:r>
            <a:r>
              <a:rPr lang="en-US" altLang="ko-KR" sz="1000" b="1" dirty="0" smtClean="0"/>
              <a:t>Object</a:t>
            </a:r>
            <a:r>
              <a:rPr lang="ko-KR" altLang="en-US" sz="1000" b="1" smtClean="0"/>
              <a:t>에 대한</a:t>
            </a:r>
            <a:r>
              <a:rPr lang="en-US" altLang="ko-KR" sz="1000" b="1" dirty="0" smtClean="0"/>
              <a:t> ID </a:t>
            </a:r>
            <a:r>
              <a:rPr lang="ko-KR" altLang="en-US" sz="1000" b="1" smtClean="0"/>
              <a:t>기반 통합 검색</a:t>
            </a:r>
            <a:endParaRPr lang="en-US" altLang="ko-KR" sz="1000" dirty="0" smtClean="0"/>
          </a:p>
        </p:txBody>
      </p:sp>
      <p:pic>
        <p:nvPicPr>
          <p:cNvPr id="139" name="그림 1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782" y="4027245"/>
            <a:ext cx="3077259" cy="1179176"/>
          </a:xfrm>
          <a:prstGeom prst="rect">
            <a:avLst/>
          </a:prstGeom>
        </p:spPr>
      </p:pic>
      <p:grpSp>
        <p:nvGrpSpPr>
          <p:cNvPr id="140" name="그룹 139"/>
          <p:cNvGrpSpPr/>
          <p:nvPr/>
        </p:nvGrpSpPr>
        <p:grpSpPr>
          <a:xfrm>
            <a:off x="1037987" y="4047322"/>
            <a:ext cx="3952360" cy="2301839"/>
            <a:chOff x="667265" y="1555786"/>
            <a:chExt cx="5481082" cy="3290688"/>
          </a:xfrm>
        </p:grpSpPr>
        <p:pic>
          <p:nvPicPr>
            <p:cNvPr id="141" name="그림 1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265" y="1555786"/>
              <a:ext cx="5473584" cy="3290688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8579" y="1555786"/>
              <a:ext cx="269768" cy="1539275"/>
            </a:xfrm>
            <a:prstGeom prst="rect">
              <a:avLst/>
            </a:prstGeom>
          </p:spPr>
        </p:pic>
        <p:pic>
          <p:nvPicPr>
            <p:cNvPr id="143" name="그림 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6431" y="4527398"/>
              <a:ext cx="734352" cy="214385"/>
            </a:xfrm>
            <a:prstGeom prst="rect">
              <a:avLst/>
            </a:prstGeom>
          </p:spPr>
        </p:pic>
      </p:grpSp>
      <p:sp>
        <p:nvSpPr>
          <p:cNvPr id="144" name="모서리가 둥근 직사각형 143"/>
          <p:cNvSpPr/>
          <p:nvPr/>
        </p:nvSpPr>
        <p:spPr>
          <a:xfrm>
            <a:off x="2273061" y="4550776"/>
            <a:ext cx="212069" cy="30639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5" name="그룹 144"/>
          <p:cNvGrpSpPr/>
          <p:nvPr/>
        </p:nvGrpSpPr>
        <p:grpSpPr>
          <a:xfrm>
            <a:off x="5666644" y="4019007"/>
            <a:ext cx="3802503" cy="2310077"/>
            <a:chOff x="4921252" y="1698661"/>
            <a:chExt cx="3802503" cy="2310077"/>
          </a:xfrm>
        </p:grpSpPr>
        <p:pic>
          <p:nvPicPr>
            <p:cNvPr id="146" name="그림 1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1252" y="2886075"/>
              <a:ext cx="1032180" cy="1114425"/>
            </a:xfrm>
            <a:prstGeom prst="rect">
              <a:avLst/>
            </a:prstGeom>
          </p:spPr>
        </p:pic>
        <p:pic>
          <p:nvPicPr>
            <p:cNvPr id="147" name="그림 1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54970" y="2886075"/>
              <a:ext cx="1034602" cy="1114425"/>
            </a:xfrm>
            <a:prstGeom prst="rect">
              <a:avLst/>
            </a:prstGeom>
          </p:spPr>
        </p:pic>
        <p:pic>
          <p:nvPicPr>
            <p:cNvPr id="148" name="그림 1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62469" y="2886075"/>
              <a:ext cx="1032181" cy="1114425"/>
            </a:xfrm>
            <a:prstGeom prst="rect">
              <a:avLst/>
            </a:prstGeom>
          </p:spPr>
        </p:pic>
        <p:pic>
          <p:nvPicPr>
            <p:cNvPr id="149" name="그림 1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4650" y="1706899"/>
              <a:ext cx="729105" cy="2301839"/>
            </a:xfrm>
            <a:prstGeom prst="rect">
              <a:avLst/>
            </a:prstGeom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0122" y="1698661"/>
              <a:ext cx="194527" cy="1076724"/>
            </a:xfrm>
            <a:prstGeom prst="rect">
              <a:avLst/>
            </a:prstGeom>
          </p:spPr>
        </p:pic>
        <p:pic>
          <p:nvPicPr>
            <p:cNvPr id="151" name="그림 1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0586" y="2736113"/>
              <a:ext cx="529535" cy="149962"/>
            </a:xfrm>
            <a:prstGeom prst="rect">
              <a:avLst/>
            </a:prstGeom>
          </p:spPr>
        </p:pic>
        <p:pic>
          <p:nvPicPr>
            <p:cNvPr id="152" name="그림 15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13833" y="2886075"/>
              <a:ext cx="180817" cy="498475"/>
            </a:xfrm>
            <a:prstGeom prst="rect">
              <a:avLst/>
            </a:prstGeom>
          </p:spPr>
        </p:pic>
        <p:pic>
          <p:nvPicPr>
            <p:cNvPr id="153" name="그림 15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67940" y="2886075"/>
              <a:ext cx="180817" cy="498475"/>
            </a:xfrm>
            <a:prstGeom prst="rect">
              <a:avLst/>
            </a:prstGeom>
          </p:spPr>
        </p:pic>
        <p:pic>
          <p:nvPicPr>
            <p:cNvPr id="154" name="그림 15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78705" y="2886075"/>
              <a:ext cx="180817" cy="498475"/>
            </a:xfrm>
            <a:prstGeom prst="rect">
              <a:avLst/>
            </a:prstGeom>
          </p:spPr>
        </p:pic>
      </p:grpSp>
      <p:pic>
        <p:nvPicPr>
          <p:cNvPr id="155" name="그림 1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93" y="4937881"/>
            <a:ext cx="202190" cy="159419"/>
          </a:xfrm>
          <a:prstGeom prst="rect">
            <a:avLst/>
          </a:prstGeom>
        </p:spPr>
      </p:pic>
      <p:sp>
        <p:nvSpPr>
          <p:cNvPr id="159" name="순서도: 수행의 시작/종료 158"/>
          <p:cNvSpPr/>
          <p:nvPr/>
        </p:nvSpPr>
        <p:spPr>
          <a:xfrm rot="5400000">
            <a:off x="3055959" y="1323341"/>
            <a:ext cx="502106" cy="30175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0" name="직선 연결선 159"/>
          <p:cNvCxnSpPr/>
          <p:nvPr/>
        </p:nvCxnSpPr>
        <p:spPr>
          <a:xfrm>
            <a:off x="3307012" y="1223164"/>
            <a:ext cx="0" cy="251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2740872" y="1725270"/>
            <a:ext cx="13869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 err="1" smtClean="0"/>
              <a:t>L_button</a:t>
            </a:r>
            <a:r>
              <a:rPr lang="en-US" altLang="ko-KR" sz="900" b="1" dirty="0" smtClean="0"/>
              <a:t> Double click</a:t>
            </a:r>
            <a:endParaRPr lang="ko-KR" altLang="en-US" sz="900" b="1"/>
          </a:p>
        </p:txBody>
      </p:sp>
      <p:sp>
        <p:nvSpPr>
          <p:cNvPr id="162" name="순서도: 대체 처리 161"/>
          <p:cNvSpPr/>
          <p:nvPr/>
        </p:nvSpPr>
        <p:spPr>
          <a:xfrm>
            <a:off x="3276056" y="1264859"/>
            <a:ext cx="61912" cy="16791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6" name="그룹 165"/>
          <p:cNvGrpSpPr/>
          <p:nvPr/>
        </p:nvGrpSpPr>
        <p:grpSpPr>
          <a:xfrm>
            <a:off x="3146335" y="1239326"/>
            <a:ext cx="108566" cy="113964"/>
            <a:chOff x="5159634" y="3304694"/>
            <a:chExt cx="180782" cy="192484"/>
          </a:xfrm>
        </p:grpSpPr>
        <p:sp>
          <p:nvSpPr>
            <p:cNvPr id="164" name="타원 163"/>
            <p:cNvSpPr/>
            <p:nvPr/>
          </p:nvSpPr>
          <p:spPr>
            <a:xfrm>
              <a:off x="5159634" y="3304694"/>
              <a:ext cx="180782" cy="1924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5" name="타원 164"/>
            <p:cNvSpPr/>
            <p:nvPr/>
          </p:nvSpPr>
          <p:spPr>
            <a:xfrm>
              <a:off x="5218571" y="3367268"/>
              <a:ext cx="62906" cy="69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4" name="그룹 173"/>
          <p:cNvGrpSpPr/>
          <p:nvPr/>
        </p:nvGrpSpPr>
        <p:grpSpPr>
          <a:xfrm>
            <a:off x="5209169" y="5239431"/>
            <a:ext cx="158693" cy="225849"/>
            <a:chOff x="5093739" y="3364690"/>
            <a:chExt cx="311553" cy="502106"/>
          </a:xfrm>
        </p:grpSpPr>
        <p:grpSp>
          <p:nvGrpSpPr>
            <p:cNvPr id="167" name="그룹 166"/>
            <p:cNvGrpSpPr/>
            <p:nvPr/>
          </p:nvGrpSpPr>
          <p:grpSpPr>
            <a:xfrm>
              <a:off x="5103540" y="3364690"/>
              <a:ext cx="301752" cy="502106"/>
              <a:chOff x="729854" y="1450454"/>
              <a:chExt cx="301752" cy="502106"/>
            </a:xfrm>
          </p:grpSpPr>
          <p:sp>
            <p:nvSpPr>
              <p:cNvPr id="168" name="순서도: 수행의 시작/종료 167"/>
              <p:cNvSpPr/>
              <p:nvPr/>
            </p:nvSpPr>
            <p:spPr>
              <a:xfrm rot="5400000">
                <a:off x="629677" y="1550631"/>
                <a:ext cx="502106" cy="301752"/>
              </a:xfrm>
              <a:prstGeom prst="flowChartTermina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69" name="직선 연결선 168"/>
              <p:cNvCxnSpPr/>
              <p:nvPr/>
            </p:nvCxnSpPr>
            <p:spPr>
              <a:xfrm>
                <a:off x="880730" y="1450454"/>
                <a:ext cx="0" cy="251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순서도: 대체 처리 169"/>
            <p:cNvSpPr/>
            <p:nvPr/>
          </p:nvSpPr>
          <p:spPr>
            <a:xfrm>
              <a:off x="5223460" y="3406385"/>
              <a:ext cx="61912" cy="167916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71" name="그룹 170"/>
            <p:cNvGrpSpPr/>
            <p:nvPr/>
          </p:nvGrpSpPr>
          <p:grpSpPr>
            <a:xfrm>
              <a:off x="5093739" y="3380852"/>
              <a:ext cx="108566" cy="113964"/>
              <a:chOff x="5159634" y="3304694"/>
              <a:chExt cx="180782" cy="192484"/>
            </a:xfrm>
          </p:grpSpPr>
          <p:sp>
            <p:nvSpPr>
              <p:cNvPr id="172" name="타원 171"/>
              <p:cNvSpPr/>
              <p:nvPr/>
            </p:nvSpPr>
            <p:spPr>
              <a:xfrm>
                <a:off x="5159634" y="3304694"/>
                <a:ext cx="180782" cy="19248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3" name="타원 172"/>
              <p:cNvSpPr/>
              <p:nvPr/>
            </p:nvSpPr>
            <p:spPr>
              <a:xfrm>
                <a:off x="5218571" y="3367268"/>
                <a:ext cx="62906" cy="6999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75" name="오른쪽 화살표 174"/>
          <p:cNvSpPr/>
          <p:nvPr/>
        </p:nvSpPr>
        <p:spPr>
          <a:xfrm>
            <a:off x="5113105" y="4898293"/>
            <a:ext cx="387350" cy="254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6142063" y="3312937"/>
            <a:ext cx="65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" b="1" dirty="0" smtClean="0"/>
              <a:t>Mouse Scroll</a:t>
            </a:r>
          </a:p>
          <a:p>
            <a:pPr algn="ctr"/>
            <a:r>
              <a:rPr lang="en-US" altLang="ko-KR" sz="600" b="1" dirty="0" smtClean="0"/>
              <a:t>Wheel</a:t>
            </a:r>
            <a:r>
              <a:rPr lang="ko-KR" altLang="en-US" sz="600" b="1" smtClean="0"/>
              <a:t> </a:t>
            </a:r>
            <a:r>
              <a:rPr lang="en-US" altLang="ko-KR" sz="600" b="1" dirty="0" smtClean="0"/>
              <a:t>Down</a:t>
            </a:r>
            <a:endParaRPr lang="ko-KR" altLang="en-US" sz="600" b="1"/>
          </a:p>
        </p:txBody>
      </p:sp>
      <p:sp>
        <p:nvSpPr>
          <p:cNvPr id="75" name="TextBox 74"/>
          <p:cNvSpPr txBox="1"/>
          <p:nvPr/>
        </p:nvSpPr>
        <p:spPr>
          <a:xfrm>
            <a:off x="5595464" y="1727275"/>
            <a:ext cx="1072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 smtClean="0"/>
              <a:t>Scroll Wheel</a:t>
            </a:r>
            <a:r>
              <a:rPr lang="ko-KR" altLang="en-US" sz="900" b="1" smtClean="0"/>
              <a:t> </a:t>
            </a:r>
            <a:r>
              <a:rPr lang="en-US" altLang="ko-KR" sz="900" b="1" dirty="0" smtClean="0"/>
              <a:t>Up</a:t>
            </a:r>
            <a:endParaRPr lang="ko-KR" altLang="en-US" sz="900" b="1"/>
          </a:p>
        </p:txBody>
      </p:sp>
      <p:grpSp>
        <p:nvGrpSpPr>
          <p:cNvPr id="79" name="그룹 78"/>
          <p:cNvGrpSpPr/>
          <p:nvPr/>
        </p:nvGrpSpPr>
        <p:grpSpPr>
          <a:xfrm>
            <a:off x="4392178" y="1223223"/>
            <a:ext cx="301752" cy="502106"/>
            <a:chOff x="729854" y="1450454"/>
            <a:chExt cx="301752" cy="502106"/>
          </a:xfrm>
        </p:grpSpPr>
        <p:sp>
          <p:nvSpPr>
            <p:cNvPr id="80" name="순서도: 수행의 시작/종료 79"/>
            <p:cNvSpPr/>
            <p:nvPr/>
          </p:nvSpPr>
          <p:spPr>
            <a:xfrm rot="5400000">
              <a:off x="629677" y="1550631"/>
              <a:ext cx="502106" cy="301752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1" name="직선 연결선 80"/>
            <p:cNvCxnSpPr/>
            <p:nvPr/>
          </p:nvCxnSpPr>
          <p:spPr>
            <a:xfrm>
              <a:off x="880730" y="1450454"/>
              <a:ext cx="0" cy="251053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순서도: 대체 처리 81"/>
          <p:cNvSpPr/>
          <p:nvPr/>
        </p:nvSpPr>
        <p:spPr>
          <a:xfrm>
            <a:off x="4512098" y="1264918"/>
            <a:ext cx="61912" cy="16791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/>
          <p:cNvSpPr/>
          <p:nvPr/>
        </p:nvSpPr>
        <p:spPr>
          <a:xfrm>
            <a:off x="4382377" y="1239385"/>
            <a:ext cx="108566" cy="1139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6" name="그룹 85"/>
          <p:cNvGrpSpPr/>
          <p:nvPr/>
        </p:nvGrpSpPr>
        <p:grpSpPr>
          <a:xfrm>
            <a:off x="5071900" y="1229760"/>
            <a:ext cx="301752" cy="502106"/>
            <a:chOff x="729854" y="1450454"/>
            <a:chExt cx="301752" cy="502106"/>
          </a:xfrm>
        </p:grpSpPr>
        <p:sp>
          <p:nvSpPr>
            <p:cNvPr id="87" name="순서도: 수행의 시작/종료 86"/>
            <p:cNvSpPr/>
            <p:nvPr/>
          </p:nvSpPr>
          <p:spPr>
            <a:xfrm rot="5400000">
              <a:off x="629677" y="1550631"/>
              <a:ext cx="502106" cy="301752"/>
            </a:xfrm>
            <a:prstGeom prst="flowChartTermina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8" name="직선 연결선 87"/>
            <p:cNvCxnSpPr/>
            <p:nvPr/>
          </p:nvCxnSpPr>
          <p:spPr>
            <a:xfrm>
              <a:off x="880730" y="1450454"/>
              <a:ext cx="0" cy="2510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순서도: 대체 처리 88"/>
          <p:cNvSpPr/>
          <p:nvPr/>
        </p:nvSpPr>
        <p:spPr>
          <a:xfrm>
            <a:off x="5191820" y="1271455"/>
            <a:ext cx="61912" cy="16791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타원 89"/>
          <p:cNvSpPr/>
          <p:nvPr/>
        </p:nvSpPr>
        <p:spPr>
          <a:xfrm>
            <a:off x="5062099" y="1245922"/>
            <a:ext cx="108566" cy="1139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줄무늬가 있는 오른쪽 화살표 90"/>
          <p:cNvSpPr/>
          <p:nvPr/>
        </p:nvSpPr>
        <p:spPr>
          <a:xfrm>
            <a:off x="4790534" y="1432775"/>
            <a:ext cx="205098" cy="113750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TextBox 91"/>
          <p:cNvSpPr txBox="1"/>
          <p:nvPr/>
        </p:nvSpPr>
        <p:spPr>
          <a:xfrm>
            <a:off x="4642834" y="1725270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 smtClean="0"/>
              <a:t>Drag</a:t>
            </a:r>
            <a:endParaRPr lang="ko-KR" altLang="en-US" sz="900" b="1"/>
          </a:p>
        </p:txBody>
      </p:sp>
      <p:sp>
        <p:nvSpPr>
          <p:cNvPr id="94" name="TextBox 93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411655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61535" y="2678433"/>
            <a:ext cx="1121408" cy="855600"/>
            <a:chOff x="412902" y="2350675"/>
            <a:chExt cx="1708943" cy="973550"/>
          </a:xfrm>
        </p:grpSpPr>
        <p:grpSp>
          <p:nvGrpSpPr>
            <p:cNvPr id="3" name="그룹 2"/>
            <p:cNvGrpSpPr/>
            <p:nvPr/>
          </p:nvGrpSpPr>
          <p:grpSpPr>
            <a:xfrm>
              <a:off x="412902" y="2350675"/>
              <a:ext cx="1708943" cy="973550"/>
              <a:chOff x="2929734" y="2417350"/>
              <a:chExt cx="2095502" cy="1657350"/>
            </a:xfrm>
          </p:grpSpPr>
          <p:sp>
            <p:nvSpPr>
              <p:cNvPr id="5" name="직사각형 4"/>
              <p:cNvSpPr/>
              <p:nvPr/>
            </p:nvSpPr>
            <p:spPr>
              <a:xfrm>
                <a:off x="2929734" y="2417350"/>
                <a:ext cx="1047751" cy="16573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3977485" y="2417350"/>
                <a:ext cx="1047751" cy="1657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71692" y="2679279"/>
              <a:ext cx="184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ko-KR" sz="900" b="1" dirty="0" smtClean="0"/>
            </a:p>
          </p:txBody>
        </p:sp>
      </p:grpSp>
      <p:grpSp>
        <p:nvGrpSpPr>
          <p:cNvPr id="7" name="그룹 6"/>
          <p:cNvGrpSpPr/>
          <p:nvPr/>
        </p:nvGrpSpPr>
        <p:grpSpPr>
          <a:xfrm rot="5400000">
            <a:off x="2300035" y="2545529"/>
            <a:ext cx="855600" cy="1121408"/>
            <a:chOff x="412902" y="2350675"/>
            <a:chExt cx="1708943" cy="973550"/>
          </a:xfrm>
        </p:grpSpPr>
        <p:grpSp>
          <p:nvGrpSpPr>
            <p:cNvPr id="8" name="그룹 7"/>
            <p:cNvGrpSpPr/>
            <p:nvPr/>
          </p:nvGrpSpPr>
          <p:grpSpPr>
            <a:xfrm>
              <a:off x="412902" y="2350675"/>
              <a:ext cx="1708943" cy="973550"/>
              <a:chOff x="2929734" y="2417350"/>
              <a:chExt cx="2095502" cy="1657350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2929734" y="2417350"/>
                <a:ext cx="1047751" cy="16573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3977485" y="2417350"/>
                <a:ext cx="1047751" cy="1657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71692" y="2679279"/>
              <a:ext cx="184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ko-KR" sz="900" b="1" dirty="0" smtClean="0"/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861535" y="1450995"/>
            <a:ext cx="1121408" cy="85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861534" y="3952564"/>
            <a:ext cx="1125047" cy="855600"/>
            <a:chOff x="5423591" y="447733"/>
            <a:chExt cx="1489709" cy="973551"/>
          </a:xfrm>
        </p:grpSpPr>
        <p:grpSp>
          <p:nvGrpSpPr>
            <p:cNvPr id="14" name="그룹 13"/>
            <p:cNvGrpSpPr/>
            <p:nvPr/>
          </p:nvGrpSpPr>
          <p:grpSpPr>
            <a:xfrm rot="5400000">
              <a:off x="5679260" y="192064"/>
              <a:ext cx="973551" cy="1484890"/>
              <a:chOff x="412903" y="2350675"/>
              <a:chExt cx="1708945" cy="973550"/>
            </a:xfrm>
          </p:grpSpPr>
          <p:grpSp>
            <p:nvGrpSpPr>
              <p:cNvPr id="16" name="그룹 15"/>
              <p:cNvGrpSpPr/>
              <p:nvPr/>
            </p:nvGrpSpPr>
            <p:grpSpPr>
              <a:xfrm>
                <a:off x="412903" y="2350675"/>
                <a:ext cx="1708945" cy="973550"/>
                <a:chOff x="2929734" y="2417350"/>
                <a:chExt cx="2095504" cy="1657350"/>
              </a:xfrm>
            </p:grpSpPr>
            <p:sp>
              <p:nvSpPr>
                <p:cNvPr id="18" name="직사각형 17"/>
                <p:cNvSpPr/>
                <p:nvPr/>
              </p:nvSpPr>
              <p:spPr>
                <a:xfrm>
                  <a:off x="2929734" y="2417350"/>
                  <a:ext cx="1047751" cy="16573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" name="직사각형 18"/>
                <p:cNvSpPr/>
                <p:nvPr/>
              </p:nvSpPr>
              <p:spPr>
                <a:xfrm>
                  <a:off x="3977487" y="3239144"/>
                  <a:ext cx="1047751" cy="83555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771692" y="2679279"/>
                <a:ext cx="1847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altLang="ko-KR" sz="900" b="1" dirty="0" smtClean="0"/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 rot="5400000">
              <a:off x="6295609" y="803591"/>
              <a:ext cx="486776" cy="7486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2162443" y="3952562"/>
            <a:ext cx="1122932" cy="855600"/>
            <a:chOff x="7106522" y="447732"/>
            <a:chExt cx="1486906" cy="973551"/>
          </a:xfrm>
        </p:grpSpPr>
        <p:sp>
          <p:nvSpPr>
            <p:cNvPr id="21" name="직사각형 20"/>
            <p:cNvSpPr/>
            <p:nvPr/>
          </p:nvSpPr>
          <p:spPr>
            <a:xfrm rot="16200000">
              <a:off x="7607595" y="435451"/>
              <a:ext cx="486775" cy="14848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 rot="16200000">
              <a:off x="7975735" y="316815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 rot="16200000">
              <a:off x="7237439" y="316815"/>
              <a:ext cx="486775" cy="748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1533" y="5252895"/>
            <a:ext cx="1122976" cy="855600"/>
            <a:chOff x="8785246" y="447732"/>
            <a:chExt cx="1486964" cy="973550"/>
          </a:xfrm>
        </p:grpSpPr>
        <p:sp>
          <p:nvSpPr>
            <p:cNvPr id="25" name="직사각형 24"/>
            <p:cNvSpPr/>
            <p:nvPr/>
          </p:nvSpPr>
          <p:spPr>
            <a:xfrm rot="16200000">
              <a:off x="9654518" y="316815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 rot="16200000">
              <a:off x="8916222" y="316815"/>
              <a:ext cx="486775" cy="748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 rot="16200000">
              <a:off x="9654459" y="803590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 rot="16200000">
              <a:off x="8916163" y="803590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2135551" y="5252895"/>
            <a:ext cx="1121408" cy="855600"/>
            <a:chOff x="7102374" y="1728717"/>
            <a:chExt cx="1484890" cy="973551"/>
          </a:xfrm>
        </p:grpSpPr>
        <p:grpSp>
          <p:nvGrpSpPr>
            <p:cNvPr id="30" name="그룹 29"/>
            <p:cNvGrpSpPr/>
            <p:nvPr/>
          </p:nvGrpSpPr>
          <p:grpSpPr>
            <a:xfrm rot="5400000">
              <a:off x="7358043" y="1473048"/>
              <a:ext cx="973551" cy="1484890"/>
              <a:chOff x="412901" y="2350675"/>
              <a:chExt cx="1708945" cy="973550"/>
            </a:xfrm>
          </p:grpSpPr>
          <p:grpSp>
            <p:nvGrpSpPr>
              <p:cNvPr id="33" name="그룹 32"/>
              <p:cNvGrpSpPr/>
              <p:nvPr/>
            </p:nvGrpSpPr>
            <p:grpSpPr>
              <a:xfrm>
                <a:off x="412901" y="2350675"/>
                <a:ext cx="1708945" cy="973550"/>
                <a:chOff x="2929734" y="2417350"/>
                <a:chExt cx="2095505" cy="1657350"/>
              </a:xfrm>
            </p:grpSpPr>
            <p:sp>
              <p:nvSpPr>
                <p:cNvPr id="35" name="직사각형 34"/>
                <p:cNvSpPr/>
                <p:nvPr/>
              </p:nvSpPr>
              <p:spPr>
                <a:xfrm>
                  <a:off x="2929734" y="2417350"/>
                  <a:ext cx="1047751" cy="16573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3977488" y="3508413"/>
                  <a:ext cx="1047751" cy="56628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771692" y="2679279"/>
                <a:ext cx="1847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altLang="ko-KR" sz="900" b="1" dirty="0" smtClean="0"/>
              </a:p>
            </p:txBody>
          </p:sp>
        </p:grpSp>
        <p:sp>
          <p:nvSpPr>
            <p:cNvPr id="31" name="직사각형 30"/>
            <p:cNvSpPr/>
            <p:nvPr/>
          </p:nvSpPr>
          <p:spPr>
            <a:xfrm rot="5400000">
              <a:off x="7620026" y="2205201"/>
              <a:ext cx="486775" cy="5073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 rot="5400000">
              <a:off x="8088824" y="2205201"/>
              <a:ext cx="486775" cy="5073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/>
          <p:cNvGrpSpPr/>
          <p:nvPr/>
        </p:nvGrpSpPr>
        <p:grpSpPr>
          <a:xfrm rot="10800000">
            <a:off x="3408013" y="5252895"/>
            <a:ext cx="1121408" cy="855600"/>
            <a:chOff x="7102374" y="1728717"/>
            <a:chExt cx="1484890" cy="973551"/>
          </a:xfrm>
        </p:grpSpPr>
        <p:grpSp>
          <p:nvGrpSpPr>
            <p:cNvPr id="38" name="그룹 37"/>
            <p:cNvGrpSpPr/>
            <p:nvPr/>
          </p:nvGrpSpPr>
          <p:grpSpPr>
            <a:xfrm rot="5400000">
              <a:off x="7358043" y="1473048"/>
              <a:ext cx="973551" cy="1484890"/>
              <a:chOff x="412901" y="2350675"/>
              <a:chExt cx="1708945" cy="973550"/>
            </a:xfrm>
          </p:grpSpPr>
          <p:grpSp>
            <p:nvGrpSpPr>
              <p:cNvPr id="41" name="그룹 40"/>
              <p:cNvGrpSpPr/>
              <p:nvPr/>
            </p:nvGrpSpPr>
            <p:grpSpPr>
              <a:xfrm>
                <a:off x="412901" y="2350675"/>
                <a:ext cx="1708945" cy="973550"/>
                <a:chOff x="2929734" y="2417350"/>
                <a:chExt cx="2095505" cy="1657350"/>
              </a:xfrm>
            </p:grpSpPr>
            <p:sp>
              <p:nvSpPr>
                <p:cNvPr id="43" name="직사각형 42"/>
                <p:cNvSpPr/>
                <p:nvPr/>
              </p:nvSpPr>
              <p:spPr>
                <a:xfrm>
                  <a:off x="2929734" y="2417350"/>
                  <a:ext cx="1047751" cy="1657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" name="직사각형 43"/>
                <p:cNvSpPr/>
                <p:nvPr/>
              </p:nvSpPr>
              <p:spPr>
                <a:xfrm>
                  <a:off x="3977488" y="3508413"/>
                  <a:ext cx="1047751" cy="56628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771692" y="2679279"/>
                <a:ext cx="1847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altLang="ko-KR" sz="900" b="1" dirty="0" smtClean="0"/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 rot="5400000">
              <a:off x="7620026" y="2205201"/>
              <a:ext cx="486775" cy="5073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 rot="5400000">
              <a:off x="8087561" y="2205201"/>
              <a:ext cx="486775" cy="507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3. Multi Screen :  Screen Template &amp; Summary View Position </a:t>
            </a:r>
            <a:endParaRPr lang="ko-KR" altLang="en-US" sz="1200" b="1" dirty="0"/>
          </a:p>
        </p:txBody>
      </p:sp>
      <p:sp>
        <p:nvSpPr>
          <p:cNvPr id="47" name="직사각형 46"/>
          <p:cNvSpPr/>
          <p:nvPr/>
        </p:nvSpPr>
        <p:spPr>
          <a:xfrm>
            <a:off x="7880172" y="1372513"/>
            <a:ext cx="221535" cy="198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7877970" y="1878277"/>
            <a:ext cx="221535" cy="198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8076586" y="1339801"/>
            <a:ext cx="14462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Main</a:t>
            </a:r>
            <a:r>
              <a:rPr lang="ko-KR" altLang="en-US" sz="900" smtClean="0"/>
              <a:t> </a:t>
            </a:r>
            <a:r>
              <a:rPr lang="en-US" altLang="ko-KR" sz="900" dirty="0" smtClean="0"/>
              <a:t>Screen </a:t>
            </a:r>
          </a:p>
          <a:p>
            <a:r>
              <a:rPr lang="en-US" altLang="ko-KR" sz="900" dirty="0"/>
              <a:t> </a:t>
            </a:r>
            <a:r>
              <a:rPr lang="en-US" altLang="ko-KR" sz="900" dirty="0" smtClean="0"/>
              <a:t> - Alarm (</a:t>
            </a:r>
            <a:r>
              <a:rPr lang="ko-KR" altLang="en-US" sz="900" smtClean="0"/>
              <a:t>표현 </a:t>
            </a:r>
            <a:r>
              <a:rPr lang="en-US" altLang="ko-KR" sz="900" dirty="0" smtClean="0"/>
              <a:t>/ </a:t>
            </a:r>
            <a:r>
              <a:rPr lang="ko-KR" altLang="en-US" sz="900" smtClean="0"/>
              <a:t>추적</a:t>
            </a:r>
            <a:r>
              <a:rPr lang="en-US" altLang="ko-KR" sz="900" dirty="0" smtClean="0"/>
              <a:t>)</a:t>
            </a:r>
            <a:r>
              <a:rPr lang="ko-KR" altLang="en-US" sz="900" smtClean="0"/>
              <a:t> </a:t>
            </a:r>
            <a:endParaRPr lang="en-US" altLang="ko-KR" sz="900" dirty="0" smtClean="0"/>
          </a:p>
          <a:p>
            <a:r>
              <a:rPr lang="en-US" altLang="ko-KR" sz="900" dirty="0"/>
              <a:t> </a:t>
            </a:r>
            <a:r>
              <a:rPr lang="en-US" altLang="ko-KR" sz="900" dirty="0" smtClean="0"/>
              <a:t> - Object (</a:t>
            </a:r>
            <a:r>
              <a:rPr lang="ko-KR" altLang="en-US" sz="900" smtClean="0"/>
              <a:t>선택</a:t>
            </a:r>
            <a:r>
              <a:rPr lang="en-US" altLang="ko-KR" sz="900" dirty="0" smtClean="0"/>
              <a:t> / Info)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74384" y="1852247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Sub Screen</a:t>
            </a:r>
          </a:p>
          <a:p>
            <a:r>
              <a:rPr lang="en-US" altLang="ko-KR" sz="900" dirty="0"/>
              <a:t> </a:t>
            </a:r>
            <a:r>
              <a:rPr lang="en-US" altLang="ko-KR" sz="900" dirty="0" smtClean="0"/>
              <a:t> - Object (</a:t>
            </a:r>
            <a:r>
              <a:rPr lang="ko-KR" altLang="en-US" sz="900" smtClean="0"/>
              <a:t>선택</a:t>
            </a:r>
            <a:r>
              <a:rPr lang="en-US" altLang="ko-KR" sz="900" dirty="0"/>
              <a:t> </a:t>
            </a:r>
            <a:r>
              <a:rPr lang="en-US" altLang="ko-KR" sz="900" dirty="0" smtClean="0"/>
              <a:t>/ Info)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4865" y="1207700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Screen</a:t>
            </a:r>
            <a:endParaRPr lang="ko-KR" alt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8981" y="2406309"/>
            <a:ext cx="1499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 Screen : 2</a:t>
            </a:r>
            <a:r>
              <a:rPr lang="ko-KR" altLang="en-US" sz="1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개 </a:t>
            </a:r>
            <a:endParaRPr lang="ko-KR" altLang="en-US" sz="1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859" y="3679059"/>
            <a:ext cx="1499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 Screen : 3</a:t>
            </a:r>
            <a:r>
              <a:rPr lang="ko-KR" altLang="en-US" sz="1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개 </a:t>
            </a:r>
            <a:endParaRPr lang="ko-KR" altLang="en-US" sz="1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8975" y="4968285"/>
            <a:ext cx="1499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 Screen : 4</a:t>
            </a:r>
            <a:r>
              <a:rPr lang="ko-KR" altLang="en-US" sz="1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개 </a:t>
            </a:r>
            <a:endParaRPr lang="ko-KR" altLang="en-US" sz="1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7729110" y="1207700"/>
            <a:ext cx="1793705" cy="1108664"/>
          </a:xfrm>
          <a:prstGeom prst="roundRect">
            <a:avLst>
              <a:gd name="adj" fmla="val 700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90" y="1450995"/>
            <a:ext cx="1281649" cy="853897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29" y="2638111"/>
            <a:ext cx="678585" cy="861093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114" y="2638111"/>
            <a:ext cx="680400" cy="86109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572" y="2638111"/>
            <a:ext cx="1358985" cy="439672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572" y="3069545"/>
            <a:ext cx="1358985" cy="440643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90" y="3925280"/>
            <a:ext cx="1358985" cy="439672"/>
          </a:xfrm>
          <a:prstGeom prst="rect">
            <a:avLst/>
          </a:prstGeom>
        </p:spPr>
      </p:pic>
      <p:grpSp>
        <p:nvGrpSpPr>
          <p:cNvPr id="64" name="그룹 63"/>
          <p:cNvGrpSpPr/>
          <p:nvPr/>
        </p:nvGrpSpPr>
        <p:grpSpPr>
          <a:xfrm>
            <a:off x="5020290" y="4364952"/>
            <a:ext cx="1358985" cy="419213"/>
            <a:chOff x="5335855" y="4379371"/>
            <a:chExt cx="6102097" cy="1589504"/>
          </a:xfrm>
        </p:grpSpPr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5855" y="4380362"/>
              <a:ext cx="2954892" cy="1573200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90747" y="4379371"/>
              <a:ext cx="3147205" cy="1589504"/>
            </a:xfrm>
            <a:prstGeom prst="rect">
              <a:avLst/>
            </a:prstGeom>
          </p:spPr>
        </p:pic>
      </p:grpSp>
      <p:pic>
        <p:nvPicPr>
          <p:cNvPr id="65" name="그림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8572" y="3914869"/>
            <a:ext cx="683246" cy="450083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282" y="4363886"/>
            <a:ext cx="1358985" cy="440643"/>
          </a:xfrm>
          <a:prstGeom prst="rect">
            <a:avLst/>
          </a:prstGeom>
        </p:spPr>
      </p:pic>
      <p:pic>
        <p:nvPicPr>
          <p:cNvPr id="67" name="그림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1818" y="3914312"/>
            <a:ext cx="675739" cy="449574"/>
          </a:xfrm>
          <a:prstGeom prst="rect">
            <a:avLst/>
          </a:prstGeom>
        </p:spPr>
      </p:pic>
      <p:pic>
        <p:nvPicPr>
          <p:cNvPr id="68" name="그림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90" y="5207485"/>
            <a:ext cx="658077" cy="450083"/>
          </a:xfrm>
          <a:prstGeom prst="rect">
            <a:avLst/>
          </a:prstGeom>
        </p:spPr>
      </p:pic>
      <p:grpSp>
        <p:nvGrpSpPr>
          <p:cNvPr id="69" name="그룹 68"/>
          <p:cNvGrpSpPr/>
          <p:nvPr/>
        </p:nvGrpSpPr>
        <p:grpSpPr>
          <a:xfrm>
            <a:off x="5020290" y="5657568"/>
            <a:ext cx="1358985" cy="419213"/>
            <a:chOff x="5335855" y="4379371"/>
            <a:chExt cx="6102097" cy="1589504"/>
          </a:xfrm>
        </p:grpSpPr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5855" y="4380362"/>
              <a:ext cx="2954892" cy="1573200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90747" y="4379371"/>
              <a:ext cx="3147205" cy="1589504"/>
            </a:xfrm>
            <a:prstGeom prst="rect">
              <a:avLst/>
            </a:prstGeom>
          </p:spPr>
        </p:pic>
      </p:grpSp>
      <p:pic>
        <p:nvPicPr>
          <p:cNvPr id="72" name="그림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324" y="5206267"/>
            <a:ext cx="705951" cy="455340"/>
          </a:xfrm>
          <a:prstGeom prst="rect">
            <a:avLst/>
          </a:prstGeom>
        </p:spPr>
      </p:pic>
      <p:pic>
        <p:nvPicPr>
          <p:cNvPr id="73" name="그림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400" y="5206267"/>
            <a:ext cx="1358985" cy="443722"/>
          </a:xfrm>
          <a:prstGeom prst="rect">
            <a:avLst/>
          </a:prstGeom>
        </p:spPr>
      </p:pic>
      <p:grpSp>
        <p:nvGrpSpPr>
          <p:cNvPr id="78" name="그룹 77"/>
          <p:cNvGrpSpPr/>
          <p:nvPr/>
        </p:nvGrpSpPr>
        <p:grpSpPr>
          <a:xfrm>
            <a:off x="6547102" y="5638671"/>
            <a:ext cx="1366208" cy="442957"/>
            <a:chOff x="6520892" y="5738950"/>
            <a:chExt cx="2064936" cy="419213"/>
          </a:xfrm>
        </p:grpSpPr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20892" y="5740016"/>
              <a:ext cx="705951" cy="414108"/>
            </a:xfrm>
            <a:prstGeom prst="rect">
              <a:avLst/>
            </a:prstGeom>
          </p:spPr>
        </p:pic>
        <p:grpSp>
          <p:nvGrpSpPr>
            <p:cNvPr id="75" name="그룹 74"/>
            <p:cNvGrpSpPr/>
            <p:nvPr/>
          </p:nvGrpSpPr>
          <p:grpSpPr>
            <a:xfrm>
              <a:off x="7226843" y="5738950"/>
              <a:ext cx="1358985" cy="419213"/>
              <a:chOff x="5335855" y="4379371"/>
              <a:chExt cx="6102097" cy="1589504"/>
            </a:xfrm>
          </p:grpSpPr>
          <p:pic>
            <p:nvPicPr>
              <p:cNvPr id="76" name="그림 7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5855" y="4380362"/>
                <a:ext cx="2954892" cy="1573200"/>
              </a:xfrm>
              <a:prstGeom prst="rect">
                <a:avLst/>
              </a:prstGeom>
            </p:spPr>
          </p:pic>
          <p:pic>
            <p:nvPicPr>
              <p:cNvPr id="77" name="그림 7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90747" y="4379371"/>
                <a:ext cx="3147205" cy="1589504"/>
              </a:xfrm>
              <a:prstGeom prst="rect">
                <a:avLst/>
              </a:prstGeom>
            </p:spPr>
          </p:pic>
        </p:grpSp>
      </p:grpSp>
      <p:pic>
        <p:nvPicPr>
          <p:cNvPr id="79" name="그림 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3909" y="5192703"/>
            <a:ext cx="445489" cy="450083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9873" y="5192702"/>
            <a:ext cx="467073" cy="464865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946" y="5191853"/>
            <a:ext cx="456513" cy="465768"/>
          </a:xfrm>
          <a:prstGeom prst="rect">
            <a:avLst/>
          </a:prstGeom>
        </p:spPr>
      </p:pic>
      <p:pic>
        <p:nvPicPr>
          <p:cNvPr id="82" name="그림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474" y="5641788"/>
            <a:ext cx="1358985" cy="440643"/>
          </a:xfrm>
          <a:prstGeom prst="rect">
            <a:avLst/>
          </a:prstGeom>
        </p:spPr>
      </p:pic>
      <p:pic>
        <p:nvPicPr>
          <p:cNvPr id="83" name="그림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8671" y="1460045"/>
            <a:ext cx="64269" cy="387588"/>
          </a:xfrm>
          <a:prstGeom prst="rect">
            <a:avLst/>
          </a:prstGeom>
        </p:spPr>
      </p:pic>
      <p:pic>
        <p:nvPicPr>
          <p:cNvPr id="84" name="그림 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8000" y="2250893"/>
            <a:ext cx="169704" cy="47954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1952" y="2681671"/>
            <a:ext cx="64269" cy="387588"/>
          </a:xfrm>
          <a:prstGeom prst="rect">
            <a:avLst/>
          </a:prstGeom>
        </p:spPr>
      </p:pic>
      <p:pic>
        <p:nvPicPr>
          <p:cNvPr id="92" name="그림 9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1281" y="3472519"/>
            <a:ext cx="169704" cy="47954"/>
          </a:xfrm>
          <a:prstGeom prst="rect">
            <a:avLst/>
          </a:prstGeom>
        </p:spPr>
      </p:pic>
      <p:pic>
        <p:nvPicPr>
          <p:cNvPr id="93" name="그림 9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2536" y="2692872"/>
            <a:ext cx="57537" cy="164651"/>
          </a:xfrm>
          <a:prstGeom prst="rect">
            <a:avLst/>
          </a:prstGeom>
        </p:spPr>
      </p:pic>
      <p:pic>
        <p:nvPicPr>
          <p:cNvPr id="94" name="그림 9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4702" y="2688297"/>
            <a:ext cx="64269" cy="387588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6921" y="3120497"/>
            <a:ext cx="57537" cy="164651"/>
          </a:xfrm>
          <a:prstGeom prst="rect">
            <a:avLst/>
          </a:prstGeom>
        </p:spPr>
      </p:pic>
      <p:pic>
        <p:nvPicPr>
          <p:cNvPr id="96" name="그림 9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3359" y="3049476"/>
            <a:ext cx="169704" cy="47954"/>
          </a:xfrm>
          <a:prstGeom prst="rect">
            <a:avLst/>
          </a:prstGeom>
        </p:spPr>
      </p:pic>
      <p:pic>
        <p:nvPicPr>
          <p:cNvPr id="97" name="그림 9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1751" y="3965489"/>
            <a:ext cx="64269" cy="387588"/>
          </a:xfrm>
          <a:prstGeom prst="rect">
            <a:avLst/>
          </a:prstGeom>
        </p:spPr>
      </p:pic>
      <p:pic>
        <p:nvPicPr>
          <p:cNvPr id="98" name="그림 9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0408" y="4326668"/>
            <a:ext cx="169704" cy="47954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8684" y="4395345"/>
            <a:ext cx="57537" cy="164651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4172" y="4395345"/>
            <a:ext cx="57537" cy="164651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787" y="3965489"/>
            <a:ext cx="64269" cy="387588"/>
          </a:xfrm>
          <a:prstGeom prst="rect">
            <a:avLst/>
          </a:prstGeom>
        </p:spPr>
      </p:pic>
      <p:pic>
        <p:nvPicPr>
          <p:cNvPr id="102" name="그림 1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2444" y="4326668"/>
            <a:ext cx="169704" cy="47954"/>
          </a:xfrm>
          <a:prstGeom prst="rect">
            <a:avLst/>
          </a:prstGeom>
        </p:spPr>
      </p:pic>
      <p:pic>
        <p:nvPicPr>
          <p:cNvPr id="103" name="그림 10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0397" y="3961834"/>
            <a:ext cx="57537" cy="164651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5900" y="4395344"/>
            <a:ext cx="57537" cy="164651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470" y="5262359"/>
            <a:ext cx="64269" cy="387588"/>
          </a:xfrm>
          <a:prstGeom prst="rect">
            <a:avLst/>
          </a:prstGeom>
        </p:spPr>
      </p:pic>
      <p:pic>
        <p:nvPicPr>
          <p:cNvPr id="106" name="그림 10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5127" y="5623538"/>
            <a:ext cx="169704" cy="47954"/>
          </a:xfrm>
          <a:prstGeom prst="rect">
            <a:avLst/>
          </a:prstGeom>
        </p:spPr>
      </p:pic>
      <p:pic>
        <p:nvPicPr>
          <p:cNvPr id="107" name="그림 10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9386" y="5697038"/>
            <a:ext cx="57537" cy="164651"/>
          </a:xfrm>
          <a:prstGeom prst="rect">
            <a:avLst/>
          </a:prstGeom>
        </p:spPr>
      </p:pic>
      <p:pic>
        <p:nvPicPr>
          <p:cNvPr id="108" name="그림 10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4874" y="5697038"/>
            <a:ext cx="57537" cy="164651"/>
          </a:xfrm>
          <a:prstGeom prst="rect">
            <a:avLst/>
          </a:prstGeom>
        </p:spPr>
      </p:pic>
      <p:pic>
        <p:nvPicPr>
          <p:cNvPr id="109" name="그림 10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1269" y="5269979"/>
            <a:ext cx="57537" cy="164651"/>
          </a:xfrm>
          <a:prstGeom prst="rect">
            <a:avLst/>
          </a:prstGeom>
        </p:spPr>
      </p:pic>
      <p:pic>
        <p:nvPicPr>
          <p:cNvPr id="110" name="그림 10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3411" y="5262359"/>
            <a:ext cx="64269" cy="387588"/>
          </a:xfrm>
          <a:prstGeom prst="rect">
            <a:avLst/>
          </a:prstGeom>
        </p:spPr>
      </p:pic>
      <p:pic>
        <p:nvPicPr>
          <p:cNvPr id="111" name="그림 1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2068" y="5623538"/>
            <a:ext cx="169704" cy="47954"/>
          </a:xfrm>
          <a:prstGeom prst="rect">
            <a:avLst/>
          </a:prstGeom>
        </p:spPr>
      </p:pic>
      <p:pic>
        <p:nvPicPr>
          <p:cNvPr id="112" name="그림 1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4558" y="5683869"/>
            <a:ext cx="57537" cy="164651"/>
          </a:xfrm>
          <a:prstGeom prst="rect">
            <a:avLst/>
          </a:prstGeom>
        </p:spPr>
      </p:pic>
      <p:pic>
        <p:nvPicPr>
          <p:cNvPr id="113" name="그림 1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4184" y="5683869"/>
            <a:ext cx="57537" cy="164651"/>
          </a:xfrm>
          <a:prstGeom prst="rect">
            <a:avLst/>
          </a:prstGeom>
        </p:spPr>
      </p:pic>
      <p:pic>
        <p:nvPicPr>
          <p:cNvPr id="114" name="그림 1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2070" y="5680694"/>
            <a:ext cx="57537" cy="164651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2908" y="5262359"/>
            <a:ext cx="64269" cy="387588"/>
          </a:xfrm>
          <a:prstGeom prst="rect">
            <a:avLst/>
          </a:prstGeom>
        </p:spPr>
      </p:pic>
      <p:pic>
        <p:nvPicPr>
          <p:cNvPr id="116" name="그림 1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1565" y="5623538"/>
            <a:ext cx="169704" cy="47954"/>
          </a:xfrm>
          <a:prstGeom prst="rect">
            <a:avLst/>
          </a:prstGeom>
        </p:spPr>
      </p:pic>
      <p:pic>
        <p:nvPicPr>
          <p:cNvPr id="117" name="그림 1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8680" y="5261733"/>
            <a:ext cx="57537" cy="164651"/>
          </a:xfrm>
          <a:prstGeom prst="rect">
            <a:avLst/>
          </a:prstGeom>
        </p:spPr>
      </p:pic>
      <p:pic>
        <p:nvPicPr>
          <p:cNvPr id="118" name="그림 1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6566" y="5258558"/>
            <a:ext cx="57537" cy="164651"/>
          </a:xfrm>
          <a:prstGeom prst="rect">
            <a:avLst/>
          </a:prstGeom>
        </p:spPr>
      </p:pic>
      <p:pic>
        <p:nvPicPr>
          <p:cNvPr id="119" name="그림 1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6566" y="5689897"/>
            <a:ext cx="57537" cy="164651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8888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/>
          <p:cNvGrpSpPr/>
          <p:nvPr/>
        </p:nvGrpSpPr>
        <p:grpSpPr>
          <a:xfrm>
            <a:off x="7165746" y="1771126"/>
            <a:ext cx="280364" cy="222456"/>
            <a:chOff x="412902" y="2350675"/>
            <a:chExt cx="1708943" cy="973550"/>
          </a:xfrm>
        </p:grpSpPr>
        <p:grpSp>
          <p:nvGrpSpPr>
            <p:cNvPr id="47" name="그룹 46"/>
            <p:cNvGrpSpPr/>
            <p:nvPr/>
          </p:nvGrpSpPr>
          <p:grpSpPr>
            <a:xfrm>
              <a:off x="412902" y="2350675"/>
              <a:ext cx="1708943" cy="973550"/>
              <a:chOff x="2929734" y="2417350"/>
              <a:chExt cx="2095502" cy="1657350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2929734" y="2417350"/>
                <a:ext cx="1047751" cy="16573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3977485" y="2417350"/>
                <a:ext cx="1047751" cy="1657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771692" y="2679279"/>
              <a:ext cx="184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ko-KR" sz="900" b="1" dirty="0" smtClean="0"/>
            </a:p>
          </p:txBody>
        </p:sp>
      </p:grpSp>
      <p:grpSp>
        <p:nvGrpSpPr>
          <p:cNvPr id="51" name="그룹 50"/>
          <p:cNvGrpSpPr/>
          <p:nvPr/>
        </p:nvGrpSpPr>
        <p:grpSpPr>
          <a:xfrm rot="5400000">
            <a:off x="7508068" y="1742172"/>
            <a:ext cx="222456" cy="280364"/>
            <a:chOff x="412902" y="2350675"/>
            <a:chExt cx="1708943" cy="973550"/>
          </a:xfrm>
        </p:grpSpPr>
        <p:grpSp>
          <p:nvGrpSpPr>
            <p:cNvPr id="52" name="그룹 51"/>
            <p:cNvGrpSpPr/>
            <p:nvPr/>
          </p:nvGrpSpPr>
          <p:grpSpPr>
            <a:xfrm>
              <a:off x="412902" y="2350675"/>
              <a:ext cx="1708943" cy="973550"/>
              <a:chOff x="2929734" y="2417350"/>
              <a:chExt cx="2095502" cy="1657350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2929734" y="2417350"/>
                <a:ext cx="1047751" cy="16573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3977485" y="2417350"/>
                <a:ext cx="1047751" cy="1657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771692" y="2679279"/>
              <a:ext cx="1847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ko-KR" sz="900" b="1" dirty="0" smtClean="0"/>
            </a:p>
          </p:txBody>
        </p:sp>
      </p:grpSp>
      <p:sp>
        <p:nvSpPr>
          <p:cNvPr id="56" name="직사각형 55"/>
          <p:cNvSpPr/>
          <p:nvPr/>
        </p:nvSpPr>
        <p:spPr>
          <a:xfrm>
            <a:off x="6842205" y="1771126"/>
            <a:ext cx="280364" cy="222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7" name="그룹 56"/>
          <p:cNvGrpSpPr/>
          <p:nvPr/>
        </p:nvGrpSpPr>
        <p:grpSpPr>
          <a:xfrm>
            <a:off x="7793011" y="1771126"/>
            <a:ext cx="280364" cy="222456"/>
            <a:chOff x="5423591" y="447733"/>
            <a:chExt cx="1484890" cy="973551"/>
          </a:xfrm>
        </p:grpSpPr>
        <p:grpSp>
          <p:nvGrpSpPr>
            <p:cNvPr id="58" name="그룹 57"/>
            <p:cNvGrpSpPr/>
            <p:nvPr/>
          </p:nvGrpSpPr>
          <p:grpSpPr>
            <a:xfrm rot="5400000">
              <a:off x="5679260" y="192064"/>
              <a:ext cx="973551" cy="1484890"/>
              <a:chOff x="412903" y="2350675"/>
              <a:chExt cx="1708945" cy="973550"/>
            </a:xfrm>
          </p:grpSpPr>
          <p:grpSp>
            <p:nvGrpSpPr>
              <p:cNvPr id="60" name="그룹 59"/>
              <p:cNvGrpSpPr/>
              <p:nvPr/>
            </p:nvGrpSpPr>
            <p:grpSpPr>
              <a:xfrm>
                <a:off x="412903" y="2350675"/>
                <a:ext cx="1708945" cy="973550"/>
                <a:chOff x="2929734" y="2417350"/>
                <a:chExt cx="2095504" cy="1657350"/>
              </a:xfrm>
            </p:grpSpPr>
            <p:sp>
              <p:nvSpPr>
                <p:cNvPr id="62" name="직사각형 61"/>
                <p:cNvSpPr/>
                <p:nvPr/>
              </p:nvSpPr>
              <p:spPr>
                <a:xfrm>
                  <a:off x="2929734" y="2417350"/>
                  <a:ext cx="1047751" cy="16573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직사각형 62"/>
                <p:cNvSpPr/>
                <p:nvPr/>
              </p:nvSpPr>
              <p:spPr>
                <a:xfrm>
                  <a:off x="3977487" y="3239144"/>
                  <a:ext cx="1047751" cy="83555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771692" y="2679279"/>
                <a:ext cx="1847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altLang="ko-KR" sz="900" b="1" dirty="0" smtClean="0"/>
              </a:p>
            </p:txBody>
          </p:sp>
        </p:grpSp>
        <p:sp>
          <p:nvSpPr>
            <p:cNvPr id="59" name="직사각형 58"/>
            <p:cNvSpPr/>
            <p:nvPr/>
          </p:nvSpPr>
          <p:spPr>
            <a:xfrm rot="5400000">
              <a:off x="6262885" y="803591"/>
              <a:ext cx="486776" cy="7486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8104244" y="1770091"/>
            <a:ext cx="280745" cy="222456"/>
            <a:chOff x="7106522" y="447732"/>
            <a:chExt cx="1486906" cy="973551"/>
          </a:xfrm>
        </p:grpSpPr>
        <p:sp>
          <p:nvSpPr>
            <p:cNvPr id="65" name="직사각형 64"/>
            <p:cNvSpPr/>
            <p:nvPr/>
          </p:nvSpPr>
          <p:spPr>
            <a:xfrm rot="16200000">
              <a:off x="7607595" y="435451"/>
              <a:ext cx="486775" cy="14848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직사각형 65"/>
            <p:cNvSpPr/>
            <p:nvPr/>
          </p:nvSpPr>
          <p:spPr>
            <a:xfrm rot="16200000">
              <a:off x="7975735" y="316815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직사각형 67"/>
            <p:cNvSpPr/>
            <p:nvPr/>
          </p:nvSpPr>
          <p:spPr>
            <a:xfrm rot="16200000">
              <a:off x="7237439" y="316815"/>
              <a:ext cx="486775" cy="748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8420165" y="1770091"/>
            <a:ext cx="280756" cy="222456"/>
            <a:chOff x="8785246" y="447732"/>
            <a:chExt cx="1486964" cy="973550"/>
          </a:xfrm>
        </p:grpSpPr>
        <p:sp>
          <p:nvSpPr>
            <p:cNvPr id="70" name="직사각형 69"/>
            <p:cNvSpPr/>
            <p:nvPr/>
          </p:nvSpPr>
          <p:spPr>
            <a:xfrm rot="16200000">
              <a:off x="9654518" y="316815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직사각형 70"/>
            <p:cNvSpPr/>
            <p:nvPr/>
          </p:nvSpPr>
          <p:spPr>
            <a:xfrm rot="16200000">
              <a:off x="8916222" y="316815"/>
              <a:ext cx="486775" cy="748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 rot="16200000">
              <a:off x="9654459" y="803590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직사각형 72"/>
            <p:cNvSpPr/>
            <p:nvPr/>
          </p:nvSpPr>
          <p:spPr>
            <a:xfrm rot="16200000">
              <a:off x="8916163" y="803590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8738683" y="1770091"/>
            <a:ext cx="280364" cy="222456"/>
            <a:chOff x="7102374" y="1728717"/>
            <a:chExt cx="1484890" cy="973551"/>
          </a:xfrm>
        </p:grpSpPr>
        <p:grpSp>
          <p:nvGrpSpPr>
            <p:cNvPr id="75" name="그룹 74"/>
            <p:cNvGrpSpPr/>
            <p:nvPr/>
          </p:nvGrpSpPr>
          <p:grpSpPr>
            <a:xfrm rot="5400000">
              <a:off x="7358043" y="1473048"/>
              <a:ext cx="973551" cy="1484890"/>
              <a:chOff x="412901" y="2350675"/>
              <a:chExt cx="1708945" cy="973550"/>
            </a:xfrm>
          </p:grpSpPr>
          <p:grpSp>
            <p:nvGrpSpPr>
              <p:cNvPr id="78" name="그룹 77"/>
              <p:cNvGrpSpPr/>
              <p:nvPr/>
            </p:nvGrpSpPr>
            <p:grpSpPr>
              <a:xfrm>
                <a:off x="412901" y="2350675"/>
                <a:ext cx="1708945" cy="973550"/>
                <a:chOff x="2929734" y="2417350"/>
                <a:chExt cx="2095505" cy="1657350"/>
              </a:xfrm>
            </p:grpSpPr>
            <p:sp>
              <p:nvSpPr>
                <p:cNvPr id="80" name="직사각형 79"/>
                <p:cNvSpPr/>
                <p:nvPr/>
              </p:nvSpPr>
              <p:spPr>
                <a:xfrm>
                  <a:off x="2929734" y="2417350"/>
                  <a:ext cx="1047751" cy="16573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1" name="직사각형 80"/>
                <p:cNvSpPr/>
                <p:nvPr/>
              </p:nvSpPr>
              <p:spPr>
                <a:xfrm>
                  <a:off x="3977488" y="3508413"/>
                  <a:ext cx="1047751" cy="56628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9" name="TextBox 78"/>
              <p:cNvSpPr txBox="1"/>
              <p:nvPr/>
            </p:nvSpPr>
            <p:spPr>
              <a:xfrm>
                <a:off x="771692" y="2679279"/>
                <a:ext cx="1847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altLang="ko-KR" sz="900" b="1" dirty="0" smtClean="0"/>
              </a:p>
            </p:txBody>
          </p:sp>
        </p:grpSp>
        <p:sp>
          <p:nvSpPr>
            <p:cNvPr id="76" name="직사각형 75"/>
            <p:cNvSpPr/>
            <p:nvPr/>
          </p:nvSpPr>
          <p:spPr>
            <a:xfrm rot="5400000">
              <a:off x="7620026" y="2205201"/>
              <a:ext cx="486775" cy="5073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직사각형 76"/>
            <p:cNvSpPr/>
            <p:nvPr/>
          </p:nvSpPr>
          <p:spPr>
            <a:xfrm rot="5400000">
              <a:off x="8088824" y="2205201"/>
              <a:ext cx="486775" cy="5073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2" name="그룹 81"/>
          <p:cNvGrpSpPr/>
          <p:nvPr/>
        </p:nvGrpSpPr>
        <p:grpSpPr>
          <a:xfrm rot="10800000">
            <a:off x="9056812" y="1770091"/>
            <a:ext cx="280364" cy="222456"/>
            <a:chOff x="7102374" y="1728717"/>
            <a:chExt cx="1484890" cy="973551"/>
          </a:xfrm>
        </p:grpSpPr>
        <p:grpSp>
          <p:nvGrpSpPr>
            <p:cNvPr id="83" name="그룹 82"/>
            <p:cNvGrpSpPr/>
            <p:nvPr/>
          </p:nvGrpSpPr>
          <p:grpSpPr>
            <a:xfrm rot="5400000">
              <a:off x="7358043" y="1473048"/>
              <a:ext cx="973551" cy="1484890"/>
              <a:chOff x="412901" y="2350675"/>
              <a:chExt cx="1708945" cy="973550"/>
            </a:xfrm>
          </p:grpSpPr>
          <p:grpSp>
            <p:nvGrpSpPr>
              <p:cNvPr id="86" name="그룹 85"/>
              <p:cNvGrpSpPr/>
              <p:nvPr/>
            </p:nvGrpSpPr>
            <p:grpSpPr>
              <a:xfrm>
                <a:off x="412901" y="2350675"/>
                <a:ext cx="1708945" cy="973550"/>
                <a:chOff x="2929734" y="2417350"/>
                <a:chExt cx="2095505" cy="1657350"/>
              </a:xfrm>
            </p:grpSpPr>
            <p:sp>
              <p:nvSpPr>
                <p:cNvPr id="88" name="직사각형 87"/>
                <p:cNvSpPr/>
                <p:nvPr/>
              </p:nvSpPr>
              <p:spPr>
                <a:xfrm>
                  <a:off x="2929734" y="2417350"/>
                  <a:ext cx="1047751" cy="1657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9" name="직사각형 88"/>
                <p:cNvSpPr/>
                <p:nvPr/>
              </p:nvSpPr>
              <p:spPr>
                <a:xfrm>
                  <a:off x="3977488" y="3508413"/>
                  <a:ext cx="1047751" cy="56628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87" name="TextBox 86"/>
              <p:cNvSpPr txBox="1"/>
              <p:nvPr/>
            </p:nvSpPr>
            <p:spPr>
              <a:xfrm>
                <a:off x="771692" y="2679279"/>
                <a:ext cx="1847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altLang="ko-KR" sz="900" b="1" dirty="0" smtClean="0"/>
              </a:p>
            </p:txBody>
          </p:sp>
        </p:grpSp>
        <p:sp>
          <p:nvSpPr>
            <p:cNvPr id="84" name="직사각형 83"/>
            <p:cNvSpPr/>
            <p:nvPr/>
          </p:nvSpPr>
          <p:spPr>
            <a:xfrm rot="5400000">
              <a:off x="7620026" y="2205201"/>
              <a:ext cx="486775" cy="5073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직사각형 84"/>
            <p:cNvSpPr/>
            <p:nvPr/>
          </p:nvSpPr>
          <p:spPr>
            <a:xfrm rot="5400000">
              <a:off x="8087561" y="2205201"/>
              <a:ext cx="486775" cy="507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1" name="직사각형 90"/>
          <p:cNvSpPr/>
          <p:nvPr/>
        </p:nvSpPr>
        <p:spPr>
          <a:xfrm>
            <a:off x="6842205" y="2245995"/>
            <a:ext cx="221535" cy="198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6840003" y="2751759"/>
            <a:ext cx="221535" cy="198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TextBox 92"/>
          <p:cNvSpPr txBox="1"/>
          <p:nvPr/>
        </p:nvSpPr>
        <p:spPr>
          <a:xfrm>
            <a:off x="7038619" y="2213283"/>
            <a:ext cx="14462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Main</a:t>
            </a:r>
            <a:r>
              <a:rPr lang="ko-KR" altLang="en-US" sz="900" smtClean="0"/>
              <a:t> </a:t>
            </a:r>
            <a:r>
              <a:rPr lang="en-US" altLang="ko-KR" sz="900" dirty="0" smtClean="0"/>
              <a:t>Screen </a:t>
            </a:r>
          </a:p>
          <a:p>
            <a:r>
              <a:rPr lang="en-US" altLang="ko-KR" sz="900" dirty="0"/>
              <a:t> </a:t>
            </a:r>
            <a:r>
              <a:rPr lang="en-US" altLang="ko-KR" sz="900" dirty="0" smtClean="0"/>
              <a:t> - Alarm (</a:t>
            </a:r>
            <a:r>
              <a:rPr lang="ko-KR" altLang="en-US" sz="900" smtClean="0"/>
              <a:t>표현 </a:t>
            </a:r>
            <a:r>
              <a:rPr lang="en-US" altLang="ko-KR" sz="900" dirty="0" smtClean="0"/>
              <a:t>/ </a:t>
            </a:r>
            <a:r>
              <a:rPr lang="ko-KR" altLang="en-US" sz="900" smtClean="0"/>
              <a:t>추적</a:t>
            </a:r>
            <a:r>
              <a:rPr lang="en-US" altLang="ko-KR" sz="900" dirty="0" smtClean="0"/>
              <a:t>)</a:t>
            </a:r>
            <a:r>
              <a:rPr lang="ko-KR" altLang="en-US" sz="900" smtClean="0"/>
              <a:t> </a:t>
            </a:r>
            <a:endParaRPr lang="en-US" altLang="ko-KR" sz="900" dirty="0" smtClean="0"/>
          </a:p>
          <a:p>
            <a:r>
              <a:rPr lang="en-US" altLang="ko-KR" sz="900" dirty="0"/>
              <a:t> </a:t>
            </a:r>
            <a:r>
              <a:rPr lang="en-US" altLang="ko-KR" sz="900" dirty="0" smtClean="0"/>
              <a:t> - Object (</a:t>
            </a:r>
            <a:r>
              <a:rPr lang="ko-KR" altLang="en-US" sz="900" smtClean="0"/>
              <a:t>선택</a:t>
            </a:r>
            <a:r>
              <a:rPr lang="en-US" altLang="ko-KR" sz="900" dirty="0" smtClean="0"/>
              <a:t> / Info)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036417" y="2725729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Sub Screen</a:t>
            </a:r>
          </a:p>
          <a:p>
            <a:r>
              <a:rPr lang="en-US" altLang="ko-KR" sz="900" dirty="0"/>
              <a:t> </a:t>
            </a:r>
            <a:r>
              <a:rPr lang="en-US" altLang="ko-KR" sz="900" dirty="0" smtClean="0"/>
              <a:t> - Object (</a:t>
            </a:r>
            <a:r>
              <a:rPr lang="ko-KR" altLang="en-US" sz="900" smtClean="0"/>
              <a:t>선택</a:t>
            </a:r>
            <a:r>
              <a:rPr lang="en-US" altLang="ko-KR" sz="900" dirty="0"/>
              <a:t> </a:t>
            </a:r>
            <a:r>
              <a:rPr lang="en-US" altLang="ko-KR" sz="900" dirty="0" smtClean="0"/>
              <a:t>/ Info)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47700" y="4905375"/>
            <a:ext cx="22044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Main Screen Tool bar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Summary View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2D View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3D View 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Multi Screen Setting 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Camera Key Setting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Magnifier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Virtual Block 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Action View / </a:t>
            </a:r>
            <a:r>
              <a:rPr lang="en-US" altLang="ko-KR" sz="1000" dirty="0" err="1" smtClean="0"/>
              <a:t>Rewinder</a:t>
            </a:r>
            <a:r>
              <a:rPr lang="en-US" altLang="ko-KR" sz="1000" dirty="0" smtClean="0"/>
              <a:t> View </a:t>
            </a:r>
            <a:endParaRPr lang="ko-KR" altLang="en-US" sz="1000"/>
          </a:p>
        </p:txBody>
      </p:sp>
      <p:sp>
        <p:nvSpPr>
          <p:cNvPr id="96" name="TextBox 95"/>
          <p:cNvSpPr txBox="1"/>
          <p:nvPr/>
        </p:nvSpPr>
        <p:spPr>
          <a:xfrm>
            <a:off x="5030746" y="4954370"/>
            <a:ext cx="16690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Sub Screen Tool bar</a:t>
            </a:r>
          </a:p>
          <a:p>
            <a:r>
              <a:rPr lang="en-US" altLang="ko-KR" sz="1000" dirty="0" smtClean="0"/>
              <a:t>   -  Summary View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2D </a:t>
            </a:r>
            <a:r>
              <a:rPr lang="en-US" altLang="ko-KR" sz="1000" dirty="0"/>
              <a:t>View</a:t>
            </a:r>
          </a:p>
          <a:p>
            <a:r>
              <a:rPr lang="en-US" altLang="ko-KR" sz="1000" dirty="0"/>
              <a:t>   -  3D View </a:t>
            </a:r>
          </a:p>
          <a:p>
            <a:r>
              <a:rPr lang="en-US" altLang="ko-KR" sz="1000" dirty="0" smtClean="0"/>
              <a:t>   -  </a:t>
            </a:r>
            <a:r>
              <a:rPr lang="en-US" altLang="ko-KR" sz="1000" dirty="0"/>
              <a:t>Camera Key </a:t>
            </a:r>
            <a:r>
              <a:rPr lang="en-US" altLang="ko-KR" sz="1000" dirty="0" smtClean="0"/>
              <a:t>Setting</a:t>
            </a:r>
            <a:endParaRPr lang="en-US" altLang="ko-KR" sz="1000" dirty="0"/>
          </a:p>
        </p:txBody>
      </p:sp>
      <p:sp>
        <p:nvSpPr>
          <p:cNvPr id="97" name="TextBox 96"/>
          <p:cNvSpPr txBox="1"/>
          <p:nvPr/>
        </p:nvSpPr>
        <p:spPr>
          <a:xfrm>
            <a:off x="2862112" y="4905375"/>
            <a:ext cx="17091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Main</a:t>
            </a:r>
            <a:r>
              <a:rPr lang="ko-KR" altLang="en-US" sz="1000" b="1" smtClean="0"/>
              <a:t> </a:t>
            </a:r>
            <a:r>
              <a:rPr lang="en-US" altLang="ko-KR" sz="1000" b="1" dirty="0" smtClean="0"/>
              <a:t>Screen Filter bar</a:t>
            </a:r>
          </a:p>
          <a:p>
            <a:r>
              <a:rPr lang="en-US" altLang="ko-KR" sz="1000" dirty="0" smtClean="0"/>
              <a:t>   -  YT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OTR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RS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-  EH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4. Multi Screen</a:t>
            </a:r>
            <a:endParaRPr lang="ko-KR" altLang="en-US" sz="1200" b="1" dirty="0"/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5" y="1555786"/>
            <a:ext cx="5473584" cy="3290688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579" y="1555786"/>
            <a:ext cx="269768" cy="1539275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31" y="4527398"/>
            <a:ext cx="734352" cy="214385"/>
          </a:xfrm>
          <a:prstGeom prst="rect">
            <a:avLst/>
          </a:prstGeom>
        </p:spPr>
      </p:pic>
      <p:sp>
        <p:nvSpPr>
          <p:cNvPr id="101" name="직사각형 100"/>
          <p:cNvSpPr/>
          <p:nvPr/>
        </p:nvSpPr>
        <p:spPr>
          <a:xfrm flipH="1" flipV="1">
            <a:off x="5932980" y="2095976"/>
            <a:ext cx="138027" cy="152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9" name="그룹 188"/>
          <p:cNvGrpSpPr/>
          <p:nvPr/>
        </p:nvGrpSpPr>
        <p:grpSpPr>
          <a:xfrm>
            <a:off x="4600123" y="2111216"/>
            <a:ext cx="1323975" cy="109537"/>
            <a:chOff x="5322773" y="97067"/>
            <a:chExt cx="2576850" cy="222148"/>
          </a:xfrm>
        </p:grpSpPr>
        <p:pic>
          <p:nvPicPr>
            <p:cNvPr id="190" name="그림 1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2773" y="97067"/>
              <a:ext cx="327932" cy="222148"/>
            </a:xfrm>
            <a:prstGeom prst="rect">
              <a:avLst/>
            </a:prstGeom>
          </p:spPr>
        </p:pic>
        <p:pic>
          <p:nvPicPr>
            <p:cNvPr id="191" name="그림 19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5556" y="97067"/>
              <a:ext cx="327932" cy="222148"/>
            </a:xfrm>
            <a:prstGeom prst="rect">
              <a:avLst/>
            </a:prstGeom>
          </p:spPr>
        </p:pic>
        <p:pic>
          <p:nvPicPr>
            <p:cNvPr id="192" name="그림 1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5165" y="97067"/>
              <a:ext cx="327932" cy="222148"/>
            </a:xfrm>
            <a:prstGeom prst="rect">
              <a:avLst/>
            </a:prstGeom>
          </p:spPr>
        </p:pic>
        <p:pic>
          <p:nvPicPr>
            <p:cNvPr id="193" name="그림 19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907" y="97067"/>
              <a:ext cx="327932" cy="222148"/>
            </a:xfrm>
            <a:prstGeom prst="rect">
              <a:avLst/>
            </a:prstGeom>
          </p:spPr>
        </p:pic>
        <p:pic>
          <p:nvPicPr>
            <p:cNvPr id="194" name="그림 19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9690" y="97067"/>
              <a:ext cx="327932" cy="222148"/>
            </a:xfrm>
            <a:prstGeom prst="rect">
              <a:avLst/>
            </a:prstGeom>
          </p:spPr>
        </p:pic>
        <p:pic>
          <p:nvPicPr>
            <p:cNvPr id="195" name="그림 1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9299" y="97067"/>
              <a:ext cx="327932" cy="222148"/>
            </a:xfrm>
            <a:prstGeom prst="rect">
              <a:avLst/>
            </a:prstGeom>
          </p:spPr>
        </p:pic>
        <p:pic>
          <p:nvPicPr>
            <p:cNvPr id="196" name="그림 1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2082" y="97067"/>
              <a:ext cx="327932" cy="222148"/>
            </a:xfrm>
            <a:prstGeom prst="rect">
              <a:avLst/>
            </a:prstGeom>
          </p:spPr>
        </p:pic>
        <p:pic>
          <p:nvPicPr>
            <p:cNvPr id="197" name="그림 1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1691" y="97067"/>
              <a:ext cx="327932" cy="222148"/>
            </a:xfrm>
            <a:prstGeom prst="rect">
              <a:avLst/>
            </a:prstGeom>
          </p:spPr>
        </p:pic>
        <p:grpSp>
          <p:nvGrpSpPr>
            <p:cNvPr id="198" name="그룹 197"/>
            <p:cNvGrpSpPr/>
            <p:nvPr/>
          </p:nvGrpSpPr>
          <p:grpSpPr>
            <a:xfrm>
              <a:off x="5702882" y="144133"/>
              <a:ext cx="188258" cy="127502"/>
              <a:chOff x="2929734" y="2417350"/>
              <a:chExt cx="2095502" cy="1657350"/>
            </a:xfrm>
            <a:noFill/>
          </p:grpSpPr>
          <p:sp>
            <p:nvSpPr>
              <p:cNvPr id="229" name="직사각형 228"/>
              <p:cNvSpPr/>
              <p:nvPr/>
            </p:nvSpPr>
            <p:spPr>
              <a:xfrm>
                <a:off x="2929734" y="2417350"/>
                <a:ext cx="1047751" cy="165735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230" name="직사각형 229"/>
              <p:cNvSpPr/>
              <p:nvPr/>
            </p:nvSpPr>
            <p:spPr>
              <a:xfrm>
                <a:off x="3977485" y="2417350"/>
                <a:ext cx="1047751" cy="165735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  <p:grpSp>
          <p:nvGrpSpPr>
            <p:cNvPr id="199" name="그룹 198"/>
            <p:cNvGrpSpPr/>
            <p:nvPr/>
          </p:nvGrpSpPr>
          <p:grpSpPr>
            <a:xfrm rot="5400000">
              <a:off x="6061355" y="111254"/>
              <a:ext cx="127502" cy="188258"/>
              <a:chOff x="2929734" y="2417350"/>
              <a:chExt cx="2095502" cy="1657350"/>
            </a:xfrm>
            <a:noFill/>
          </p:grpSpPr>
          <p:sp>
            <p:nvSpPr>
              <p:cNvPr id="227" name="직사각형 226"/>
              <p:cNvSpPr/>
              <p:nvPr/>
            </p:nvSpPr>
            <p:spPr>
              <a:xfrm>
                <a:off x="2929734" y="2417350"/>
                <a:ext cx="1047751" cy="165735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228" name="직사각형 227"/>
              <p:cNvSpPr/>
              <p:nvPr/>
            </p:nvSpPr>
            <p:spPr>
              <a:xfrm>
                <a:off x="3977485" y="2417350"/>
                <a:ext cx="1047751" cy="165735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  <p:sp>
          <p:nvSpPr>
            <p:cNvPr id="200" name="직사각형 199"/>
            <p:cNvSpPr/>
            <p:nvPr/>
          </p:nvSpPr>
          <p:spPr>
            <a:xfrm>
              <a:off x="5390473" y="144133"/>
              <a:ext cx="188258" cy="127502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grpSp>
          <p:nvGrpSpPr>
            <p:cNvPr id="201" name="그룹 200"/>
            <p:cNvGrpSpPr/>
            <p:nvPr/>
          </p:nvGrpSpPr>
          <p:grpSpPr>
            <a:xfrm>
              <a:off x="6356499" y="141628"/>
              <a:ext cx="188258" cy="127502"/>
              <a:chOff x="5423591" y="447733"/>
              <a:chExt cx="1484893" cy="973551"/>
            </a:xfrm>
            <a:noFill/>
          </p:grpSpPr>
          <p:grpSp>
            <p:nvGrpSpPr>
              <p:cNvPr id="223" name="그룹 222"/>
              <p:cNvGrpSpPr/>
              <p:nvPr/>
            </p:nvGrpSpPr>
            <p:grpSpPr>
              <a:xfrm rot="5400000">
                <a:off x="5679262" y="192062"/>
                <a:ext cx="973551" cy="1484893"/>
                <a:chOff x="2929734" y="2417350"/>
                <a:chExt cx="2095504" cy="1657350"/>
              </a:xfrm>
              <a:grpFill/>
            </p:grpSpPr>
            <p:sp>
              <p:nvSpPr>
                <p:cNvPr id="225" name="직사각형 224"/>
                <p:cNvSpPr/>
                <p:nvPr/>
              </p:nvSpPr>
              <p:spPr>
                <a:xfrm>
                  <a:off x="2929734" y="2417350"/>
                  <a:ext cx="1047751" cy="1657350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/>
                </a:p>
              </p:txBody>
            </p:sp>
            <p:sp>
              <p:nvSpPr>
                <p:cNvPr id="226" name="직사각형 225"/>
                <p:cNvSpPr/>
                <p:nvPr/>
              </p:nvSpPr>
              <p:spPr>
                <a:xfrm>
                  <a:off x="3977487" y="3239144"/>
                  <a:ext cx="1047751" cy="835555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/>
                </a:p>
              </p:txBody>
            </p:sp>
          </p:grpSp>
          <p:sp>
            <p:nvSpPr>
              <p:cNvPr id="224" name="직사각형 223"/>
              <p:cNvSpPr/>
              <p:nvPr/>
            </p:nvSpPr>
            <p:spPr>
              <a:xfrm rot="5400000">
                <a:off x="6284463" y="803589"/>
                <a:ext cx="486776" cy="74860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  <p:grpSp>
          <p:nvGrpSpPr>
            <p:cNvPr id="202" name="그룹 201"/>
            <p:cNvGrpSpPr/>
            <p:nvPr/>
          </p:nvGrpSpPr>
          <p:grpSpPr>
            <a:xfrm>
              <a:off x="6676634" y="141629"/>
              <a:ext cx="188514" cy="127502"/>
              <a:chOff x="7106522" y="447732"/>
              <a:chExt cx="1486906" cy="973551"/>
            </a:xfrm>
            <a:noFill/>
          </p:grpSpPr>
          <p:sp>
            <p:nvSpPr>
              <p:cNvPr id="220" name="직사각형 219"/>
              <p:cNvSpPr/>
              <p:nvPr/>
            </p:nvSpPr>
            <p:spPr>
              <a:xfrm rot="16200000">
                <a:off x="7607595" y="435451"/>
                <a:ext cx="486775" cy="148489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221" name="직사각형 220"/>
              <p:cNvSpPr/>
              <p:nvPr/>
            </p:nvSpPr>
            <p:spPr>
              <a:xfrm rot="16200000">
                <a:off x="7975735" y="316815"/>
                <a:ext cx="486775" cy="748609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222" name="직사각형 221"/>
              <p:cNvSpPr/>
              <p:nvPr/>
            </p:nvSpPr>
            <p:spPr>
              <a:xfrm rot="16200000">
                <a:off x="7237439" y="316815"/>
                <a:ext cx="486775" cy="748609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  <p:grpSp>
          <p:nvGrpSpPr>
            <p:cNvPr id="203" name="그룹 202"/>
            <p:cNvGrpSpPr/>
            <p:nvPr/>
          </p:nvGrpSpPr>
          <p:grpSpPr>
            <a:xfrm>
              <a:off x="6996897" y="141629"/>
              <a:ext cx="188521" cy="127502"/>
              <a:chOff x="8785246" y="447732"/>
              <a:chExt cx="1486964" cy="973550"/>
            </a:xfrm>
            <a:noFill/>
          </p:grpSpPr>
          <p:sp>
            <p:nvSpPr>
              <p:cNvPr id="216" name="직사각형 215"/>
              <p:cNvSpPr/>
              <p:nvPr/>
            </p:nvSpPr>
            <p:spPr>
              <a:xfrm rot="16200000">
                <a:off x="9654518" y="316815"/>
                <a:ext cx="486775" cy="748609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217" name="직사각형 216"/>
              <p:cNvSpPr/>
              <p:nvPr/>
            </p:nvSpPr>
            <p:spPr>
              <a:xfrm rot="16200000">
                <a:off x="8916222" y="316815"/>
                <a:ext cx="486775" cy="748609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218" name="직사각형 217"/>
              <p:cNvSpPr/>
              <p:nvPr/>
            </p:nvSpPr>
            <p:spPr>
              <a:xfrm rot="16200000">
                <a:off x="9654459" y="803590"/>
                <a:ext cx="486775" cy="748609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219" name="직사각형 218"/>
              <p:cNvSpPr/>
              <p:nvPr/>
            </p:nvSpPr>
            <p:spPr>
              <a:xfrm rot="16200000">
                <a:off x="8916163" y="803590"/>
                <a:ext cx="486775" cy="748609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  <p:grpSp>
          <p:nvGrpSpPr>
            <p:cNvPr id="204" name="그룹 203"/>
            <p:cNvGrpSpPr/>
            <p:nvPr/>
          </p:nvGrpSpPr>
          <p:grpSpPr>
            <a:xfrm>
              <a:off x="7321919" y="141630"/>
              <a:ext cx="188258" cy="127502"/>
              <a:chOff x="7102375" y="1728717"/>
              <a:chExt cx="1484890" cy="973551"/>
            </a:xfrm>
            <a:noFill/>
          </p:grpSpPr>
          <p:grpSp>
            <p:nvGrpSpPr>
              <p:cNvPr id="211" name="그룹 210"/>
              <p:cNvGrpSpPr/>
              <p:nvPr/>
            </p:nvGrpSpPr>
            <p:grpSpPr>
              <a:xfrm rot="5400000">
                <a:off x="7358044" y="1473048"/>
                <a:ext cx="973551" cy="1484890"/>
                <a:chOff x="2929734" y="2417350"/>
                <a:chExt cx="2095505" cy="1657350"/>
              </a:xfrm>
              <a:grpFill/>
            </p:grpSpPr>
            <p:sp>
              <p:nvSpPr>
                <p:cNvPr id="214" name="직사각형 213"/>
                <p:cNvSpPr/>
                <p:nvPr/>
              </p:nvSpPr>
              <p:spPr>
                <a:xfrm>
                  <a:off x="2929734" y="2417350"/>
                  <a:ext cx="1047751" cy="1657350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/>
                </a:p>
              </p:txBody>
            </p:sp>
            <p:sp>
              <p:nvSpPr>
                <p:cNvPr id="215" name="직사각형 214"/>
                <p:cNvSpPr/>
                <p:nvPr/>
              </p:nvSpPr>
              <p:spPr>
                <a:xfrm>
                  <a:off x="3977488" y="3508413"/>
                  <a:ext cx="1047751" cy="5662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/>
                </a:p>
              </p:txBody>
            </p:sp>
          </p:grpSp>
          <p:sp>
            <p:nvSpPr>
              <p:cNvPr id="212" name="직사각형 211"/>
              <p:cNvSpPr/>
              <p:nvPr/>
            </p:nvSpPr>
            <p:spPr>
              <a:xfrm rot="5400000">
                <a:off x="7620026" y="2205201"/>
                <a:ext cx="486775" cy="50736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213" name="직사각형 212"/>
              <p:cNvSpPr/>
              <p:nvPr/>
            </p:nvSpPr>
            <p:spPr>
              <a:xfrm rot="5400000">
                <a:off x="8088824" y="2205201"/>
                <a:ext cx="486775" cy="50736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  <p:grpSp>
          <p:nvGrpSpPr>
            <p:cNvPr id="205" name="그룹 204"/>
            <p:cNvGrpSpPr/>
            <p:nvPr/>
          </p:nvGrpSpPr>
          <p:grpSpPr>
            <a:xfrm rot="10800000">
              <a:off x="7645689" y="141631"/>
              <a:ext cx="188258" cy="127502"/>
              <a:chOff x="7102375" y="1728717"/>
              <a:chExt cx="1484890" cy="973551"/>
            </a:xfrm>
            <a:noFill/>
          </p:grpSpPr>
          <p:grpSp>
            <p:nvGrpSpPr>
              <p:cNvPr id="206" name="그룹 205"/>
              <p:cNvGrpSpPr/>
              <p:nvPr/>
            </p:nvGrpSpPr>
            <p:grpSpPr>
              <a:xfrm rot="5400000">
                <a:off x="7358044" y="1473048"/>
                <a:ext cx="973551" cy="1484890"/>
                <a:chOff x="2929734" y="2417350"/>
                <a:chExt cx="2095505" cy="1657350"/>
              </a:xfrm>
              <a:grpFill/>
            </p:grpSpPr>
            <p:sp>
              <p:nvSpPr>
                <p:cNvPr id="209" name="직사각형 208"/>
                <p:cNvSpPr/>
                <p:nvPr/>
              </p:nvSpPr>
              <p:spPr>
                <a:xfrm>
                  <a:off x="2929734" y="2417350"/>
                  <a:ext cx="1047751" cy="1657350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/>
                </a:p>
              </p:txBody>
            </p:sp>
            <p:sp>
              <p:nvSpPr>
                <p:cNvPr id="210" name="직사각형 209"/>
                <p:cNvSpPr/>
                <p:nvPr/>
              </p:nvSpPr>
              <p:spPr>
                <a:xfrm>
                  <a:off x="3977488" y="3508413"/>
                  <a:ext cx="1047751" cy="5662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b="1"/>
                </a:p>
              </p:txBody>
            </p:sp>
          </p:grpSp>
          <p:sp>
            <p:nvSpPr>
              <p:cNvPr id="207" name="직사각형 206"/>
              <p:cNvSpPr/>
              <p:nvPr/>
            </p:nvSpPr>
            <p:spPr>
              <a:xfrm rot="5400000">
                <a:off x="7620026" y="2205201"/>
                <a:ext cx="486775" cy="50736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208" name="직사각형 207"/>
              <p:cNvSpPr/>
              <p:nvPr/>
            </p:nvSpPr>
            <p:spPr>
              <a:xfrm rot="5400000">
                <a:off x="8087561" y="2205201"/>
                <a:ext cx="486775" cy="50736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</p:grpSp>
      <p:sp>
        <p:nvSpPr>
          <p:cNvPr id="234" name="TextBox 233"/>
          <p:cNvSpPr txBox="1"/>
          <p:nvPr/>
        </p:nvSpPr>
        <p:spPr>
          <a:xfrm>
            <a:off x="483070" y="1201680"/>
            <a:ext cx="50225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Main</a:t>
            </a:r>
            <a:r>
              <a:rPr lang="ko-KR" altLang="en-US" sz="1000" b="1" smtClean="0"/>
              <a:t> </a:t>
            </a:r>
            <a:r>
              <a:rPr lang="en-US" altLang="ko-KR" sz="1000" b="1" dirty="0" smtClean="0"/>
              <a:t>Screen : VT2.0 </a:t>
            </a:r>
            <a:r>
              <a:rPr lang="ko-KR" altLang="en-US" sz="1000" b="1" smtClean="0"/>
              <a:t>초기 구동 시 하나의 </a:t>
            </a:r>
            <a:r>
              <a:rPr lang="en-US" altLang="ko-KR" sz="1000" b="1" dirty="0" smtClean="0"/>
              <a:t>Main Screen(Summary View)</a:t>
            </a:r>
            <a:r>
              <a:rPr lang="ko-KR" altLang="en-US" sz="1000" b="1" smtClean="0"/>
              <a:t>을 구성 </a:t>
            </a:r>
            <a:endParaRPr lang="en-US" altLang="ko-KR" sz="1000" dirty="0" smtClean="0"/>
          </a:p>
        </p:txBody>
      </p:sp>
      <p:sp>
        <p:nvSpPr>
          <p:cNvPr id="103" name="TextBox 102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37947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185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4. Multi Screen – </a:t>
            </a:r>
            <a:r>
              <a:rPr lang="ko-KR" altLang="en-US" sz="1200" b="1" smtClean="0"/>
              <a:t>화면 분할 </a:t>
            </a:r>
            <a:endParaRPr lang="ko-KR" altLang="en-US" sz="1200" b="1" dirty="0"/>
          </a:p>
        </p:txBody>
      </p:sp>
      <p:grpSp>
        <p:nvGrpSpPr>
          <p:cNvPr id="108" name="그룹 107"/>
          <p:cNvGrpSpPr/>
          <p:nvPr/>
        </p:nvGrpSpPr>
        <p:grpSpPr>
          <a:xfrm>
            <a:off x="667265" y="1527211"/>
            <a:ext cx="5473584" cy="3288330"/>
            <a:chOff x="637760" y="1298611"/>
            <a:chExt cx="1358985" cy="866475"/>
          </a:xfrm>
        </p:grpSpPr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760" y="1299829"/>
              <a:ext cx="658077" cy="450083"/>
            </a:xfrm>
            <a:prstGeom prst="rect">
              <a:avLst/>
            </a:prstGeom>
          </p:spPr>
        </p:pic>
        <p:grpSp>
          <p:nvGrpSpPr>
            <p:cNvPr id="110" name="그룹 109"/>
            <p:cNvGrpSpPr/>
            <p:nvPr/>
          </p:nvGrpSpPr>
          <p:grpSpPr>
            <a:xfrm>
              <a:off x="637760" y="1745570"/>
              <a:ext cx="1358985" cy="419516"/>
              <a:chOff x="5335855" y="4362909"/>
              <a:chExt cx="6102097" cy="1590653"/>
            </a:xfrm>
          </p:grpSpPr>
          <p:pic>
            <p:nvPicPr>
              <p:cNvPr id="112" name="그림 1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5855" y="4380362"/>
                <a:ext cx="2954892" cy="1573200"/>
              </a:xfrm>
              <a:prstGeom prst="rect">
                <a:avLst/>
              </a:prstGeom>
            </p:spPr>
          </p:pic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90747" y="4362909"/>
                <a:ext cx="3147205" cy="1589504"/>
              </a:xfrm>
              <a:prstGeom prst="rect">
                <a:avLst/>
              </a:prstGeom>
            </p:spPr>
          </p:pic>
        </p:grp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0794" y="1298611"/>
              <a:ext cx="705951" cy="455340"/>
            </a:xfrm>
            <a:prstGeom prst="rect">
              <a:avLst/>
            </a:prstGeom>
          </p:spPr>
        </p:pic>
      </p:grpSp>
      <p:pic>
        <p:nvPicPr>
          <p:cNvPr id="114" name="그림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7719" y="1511736"/>
            <a:ext cx="269768" cy="1539275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3367" y="3033206"/>
            <a:ext cx="734352" cy="21438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7990" y="1527211"/>
            <a:ext cx="242859" cy="669510"/>
          </a:xfrm>
          <a:prstGeom prst="rect">
            <a:avLst/>
          </a:prstGeom>
        </p:spPr>
      </p:pic>
      <p:pic>
        <p:nvPicPr>
          <p:cNvPr id="116" name="그림 1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5174" y="3235306"/>
            <a:ext cx="242859" cy="669510"/>
          </a:xfrm>
          <a:prstGeom prst="rect">
            <a:avLst/>
          </a:prstGeom>
        </p:spPr>
      </p:pic>
      <p:pic>
        <p:nvPicPr>
          <p:cNvPr id="117" name="그림 1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4628" y="3255873"/>
            <a:ext cx="242859" cy="669510"/>
          </a:xfrm>
          <a:prstGeom prst="rect">
            <a:avLst/>
          </a:prstGeom>
        </p:spPr>
      </p:pic>
      <p:sp>
        <p:nvSpPr>
          <p:cNvPr id="128" name="직사각형 127"/>
          <p:cNvSpPr/>
          <p:nvPr/>
        </p:nvSpPr>
        <p:spPr>
          <a:xfrm>
            <a:off x="6677449" y="1864240"/>
            <a:ext cx="280364" cy="222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0" name="그룹 139"/>
          <p:cNvGrpSpPr/>
          <p:nvPr/>
        </p:nvGrpSpPr>
        <p:grpSpPr>
          <a:xfrm>
            <a:off x="7266869" y="1864240"/>
            <a:ext cx="280756" cy="222456"/>
            <a:chOff x="8785246" y="447732"/>
            <a:chExt cx="1486964" cy="973550"/>
          </a:xfrm>
        </p:grpSpPr>
        <p:sp>
          <p:nvSpPr>
            <p:cNvPr id="141" name="직사각형 140"/>
            <p:cNvSpPr/>
            <p:nvPr/>
          </p:nvSpPr>
          <p:spPr>
            <a:xfrm rot="16200000">
              <a:off x="9654518" y="316815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2" name="직사각형 141"/>
            <p:cNvSpPr/>
            <p:nvPr/>
          </p:nvSpPr>
          <p:spPr>
            <a:xfrm rot="16200000">
              <a:off x="8916222" y="316815"/>
              <a:ext cx="486775" cy="748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3" name="직사각형 142"/>
            <p:cNvSpPr/>
            <p:nvPr/>
          </p:nvSpPr>
          <p:spPr>
            <a:xfrm rot="16200000">
              <a:off x="9654459" y="803590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" name="직사각형 143"/>
            <p:cNvSpPr/>
            <p:nvPr/>
          </p:nvSpPr>
          <p:spPr>
            <a:xfrm rot="16200000">
              <a:off x="8916163" y="803590"/>
              <a:ext cx="486775" cy="748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오른쪽 화살표 3"/>
          <p:cNvSpPr/>
          <p:nvPr/>
        </p:nvSpPr>
        <p:spPr>
          <a:xfrm>
            <a:off x="7041401" y="1927911"/>
            <a:ext cx="140182" cy="95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" name="TextBox 161"/>
          <p:cNvSpPr txBox="1"/>
          <p:nvPr/>
        </p:nvSpPr>
        <p:spPr>
          <a:xfrm>
            <a:off x="6256931" y="1544580"/>
            <a:ext cx="24513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Main</a:t>
            </a:r>
            <a:r>
              <a:rPr lang="ko-KR" altLang="en-US" sz="1000" b="1" smtClean="0"/>
              <a:t> </a:t>
            </a:r>
            <a:r>
              <a:rPr lang="en-US" altLang="ko-KR" sz="1000" b="1" dirty="0" smtClean="0"/>
              <a:t>Screen Template </a:t>
            </a:r>
            <a:r>
              <a:rPr lang="ko-KR" altLang="en-US" sz="1000" b="1" smtClean="0"/>
              <a:t>선택 </a:t>
            </a:r>
            <a:endParaRPr lang="en-US" altLang="ko-KR" sz="1000" b="1" dirty="0" smtClean="0"/>
          </a:p>
          <a:p>
            <a:r>
              <a:rPr lang="en-US" altLang="ko-KR" sz="1000" dirty="0" smtClean="0"/>
              <a:t>   </a:t>
            </a:r>
          </a:p>
          <a:p>
            <a:endParaRPr lang="en-US" altLang="ko-KR" sz="1000" dirty="0"/>
          </a:p>
          <a:p>
            <a:endParaRPr lang="en-US" altLang="ko-KR" sz="1000" dirty="0" smtClean="0"/>
          </a:p>
          <a:p>
            <a:endParaRPr lang="en-US" altLang="ko-KR" sz="1000" dirty="0"/>
          </a:p>
          <a:p>
            <a:r>
              <a:rPr lang="en-US" altLang="ko-KR" sz="1000" dirty="0" smtClean="0"/>
              <a:t>   - Camera Key</a:t>
            </a:r>
            <a:r>
              <a:rPr lang="ko-KR" altLang="en-US" sz="1000" smtClean="0"/>
              <a:t>가 설정된 경우</a:t>
            </a:r>
            <a:endParaRPr lang="en-US" altLang="ko-KR" sz="1000" dirty="0" smtClean="0"/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    : Sub </a:t>
            </a:r>
            <a:r>
              <a:rPr lang="en-US" altLang="ko-KR" sz="1000" dirty="0"/>
              <a:t>Screen #1 : F2 Key </a:t>
            </a:r>
            <a:r>
              <a:rPr lang="en-US" altLang="ko-KR" sz="1000" dirty="0" smtClean="0"/>
              <a:t>3D View</a:t>
            </a:r>
            <a:endParaRPr lang="en-US" altLang="ko-KR" sz="1000" dirty="0"/>
          </a:p>
          <a:p>
            <a:r>
              <a:rPr lang="en-US" altLang="ko-KR" sz="1000" dirty="0" smtClean="0"/>
              <a:t>       : Sub </a:t>
            </a:r>
            <a:r>
              <a:rPr lang="en-US" altLang="ko-KR" sz="1000" dirty="0"/>
              <a:t>Screen #2 : F3 Key 3D View</a:t>
            </a:r>
          </a:p>
          <a:p>
            <a:r>
              <a:rPr lang="en-US" altLang="ko-KR" sz="1000" dirty="0" smtClean="0"/>
              <a:t>       : Sub </a:t>
            </a:r>
            <a:r>
              <a:rPr lang="en-US" altLang="ko-KR" sz="1000" dirty="0"/>
              <a:t>Screen #3 : F4 Key 3D View</a:t>
            </a:r>
            <a:endParaRPr lang="en-US" altLang="ko-KR" sz="1000" dirty="0" smtClean="0"/>
          </a:p>
          <a:p>
            <a:endParaRPr lang="en-US" altLang="ko-KR" sz="1000" dirty="0"/>
          </a:p>
          <a:p>
            <a:r>
              <a:rPr lang="en-US" altLang="ko-KR" sz="1000" dirty="0" smtClean="0"/>
              <a:t>   </a:t>
            </a:r>
            <a:r>
              <a:rPr lang="en-US" altLang="ko-KR" sz="1000" dirty="0"/>
              <a:t>- Camera Key</a:t>
            </a:r>
            <a:r>
              <a:rPr lang="ko-KR" altLang="en-US" sz="1000"/>
              <a:t>가 </a:t>
            </a:r>
            <a:r>
              <a:rPr lang="ko-KR" altLang="en-US" sz="1000" smtClean="0"/>
              <a:t>설정</a:t>
            </a:r>
            <a:r>
              <a:rPr lang="en-US" altLang="ko-KR" sz="1000" dirty="0"/>
              <a:t> </a:t>
            </a:r>
            <a:r>
              <a:rPr lang="ko-KR" altLang="en-US" sz="1000" smtClean="0"/>
              <a:t>안된 경우 </a:t>
            </a:r>
            <a:endParaRPr lang="en-US" altLang="ko-KR" sz="1000" dirty="0"/>
          </a:p>
          <a:p>
            <a:r>
              <a:rPr lang="en-US" altLang="ko-KR" sz="1000" dirty="0"/>
              <a:t>       : Sub Screen #1 : </a:t>
            </a:r>
            <a:r>
              <a:rPr lang="en-US" altLang="ko-KR" sz="1000" dirty="0" smtClean="0"/>
              <a:t>F1 </a:t>
            </a:r>
            <a:r>
              <a:rPr lang="en-US" altLang="ko-KR" sz="1000" dirty="0"/>
              <a:t>Key 3D View</a:t>
            </a:r>
          </a:p>
          <a:p>
            <a:r>
              <a:rPr lang="en-US" altLang="ko-KR" sz="1000" dirty="0"/>
              <a:t>       : Sub Screen #2 : </a:t>
            </a:r>
            <a:r>
              <a:rPr lang="en-US" altLang="ko-KR" sz="1000" dirty="0" smtClean="0"/>
              <a:t>F1 </a:t>
            </a:r>
            <a:r>
              <a:rPr lang="en-US" altLang="ko-KR" sz="1000" dirty="0"/>
              <a:t>Key 3D View</a:t>
            </a:r>
          </a:p>
          <a:p>
            <a:r>
              <a:rPr lang="en-US" altLang="ko-KR" sz="1000" dirty="0"/>
              <a:t>       : Sub Screen #3 : </a:t>
            </a:r>
            <a:r>
              <a:rPr lang="en-US" altLang="ko-KR" sz="1000" dirty="0" smtClean="0"/>
              <a:t>F1 </a:t>
            </a:r>
            <a:r>
              <a:rPr lang="en-US" altLang="ko-KR" sz="1000" dirty="0"/>
              <a:t>Key 3D View</a:t>
            </a:r>
            <a:endParaRPr lang="ko-KR" altLang="en-US" sz="1000"/>
          </a:p>
          <a:p>
            <a:endParaRPr lang="en-US" altLang="ko-KR" sz="1000" dirty="0" smtClean="0"/>
          </a:p>
          <a:p>
            <a:endParaRPr lang="en-US" altLang="ko-KR" sz="1000" dirty="0" smtClean="0"/>
          </a:p>
        </p:txBody>
      </p:sp>
      <p:sp>
        <p:nvSpPr>
          <p:cNvPr id="173" name="TextBox 172"/>
          <p:cNvSpPr txBox="1"/>
          <p:nvPr/>
        </p:nvSpPr>
        <p:spPr>
          <a:xfrm>
            <a:off x="7352699" y="1830120"/>
            <a:ext cx="2295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ko-KR" altLang="en-US" sz="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7208535" y="1941331"/>
            <a:ext cx="2295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ko-KR" altLang="en-US" sz="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7360935" y="1937209"/>
            <a:ext cx="2295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ko-KR" altLang="en-US" sz="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483070" y="1201680"/>
            <a:ext cx="3980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Multi Screen Template </a:t>
            </a:r>
            <a:r>
              <a:rPr lang="ko-KR" altLang="en-US" sz="1000" b="1" smtClean="0"/>
              <a:t>을 이용하여 다양한 분할 화면을 선택 </a:t>
            </a:r>
            <a:endParaRPr lang="en-US" altLang="ko-KR" sz="1000" dirty="0" smtClean="0"/>
          </a:p>
        </p:txBody>
      </p:sp>
      <p:pic>
        <p:nvPicPr>
          <p:cNvPr id="178" name="그림 1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5595" y="4133245"/>
            <a:ext cx="3625157" cy="227708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335953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185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4</a:t>
            </a:r>
            <a:r>
              <a:rPr lang="en-US" altLang="ko-KR" sz="1200" b="1" dirty="0" smtClean="0"/>
              <a:t>. Multi Screen – </a:t>
            </a:r>
            <a:r>
              <a:rPr lang="ko-KR" altLang="en-US" sz="1200" b="1" dirty="0" smtClean="0"/>
              <a:t>화면 크기 조정</a:t>
            </a:r>
            <a:endParaRPr lang="ko-KR" altLang="en-US" sz="1200" b="1" dirty="0"/>
          </a:p>
        </p:txBody>
      </p:sp>
      <p:grpSp>
        <p:nvGrpSpPr>
          <p:cNvPr id="108" name="그룹 107"/>
          <p:cNvGrpSpPr/>
          <p:nvPr/>
        </p:nvGrpSpPr>
        <p:grpSpPr>
          <a:xfrm>
            <a:off x="1996322" y="1447901"/>
            <a:ext cx="5473584" cy="3288330"/>
            <a:chOff x="637760" y="1298611"/>
            <a:chExt cx="1358985" cy="866475"/>
          </a:xfrm>
        </p:grpSpPr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760" y="1299829"/>
              <a:ext cx="658077" cy="450083"/>
            </a:xfrm>
            <a:prstGeom prst="rect">
              <a:avLst/>
            </a:prstGeom>
          </p:spPr>
        </p:pic>
        <p:grpSp>
          <p:nvGrpSpPr>
            <p:cNvPr id="110" name="그룹 109"/>
            <p:cNvGrpSpPr/>
            <p:nvPr/>
          </p:nvGrpSpPr>
          <p:grpSpPr>
            <a:xfrm>
              <a:off x="637760" y="1745570"/>
              <a:ext cx="1358985" cy="419516"/>
              <a:chOff x="5335855" y="4362909"/>
              <a:chExt cx="6102097" cy="1590653"/>
            </a:xfrm>
          </p:grpSpPr>
          <p:pic>
            <p:nvPicPr>
              <p:cNvPr id="112" name="그림 1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5855" y="4380362"/>
                <a:ext cx="2917957" cy="1573200"/>
              </a:xfrm>
              <a:prstGeom prst="rect">
                <a:avLst/>
              </a:prstGeom>
            </p:spPr>
          </p:pic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53812" y="4362909"/>
                <a:ext cx="3184140" cy="1589504"/>
              </a:xfrm>
              <a:prstGeom prst="rect">
                <a:avLst/>
              </a:prstGeom>
            </p:spPr>
          </p:pic>
        </p:grp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0794" y="1298611"/>
              <a:ext cx="705951" cy="455340"/>
            </a:xfrm>
            <a:prstGeom prst="rect">
              <a:avLst/>
            </a:prstGeom>
          </p:spPr>
        </p:pic>
      </p:grpSp>
      <p:pic>
        <p:nvPicPr>
          <p:cNvPr id="114" name="그림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776" y="1436287"/>
            <a:ext cx="269768" cy="1539275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2424" y="2953896"/>
            <a:ext cx="734352" cy="21438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7047" y="1447901"/>
            <a:ext cx="242859" cy="669510"/>
          </a:xfrm>
          <a:prstGeom prst="rect">
            <a:avLst/>
          </a:prstGeom>
        </p:spPr>
      </p:pic>
      <p:pic>
        <p:nvPicPr>
          <p:cNvPr id="116" name="그림 1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4231" y="3155996"/>
            <a:ext cx="242859" cy="669510"/>
          </a:xfrm>
          <a:prstGeom prst="rect">
            <a:avLst/>
          </a:prstGeom>
        </p:spPr>
      </p:pic>
      <p:pic>
        <p:nvPicPr>
          <p:cNvPr id="117" name="그림 1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3685" y="3176563"/>
            <a:ext cx="242859" cy="66951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83070" y="1201680"/>
            <a:ext cx="3772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Multi Screen </a:t>
            </a:r>
            <a:r>
              <a:rPr lang="ko-KR" altLang="en-US" sz="1000" b="1" smtClean="0"/>
              <a:t>화면 구분선을 </a:t>
            </a:r>
            <a:r>
              <a:rPr lang="en-US" altLang="ko-KR" sz="1000" b="1" dirty="0" smtClean="0"/>
              <a:t>Mouse Drag</a:t>
            </a:r>
            <a:r>
              <a:rPr lang="ko-KR" altLang="en-US" sz="1000" b="1" smtClean="0"/>
              <a:t>를 통해 영역지정</a:t>
            </a:r>
            <a:endParaRPr lang="en-US" altLang="ko-KR" sz="1000" dirty="0" smtClean="0"/>
          </a:p>
        </p:txBody>
      </p:sp>
      <p:cxnSp>
        <p:nvCxnSpPr>
          <p:cNvPr id="7" name="직선 연결선 6"/>
          <p:cNvCxnSpPr/>
          <p:nvPr/>
        </p:nvCxnSpPr>
        <p:spPr>
          <a:xfrm flipH="1">
            <a:off x="4626544" y="1465270"/>
            <a:ext cx="0" cy="3283708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1996322" y="3168281"/>
            <a:ext cx="5473584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665" y="4172358"/>
            <a:ext cx="3667786" cy="2190342"/>
          </a:xfrm>
          <a:prstGeom prst="rect">
            <a:avLst/>
          </a:prstGeom>
        </p:spPr>
      </p:pic>
      <p:cxnSp>
        <p:nvCxnSpPr>
          <p:cNvPr id="61" name="직선 연결선 60"/>
          <p:cNvCxnSpPr/>
          <p:nvPr/>
        </p:nvCxnSpPr>
        <p:spPr>
          <a:xfrm flipH="1">
            <a:off x="8662065" y="4172358"/>
            <a:ext cx="0" cy="219600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직선 연결선 61"/>
          <p:cNvCxnSpPr/>
          <p:nvPr/>
        </p:nvCxnSpPr>
        <p:spPr>
          <a:xfrm flipV="1">
            <a:off x="5852190" y="5297401"/>
            <a:ext cx="3636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 flipH="1">
            <a:off x="6460412" y="3049046"/>
            <a:ext cx="0" cy="25200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타원 13"/>
          <p:cNvSpPr/>
          <p:nvPr/>
        </p:nvSpPr>
        <p:spPr>
          <a:xfrm>
            <a:off x="4585327" y="3125331"/>
            <a:ext cx="76200" cy="7467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타원 68"/>
          <p:cNvSpPr/>
          <p:nvPr/>
        </p:nvSpPr>
        <p:spPr>
          <a:xfrm>
            <a:off x="6433177" y="3134856"/>
            <a:ext cx="76200" cy="7467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0" name="Picture 13" descr="GEL-Curve-Arrow-MS-gre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8784">
            <a:off x="6730987" y="2746936"/>
            <a:ext cx="898480" cy="142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그룹 16"/>
          <p:cNvGrpSpPr/>
          <p:nvPr/>
        </p:nvGrpSpPr>
        <p:grpSpPr>
          <a:xfrm>
            <a:off x="5275613" y="3939610"/>
            <a:ext cx="316945" cy="252000"/>
            <a:chOff x="6982657" y="2149709"/>
            <a:chExt cx="316945" cy="252000"/>
          </a:xfrm>
        </p:grpSpPr>
        <p:cxnSp>
          <p:nvCxnSpPr>
            <p:cNvPr id="71" name="직선 연결선 70"/>
            <p:cNvCxnSpPr/>
            <p:nvPr/>
          </p:nvCxnSpPr>
          <p:spPr>
            <a:xfrm flipH="1">
              <a:off x="7141130" y="2149709"/>
              <a:ext cx="0" cy="25200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 flipH="1">
              <a:off x="6982657" y="2274300"/>
              <a:ext cx="316945" cy="140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74" name="타원 73"/>
            <p:cNvSpPr/>
            <p:nvPr/>
          </p:nvSpPr>
          <p:spPr>
            <a:xfrm>
              <a:off x="7103029" y="2236965"/>
              <a:ext cx="76200" cy="746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575" y="4163490"/>
            <a:ext cx="3626945" cy="2199210"/>
          </a:xfrm>
          <a:prstGeom prst="rect">
            <a:avLst/>
          </a:prstGeom>
        </p:spPr>
      </p:pic>
      <p:cxnSp>
        <p:nvCxnSpPr>
          <p:cNvPr id="20" name="직선 화살표 연결선 19"/>
          <p:cNvCxnSpPr/>
          <p:nvPr/>
        </p:nvCxnSpPr>
        <p:spPr>
          <a:xfrm>
            <a:off x="4659496" y="3113156"/>
            <a:ext cx="175629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화살표 연결선 103"/>
          <p:cNvCxnSpPr/>
          <p:nvPr/>
        </p:nvCxnSpPr>
        <p:spPr>
          <a:xfrm>
            <a:off x="4681119" y="3260348"/>
            <a:ext cx="699243" cy="741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3" descr="GEL-Curve-Arrow-MS-gre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23498">
            <a:off x="4641534" y="4115702"/>
            <a:ext cx="898480" cy="142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8747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390" y="1706899"/>
            <a:ext cx="3077259" cy="1179176"/>
          </a:xfrm>
          <a:prstGeom prst="rect">
            <a:avLst/>
          </a:prstGeom>
        </p:spPr>
      </p:pic>
      <p:sp>
        <p:nvSpPr>
          <p:cNvPr id="186" name="TextBox 185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5. Summary View : Double Click</a:t>
            </a:r>
            <a:endParaRPr lang="ko-KR" altLang="en-US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83070" y="1201680"/>
            <a:ext cx="4818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Summary View</a:t>
            </a:r>
            <a:r>
              <a:rPr lang="ko-KR" altLang="en-US" sz="1000" b="1" smtClean="0"/>
              <a:t>에서 </a:t>
            </a:r>
            <a:r>
              <a:rPr lang="en-US" altLang="ko-KR" sz="1000" b="1" dirty="0" smtClean="0"/>
              <a:t>Object Double click</a:t>
            </a:r>
            <a:r>
              <a:rPr lang="ko-KR" altLang="en-US" sz="1000" b="1" smtClean="0"/>
              <a:t>시 해당 객체별 </a:t>
            </a:r>
            <a:r>
              <a:rPr lang="en-US" altLang="ko-KR" sz="1000" b="1" dirty="0" smtClean="0"/>
              <a:t>Action Screen </a:t>
            </a:r>
            <a:r>
              <a:rPr lang="ko-KR" altLang="en-US" sz="1000" b="1" smtClean="0"/>
              <a:t>구동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  - Action Screen : </a:t>
            </a:r>
            <a:r>
              <a:rPr lang="ko-KR" altLang="en-US" sz="1000" b="1" smtClean="0"/>
              <a:t>기</a:t>
            </a:r>
            <a:r>
              <a:rPr lang="en-US" altLang="ko-KR" sz="1000" b="1" dirty="0" smtClean="0"/>
              <a:t> </a:t>
            </a:r>
            <a:r>
              <a:rPr lang="ko-KR" altLang="en-US" sz="1000" b="1" smtClean="0"/>
              <a:t>정의된 화면 분할 </a:t>
            </a:r>
            <a:r>
              <a:rPr lang="en-US" altLang="ko-KR" sz="1000" b="1" dirty="0" smtClean="0"/>
              <a:t>+ </a:t>
            </a:r>
            <a:r>
              <a:rPr lang="ko-KR" altLang="en-US" sz="1000" b="1" smtClean="0"/>
              <a:t>해당</a:t>
            </a:r>
            <a:r>
              <a:rPr lang="en-US" altLang="ko-KR" sz="1000" b="1" dirty="0" smtClean="0"/>
              <a:t> Object</a:t>
            </a:r>
            <a:r>
              <a:rPr lang="ko-KR" altLang="en-US" sz="1000" b="1" smtClean="0"/>
              <a:t>의 정보</a:t>
            </a:r>
            <a:r>
              <a:rPr lang="en-US" altLang="ko-KR" sz="1000" b="1" dirty="0" smtClean="0"/>
              <a:t>(Data View)</a:t>
            </a:r>
            <a:endParaRPr lang="en-US" altLang="ko-KR" sz="1000" dirty="0" smtClean="0"/>
          </a:p>
        </p:txBody>
      </p:sp>
      <p:grpSp>
        <p:nvGrpSpPr>
          <p:cNvPr id="2" name="그룹 1"/>
          <p:cNvGrpSpPr/>
          <p:nvPr/>
        </p:nvGrpSpPr>
        <p:grpSpPr>
          <a:xfrm>
            <a:off x="603250" y="1698661"/>
            <a:ext cx="3952360" cy="2301839"/>
            <a:chOff x="667265" y="1555786"/>
            <a:chExt cx="5481082" cy="3290688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265" y="1555786"/>
              <a:ext cx="5473584" cy="3290688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8579" y="1555786"/>
              <a:ext cx="269768" cy="1539275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6431" y="4527398"/>
              <a:ext cx="734352" cy="214385"/>
            </a:xfrm>
            <a:prstGeom prst="rect">
              <a:avLst/>
            </a:prstGeom>
          </p:spPr>
        </p:pic>
      </p:grpSp>
      <p:sp>
        <p:nvSpPr>
          <p:cNvPr id="4" name="모서리가 둥근 직사각형 3"/>
          <p:cNvSpPr/>
          <p:nvPr/>
        </p:nvSpPr>
        <p:spPr>
          <a:xfrm>
            <a:off x="1838324" y="2202115"/>
            <a:ext cx="212069" cy="30639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4921252" y="1698661"/>
            <a:ext cx="3802503" cy="2310077"/>
            <a:chOff x="4921252" y="1698661"/>
            <a:chExt cx="3802503" cy="2310077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21252" y="2886075"/>
              <a:ext cx="1032180" cy="1114425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4970" y="2886075"/>
              <a:ext cx="1034602" cy="1114425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62469" y="2886075"/>
              <a:ext cx="1032181" cy="1114425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94650" y="1706899"/>
              <a:ext cx="729105" cy="2301839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0122" y="1698661"/>
              <a:ext cx="194527" cy="1076724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0586" y="2736113"/>
              <a:ext cx="529535" cy="149962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3833" y="2886075"/>
              <a:ext cx="180817" cy="498475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67940" y="2886075"/>
              <a:ext cx="180817" cy="498475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78705" y="2886075"/>
              <a:ext cx="180817" cy="498475"/>
            </a:xfrm>
            <a:prstGeom prst="rect">
              <a:avLst/>
            </a:prstGeom>
          </p:spPr>
        </p:pic>
      </p:grpSp>
      <p:sp>
        <p:nvSpPr>
          <p:cNvPr id="96" name="TextBox 95"/>
          <p:cNvSpPr txBox="1"/>
          <p:nvPr/>
        </p:nvSpPr>
        <p:spPr>
          <a:xfrm>
            <a:off x="421286" y="4097371"/>
            <a:ext cx="593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QC</a:t>
            </a:r>
            <a:r>
              <a:rPr lang="ko-KR" altLang="en-US" sz="1000" b="1" smtClean="0"/>
              <a:t>에 대한 </a:t>
            </a:r>
            <a:r>
              <a:rPr lang="en-US" altLang="ko-KR" sz="1000" b="1" dirty="0" smtClean="0"/>
              <a:t>Action View </a:t>
            </a:r>
            <a:r>
              <a:rPr lang="ko-KR" altLang="en-US" sz="1000" b="1" smtClean="0"/>
              <a:t>예시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   Monitoring View</a:t>
            </a:r>
          </a:p>
          <a:p>
            <a:r>
              <a:rPr lang="en-US" altLang="ko-KR" sz="1000" b="1" dirty="0" smtClean="0"/>
              <a:t>     - Main Screen : Summary View &gt; </a:t>
            </a:r>
            <a:r>
              <a:rPr lang="ko-KR" altLang="en-US" sz="1000" b="1" smtClean="0"/>
              <a:t>해당</a:t>
            </a:r>
            <a:r>
              <a:rPr lang="en-US" altLang="ko-KR" sz="1000" b="1" dirty="0" smtClean="0"/>
              <a:t> Object </a:t>
            </a:r>
            <a:r>
              <a:rPr lang="ko-KR" altLang="en-US" sz="1000" b="1" smtClean="0"/>
              <a:t>이동 및 확대 </a:t>
            </a:r>
            <a:r>
              <a:rPr lang="en-US" altLang="ko-KR" sz="1000" b="1" dirty="0" smtClean="0"/>
              <a:t>: Tool Bar : Action View </a:t>
            </a:r>
            <a:r>
              <a:rPr lang="ko-KR" altLang="en-US" sz="1000" b="1" smtClean="0"/>
              <a:t>활성화</a:t>
            </a:r>
            <a:r>
              <a:rPr lang="en-US" altLang="ko-KR" sz="1000" b="1" dirty="0" smtClean="0"/>
              <a:t> </a:t>
            </a:r>
          </a:p>
          <a:p>
            <a:r>
              <a:rPr lang="en-US" altLang="ko-KR" sz="1000" b="1" dirty="0" smtClean="0"/>
              <a:t>     - Sub Screen #1 : LOD 3-Level</a:t>
            </a:r>
            <a:r>
              <a:rPr lang="ko-KR" altLang="en-US" sz="1000" b="1" smtClean="0"/>
              <a:t>의 </a:t>
            </a:r>
            <a:r>
              <a:rPr lang="en-US" altLang="ko-KR" sz="1000" b="1" dirty="0" smtClean="0"/>
              <a:t>QC 15</a:t>
            </a:r>
            <a:r>
              <a:rPr lang="ko-KR" altLang="en-US" sz="1000" b="1" smtClean="0"/>
              <a:t>° 각도의</a:t>
            </a:r>
            <a:r>
              <a:rPr lang="en-US" altLang="ko-KR" sz="1000" b="1" dirty="0" smtClean="0"/>
              <a:t> 3D view </a:t>
            </a:r>
          </a:p>
          <a:p>
            <a:r>
              <a:rPr lang="en-US" altLang="ko-KR" sz="1000" b="1" dirty="0" smtClean="0"/>
              <a:t>     </a:t>
            </a:r>
            <a:r>
              <a:rPr lang="en-US" altLang="ko-KR" sz="1000" b="1" dirty="0"/>
              <a:t>- Sub Screen </a:t>
            </a:r>
            <a:r>
              <a:rPr lang="en-US" altLang="ko-KR" sz="1000" b="1" dirty="0" smtClean="0"/>
              <a:t>#2 </a:t>
            </a:r>
            <a:r>
              <a:rPr lang="en-US" altLang="ko-KR" sz="1000" b="1" dirty="0"/>
              <a:t>: </a:t>
            </a:r>
            <a:r>
              <a:rPr lang="en-US" altLang="ko-KR" sz="1000" b="1" dirty="0" smtClean="0"/>
              <a:t>LOD </a:t>
            </a:r>
            <a:r>
              <a:rPr lang="en-US" altLang="ko-KR" sz="1000" b="1" dirty="0"/>
              <a:t>3-Level</a:t>
            </a:r>
            <a:r>
              <a:rPr lang="ko-KR" altLang="en-US" sz="1000" b="1"/>
              <a:t>의 </a:t>
            </a:r>
            <a:r>
              <a:rPr lang="en-US" altLang="ko-KR" sz="1000" b="1" dirty="0" smtClean="0"/>
              <a:t>QC 3D Top view </a:t>
            </a:r>
            <a:endParaRPr lang="en-US" altLang="ko-KR" sz="1000" b="1" dirty="0"/>
          </a:p>
          <a:p>
            <a:r>
              <a:rPr lang="en-US" altLang="ko-KR" sz="1000" b="1" dirty="0" smtClean="0"/>
              <a:t>     - Sub </a:t>
            </a:r>
            <a:r>
              <a:rPr lang="en-US" altLang="ko-KR" sz="1000" b="1" dirty="0"/>
              <a:t>Screen </a:t>
            </a:r>
            <a:r>
              <a:rPr lang="en-US" altLang="ko-KR" sz="1000" b="1" dirty="0" smtClean="0"/>
              <a:t>#3 </a:t>
            </a:r>
            <a:r>
              <a:rPr lang="en-US" altLang="ko-KR" sz="1000" b="1" dirty="0"/>
              <a:t>: </a:t>
            </a:r>
            <a:r>
              <a:rPr lang="en-US" altLang="ko-KR" sz="1000" b="1" dirty="0" smtClean="0"/>
              <a:t>LOD 3-Level</a:t>
            </a:r>
            <a:r>
              <a:rPr lang="ko-KR" altLang="en-US" sz="1000" b="1"/>
              <a:t>의 </a:t>
            </a:r>
            <a:r>
              <a:rPr lang="en-US" altLang="ko-KR" sz="1000" b="1" dirty="0"/>
              <a:t>QC </a:t>
            </a:r>
            <a:r>
              <a:rPr lang="en-US" altLang="ko-KR" sz="1000" b="1" dirty="0" smtClean="0"/>
              <a:t>275</a:t>
            </a:r>
            <a:r>
              <a:rPr lang="ko-KR" altLang="en-US" sz="1000" b="1" smtClean="0"/>
              <a:t>° </a:t>
            </a:r>
            <a:r>
              <a:rPr lang="ko-KR" altLang="en-US" sz="1000" b="1"/>
              <a:t>각도의</a:t>
            </a:r>
            <a:r>
              <a:rPr lang="en-US" altLang="ko-KR" sz="1000" b="1" dirty="0"/>
              <a:t> </a:t>
            </a:r>
            <a:r>
              <a:rPr lang="en-US" altLang="ko-KR" sz="1000" b="1" dirty="0" smtClean="0"/>
              <a:t>3D view </a:t>
            </a:r>
          </a:p>
          <a:p>
            <a:endParaRPr lang="en-US" altLang="ko-KR" sz="1000" b="1" dirty="0"/>
          </a:p>
          <a:p>
            <a:r>
              <a:rPr lang="en-US" altLang="ko-KR" sz="1000" b="1" dirty="0" smtClean="0"/>
              <a:t>       &gt;&gt; Tool </a:t>
            </a:r>
            <a:r>
              <a:rPr lang="en-US" altLang="ko-KR" sz="1000" b="1" dirty="0"/>
              <a:t>Bar : Action View </a:t>
            </a:r>
            <a:r>
              <a:rPr lang="ko-KR" altLang="en-US" sz="1000" b="1"/>
              <a:t>버튼 클릭 시 이전 화면 복원</a:t>
            </a:r>
            <a:endParaRPr lang="en-US" altLang="ko-KR" sz="1000" b="1" dirty="0" smtClean="0"/>
          </a:p>
          <a:p>
            <a:endParaRPr lang="en-US" altLang="ko-KR" sz="1000" b="1" dirty="0"/>
          </a:p>
          <a:p>
            <a:r>
              <a:rPr lang="en-US" altLang="ko-KR" sz="1000" b="1" dirty="0"/>
              <a:t>    Data View</a:t>
            </a:r>
          </a:p>
          <a:p>
            <a:r>
              <a:rPr lang="en-US" altLang="ko-KR" sz="1000" b="1" dirty="0" smtClean="0"/>
              <a:t>     </a:t>
            </a:r>
            <a:r>
              <a:rPr lang="en-US" altLang="ko-KR" sz="1000" b="1" dirty="0"/>
              <a:t>- </a:t>
            </a:r>
            <a:r>
              <a:rPr lang="ko-KR" altLang="en-US" sz="1000" b="1" smtClean="0"/>
              <a:t>통합 검색 결과</a:t>
            </a:r>
            <a:r>
              <a:rPr lang="en-US" altLang="ko-KR" sz="1000" b="1" dirty="0" smtClean="0"/>
              <a:t> View : </a:t>
            </a:r>
            <a:r>
              <a:rPr lang="ko-KR" altLang="en-US" sz="1000" b="1" smtClean="0"/>
              <a:t>해당 </a:t>
            </a:r>
            <a:r>
              <a:rPr lang="en-US" altLang="ko-KR" sz="1000" b="1" dirty="0" smtClean="0"/>
              <a:t>QC</a:t>
            </a:r>
            <a:r>
              <a:rPr lang="ko-KR" altLang="en-US" sz="1000" b="1" smtClean="0"/>
              <a:t>에 대한 정보 검색 결과 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</a:t>
            </a:r>
            <a:endParaRPr lang="en-US" altLang="ko-KR" sz="1000" dirty="0" smtClean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01" y="2617535"/>
            <a:ext cx="202190" cy="159419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76" y="4407947"/>
            <a:ext cx="299047" cy="235787"/>
          </a:xfrm>
          <a:prstGeom prst="rect">
            <a:avLst/>
          </a:prstGeom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44" y="5176107"/>
            <a:ext cx="320196" cy="252462"/>
          </a:xfrm>
          <a:prstGeom prst="rect">
            <a:avLst/>
          </a:prstGeom>
        </p:spPr>
      </p:pic>
      <p:pic>
        <p:nvPicPr>
          <p:cNvPr id="106" name="그림 10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08" y="5169449"/>
            <a:ext cx="320196" cy="252462"/>
          </a:xfrm>
          <a:prstGeom prst="rect">
            <a:avLst/>
          </a:prstGeom>
        </p:spPr>
      </p:pic>
      <p:cxnSp>
        <p:nvCxnSpPr>
          <p:cNvPr id="118" name="직선 화살표 연결선 117"/>
          <p:cNvCxnSpPr/>
          <p:nvPr/>
        </p:nvCxnSpPr>
        <p:spPr>
          <a:xfrm flipV="1">
            <a:off x="4331203" y="5288692"/>
            <a:ext cx="18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15" descr="GEL-Curve-Arrow-MS-blu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3040">
            <a:off x="4514604" y="3257576"/>
            <a:ext cx="331023" cy="57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6" descr="GEL-Curve-Arrow-fuchsi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0995">
            <a:off x="4661470" y="2032111"/>
            <a:ext cx="331023" cy="7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249909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그림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561" y="2914388"/>
            <a:ext cx="1008027" cy="114809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90" y="2907169"/>
            <a:ext cx="1004448" cy="116036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67" y="2914647"/>
            <a:ext cx="1097756" cy="1149457"/>
          </a:xfrm>
          <a:prstGeom prst="rect">
            <a:avLst/>
          </a:prstGeom>
        </p:spPr>
      </p:pic>
      <p:sp>
        <p:nvSpPr>
          <p:cNvPr id="186" name="TextBox 185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5</a:t>
            </a:r>
            <a:r>
              <a:rPr lang="en-US" altLang="ko-KR" sz="1200" b="1" dirty="0" smtClean="0"/>
              <a:t>. Summary View : Double Click </a:t>
            </a:r>
            <a:endParaRPr lang="ko-KR" altLang="en-US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83070" y="1201680"/>
            <a:ext cx="4818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Summary View</a:t>
            </a:r>
            <a:r>
              <a:rPr lang="ko-KR" altLang="en-US" sz="1000" b="1" smtClean="0"/>
              <a:t>에서 </a:t>
            </a:r>
            <a:r>
              <a:rPr lang="en-US" altLang="ko-KR" sz="1000" b="1" dirty="0" smtClean="0"/>
              <a:t>Object Double click</a:t>
            </a:r>
            <a:r>
              <a:rPr lang="ko-KR" altLang="en-US" sz="1000" b="1" smtClean="0"/>
              <a:t>시 해당 객체별 </a:t>
            </a:r>
            <a:r>
              <a:rPr lang="en-US" altLang="ko-KR" sz="1000" b="1" dirty="0" smtClean="0"/>
              <a:t>Action Screen </a:t>
            </a:r>
            <a:r>
              <a:rPr lang="ko-KR" altLang="en-US" sz="1000" b="1" smtClean="0"/>
              <a:t>구동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  - Action Screen : </a:t>
            </a:r>
            <a:r>
              <a:rPr lang="ko-KR" altLang="en-US" sz="1000" b="1" smtClean="0"/>
              <a:t>기</a:t>
            </a:r>
            <a:r>
              <a:rPr lang="en-US" altLang="ko-KR" sz="1000" b="1" dirty="0" smtClean="0"/>
              <a:t> </a:t>
            </a:r>
            <a:r>
              <a:rPr lang="ko-KR" altLang="en-US" sz="1000" b="1" smtClean="0"/>
              <a:t>정의된 화면 분할 </a:t>
            </a:r>
            <a:r>
              <a:rPr lang="en-US" altLang="ko-KR" sz="1000" b="1" dirty="0" smtClean="0"/>
              <a:t>+ </a:t>
            </a:r>
            <a:r>
              <a:rPr lang="ko-KR" altLang="en-US" sz="1000" b="1" smtClean="0"/>
              <a:t>해당</a:t>
            </a:r>
            <a:r>
              <a:rPr lang="en-US" altLang="ko-KR" sz="1000" b="1" dirty="0" smtClean="0"/>
              <a:t> Object</a:t>
            </a:r>
            <a:r>
              <a:rPr lang="ko-KR" altLang="en-US" sz="1000" b="1" smtClean="0"/>
              <a:t>의 정보</a:t>
            </a:r>
            <a:r>
              <a:rPr lang="en-US" altLang="ko-KR" sz="1000" b="1" dirty="0" smtClean="0"/>
              <a:t>(Data View)</a:t>
            </a:r>
            <a:endParaRPr lang="en-US" altLang="ko-KR" sz="1000" dirty="0" smtClean="0"/>
          </a:p>
        </p:txBody>
      </p:sp>
      <p:grpSp>
        <p:nvGrpSpPr>
          <p:cNvPr id="2" name="그룹 1"/>
          <p:cNvGrpSpPr/>
          <p:nvPr/>
        </p:nvGrpSpPr>
        <p:grpSpPr>
          <a:xfrm>
            <a:off x="603250" y="1698661"/>
            <a:ext cx="3952360" cy="2301839"/>
            <a:chOff x="667265" y="1555786"/>
            <a:chExt cx="5481082" cy="3290688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265" y="1555786"/>
              <a:ext cx="5473584" cy="3290688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8579" y="1555786"/>
              <a:ext cx="269768" cy="1539275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6431" y="4527398"/>
              <a:ext cx="734352" cy="214385"/>
            </a:xfrm>
            <a:prstGeom prst="rect">
              <a:avLst/>
            </a:prstGeom>
          </p:spPr>
        </p:pic>
      </p:grpSp>
      <p:grpSp>
        <p:nvGrpSpPr>
          <p:cNvPr id="15" name="그룹 14"/>
          <p:cNvGrpSpPr/>
          <p:nvPr/>
        </p:nvGrpSpPr>
        <p:grpSpPr>
          <a:xfrm>
            <a:off x="5785382" y="1687866"/>
            <a:ext cx="2989801" cy="2379380"/>
            <a:chOff x="5778705" y="1698661"/>
            <a:chExt cx="2945051" cy="2294491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4651" y="1719146"/>
              <a:ext cx="729105" cy="2274006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0122" y="1698661"/>
              <a:ext cx="194527" cy="1076724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0586" y="2736113"/>
              <a:ext cx="529535" cy="149962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13833" y="2886075"/>
              <a:ext cx="180817" cy="498475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67940" y="2886075"/>
              <a:ext cx="180817" cy="498475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78705" y="2886075"/>
              <a:ext cx="180817" cy="498475"/>
            </a:xfrm>
            <a:prstGeom prst="rect">
              <a:avLst/>
            </a:prstGeom>
          </p:spPr>
        </p:pic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01" y="2617535"/>
            <a:ext cx="202190" cy="159419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52" y="4401597"/>
            <a:ext cx="299047" cy="23578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3253" y="1707505"/>
            <a:ext cx="3114692" cy="121425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6656" y="1727470"/>
            <a:ext cx="557243" cy="50851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787" y="1698661"/>
            <a:ext cx="194527" cy="1076724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6361" y="2757276"/>
            <a:ext cx="529535" cy="149962"/>
          </a:xfrm>
          <a:prstGeom prst="rect">
            <a:avLst/>
          </a:prstGeom>
        </p:spPr>
      </p:pic>
      <p:sp>
        <p:nvSpPr>
          <p:cNvPr id="46" name="직사각형 45"/>
          <p:cNvSpPr/>
          <p:nvPr/>
        </p:nvSpPr>
        <p:spPr bwMode="auto">
          <a:xfrm>
            <a:off x="8031854" y="1707505"/>
            <a:ext cx="733617" cy="2342273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710" y="2077416"/>
            <a:ext cx="718965" cy="11464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직사각형 9"/>
          <p:cNvSpPr/>
          <p:nvPr/>
        </p:nvSpPr>
        <p:spPr>
          <a:xfrm>
            <a:off x="8059766" y="3217316"/>
            <a:ext cx="693219" cy="41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/>
          <p:cNvSpPr txBox="1"/>
          <p:nvPr/>
        </p:nvSpPr>
        <p:spPr>
          <a:xfrm>
            <a:off x="421286" y="4097371"/>
            <a:ext cx="593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/>
              <a:t>T</a:t>
            </a:r>
            <a:r>
              <a:rPr lang="en-US" altLang="ko-KR" sz="1000" b="1" dirty="0" smtClean="0"/>
              <a:t>C</a:t>
            </a:r>
            <a:r>
              <a:rPr lang="ko-KR" altLang="en-US" sz="1000" b="1" smtClean="0"/>
              <a:t>에 대한 </a:t>
            </a:r>
            <a:r>
              <a:rPr lang="en-US" altLang="ko-KR" sz="1000" b="1" dirty="0" smtClean="0"/>
              <a:t>Action View </a:t>
            </a:r>
            <a:r>
              <a:rPr lang="ko-KR" altLang="en-US" sz="1000" b="1" smtClean="0"/>
              <a:t>예시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   Monitoring View</a:t>
            </a:r>
          </a:p>
          <a:p>
            <a:r>
              <a:rPr lang="en-US" altLang="ko-KR" sz="1000" b="1" dirty="0" smtClean="0"/>
              <a:t>     - Main Screen : Summary View &gt; </a:t>
            </a:r>
            <a:r>
              <a:rPr lang="ko-KR" altLang="en-US" sz="1000" b="1" smtClean="0"/>
              <a:t>해당</a:t>
            </a:r>
            <a:r>
              <a:rPr lang="en-US" altLang="ko-KR" sz="1000" b="1" dirty="0" smtClean="0"/>
              <a:t> Object </a:t>
            </a:r>
            <a:r>
              <a:rPr lang="ko-KR" altLang="en-US" sz="1000" b="1" smtClean="0"/>
              <a:t>이동 및 확대 </a:t>
            </a:r>
            <a:r>
              <a:rPr lang="en-US" altLang="ko-KR" sz="1000" b="1" dirty="0" smtClean="0"/>
              <a:t>: Tool Bar : Action View </a:t>
            </a:r>
            <a:r>
              <a:rPr lang="ko-KR" altLang="en-US" sz="1000" b="1" smtClean="0"/>
              <a:t>활성화</a:t>
            </a:r>
            <a:r>
              <a:rPr lang="en-US" altLang="ko-KR" sz="1000" b="1" dirty="0" smtClean="0"/>
              <a:t> </a:t>
            </a:r>
          </a:p>
          <a:p>
            <a:r>
              <a:rPr lang="en-US" altLang="ko-KR" sz="1000" b="1" dirty="0" smtClean="0"/>
              <a:t>     - Sub Screen #1 : LOD 3-Level</a:t>
            </a:r>
            <a:r>
              <a:rPr lang="ko-KR" altLang="en-US" sz="1000" b="1" smtClean="0"/>
              <a:t>의 </a:t>
            </a:r>
            <a:r>
              <a:rPr lang="en-US" altLang="ko-KR" sz="1000" b="1" dirty="0"/>
              <a:t>T</a:t>
            </a:r>
            <a:r>
              <a:rPr lang="en-US" altLang="ko-KR" sz="1000" b="1" dirty="0" smtClean="0"/>
              <a:t>C 15</a:t>
            </a:r>
            <a:r>
              <a:rPr lang="ko-KR" altLang="en-US" sz="1000" b="1" smtClean="0"/>
              <a:t>° 각도의</a:t>
            </a:r>
            <a:r>
              <a:rPr lang="en-US" altLang="ko-KR" sz="1000" b="1" dirty="0" smtClean="0"/>
              <a:t> 3D view </a:t>
            </a:r>
          </a:p>
          <a:p>
            <a:r>
              <a:rPr lang="en-US" altLang="ko-KR" sz="1000" b="1" dirty="0" smtClean="0"/>
              <a:t>     </a:t>
            </a:r>
            <a:r>
              <a:rPr lang="en-US" altLang="ko-KR" sz="1000" b="1" dirty="0"/>
              <a:t>- Sub Screen </a:t>
            </a:r>
            <a:r>
              <a:rPr lang="en-US" altLang="ko-KR" sz="1000" b="1" dirty="0" smtClean="0"/>
              <a:t>#2 </a:t>
            </a:r>
            <a:r>
              <a:rPr lang="en-US" altLang="ko-KR" sz="1000" b="1" dirty="0"/>
              <a:t>: </a:t>
            </a:r>
            <a:r>
              <a:rPr lang="en-US" altLang="ko-KR" sz="1000" b="1" dirty="0" smtClean="0"/>
              <a:t>LOD </a:t>
            </a:r>
            <a:r>
              <a:rPr lang="en-US" altLang="ko-KR" sz="1000" b="1" dirty="0"/>
              <a:t>3-Level</a:t>
            </a:r>
            <a:r>
              <a:rPr lang="ko-KR" altLang="en-US" sz="1000" b="1"/>
              <a:t>의 </a:t>
            </a:r>
            <a:r>
              <a:rPr lang="en-US" altLang="ko-KR" sz="1000" b="1" dirty="0"/>
              <a:t>T</a:t>
            </a:r>
            <a:r>
              <a:rPr lang="en-US" altLang="ko-KR" sz="1000" b="1" dirty="0" smtClean="0"/>
              <a:t>C 3D Top view </a:t>
            </a:r>
            <a:endParaRPr lang="en-US" altLang="ko-KR" sz="1000" b="1" dirty="0"/>
          </a:p>
          <a:p>
            <a:r>
              <a:rPr lang="en-US" altLang="ko-KR" sz="1000" b="1" dirty="0" smtClean="0"/>
              <a:t>     - Sub </a:t>
            </a:r>
            <a:r>
              <a:rPr lang="en-US" altLang="ko-KR" sz="1000" b="1" dirty="0"/>
              <a:t>Screen </a:t>
            </a:r>
            <a:r>
              <a:rPr lang="en-US" altLang="ko-KR" sz="1000" b="1" dirty="0" smtClean="0"/>
              <a:t>#3 </a:t>
            </a:r>
            <a:r>
              <a:rPr lang="en-US" altLang="ko-KR" sz="1000" b="1" dirty="0"/>
              <a:t>: </a:t>
            </a:r>
            <a:r>
              <a:rPr lang="en-US" altLang="ko-KR" sz="1000" b="1" dirty="0" smtClean="0"/>
              <a:t>LOD 3-Level</a:t>
            </a:r>
            <a:r>
              <a:rPr lang="ko-KR" altLang="en-US" sz="1000" b="1"/>
              <a:t>의 </a:t>
            </a:r>
            <a:r>
              <a:rPr lang="en-US" altLang="ko-KR" sz="1000" b="1" dirty="0" smtClean="0"/>
              <a:t>TC 275</a:t>
            </a:r>
            <a:r>
              <a:rPr lang="ko-KR" altLang="en-US" sz="1000" b="1" smtClean="0"/>
              <a:t>° </a:t>
            </a:r>
            <a:r>
              <a:rPr lang="ko-KR" altLang="en-US" sz="1000" b="1"/>
              <a:t>각도의</a:t>
            </a:r>
            <a:r>
              <a:rPr lang="en-US" altLang="ko-KR" sz="1000" b="1" dirty="0"/>
              <a:t> </a:t>
            </a:r>
            <a:r>
              <a:rPr lang="en-US" altLang="ko-KR" sz="1000" b="1" dirty="0" smtClean="0"/>
              <a:t>3D view </a:t>
            </a:r>
          </a:p>
          <a:p>
            <a:r>
              <a:rPr lang="en-US" altLang="ko-KR" sz="1000" b="1" dirty="0"/>
              <a:t> </a:t>
            </a:r>
            <a:r>
              <a:rPr lang="en-US" altLang="ko-KR" sz="1000" b="1" dirty="0" smtClean="0"/>
              <a:t>    </a:t>
            </a:r>
          </a:p>
          <a:p>
            <a:r>
              <a:rPr lang="en-US" altLang="ko-KR" sz="1000" b="1" dirty="0" smtClean="0"/>
              <a:t>      &gt;&gt; Tool </a:t>
            </a:r>
            <a:r>
              <a:rPr lang="en-US" altLang="ko-KR" sz="1000" b="1" dirty="0"/>
              <a:t>Bar : Action </a:t>
            </a:r>
            <a:r>
              <a:rPr lang="en-US" altLang="ko-KR" sz="1000" b="1" dirty="0" smtClean="0"/>
              <a:t>View </a:t>
            </a:r>
            <a:r>
              <a:rPr lang="ko-KR" altLang="en-US" sz="1000" b="1" smtClean="0"/>
              <a:t>버튼 클릭 시 이전 화면 복원</a:t>
            </a:r>
            <a:endParaRPr lang="en-US" altLang="ko-KR" sz="1000" b="1" dirty="0" smtClean="0"/>
          </a:p>
          <a:p>
            <a:endParaRPr lang="en-US" altLang="ko-KR" sz="1000" b="1" dirty="0"/>
          </a:p>
          <a:p>
            <a:r>
              <a:rPr lang="en-US" altLang="ko-KR" sz="1000" b="1" dirty="0"/>
              <a:t>    Data View</a:t>
            </a:r>
          </a:p>
          <a:p>
            <a:r>
              <a:rPr lang="en-US" altLang="ko-KR" sz="1000" b="1" dirty="0" smtClean="0"/>
              <a:t>     </a:t>
            </a:r>
            <a:r>
              <a:rPr lang="en-US" altLang="ko-KR" sz="1000" b="1" dirty="0"/>
              <a:t>- </a:t>
            </a:r>
            <a:r>
              <a:rPr lang="ko-KR" altLang="en-US" sz="1000" b="1" smtClean="0"/>
              <a:t>통합 검색 결과</a:t>
            </a:r>
            <a:r>
              <a:rPr lang="en-US" altLang="ko-KR" sz="1000" b="1" dirty="0" smtClean="0"/>
              <a:t> View : </a:t>
            </a:r>
            <a:r>
              <a:rPr lang="ko-KR" altLang="en-US" sz="1000" b="1" smtClean="0"/>
              <a:t>해당 </a:t>
            </a:r>
            <a:r>
              <a:rPr lang="en-US" altLang="ko-KR" sz="1000" b="1" dirty="0" smtClean="0"/>
              <a:t>TC</a:t>
            </a:r>
            <a:r>
              <a:rPr lang="ko-KR" altLang="en-US" sz="1000" b="1" smtClean="0"/>
              <a:t>에 대한 정보 검색 결과 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</a:t>
            </a:r>
            <a:endParaRPr lang="en-US" altLang="ko-KR" sz="1000" dirty="0" smtClean="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2335340" y="2795025"/>
            <a:ext cx="212069" cy="22442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6345777" y="2085123"/>
            <a:ext cx="212069" cy="22442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06" y="5176107"/>
            <a:ext cx="320196" cy="25246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70" y="5169449"/>
            <a:ext cx="320196" cy="252462"/>
          </a:xfrm>
          <a:prstGeom prst="rect">
            <a:avLst/>
          </a:prstGeom>
        </p:spPr>
      </p:pic>
      <p:cxnSp>
        <p:nvCxnSpPr>
          <p:cNvPr id="20" name="직선 화살표 연결선 19"/>
          <p:cNvCxnSpPr/>
          <p:nvPr/>
        </p:nvCxnSpPr>
        <p:spPr>
          <a:xfrm flipV="1">
            <a:off x="4322965" y="5288692"/>
            <a:ext cx="18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15" descr="GEL-Curve-Arrow-MS-blu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3040">
            <a:off x="4514604" y="3257576"/>
            <a:ext cx="331023" cy="57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 descr="GEL-Curve-Arrow-fuchsi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0995">
            <a:off x="4661470" y="2032111"/>
            <a:ext cx="331023" cy="7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62" y="2637174"/>
            <a:ext cx="202190" cy="15941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41545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664" y="1706251"/>
            <a:ext cx="3133650" cy="122171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23" y="1687866"/>
            <a:ext cx="3946523" cy="231263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529" y="2920781"/>
            <a:ext cx="1130604" cy="114153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647" y="2907238"/>
            <a:ext cx="995799" cy="115141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307" y="2916195"/>
            <a:ext cx="1005077" cy="1148539"/>
          </a:xfrm>
          <a:prstGeom prst="rect">
            <a:avLst/>
          </a:prstGeom>
        </p:spPr>
      </p:pic>
      <p:sp>
        <p:nvSpPr>
          <p:cNvPr id="186" name="TextBox 185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5</a:t>
            </a:r>
            <a:r>
              <a:rPr lang="en-US" altLang="ko-KR" sz="1200" b="1" dirty="0" smtClean="0"/>
              <a:t>. Summary View : Double Click </a:t>
            </a:r>
            <a:endParaRPr lang="ko-KR" altLang="en-US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83070" y="1201680"/>
            <a:ext cx="4818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Summary View</a:t>
            </a:r>
            <a:r>
              <a:rPr lang="ko-KR" altLang="en-US" sz="1000" b="1" smtClean="0"/>
              <a:t>에서 </a:t>
            </a:r>
            <a:r>
              <a:rPr lang="en-US" altLang="ko-KR" sz="1000" b="1" dirty="0" smtClean="0"/>
              <a:t>Object Double click</a:t>
            </a:r>
            <a:r>
              <a:rPr lang="ko-KR" altLang="en-US" sz="1000" b="1" smtClean="0"/>
              <a:t>시 해당 객체별 </a:t>
            </a:r>
            <a:r>
              <a:rPr lang="en-US" altLang="ko-KR" sz="1000" b="1" dirty="0" smtClean="0"/>
              <a:t>Action Screen </a:t>
            </a:r>
            <a:r>
              <a:rPr lang="ko-KR" altLang="en-US" sz="1000" b="1" smtClean="0"/>
              <a:t>구동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  - Action Screen : </a:t>
            </a:r>
            <a:r>
              <a:rPr lang="ko-KR" altLang="en-US" sz="1000" b="1" smtClean="0"/>
              <a:t>기</a:t>
            </a:r>
            <a:r>
              <a:rPr lang="en-US" altLang="ko-KR" sz="1000" b="1" dirty="0" smtClean="0"/>
              <a:t> </a:t>
            </a:r>
            <a:r>
              <a:rPr lang="ko-KR" altLang="en-US" sz="1000" b="1" smtClean="0"/>
              <a:t>정의된 화면 분할 </a:t>
            </a:r>
            <a:r>
              <a:rPr lang="en-US" altLang="ko-KR" sz="1000" b="1" dirty="0" smtClean="0"/>
              <a:t>+ </a:t>
            </a:r>
            <a:r>
              <a:rPr lang="ko-KR" altLang="en-US" sz="1000" b="1" smtClean="0"/>
              <a:t>해당</a:t>
            </a:r>
            <a:r>
              <a:rPr lang="en-US" altLang="ko-KR" sz="1000" b="1" dirty="0" smtClean="0"/>
              <a:t> Object</a:t>
            </a:r>
            <a:r>
              <a:rPr lang="ko-KR" altLang="en-US" sz="1000" b="1" smtClean="0"/>
              <a:t>의 정보</a:t>
            </a:r>
            <a:r>
              <a:rPr lang="en-US" altLang="ko-KR" sz="1000" b="1" dirty="0" smtClean="0"/>
              <a:t>(Data View)</a:t>
            </a:r>
            <a:endParaRPr lang="en-US" altLang="ko-KR" sz="1000" dirty="0" smtClean="0"/>
          </a:p>
        </p:txBody>
      </p:sp>
      <p:grpSp>
        <p:nvGrpSpPr>
          <p:cNvPr id="15" name="그룹 14"/>
          <p:cNvGrpSpPr/>
          <p:nvPr/>
        </p:nvGrpSpPr>
        <p:grpSpPr>
          <a:xfrm>
            <a:off x="5785382" y="1687866"/>
            <a:ext cx="2989801" cy="2379380"/>
            <a:chOff x="5778705" y="1698661"/>
            <a:chExt cx="2945051" cy="2294491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4651" y="1719146"/>
              <a:ext cx="729105" cy="2274006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0122" y="1698661"/>
              <a:ext cx="194527" cy="1076724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70586" y="2736113"/>
              <a:ext cx="529535" cy="149962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3833" y="2886075"/>
              <a:ext cx="180817" cy="498475"/>
            </a:xfrm>
            <a:prstGeom prst="rect">
              <a:avLst/>
            </a:prstGeom>
          </p:spPr>
        </p:pic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67940" y="2886075"/>
              <a:ext cx="180817" cy="498475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78705" y="2886075"/>
              <a:ext cx="180817" cy="498475"/>
            </a:xfrm>
            <a:prstGeom prst="rect">
              <a:avLst/>
            </a:prstGeom>
          </p:spPr>
        </p:pic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01" y="2617535"/>
            <a:ext cx="202190" cy="159419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52" y="4401597"/>
            <a:ext cx="299047" cy="23578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6656" y="1727470"/>
            <a:ext cx="557243" cy="50851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7787" y="1698661"/>
            <a:ext cx="194527" cy="1076724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6361" y="2757276"/>
            <a:ext cx="529535" cy="149962"/>
          </a:xfrm>
          <a:prstGeom prst="rect">
            <a:avLst/>
          </a:prstGeom>
        </p:spPr>
      </p:pic>
      <p:sp>
        <p:nvSpPr>
          <p:cNvPr id="46" name="직사각형 45"/>
          <p:cNvSpPr/>
          <p:nvPr/>
        </p:nvSpPr>
        <p:spPr bwMode="auto">
          <a:xfrm>
            <a:off x="8031854" y="1707505"/>
            <a:ext cx="733617" cy="2342273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059766" y="3078956"/>
            <a:ext cx="693219" cy="55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/>
          <p:cNvSpPr txBox="1"/>
          <p:nvPr/>
        </p:nvSpPr>
        <p:spPr>
          <a:xfrm>
            <a:off x="421286" y="4097371"/>
            <a:ext cx="593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YT(RS/EH)</a:t>
            </a:r>
            <a:r>
              <a:rPr lang="ko-KR" altLang="en-US" sz="1000" b="1" smtClean="0"/>
              <a:t>에 대한 </a:t>
            </a:r>
            <a:r>
              <a:rPr lang="en-US" altLang="ko-KR" sz="1000" b="1" dirty="0" smtClean="0"/>
              <a:t>Action View </a:t>
            </a:r>
            <a:r>
              <a:rPr lang="ko-KR" altLang="en-US" sz="1000" b="1" smtClean="0"/>
              <a:t>예시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   Monitoring View</a:t>
            </a:r>
          </a:p>
          <a:p>
            <a:r>
              <a:rPr lang="en-US" altLang="ko-KR" sz="1000" b="1" dirty="0" smtClean="0"/>
              <a:t>     - Main Screen : Summary View &gt; </a:t>
            </a:r>
            <a:r>
              <a:rPr lang="ko-KR" altLang="en-US" sz="1000" b="1" smtClean="0"/>
              <a:t>해당</a:t>
            </a:r>
            <a:r>
              <a:rPr lang="en-US" altLang="ko-KR" sz="1000" b="1" dirty="0" smtClean="0"/>
              <a:t> Object </a:t>
            </a:r>
            <a:r>
              <a:rPr lang="ko-KR" altLang="en-US" sz="1000" b="1" smtClean="0"/>
              <a:t>이동 및 확대 </a:t>
            </a:r>
            <a:r>
              <a:rPr lang="en-US" altLang="ko-KR" sz="1000" b="1" dirty="0" smtClean="0"/>
              <a:t>: Tool Bar : Action View </a:t>
            </a:r>
            <a:r>
              <a:rPr lang="ko-KR" altLang="en-US" sz="1000" b="1" smtClean="0"/>
              <a:t>활성화</a:t>
            </a:r>
            <a:r>
              <a:rPr lang="en-US" altLang="ko-KR" sz="1000" b="1" dirty="0" smtClean="0"/>
              <a:t> </a:t>
            </a:r>
          </a:p>
          <a:p>
            <a:r>
              <a:rPr lang="en-US" altLang="ko-KR" sz="1000" b="1" dirty="0" smtClean="0"/>
              <a:t>     - Sub Screen #1 : YT Driver 3D view </a:t>
            </a:r>
          </a:p>
          <a:p>
            <a:r>
              <a:rPr lang="en-US" altLang="ko-KR" sz="1000" b="1" dirty="0" smtClean="0"/>
              <a:t>     - Sub Screen #2 : 3D Top view </a:t>
            </a:r>
          </a:p>
          <a:p>
            <a:r>
              <a:rPr lang="en-US" altLang="ko-KR" sz="1000" b="1" dirty="0" smtClean="0"/>
              <a:t>     - Sub Screen #3 : </a:t>
            </a:r>
            <a:r>
              <a:rPr lang="en-US" altLang="ko-KR" sz="1000" b="1" dirty="0"/>
              <a:t>3D </a:t>
            </a:r>
            <a:r>
              <a:rPr lang="en-US" altLang="ko-KR" sz="1000" b="1" dirty="0" smtClean="0"/>
              <a:t>Follow </a:t>
            </a:r>
            <a:r>
              <a:rPr lang="en-US" altLang="ko-KR" sz="1000" b="1" dirty="0"/>
              <a:t>view 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    </a:t>
            </a:r>
          </a:p>
          <a:p>
            <a:r>
              <a:rPr lang="en-US" altLang="ko-KR" sz="1000" b="1" dirty="0" smtClean="0"/>
              <a:t>      &gt;&gt; Tool </a:t>
            </a:r>
            <a:r>
              <a:rPr lang="en-US" altLang="ko-KR" sz="1000" b="1" dirty="0"/>
              <a:t>Bar : Action </a:t>
            </a:r>
            <a:r>
              <a:rPr lang="en-US" altLang="ko-KR" sz="1000" b="1" dirty="0" smtClean="0"/>
              <a:t>View </a:t>
            </a:r>
            <a:r>
              <a:rPr lang="ko-KR" altLang="en-US" sz="1000" b="1" smtClean="0"/>
              <a:t>버튼 클릭 시 이전 화면 복원</a:t>
            </a:r>
            <a:endParaRPr lang="en-US" altLang="ko-KR" sz="1000" b="1" dirty="0" smtClean="0"/>
          </a:p>
          <a:p>
            <a:endParaRPr lang="en-US" altLang="ko-KR" sz="1000" b="1" dirty="0"/>
          </a:p>
          <a:p>
            <a:r>
              <a:rPr lang="en-US" altLang="ko-KR" sz="1000" b="1" dirty="0"/>
              <a:t>    Data View</a:t>
            </a:r>
          </a:p>
          <a:p>
            <a:r>
              <a:rPr lang="en-US" altLang="ko-KR" sz="1000" b="1" dirty="0" smtClean="0"/>
              <a:t>     </a:t>
            </a:r>
            <a:r>
              <a:rPr lang="en-US" altLang="ko-KR" sz="1000" b="1" dirty="0"/>
              <a:t>- </a:t>
            </a:r>
            <a:r>
              <a:rPr lang="ko-KR" altLang="en-US" sz="1000" b="1" smtClean="0"/>
              <a:t>통합 검색 결과</a:t>
            </a:r>
            <a:r>
              <a:rPr lang="en-US" altLang="ko-KR" sz="1000" b="1" dirty="0" smtClean="0"/>
              <a:t> View : </a:t>
            </a:r>
            <a:r>
              <a:rPr lang="ko-KR" altLang="en-US" sz="1000" b="1" smtClean="0"/>
              <a:t>해당 </a:t>
            </a:r>
            <a:r>
              <a:rPr lang="en-US" altLang="ko-KR" sz="1000" b="1" dirty="0" smtClean="0"/>
              <a:t>YT</a:t>
            </a:r>
            <a:r>
              <a:rPr lang="ko-KR" altLang="en-US" sz="1000" b="1" smtClean="0"/>
              <a:t>에 대한 정보 검색 결과 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 </a:t>
            </a:r>
            <a:endParaRPr lang="en-US" altLang="ko-KR" sz="1000" dirty="0" smtClean="0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6225040" y="2427445"/>
            <a:ext cx="212069" cy="22442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06" y="5176107"/>
            <a:ext cx="320196" cy="25246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70" y="5169449"/>
            <a:ext cx="320196" cy="252462"/>
          </a:xfrm>
          <a:prstGeom prst="rect">
            <a:avLst/>
          </a:prstGeom>
        </p:spPr>
      </p:pic>
      <p:cxnSp>
        <p:nvCxnSpPr>
          <p:cNvPr id="20" name="직선 화살표 연결선 19"/>
          <p:cNvCxnSpPr/>
          <p:nvPr/>
        </p:nvCxnSpPr>
        <p:spPr>
          <a:xfrm flipV="1">
            <a:off x="4322965" y="5288692"/>
            <a:ext cx="18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15" descr="GEL-Curve-Arrow-MS-bl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3040">
            <a:off x="4514604" y="3257576"/>
            <a:ext cx="331023" cy="57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 descr="GEL-Curve-Arrow-fuchsi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0995">
            <a:off x="4661470" y="2032111"/>
            <a:ext cx="331023" cy="7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37" y="2647741"/>
            <a:ext cx="202190" cy="15941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1378" y="2078760"/>
            <a:ext cx="721131" cy="10627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모서리가 둥근 직사각형 42"/>
          <p:cNvSpPr/>
          <p:nvPr/>
        </p:nvSpPr>
        <p:spPr>
          <a:xfrm>
            <a:off x="2329934" y="2423317"/>
            <a:ext cx="85042" cy="12217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282" y="1725073"/>
            <a:ext cx="1165468" cy="106354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8696" y="1706251"/>
            <a:ext cx="194527" cy="1076724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0711" y="3818696"/>
            <a:ext cx="529535" cy="14996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8011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486917"/>
              </p:ext>
            </p:extLst>
          </p:nvPr>
        </p:nvGraphicFramePr>
        <p:xfrm>
          <a:off x="168274" y="768675"/>
          <a:ext cx="9525984" cy="2408520"/>
        </p:xfrm>
        <a:graphic>
          <a:graphicData uri="http://schemas.openxmlformats.org/drawingml/2006/table">
            <a:tbl>
              <a:tblPr/>
              <a:tblGrid>
                <a:gridCol w="470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2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7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16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버전</a:t>
                      </a: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변경일</a:t>
                      </a: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내용</a:t>
                      </a: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작성자</a:t>
                      </a: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  <a:endParaRPr lang="ko-KR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0.1</a:t>
                      </a:r>
                    </a:p>
                  </a:txBody>
                  <a:tcPr marL="72001" marR="72001" marT="72000" marB="7200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2018.08.24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2001" marR="72001" marT="72000" marB="7200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초안 작성</a:t>
                      </a:r>
                    </a:p>
                  </a:txBody>
                  <a:tcPr marL="72001" marR="72001" marT="72000" marB="7200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이재형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0.2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2001" marR="72001" marT="72000" marB="7200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2018.08.30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2001" marR="72001" marT="72000" marB="7200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초안 완료 및 내부 리뷰 후 수정</a:t>
                      </a: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2001" marR="72001" marT="72000" marB="72000" anchor="ctr" horzOverflow="overflow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이재형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0.3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2018.08.31</a:t>
                      </a: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J2Y</a:t>
                      </a:r>
                      <a:r>
                        <a:rPr lang="en-US" altLang="ko-K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측</a:t>
                      </a:r>
                      <a:r>
                        <a:rPr lang="en-US" altLang="ko-K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3D </a:t>
                      </a:r>
                      <a:r>
                        <a:rPr lang="ko-KR" altLang="en-U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관련 내용 추가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이재청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0.4</a:t>
                      </a:r>
                      <a:endParaRPr lang="ko-KR" alt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+mn-ea"/>
                        </a:rPr>
                        <a:t>2018.09.04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J2Y</a:t>
                      </a:r>
                      <a:r>
                        <a:rPr lang="en-US" altLang="ko-K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측</a:t>
                      </a:r>
                      <a:r>
                        <a:rPr lang="en-US" altLang="ko-KR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3D </a:t>
                      </a:r>
                      <a:r>
                        <a:rPr lang="ko-KR" altLang="en-US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관련 내용 수정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신정환</a:t>
                      </a:r>
                      <a:r>
                        <a:rPr lang="en-US" altLang="ko-KR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이재청</a:t>
                      </a: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800" b="0" i="0" u="none" strike="noStrike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2001" marR="72001" marT="72000" marB="7200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6368" y="72828"/>
            <a:ext cx="38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+mn-ea"/>
              </a:rPr>
              <a:t>Version History</a:t>
            </a:r>
            <a:endParaRPr lang="ko-KR" altLang="en-US" b="1" dirty="0" smtClean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9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23" y="1687866"/>
            <a:ext cx="3946523" cy="2312634"/>
          </a:xfrm>
          <a:prstGeom prst="rect">
            <a:avLst/>
          </a:prstGeom>
        </p:spPr>
      </p:pic>
      <p:sp>
        <p:nvSpPr>
          <p:cNvPr id="186" name="TextBox 185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5</a:t>
            </a:r>
            <a:r>
              <a:rPr lang="en-US" altLang="ko-KR" sz="1200" b="1" dirty="0" smtClean="0"/>
              <a:t>. Summary View : Double Click </a:t>
            </a:r>
            <a:endParaRPr lang="ko-KR" altLang="en-US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83070" y="1201680"/>
            <a:ext cx="6017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Summary View</a:t>
            </a:r>
            <a:r>
              <a:rPr lang="ko-KR" altLang="en-US" sz="1000" b="1" smtClean="0"/>
              <a:t>에서 </a:t>
            </a:r>
            <a:r>
              <a:rPr lang="en-US" altLang="ko-KR" sz="1000" b="1" dirty="0" smtClean="0"/>
              <a:t>Container icon Double click</a:t>
            </a:r>
            <a:r>
              <a:rPr lang="ko-KR" altLang="en-US" sz="1000" b="1" smtClean="0"/>
              <a:t>시 해당</a:t>
            </a:r>
            <a:r>
              <a:rPr lang="en-US" altLang="ko-KR" sz="1000" b="1" dirty="0" smtClean="0"/>
              <a:t> Yard Block</a:t>
            </a:r>
            <a:r>
              <a:rPr lang="ko-KR" altLang="en-US" sz="1000" b="1" smtClean="0"/>
              <a:t>내 </a:t>
            </a:r>
            <a:r>
              <a:rPr lang="en-US" altLang="ko-KR" sz="1000" b="1" dirty="0" smtClean="0"/>
              <a:t>Container </a:t>
            </a:r>
            <a:r>
              <a:rPr lang="ko-KR" altLang="en-US" sz="1000" b="1" smtClean="0"/>
              <a:t>적재 정보 표현</a:t>
            </a:r>
            <a:endParaRPr lang="en-US" altLang="ko-KR" sz="1000" b="1" dirty="0" smtClean="0"/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2" y="1725073"/>
            <a:ext cx="1165468" cy="106354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788" y="1687866"/>
            <a:ext cx="3946523" cy="2312634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696" y="1706251"/>
            <a:ext cx="194527" cy="1076724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711" y="3818696"/>
            <a:ext cx="529535" cy="149962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784" y="1738093"/>
            <a:ext cx="194527" cy="1076724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799" y="3850538"/>
            <a:ext cx="529535" cy="149962"/>
          </a:xfrm>
          <a:prstGeom prst="rect">
            <a:avLst/>
          </a:prstGeom>
        </p:spPr>
      </p:pic>
      <p:sp>
        <p:nvSpPr>
          <p:cNvPr id="41" name="모서리가 둥근 직사각형 40"/>
          <p:cNvSpPr/>
          <p:nvPr/>
        </p:nvSpPr>
        <p:spPr>
          <a:xfrm>
            <a:off x="1834464" y="2952465"/>
            <a:ext cx="323850" cy="22442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123" y="2457756"/>
            <a:ext cx="1733169" cy="1125971"/>
          </a:xfrm>
          <a:prstGeom prst="rect">
            <a:avLst/>
          </a:prstGeom>
          <a:ln w="6350">
            <a:solidFill>
              <a:srgbClr val="FFFF00"/>
            </a:solidFill>
          </a:ln>
        </p:spPr>
      </p:pic>
      <p:pic>
        <p:nvPicPr>
          <p:cNvPr id="52" name="Picture 16" descr="GEL-Curve-Arrow-fuchs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0995">
            <a:off x="4661470" y="2032111"/>
            <a:ext cx="331023" cy="7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788" y="4088166"/>
            <a:ext cx="3217417" cy="231263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616" y="4088167"/>
            <a:ext cx="729106" cy="2312634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548" y="4770390"/>
            <a:ext cx="1733169" cy="1125971"/>
          </a:xfrm>
          <a:prstGeom prst="rect">
            <a:avLst/>
          </a:prstGeom>
          <a:ln w="6350">
            <a:solidFill>
              <a:srgbClr val="FFFF00"/>
            </a:solidFill>
          </a:ln>
        </p:spPr>
      </p:pic>
      <p:pic>
        <p:nvPicPr>
          <p:cNvPr id="116" name="그림 1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2991" y="4770391"/>
            <a:ext cx="787509" cy="568631"/>
          </a:xfrm>
          <a:prstGeom prst="rect">
            <a:avLst/>
          </a:prstGeom>
          <a:ln w="3175">
            <a:solidFill>
              <a:srgbClr val="FFFF00"/>
            </a:solidFill>
          </a:ln>
        </p:spPr>
      </p:pic>
      <p:sp>
        <p:nvSpPr>
          <p:cNvPr id="117" name="모서리가 둥근 직사각형 116"/>
          <p:cNvSpPr/>
          <p:nvPr/>
        </p:nvSpPr>
        <p:spPr>
          <a:xfrm>
            <a:off x="6314526" y="4815992"/>
            <a:ext cx="210101" cy="198919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8" name="Picture 16" descr="GEL-Curve-Arrow-fuchs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01239">
            <a:off x="8750870" y="3783530"/>
            <a:ext cx="331023" cy="7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421286" y="4097371"/>
            <a:ext cx="3395481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 smtClean="0"/>
              <a:t>Container icon Double click</a:t>
            </a:r>
          </a:p>
          <a:p>
            <a:r>
              <a:rPr lang="en-US" altLang="ko-KR" sz="1000" b="1" dirty="0" smtClean="0"/>
              <a:t>    - </a:t>
            </a:r>
            <a:r>
              <a:rPr lang="ko-KR" altLang="en-US" sz="1000" b="1" smtClean="0"/>
              <a:t>해당</a:t>
            </a:r>
            <a:r>
              <a:rPr lang="en-US" altLang="ko-KR" sz="1000" b="1" dirty="0" smtClean="0"/>
              <a:t> Yard Block</a:t>
            </a:r>
            <a:r>
              <a:rPr lang="ko-KR" altLang="en-US" sz="1000" b="1" smtClean="0"/>
              <a:t>내 </a:t>
            </a:r>
            <a:r>
              <a:rPr lang="en-US" altLang="ko-KR" sz="1000" b="1" dirty="0" smtClean="0"/>
              <a:t>Container Bay </a:t>
            </a:r>
            <a:r>
              <a:rPr lang="ko-KR" altLang="en-US" sz="1000" b="1" smtClean="0"/>
              <a:t>적재 정보 표현 </a:t>
            </a:r>
            <a:endParaRPr lang="en-US" altLang="ko-KR" sz="1000" b="1" dirty="0" smtClean="0"/>
          </a:p>
          <a:p>
            <a:endParaRPr lang="en-US" altLang="ko-KR" sz="1000" b="1" dirty="0" smtClean="0"/>
          </a:p>
          <a:p>
            <a:endParaRPr lang="en-US" altLang="ko-KR" sz="1000" b="1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/>
              <a:t>Container </a:t>
            </a:r>
            <a:r>
              <a:rPr lang="en-US" altLang="ko-KR" sz="1000" b="1" dirty="0" smtClean="0"/>
              <a:t>click</a:t>
            </a:r>
            <a:endParaRPr lang="en-US" altLang="ko-KR" sz="1000" b="1" dirty="0"/>
          </a:p>
          <a:p>
            <a:r>
              <a:rPr lang="en-US" altLang="ko-KR" sz="1000" b="1" dirty="0"/>
              <a:t>    - </a:t>
            </a:r>
            <a:r>
              <a:rPr lang="en-US" altLang="ko-KR" sz="1000" b="1" dirty="0" smtClean="0"/>
              <a:t>Container Info </a:t>
            </a:r>
            <a:r>
              <a:rPr lang="ko-KR" altLang="en-US" sz="1000" b="1" smtClean="0"/>
              <a:t>표현 </a:t>
            </a:r>
            <a:endParaRPr lang="en-US" altLang="ko-KR" sz="1000" b="1" dirty="0" smtClean="0"/>
          </a:p>
          <a:p>
            <a:endParaRPr lang="en-US" altLang="ko-KR" sz="1000" b="1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altLang="ko-KR" sz="1000" b="1" dirty="0"/>
              <a:t>Container Double click</a:t>
            </a:r>
          </a:p>
          <a:p>
            <a:r>
              <a:rPr lang="en-US" altLang="ko-KR" sz="1000" b="1" dirty="0"/>
              <a:t>    </a:t>
            </a:r>
            <a:r>
              <a:rPr lang="en-US" altLang="ko-KR" sz="1000" b="1" dirty="0" smtClean="0"/>
              <a:t>- Data View : </a:t>
            </a:r>
            <a:r>
              <a:rPr lang="ko-KR" altLang="en-US" sz="1000" b="1" smtClean="0"/>
              <a:t>통합 검색 결과 </a:t>
            </a:r>
            <a:endParaRPr lang="en-US" altLang="ko-KR" sz="1000" b="1" dirty="0"/>
          </a:p>
          <a:p>
            <a:r>
              <a:rPr lang="en-US" altLang="ko-KR" sz="1000" b="1" dirty="0"/>
              <a:t>     </a:t>
            </a:r>
            <a:r>
              <a:rPr lang="en-US" altLang="ko-KR" sz="1000" b="1" dirty="0" smtClean="0"/>
              <a:t>: </a:t>
            </a:r>
            <a:r>
              <a:rPr lang="ko-KR" altLang="en-US" sz="1000" b="1" smtClean="0"/>
              <a:t>해당 </a:t>
            </a:r>
            <a:r>
              <a:rPr lang="en-US" altLang="ko-KR" sz="1000" b="1" dirty="0" smtClean="0"/>
              <a:t>Container</a:t>
            </a:r>
            <a:r>
              <a:rPr lang="ko-KR" altLang="en-US" sz="1000" b="1" smtClean="0"/>
              <a:t>에 </a:t>
            </a:r>
            <a:r>
              <a:rPr lang="ko-KR" altLang="en-US" sz="1000" b="1"/>
              <a:t>대한 정보 검색 결과 </a:t>
            </a:r>
            <a:endParaRPr lang="en-US" altLang="ko-KR" sz="1000" b="1" dirty="0" smtClean="0"/>
          </a:p>
          <a:p>
            <a:r>
              <a:rPr lang="en-US" altLang="ko-KR" sz="1000" b="1" dirty="0"/>
              <a:t> </a:t>
            </a:r>
            <a:r>
              <a:rPr lang="en-US" altLang="ko-KR" sz="1000" b="1" dirty="0" smtClean="0"/>
              <a:t>    : Current / Historical </a:t>
            </a:r>
            <a:endParaRPr lang="en-US" altLang="ko-KR" sz="1000" b="1" dirty="0"/>
          </a:p>
          <a:p>
            <a:endParaRPr lang="en-US" altLang="ko-KR" sz="1000" b="1" dirty="0" smtClean="0"/>
          </a:p>
          <a:p>
            <a:r>
              <a:rPr lang="en-US" altLang="ko-KR" sz="1000" b="1" dirty="0"/>
              <a:t> </a:t>
            </a:r>
            <a:r>
              <a:rPr lang="en-US" altLang="ko-KR" sz="1000" b="1" dirty="0" smtClean="0"/>
              <a:t>   </a:t>
            </a:r>
            <a:endParaRPr lang="en-US" altLang="ko-KR" sz="1000" b="1" dirty="0"/>
          </a:p>
          <a:p>
            <a:endParaRPr lang="en-US" altLang="ko-KR" sz="1000" b="1" dirty="0"/>
          </a:p>
          <a:p>
            <a:endParaRPr lang="en-US" altLang="ko-KR" sz="1000" b="1" dirty="0" smtClean="0"/>
          </a:p>
          <a:p>
            <a:endParaRPr lang="en-US" altLang="ko-KR" sz="1000" b="1" dirty="0" smtClean="0"/>
          </a:p>
          <a:p>
            <a:r>
              <a:rPr lang="en-US" altLang="ko-KR" sz="1000" b="1" dirty="0" smtClean="0"/>
              <a:t> </a:t>
            </a:r>
            <a:endParaRPr lang="en-US" altLang="ko-KR" sz="10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157655" y="78828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1. Summary View UI/UX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</p:spTree>
    <p:extLst>
      <p:ext uri="{BB962C8B-B14F-4D97-AF65-F5344CB8AC3E}">
        <p14:creationId xmlns:p14="http://schemas.microsoft.com/office/powerpoint/2010/main" val="42242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31544" y="1228526"/>
            <a:ext cx="5659639" cy="31480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970699" y="1261144"/>
            <a:ext cx="5566428" cy="30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모서리가 둥근 직사각형 12"/>
          <p:cNvSpPr/>
          <p:nvPr/>
        </p:nvSpPr>
        <p:spPr>
          <a:xfrm>
            <a:off x="1021499" y="4173693"/>
            <a:ext cx="5468968" cy="112043"/>
          </a:xfrm>
          <a:prstGeom prst="roundRect">
            <a:avLst>
              <a:gd name="adj" fmla="val 3430"/>
            </a:avLst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6360594" y="1281084"/>
            <a:ext cx="181719" cy="1122488"/>
            <a:chOff x="5528088" y="1725183"/>
            <a:chExt cx="176109" cy="1087835"/>
          </a:xfrm>
        </p:grpSpPr>
        <p:grpSp>
          <p:nvGrpSpPr>
            <p:cNvPr id="15" name="그룹 14"/>
            <p:cNvGrpSpPr/>
            <p:nvPr/>
          </p:nvGrpSpPr>
          <p:grpSpPr>
            <a:xfrm>
              <a:off x="5533291" y="1725183"/>
              <a:ext cx="165880" cy="165880"/>
              <a:chOff x="6660232" y="2119474"/>
              <a:chExt cx="216024" cy="216024"/>
            </a:xfrm>
          </p:grpSpPr>
          <p:sp>
            <p:nvSpPr>
              <p:cNvPr id="31" name="직사각형 30"/>
              <p:cNvSpPr/>
              <p:nvPr/>
            </p:nvSpPr>
            <p:spPr>
              <a:xfrm>
                <a:off x="6660232" y="2119474"/>
                <a:ext cx="216024" cy="216024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2" name="Picture 7" descr="C:\Users\J2Y\Desktop\magnifying-glass-finder (1)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6957" y="2146199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그룹 15"/>
            <p:cNvGrpSpPr/>
            <p:nvPr/>
          </p:nvGrpSpPr>
          <p:grpSpPr>
            <a:xfrm>
              <a:off x="5538316" y="1904129"/>
              <a:ext cx="165880" cy="171083"/>
              <a:chOff x="6516216" y="1719979"/>
              <a:chExt cx="165880" cy="171083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6516216" y="1719979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0" name="Picture 12" descr="C:\Users\J2Y\Desktop\sire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1721607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그룹 16"/>
            <p:cNvGrpSpPr/>
            <p:nvPr/>
          </p:nvGrpSpPr>
          <p:grpSpPr>
            <a:xfrm>
              <a:off x="5538316" y="2090587"/>
              <a:ext cx="165881" cy="171083"/>
              <a:chOff x="6850452" y="2206492"/>
              <a:chExt cx="165881" cy="171083"/>
            </a:xfrm>
          </p:grpSpPr>
          <p:sp>
            <p:nvSpPr>
              <p:cNvPr id="27" name="직사각형 26"/>
              <p:cNvSpPr/>
              <p:nvPr/>
            </p:nvSpPr>
            <p:spPr>
              <a:xfrm>
                <a:off x="6850452" y="2206492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8" name="Picture 13" descr="C:\Users\J2Y\Desktop\ey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0453" y="2206492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그룹 17"/>
            <p:cNvGrpSpPr/>
            <p:nvPr/>
          </p:nvGrpSpPr>
          <p:grpSpPr>
            <a:xfrm>
              <a:off x="5538317" y="2274370"/>
              <a:ext cx="165880" cy="171083"/>
              <a:chOff x="6614407" y="2564904"/>
              <a:chExt cx="165880" cy="171083"/>
            </a:xfrm>
          </p:grpSpPr>
          <p:sp>
            <p:nvSpPr>
              <p:cNvPr id="25" name="직사각형 24"/>
              <p:cNvSpPr/>
              <p:nvPr/>
            </p:nvSpPr>
            <p:spPr>
              <a:xfrm>
                <a:off x="6614407" y="256490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6" name="Picture 14" descr="C:\Users\J2Y\Desktop\wrench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3175" y="2573520"/>
                <a:ext cx="148344" cy="153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그룹 18"/>
            <p:cNvGrpSpPr/>
            <p:nvPr/>
          </p:nvGrpSpPr>
          <p:grpSpPr>
            <a:xfrm>
              <a:off x="5528088" y="2458152"/>
              <a:ext cx="171083" cy="171083"/>
              <a:chOff x="7216974" y="2543694"/>
              <a:chExt cx="171083" cy="171083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7216974" y="254369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4" name="Picture 15" descr="C:\Users\J2Y\Desktop\speech-bubble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6974" y="2543694"/>
                <a:ext cx="171083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그룹 19"/>
            <p:cNvGrpSpPr/>
            <p:nvPr/>
          </p:nvGrpSpPr>
          <p:grpSpPr>
            <a:xfrm>
              <a:off x="5531965" y="2641935"/>
              <a:ext cx="165881" cy="171083"/>
              <a:chOff x="6588224" y="2529070"/>
              <a:chExt cx="165881" cy="171083"/>
            </a:xfrm>
          </p:grpSpPr>
          <p:sp>
            <p:nvSpPr>
              <p:cNvPr id="21" name="직사각형 20"/>
              <p:cNvSpPr/>
              <p:nvPr/>
            </p:nvSpPr>
            <p:spPr>
              <a:xfrm>
                <a:off x="6588224" y="2529070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2" name="Picture 16" descr="C:\Users\J2Y\Desktop\settings-work-tool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5" y="2529070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직사각형 32"/>
          <p:cNvSpPr/>
          <p:nvPr/>
        </p:nvSpPr>
        <p:spPr>
          <a:xfrm>
            <a:off x="2974652" y="3955142"/>
            <a:ext cx="1550817" cy="42146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835031" y="5166176"/>
            <a:ext cx="2139622" cy="284294"/>
          </a:xfrm>
          <a:prstGeom prst="roundRect">
            <a:avLst>
              <a:gd name="adj" fmla="val 3430"/>
            </a:avLst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5" name="그룹 34"/>
          <p:cNvGrpSpPr/>
          <p:nvPr/>
        </p:nvGrpSpPr>
        <p:grpSpPr>
          <a:xfrm>
            <a:off x="981286" y="4758514"/>
            <a:ext cx="1850730" cy="717059"/>
            <a:chOff x="1219449" y="5775147"/>
            <a:chExt cx="1791007" cy="693923"/>
          </a:xfrm>
        </p:grpSpPr>
        <p:grpSp>
          <p:nvGrpSpPr>
            <p:cNvPr id="36" name="그룹 35"/>
            <p:cNvGrpSpPr/>
            <p:nvPr/>
          </p:nvGrpSpPr>
          <p:grpSpPr>
            <a:xfrm>
              <a:off x="1219449" y="6001448"/>
              <a:ext cx="1791007" cy="467622"/>
              <a:chOff x="1219449" y="6001448"/>
              <a:chExt cx="1791007" cy="467622"/>
            </a:xfrm>
          </p:grpSpPr>
          <p:sp>
            <p:nvSpPr>
              <p:cNvPr id="38" name="직사각형 37"/>
              <p:cNvSpPr/>
              <p:nvPr/>
            </p:nvSpPr>
            <p:spPr>
              <a:xfrm>
                <a:off x="1219449" y="6033344"/>
                <a:ext cx="1791007" cy="400891"/>
              </a:xfrm>
              <a:prstGeom prst="rect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9" name="Picture 4" descr="C:\Users\J2Y\Desktop\magnifier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624" y="6086092"/>
                <a:ext cx="295394" cy="295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0" name="직선 연결선 39"/>
              <p:cNvCxnSpPr/>
              <p:nvPr/>
            </p:nvCxnSpPr>
            <p:spPr>
              <a:xfrm>
                <a:off x="1960947" y="6098778"/>
                <a:ext cx="0" cy="27002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6" descr="C:\Users\J2Y\Desktop\warning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6325" y="6086092"/>
                <a:ext cx="295394" cy="295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2" name="그룹 41"/>
              <p:cNvGrpSpPr/>
              <p:nvPr/>
            </p:nvGrpSpPr>
            <p:grpSpPr>
              <a:xfrm>
                <a:off x="2012868" y="6001448"/>
                <a:ext cx="633464" cy="467622"/>
                <a:chOff x="395536" y="3923804"/>
                <a:chExt cx="4438650" cy="3276601"/>
              </a:xfrm>
            </p:grpSpPr>
            <p:pic>
              <p:nvPicPr>
                <p:cNvPr id="43" name="Picture 18" descr="progress barì ëí ì´ë¯¸ì§ ê²ìê²°ê³¼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ECF0F1"/>
                    </a:clrFrom>
                    <a:clrTo>
                      <a:srgbClr val="ECF0F1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536" y="3923804"/>
                  <a:ext cx="4438650" cy="32766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직사각형 43"/>
                <p:cNvSpPr/>
                <p:nvPr/>
              </p:nvSpPr>
              <p:spPr>
                <a:xfrm>
                  <a:off x="1043608" y="5373216"/>
                  <a:ext cx="792088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" name="직사각형 44"/>
                <p:cNvSpPr/>
                <p:nvPr/>
              </p:nvSpPr>
              <p:spPr>
                <a:xfrm>
                  <a:off x="3343179" y="5373216"/>
                  <a:ext cx="792088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37" name="TextBox 36"/>
            <p:cNvSpPr txBox="1"/>
            <p:nvPr/>
          </p:nvSpPr>
          <p:spPr>
            <a:xfrm>
              <a:off x="1219449" y="5775147"/>
              <a:ext cx="665807" cy="268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effectLst>
                    <a:glow rad="76200">
                      <a:schemeClr val="bg1"/>
                    </a:glow>
                  </a:effectLst>
                </a:rPr>
                <a:t>T1036</a:t>
              </a:r>
              <a:r>
                <a:rPr lang="en-US" altLang="ko-KR" sz="1200" dirty="0" smtClean="0">
                  <a:effectLst>
                    <a:glow rad="76200">
                      <a:schemeClr val="bg1"/>
                    </a:glow>
                  </a:effectLst>
                </a:rPr>
                <a:t> </a:t>
              </a:r>
              <a:endParaRPr lang="ko-KR" altLang="en-US" sz="110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endParaRPr>
            </a:p>
          </p:txBody>
        </p:sp>
      </p:grpSp>
      <p:cxnSp>
        <p:nvCxnSpPr>
          <p:cNvPr id="46" name="꺾인 연결선 45"/>
          <p:cNvCxnSpPr>
            <a:stCxn id="33" idx="2"/>
            <a:endCxn id="34" idx="3"/>
          </p:cNvCxnSpPr>
          <p:nvPr/>
        </p:nvCxnSpPr>
        <p:spPr>
          <a:xfrm rot="5400000">
            <a:off x="2896500" y="4454761"/>
            <a:ext cx="931715" cy="775408"/>
          </a:xfrm>
          <a:prstGeom prst="bentConnector2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761018" y="5141633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 smtClean="0">
                <a:effectLst>
                  <a:glow rad="76200">
                    <a:schemeClr val="bg1"/>
                  </a:glow>
                </a:effectLst>
              </a:rPr>
              <a:t>20km</a:t>
            </a:r>
            <a:endParaRPr lang="ko-KR" altLang="en-US" sz="600" b="1" dirty="0"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123390" y="5141633"/>
            <a:ext cx="3417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" b="1" dirty="0" smtClean="0">
                <a:effectLst>
                  <a:glow rad="76200">
                    <a:schemeClr val="bg1"/>
                  </a:glow>
                </a:effectLst>
              </a:rPr>
              <a:t>60%</a:t>
            </a:r>
            <a:endParaRPr lang="ko-KR" altLang="en-US" sz="600" b="1" dirty="0"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9685" y="5575213"/>
            <a:ext cx="6711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화면 내 모든 오브젝트를 </a:t>
            </a:r>
            <a:r>
              <a:rPr lang="ko-KR" altLang="en-US" sz="900" dirty="0" err="1" smtClean="0"/>
              <a:t>좌클릭</a:t>
            </a:r>
            <a:r>
              <a:rPr lang="ko-KR" altLang="en-US" sz="900" dirty="0" smtClean="0"/>
              <a:t> 했을 때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화면 하단에 해당 오브젝트의 프로파일이 출력</a:t>
            </a:r>
            <a:endParaRPr lang="en-US" altLang="ko-KR" sz="900" dirty="0" smtClean="0"/>
          </a:p>
          <a:p>
            <a:r>
              <a:rPr lang="en-US" altLang="ko-KR" sz="900" dirty="0" smtClean="0">
                <a:solidFill>
                  <a:srgbClr val="FF0000"/>
                </a:solidFill>
              </a:rPr>
              <a:t>1. </a:t>
            </a:r>
            <a:r>
              <a:rPr lang="ko-KR" altLang="en-US" sz="900" dirty="0" err="1" smtClean="0">
                <a:solidFill>
                  <a:srgbClr val="FF0000"/>
                </a:solidFill>
              </a:rPr>
              <a:t>알람</a:t>
            </a:r>
            <a:r>
              <a:rPr lang="ko-KR" altLang="en-US" sz="900" dirty="0" smtClean="0">
                <a:solidFill>
                  <a:srgbClr val="FF0000"/>
                </a:solidFill>
              </a:rPr>
              <a:t> 아이콘</a:t>
            </a:r>
            <a:r>
              <a:rPr lang="en-US" altLang="ko-KR" sz="900" dirty="0" smtClean="0">
                <a:solidFill>
                  <a:srgbClr val="FF0000"/>
                </a:solidFill>
              </a:rPr>
              <a:t>,  2. </a:t>
            </a:r>
            <a:r>
              <a:rPr lang="ko-KR" altLang="en-US" sz="900" dirty="0" smtClean="0">
                <a:solidFill>
                  <a:srgbClr val="FF0000"/>
                </a:solidFill>
              </a:rPr>
              <a:t>추적아이콘</a:t>
            </a:r>
            <a:r>
              <a:rPr lang="en-US" altLang="ko-KR" sz="900" dirty="0" smtClean="0"/>
              <a:t>,  </a:t>
            </a:r>
            <a:r>
              <a:rPr lang="en-US" altLang="ko-KR" sz="900" dirty="0" smtClean="0">
                <a:solidFill>
                  <a:schemeClr val="accent1"/>
                </a:solidFill>
              </a:rPr>
              <a:t>3. </a:t>
            </a:r>
            <a:r>
              <a:rPr lang="ko-KR" altLang="en-US" sz="900" dirty="0" smtClean="0">
                <a:solidFill>
                  <a:schemeClr val="accent1"/>
                </a:solidFill>
              </a:rPr>
              <a:t>속도정보</a:t>
            </a:r>
            <a:r>
              <a:rPr lang="en-US" altLang="ko-KR" sz="900" dirty="0" smtClean="0">
                <a:solidFill>
                  <a:schemeClr val="accent1"/>
                </a:solidFill>
              </a:rPr>
              <a:t>,  4.</a:t>
            </a:r>
            <a:r>
              <a:rPr lang="ko-KR" altLang="en-US" sz="900" dirty="0" smtClean="0">
                <a:solidFill>
                  <a:schemeClr val="accent1"/>
                </a:solidFill>
              </a:rPr>
              <a:t>생산성 정보</a:t>
            </a:r>
            <a:r>
              <a:rPr lang="en-US" altLang="ko-KR" sz="900" dirty="0" smtClean="0">
                <a:solidFill>
                  <a:schemeClr val="accent1"/>
                </a:solidFill>
              </a:rPr>
              <a:t>, 5</a:t>
            </a:r>
            <a:r>
              <a:rPr lang="ko-KR" altLang="en-US" sz="900" dirty="0" err="1" smtClean="0">
                <a:solidFill>
                  <a:schemeClr val="accent1"/>
                </a:solidFill>
              </a:rPr>
              <a:t>잡정보</a:t>
            </a:r>
            <a:endParaRPr lang="en-US" altLang="ko-KR" sz="900" dirty="0">
              <a:solidFill>
                <a:schemeClr val="accent1"/>
              </a:solidFill>
            </a:endParaRPr>
          </a:p>
          <a:p>
            <a:r>
              <a:rPr lang="ko-KR" altLang="en-US" sz="900" dirty="0" err="1" smtClean="0"/>
              <a:t>알람아이콘</a:t>
            </a:r>
            <a:r>
              <a:rPr lang="ko-KR" altLang="en-US" sz="900" dirty="0" smtClean="0"/>
              <a:t> 선택 시</a:t>
            </a:r>
            <a:r>
              <a:rPr lang="en-US" altLang="ko-KR" sz="900" dirty="0"/>
              <a:t> </a:t>
            </a:r>
            <a:r>
              <a:rPr lang="ko-KR" altLang="en-US" sz="900" dirty="0" smtClean="0"/>
              <a:t>해당 오브젝트에 대한 </a:t>
            </a:r>
            <a:r>
              <a:rPr lang="ko-KR" altLang="en-US" sz="900" dirty="0" err="1" smtClean="0"/>
              <a:t>알람</a:t>
            </a:r>
            <a:r>
              <a:rPr lang="ko-KR" altLang="en-US" sz="900" dirty="0" smtClean="0"/>
              <a:t> 정보리스트를 호출한다</a:t>
            </a:r>
            <a:r>
              <a:rPr lang="en-US" altLang="ko-KR" sz="900" dirty="0" smtClean="0"/>
              <a:t>.</a:t>
            </a:r>
          </a:p>
          <a:p>
            <a:r>
              <a:rPr lang="ko-KR" altLang="en-US" sz="900" dirty="0" smtClean="0"/>
              <a:t>추적아이콘 선택 시 해당 오브젝트를 </a:t>
            </a:r>
            <a:r>
              <a:rPr lang="ko-KR" altLang="en-US" sz="900" dirty="0" err="1" smtClean="0"/>
              <a:t>뷰</a:t>
            </a:r>
            <a:r>
              <a:rPr lang="ko-KR" altLang="en-US" sz="900" dirty="0" smtClean="0"/>
              <a:t> 중앙에 </a:t>
            </a:r>
            <a:r>
              <a:rPr lang="ko-KR" altLang="en-US" sz="900" dirty="0" err="1" smtClean="0"/>
              <a:t>세팅되어</a:t>
            </a:r>
            <a:r>
              <a:rPr lang="ko-KR" altLang="en-US" sz="900" dirty="0" smtClean="0"/>
              <a:t> 선택된 채로 추적한다</a:t>
            </a:r>
            <a:r>
              <a:rPr lang="en-US" altLang="ko-KR" sz="900" dirty="0" smtClean="0"/>
              <a:t>. </a:t>
            </a:r>
          </a:p>
          <a:p>
            <a:r>
              <a:rPr lang="en-US" altLang="ko-KR" sz="900" dirty="0" smtClean="0"/>
              <a:t>(</a:t>
            </a:r>
            <a:r>
              <a:rPr lang="ko-KR" altLang="en-US" sz="900" dirty="0" smtClean="0"/>
              <a:t>이동하지 않은 객체는 추적기능이 없어도 됨</a:t>
            </a:r>
            <a:r>
              <a:rPr lang="en-US" altLang="ko-KR" sz="900" dirty="0" smtClean="0"/>
              <a:t>)</a:t>
            </a:r>
          </a:p>
          <a:p>
            <a:r>
              <a:rPr lang="en-US" altLang="ko-KR" sz="900" dirty="0" smtClean="0"/>
              <a:t>(</a:t>
            </a:r>
            <a:r>
              <a:rPr lang="ko-KR" altLang="en-US" sz="900" dirty="0" smtClean="0"/>
              <a:t>아이콘을 </a:t>
            </a:r>
            <a:r>
              <a:rPr lang="ko-KR" altLang="en-US" sz="900" dirty="0" err="1" smtClean="0"/>
              <a:t>누른채로</a:t>
            </a:r>
            <a:r>
              <a:rPr lang="ko-KR" altLang="en-US" sz="900" dirty="0" smtClean="0"/>
              <a:t> 타른 화면으로 </a:t>
            </a:r>
            <a:r>
              <a:rPr lang="ko-KR" altLang="en-US" sz="900" dirty="0" err="1" smtClean="0"/>
              <a:t>드래그시</a:t>
            </a:r>
            <a:r>
              <a:rPr lang="ko-KR" altLang="en-US" sz="900" dirty="0" smtClean="0"/>
              <a:t> 분할된 화면에서 </a:t>
            </a:r>
            <a:r>
              <a:rPr lang="ko-KR" altLang="en-US" sz="900" dirty="0" err="1" smtClean="0"/>
              <a:t>뷰</a:t>
            </a:r>
            <a:r>
              <a:rPr lang="ko-KR" altLang="en-US" sz="900" dirty="0" smtClean="0"/>
              <a:t> 중앙으로 </a:t>
            </a:r>
            <a:r>
              <a:rPr lang="ko-KR" altLang="en-US" sz="900" dirty="0" err="1" smtClean="0"/>
              <a:t>세팅되어</a:t>
            </a:r>
            <a:r>
              <a:rPr lang="ko-KR" altLang="en-US" sz="900" dirty="0" smtClean="0"/>
              <a:t> 출력</a:t>
            </a:r>
            <a:r>
              <a:rPr lang="en-US" altLang="ko-KR" sz="900" dirty="0" smtClean="0"/>
              <a:t>)</a:t>
            </a:r>
            <a:r>
              <a:rPr lang="ko-KR" altLang="en-US" sz="900" dirty="0" smtClean="0"/>
              <a:t> </a:t>
            </a:r>
            <a:endParaRPr lang="en-US" altLang="ko-KR" sz="900" dirty="0" smtClean="0"/>
          </a:p>
        </p:txBody>
      </p:sp>
      <p:sp>
        <p:nvSpPr>
          <p:cNvPr id="50" name="직사각형 49"/>
          <p:cNvSpPr/>
          <p:nvPr/>
        </p:nvSpPr>
        <p:spPr>
          <a:xfrm>
            <a:off x="6297567" y="1232894"/>
            <a:ext cx="318328" cy="1275324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2" name="꺾인 연결선 51"/>
          <p:cNvCxnSpPr>
            <a:stCxn id="50" idx="1"/>
            <a:endCxn id="53" idx="1"/>
          </p:cNvCxnSpPr>
          <p:nvPr/>
        </p:nvCxnSpPr>
        <p:spPr>
          <a:xfrm rot="10800000" flipH="1" flipV="1">
            <a:off x="6297567" y="1870555"/>
            <a:ext cx="1059436" cy="2701099"/>
          </a:xfrm>
          <a:prstGeom prst="bentConnector3">
            <a:avLst>
              <a:gd name="adj1" fmla="val -21578"/>
            </a:avLst>
          </a:prstGeom>
          <a:ln w="381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357003" y="4363906"/>
            <a:ext cx="18255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 smtClean="0"/>
              <a:t>화면 아이콘 메뉴 정보 </a:t>
            </a:r>
            <a:r>
              <a:rPr lang="en-US" altLang="ko-KR" sz="700" dirty="0" smtClean="0"/>
              <a:t>(</a:t>
            </a:r>
            <a:r>
              <a:rPr lang="ko-KR" altLang="en-US" sz="700" dirty="0" err="1" smtClean="0"/>
              <a:t>툴바</a:t>
            </a:r>
            <a:r>
              <a:rPr lang="en-US" altLang="ko-KR" sz="700" dirty="0" smtClean="0"/>
              <a:t>)</a:t>
            </a:r>
          </a:p>
          <a:p>
            <a:r>
              <a:rPr lang="ko-KR" altLang="en-US" sz="700" dirty="0" err="1" smtClean="0"/>
              <a:t>뷰</a:t>
            </a:r>
            <a:r>
              <a:rPr lang="ko-KR" altLang="en-US" sz="700" dirty="0" smtClean="0"/>
              <a:t> 전환</a:t>
            </a:r>
            <a:r>
              <a:rPr lang="en-US" altLang="ko-KR" sz="700" dirty="0" smtClean="0"/>
              <a:t>, </a:t>
            </a:r>
            <a:r>
              <a:rPr lang="ko-KR" altLang="en-US" sz="700" dirty="0" smtClean="0"/>
              <a:t>화면분할템플릿 선택</a:t>
            </a:r>
            <a:r>
              <a:rPr lang="en-US" altLang="ko-KR" sz="700" dirty="0" smtClean="0"/>
              <a:t>, </a:t>
            </a:r>
          </a:p>
          <a:p>
            <a:r>
              <a:rPr lang="ko-KR" altLang="en-US" sz="700" dirty="0" err="1" smtClean="0"/>
              <a:t>알람리스트</a:t>
            </a:r>
            <a:r>
              <a:rPr lang="ko-KR" altLang="en-US" sz="700" dirty="0" smtClean="0"/>
              <a:t> 호출하기 등</a:t>
            </a:r>
            <a:r>
              <a:rPr lang="en-US" altLang="ko-KR" sz="700" dirty="0" smtClean="0"/>
              <a:t>.</a:t>
            </a:r>
          </a:p>
        </p:txBody>
      </p:sp>
      <p:sp>
        <p:nvSpPr>
          <p:cNvPr id="54" name="직사각형 53"/>
          <p:cNvSpPr/>
          <p:nvPr/>
        </p:nvSpPr>
        <p:spPr>
          <a:xfrm>
            <a:off x="8316543" y="4888747"/>
            <a:ext cx="300286" cy="3002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5" name="Picture 7" descr="C:\Users\J2Y\Desktop\magnifying-glass-finder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692" y="4925896"/>
            <a:ext cx="225987" cy="2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mouse iconì ëí ì´ë¯¸ì§ ê²ìê²°ê³¼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41" y="5102506"/>
            <a:ext cx="285487" cy="2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직사각형 56"/>
          <p:cNvSpPr/>
          <p:nvPr/>
        </p:nvSpPr>
        <p:spPr>
          <a:xfrm>
            <a:off x="7969508" y="4888747"/>
            <a:ext cx="300286" cy="3002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8" name="그룹 57"/>
          <p:cNvGrpSpPr/>
          <p:nvPr/>
        </p:nvGrpSpPr>
        <p:grpSpPr>
          <a:xfrm>
            <a:off x="7564255" y="4881256"/>
            <a:ext cx="412292" cy="307777"/>
            <a:chOff x="7746227" y="1891804"/>
            <a:chExt cx="412292" cy="307777"/>
          </a:xfrm>
        </p:grpSpPr>
        <p:sp>
          <p:nvSpPr>
            <p:cNvPr id="59" name="직사각형 58"/>
            <p:cNvSpPr/>
            <p:nvPr/>
          </p:nvSpPr>
          <p:spPr>
            <a:xfrm>
              <a:off x="7802230" y="1899295"/>
              <a:ext cx="300286" cy="30028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746227" y="1891804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bg1"/>
                  </a:solidFill>
                </a:rPr>
                <a:t>2D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913505" y="4881256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3D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05751" y="5439576"/>
            <a:ext cx="19058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 err="1" smtClean="0"/>
              <a:t>툴바</a:t>
            </a:r>
            <a:r>
              <a:rPr lang="ko-KR" altLang="en-US" sz="700" dirty="0" smtClean="0"/>
              <a:t> 아이콘 선택 시 </a:t>
            </a:r>
            <a:r>
              <a:rPr lang="en-US" altLang="ko-KR" sz="700" dirty="0" smtClean="0"/>
              <a:t>(</a:t>
            </a:r>
            <a:r>
              <a:rPr lang="ko-KR" altLang="en-US" sz="700" dirty="0" err="1" smtClean="0"/>
              <a:t>좌클릭</a:t>
            </a:r>
            <a:r>
              <a:rPr lang="en-US" altLang="ko-KR" sz="700" dirty="0" smtClean="0"/>
              <a:t>)</a:t>
            </a:r>
          </a:p>
          <a:p>
            <a:endParaRPr lang="en-US" altLang="ko-KR" sz="700" dirty="0"/>
          </a:p>
          <a:p>
            <a:r>
              <a:rPr lang="ko-KR" altLang="en-US" sz="700" dirty="0" smtClean="0"/>
              <a:t>하부 메뉴가 좌측 아이콘 리스트로 </a:t>
            </a:r>
            <a:r>
              <a:rPr lang="ko-KR" altLang="en-US" sz="700" dirty="0" err="1" smtClean="0"/>
              <a:t>펼치짐</a:t>
            </a:r>
            <a:r>
              <a:rPr lang="en-US" altLang="ko-KR" sz="700" dirty="0" smtClean="0"/>
              <a:t>, (</a:t>
            </a:r>
            <a:r>
              <a:rPr lang="ko-KR" altLang="en-US" sz="700" dirty="0" smtClean="0"/>
              <a:t>하위메뉴 존재 시</a:t>
            </a:r>
            <a:r>
              <a:rPr lang="en-US" altLang="ko-KR" sz="700" dirty="0" smtClean="0"/>
              <a:t>) </a:t>
            </a:r>
            <a:r>
              <a:rPr lang="ko-KR" altLang="en-US" sz="700" dirty="0" smtClean="0"/>
              <a:t>리스트에서 아이콘을 선택하여 해당 기능을 호출</a:t>
            </a:r>
            <a:endParaRPr lang="en-US" altLang="ko-KR" sz="700" dirty="0" smtClean="0"/>
          </a:p>
        </p:txBody>
      </p:sp>
      <p:cxnSp>
        <p:nvCxnSpPr>
          <p:cNvPr id="63" name="직선 화살표 연결선 62"/>
          <p:cNvCxnSpPr/>
          <p:nvPr/>
        </p:nvCxnSpPr>
        <p:spPr>
          <a:xfrm flipH="1" flipV="1">
            <a:off x="7541802" y="5279160"/>
            <a:ext cx="757483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01162" y="4664301"/>
            <a:ext cx="1779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smtClean="0">
                <a:solidFill>
                  <a:srgbClr val="FF0000"/>
                </a:solidFill>
              </a:rPr>
              <a:t>오브젝트의 아이디 </a:t>
            </a:r>
            <a:r>
              <a:rPr lang="ko-KR" altLang="en-US" sz="800" dirty="0" smtClean="0"/>
              <a:t>및 </a:t>
            </a:r>
            <a:r>
              <a:rPr lang="ko-KR" altLang="en-US" sz="800" dirty="0" smtClean="0">
                <a:solidFill>
                  <a:srgbClr val="FF0000"/>
                </a:solidFill>
              </a:rPr>
              <a:t>작업중</a:t>
            </a:r>
            <a:r>
              <a:rPr lang="ko-KR" altLang="en-US" sz="800" dirty="0" smtClean="0"/>
              <a:t>임을 </a:t>
            </a:r>
            <a:endParaRPr lang="en-US" altLang="ko-KR" sz="800" dirty="0" smtClean="0"/>
          </a:p>
          <a:p>
            <a:r>
              <a:rPr lang="ko-KR" altLang="en-US" sz="800" dirty="0" smtClean="0"/>
              <a:t>텍스트 및 색상 표현</a:t>
            </a:r>
            <a:endParaRPr lang="en-US" altLang="ko-KR" sz="800" dirty="0" smtClean="0"/>
          </a:p>
        </p:txBody>
      </p:sp>
      <p:pic>
        <p:nvPicPr>
          <p:cNvPr id="65" name="Picture 6" descr="compass iconì ëí ì´ë¯¸ì§ ê²ìê²°ê³¼"/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99" y="1316720"/>
            <a:ext cx="237276" cy="2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그룹 65"/>
          <p:cNvGrpSpPr/>
          <p:nvPr/>
        </p:nvGrpSpPr>
        <p:grpSpPr>
          <a:xfrm>
            <a:off x="1334969" y="1322239"/>
            <a:ext cx="311324" cy="243893"/>
            <a:chOff x="1697586" y="3573016"/>
            <a:chExt cx="503137" cy="432048"/>
          </a:xfrm>
        </p:grpSpPr>
        <p:cxnSp>
          <p:nvCxnSpPr>
            <p:cNvPr id="67" name="직선 연결선 66"/>
            <p:cNvCxnSpPr/>
            <p:nvPr/>
          </p:nvCxnSpPr>
          <p:spPr>
            <a:xfrm>
              <a:off x="1769594" y="3573016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/>
            <p:nvPr/>
          </p:nvCxnSpPr>
          <p:spPr>
            <a:xfrm>
              <a:off x="1769594" y="3645024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>
              <a:off x="1769594" y="3717032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1697586" y="3789040"/>
              <a:ext cx="35413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1769594" y="3861048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769594" y="3933056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69594" y="4005064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이등변 삼각형 73"/>
            <p:cNvSpPr/>
            <p:nvPr/>
          </p:nvSpPr>
          <p:spPr>
            <a:xfrm rot="16200000">
              <a:off x="2089456" y="3737527"/>
              <a:ext cx="119509" cy="10302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313510" y="1327386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dirty="0" smtClean="0"/>
              <a:t>나침반</a:t>
            </a:r>
            <a:endParaRPr lang="en-US" altLang="ko-KR" sz="700" dirty="0" smtClean="0"/>
          </a:p>
          <a:p>
            <a:r>
              <a:rPr lang="en-US" altLang="ko-KR" sz="700" dirty="0" smtClean="0"/>
              <a:t>(</a:t>
            </a:r>
            <a:r>
              <a:rPr lang="ko-KR" altLang="en-US" sz="700" dirty="0" smtClean="0"/>
              <a:t>확대비율</a:t>
            </a:r>
            <a:r>
              <a:rPr lang="en-US" altLang="ko-KR" sz="700" dirty="0"/>
              <a:t>)</a:t>
            </a:r>
            <a:endParaRPr lang="ko-KR" altLang="en-US" sz="700" dirty="0"/>
          </a:p>
        </p:txBody>
      </p:sp>
      <p:grpSp>
        <p:nvGrpSpPr>
          <p:cNvPr id="78" name="그룹 77"/>
          <p:cNvGrpSpPr/>
          <p:nvPr/>
        </p:nvGrpSpPr>
        <p:grpSpPr>
          <a:xfrm>
            <a:off x="3066981" y="3738160"/>
            <a:ext cx="1373864" cy="578755"/>
            <a:chOff x="2803252" y="3434806"/>
            <a:chExt cx="1373864" cy="578755"/>
          </a:xfrm>
        </p:grpSpPr>
        <p:sp>
          <p:nvSpPr>
            <p:cNvPr id="79" name="TextBox 78"/>
            <p:cNvSpPr txBox="1"/>
            <p:nvPr/>
          </p:nvSpPr>
          <p:spPr>
            <a:xfrm>
              <a:off x="2803252" y="3434806"/>
              <a:ext cx="521788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 smtClean="0">
                  <a:effectLst>
                    <a:glow rad="76200">
                      <a:schemeClr val="bg1"/>
                    </a:glow>
                  </a:effectLst>
                </a:rPr>
                <a:t>T1036</a:t>
              </a:r>
              <a:r>
                <a:rPr lang="en-US" altLang="ko-KR" sz="800" dirty="0" smtClean="0">
                  <a:effectLst>
                    <a:glow rad="76200">
                      <a:schemeClr val="bg1"/>
                    </a:glow>
                  </a:effectLst>
                </a:rPr>
                <a:t> </a:t>
              </a:r>
              <a:endParaRPr lang="ko-KR" altLang="en-US" sz="70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endParaRPr>
            </a:p>
          </p:txBody>
        </p:sp>
        <p:sp>
          <p:nvSpPr>
            <p:cNvPr id="80" name="갈매기형 수장 79"/>
            <p:cNvSpPr/>
            <p:nvPr/>
          </p:nvSpPr>
          <p:spPr>
            <a:xfrm rot="16200000">
              <a:off x="3245996" y="3469380"/>
              <a:ext cx="143533" cy="143533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81" name="그룹 80"/>
            <p:cNvGrpSpPr/>
            <p:nvPr/>
          </p:nvGrpSpPr>
          <p:grpSpPr>
            <a:xfrm>
              <a:off x="2803252" y="3654675"/>
              <a:ext cx="1373864" cy="358886"/>
              <a:chOff x="3909847" y="4959881"/>
              <a:chExt cx="1454241" cy="379882"/>
            </a:xfrm>
          </p:grpSpPr>
          <p:grpSp>
            <p:nvGrpSpPr>
              <p:cNvPr id="82" name="그룹 81"/>
              <p:cNvGrpSpPr/>
              <p:nvPr/>
            </p:nvGrpSpPr>
            <p:grpSpPr>
              <a:xfrm>
                <a:off x="3909847" y="4959881"/>
                <a:ext cx="1454241" cy="379882"/>
                <a:chOff x="1219449" y="6001448"/>
                <a:chExt cx="1790106" cy="467622"/>
              </a:xfrm>
            </p:grpSpPr>
            <p:sp>
              <p:nvSpPr>
                <p:cNvPr id="86" name="직사각형 85"/>
                <p:cNvSpPr/>
                <p:nvPr/>
              </p:nvSpPr>
              <p:spPr>
                <a:xfrm>
                  <a:off x="1219449" y="6033344"/>
                  <a:ext cx="1790106" cy="400891"/>
                </a:xfrm>
                <a:prstGeom prst="rect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87" name="Picture 4" descr="C:\Users\J2Y\Desktop\magnifier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2624" y="6086092"/>
                  <a:ext cx="295394" cy="2953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8" name="직선 연결선 87"/>
                <p:cNvCxnSpPr/>
                <p:nvPr/>
              </p:nvCxnSpPr>
              <p:spPr>
                <a:xfrm>
                  <a:off x="1960947" y="6098778"/>
                  <a:ext cx="0" cy="270021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9" name="Picture 6" descr="C:\Users\J2Y\Desktop\warning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6325" y="6086092"/>
                  <a:ext cx="295394" cy="2953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0" name="그룹 89"/>
                <p:cNvGrpSpPr/>
                <p:nvPr/>
              </p:nvGrpSpPr>
              <p:grpSpPr>
                <a:xfrm>
                  <a:off x="2012868" y="6001448"/>
                  <a:ext cx="633464" cy="467622"/>
                  <a:chOff x="395536" y="3923804"/>
                  <a:chExt cx="4438650" cy="3276601"/>
                </a:xfrm>
              </p:grpSpPr>
              <p:pic>
                <p:nvPicPr>
                  <p:cNvPr id="91" name="Picture 18" descr="progress barì ëí ì´ë¯¸ì§ ê²ìê²°ê³¼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clrChange>
                      <a:clrFrom>
                        <a:srgbClr val="ECF0F1"/>
                      </a:clrFrom>
                      <a:clrTo>
                        <a:srgbClr val="ECF0F1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5536" y="3923804"/>
                    <a:ext cx="4438650" cy="32766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2" name="직사각형 91"/>
                  <p:cNvSpPr/>
                  <p:nvPr/>
                </p:nvSpPr>
                <p:spPr>
                  <a:xfrm>
                    <a:off x="1043608" y="5373216"/>
                    <a:ext cx="792088" cy="5040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3" name="직사각형 92"/>
                  <p:cNvSpPr/>
                  <p:nvPr/>
                </p:nvSpPr>
                <p:spPr>
                  <a:xfrm>
                    <a:off x="3343179" y="5373216"/>
                    <a:ext cx="792088" cy="5040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sp>
            <p:nvSpPr>
              <p:cNvPr id="83" name="TextBox 82"/>
              <p:cNvSpPr txBox="1"/>
              <p:nvPr/>
            </p:nvSpPr>
            <p:spPr>
              <a:xfrm>
                <a:off x="4480103" y="5046494"/>
                <a:ext cx="413896" cy="196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600" b="1" dirty="0" smtClean="0">
                    <a:effectLst>
                      <a:glow rad="76200">
                        <a:schemeClr val="bg1"/>
                      </a:glow>
                    </a:effectLst>
                  </a:rPr>
                  <a:t>20km</a:t>
                </a:r>
                <a:endParaRPr lang="ko-KR" altLang="en-US" sz="600" b="1" dirty="0">
                  <a:effectLst>
                    <a:glow rad="76200">
                      <a:schemeClr val="bg1"/>
                    </a:glow>
                  </a:effectLst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764986" y="5046494"/>
                <a:ext cx="364337" cy="196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600" b="1" dirty="0" smtClean="0">
                    <a:effectLst>
                      <a:glow rad="76200">
                        <a:schemeClr val="bg1"/>
                      </a:glow>
                    </a:effectLst>
                  </a:rPr>
                  <a:t>60%</a:t>
                </a:r>
                <a:endParaRPr lang="ko-KR" altLang="en-US" sz="600" b="1" dirty="0">
                  <a:effectLst>
                    <a:glow rad="76200">
                      <a:schemeClr val="bg1"/>
                    </a:glow>
                  </a:effectLst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051629" y="4993679"/>
                <a:ext cx="3113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rgbClr val="FF0000"/>
                    </a:solidFill>
                  </a:rPr>
                  <a:t>A</a:t>
                </a:r>
                <a:endParaRPr lang="ko-KR" altLang="en-US" sz="14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4" name="갈매기형 수장 93"/>
          <p:cNvSpPr/>
          <p:nvPr/>
        </p:nvSpPr>
        <p:spPr>
          <a:xfrm rot="16200000">
            <a:off x="1554095" y="4833578"/>
            <a:ext cx="143533" cy="143533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487147" y="5063170"/>
            <a:ext cx="328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A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1. 3D Main View </a:t>
            </a:r>
            <a:endParaRPr lang="ko-KR" altLang="en-US" sz="1200" b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799497" y="6188622"/>
            <a:ext cx="2640307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</a:rPr>
              <a:t>** </a:t>
            </a:r>
            <a:r>
              <a:rPr lang="ko-KR" altLang="en-US" sz="1000" dirty="0" smtClean="0">
                <a:solidFill>
                  <a:srgbClr val="FF0000"/>
                </a:solidFill>
              </a:rPr>
              <a:t>각</a:t>
            </a:r>
            <a:r>
              <a:rPr lang="en-US" altLang="ko-KR" sz="1000" dirty="0" smtClean="0">
                <a:solidFill>
                  <a:srgbClr val="FF0000"/>
                </a:solidFill>
              </a:rPr>
              <a:t> View </a:t>
            </a:r>
            <a:r>
              <a:rPr lang="ko-KR" altLang="en-US" sz="1000" dirty="0" smtClean="0">
                <a:solidFill>
                  <a:srgbClr val="FF0000"/>
                </a:solidFill>
              </a:rPr>
              <a:t>포트 별</a:t>
            </a:r>
            <a:r>
              <a:rPr lang="en-US" altLang="ko-KR" sz="1000" dirty="0" smtClean="0">
                <a:solidFill>
                  <a:srgbClr val="FF0000"/>
                </a:solidFill>
              </a:rPr>
              <a:t> </a:t>
            </a:r>
            <a:r>
              <a:rPr lang="ko-KR" altLang="en-US" sz="1000" dirty="0" smtClean="0">
                <a:solidFill>
                  <a:srgbClr val="FF0000"/>
                </a:solidFill>
              </a:rPr>
              <a:t>툴 바의 유무 및 내용에 대한 부분은 아직 상세 논의가 진행  중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pic>
        <p:nvPicPr>
          <p:cNvPr id="96" name="그림 9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60" y="3116132"/>
            <a:ext cx="254088" cy="190566"/>
          </a:xfrm>
          <a:prstGeom prst="rect">
            <a:avLst/>
          </a:prstGeom>
        </p:spPr>
      </p:pic>
      <p:cxnSp>
        <p:nvCxnSpPr>
          <p:cNvPr id="99" name="꺾인 연결선 98"/>
          <p:cNvCxnSpPr>
            <a:stCxn id="96" idx="2"/>
            <a:endCxn id="79" idx="0"/>
          </p:cNvCxnSpPr>
          <p:nvPr/>
        </p:nvCxnSpPr>
        <p:spPr>
          <a:xfrm rot="16200000" flipH="1">
            <a:off x="2400958" y="2811243"/>
            <a:ext cx="431462" cy="1422371"/>
          </a:xfrm>
          <a:prstGeom prst="bentConnector3">
            <a:avLst>
              <a:gd name="adj1" fmla="val 46468"/>
            </a:avLst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9"/>
          <a:stretch/>
        </p:blipFill>
        <p:spPr bwMode="auto">
          <a:xfrm>
            <a:off x="6678325" y="1762716"/>
            <a:ext cx="1387373" cy="1005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8094443" y="1760661"/>
            <a:ext cx="884612" cy="486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8094443" y="2281245"/>
            <a:ext cx="884612" cy="486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그룹 100"/>
          <p:cNvGrpSpPr/>
          <p:nvPr/>
        </p:nvGrpSpPr>
        <p:grpSpPr>
          <a:xfrm>
            <a:off x="7969508" y="1772640"/>
            <a:ext cx="75930" cy="469021"/>
            <a:chOff x="5528088" y="1725183"/>
            <a:chExt cx="176109" cy="1087835"/>
          </a:xfrm>
        </p:grpSpPr>
        <p:grpSp>
          <p:nvGrpSpPr>
            <p:cNvPr id="102" name="그룹 101"/>
            <p:cNvGrpSpPr/>
            <p:nvPr/>
          </p:nvGrpSpPr>
          <p:grpSpPr>
            <a:xfrm>
              <a:off x="5533291" y="1725183"/>
              <a:ext cx="165880" cy="165880"/>
              <a:chOff x="6660232" y="2119474"/>
              <a:chExt cx="216024" cy="216024"/>
            </a:xfrm>
          </p:grpSpPr>
          <p:sp>
            <p:nvSpPr>
              <p:cNvPr id="120" name="직사각형 119"/>
              <p:cNvSpPr/>
              <p:nvPr/>
            </p:nvSpPr>
            <p:spPr>
              <a:xfrm>
                <a:off x="6660232" y="2119474"/>
                <a:ext cx="216024" cy="216024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1" name="Picture 7" descr="C:\Users\J2Y\Desktop\magnifying-glass-finder (1)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6957" y="2146199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" name="그룹 102"/>
            <p:cNvGrpSpPr/>
            <p:nvPr/>
          </p:nvGrpSpPr>
          <p:grpSpPr>
            <a:xfrm>
              <a:off x="5538316" y="1904129"/>
              <a:ext cx="165880" cy="171083"/>
              <a:chOff x="6516216" y="1719979"/>
              <a:chExt cx="165880" cy="171083"/>
            </a:xfrm>
          </p:grpSpPr>
          <p:sp>
            <p:nvSpPr>
              <p:cNvPr id="118" name="직사각형 117"/>
              <p:cNvSpPr/>
              <p:nvPr/>
            </p:nvSpPr>
            <p:spPr>
              <a:xfrm>
                <a:off x="6516216" y="1719979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9" name="Picture 12" descr="C:\Users\J2Y\Desktop\siren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1721607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4" name="그룹 103"/>
            <p:cNvGrpSpPr/>
            <p:nvPr/>
          </p:nvGrpSpPr>
          <p:grpSpPr>
            <a:xfrm>
              <a:off x="5538316" y="2090587"/>
              <a:ext cx="165881" cy="171083"/>
              <a:chOff x="6850452" y="2206492"/>
              <a:chExt cx="165881" cy="171083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6850452" y="2206492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7" name="Picture 13" descr="C:\Users\J2Y\Desktop\eye.pn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0453" y="2206492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5" name="그룹 104"/>
            <p:cNvGrpSpPr/>
            <p:nvPr/>
          </p:nvGrpSpPr>
          <p:grpSpPr>
            <a:xfrm>
              <a:off x="5538317" y="2274370"/>
              <a:ext cx="165880" cy="171083"/>
              <a:chOff x="6614407" y="2564904"/>
              <a:chExt cx="165880" cy="171083"/>
            </a:xfrm>
          </p:grpSpPr>
          <p:sp>
            <p:nvSpPr>
              <p:cNvPr id="114" name="직사각형 113"/>
              <p:cNvSpPr/>
              <p:nvPr/>
            </p:nvSpPr>
            <p:spPr>
              <a:xfrm>
                <a:off x="6614407" y="256490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5" name="Picture 14" descr="C:\Users\J2Y\Desktop\wrench.pn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3175" y="2573520"/>
                <a:ext cx="148344" cy="153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" name="그룹 105"/>
            <p:cNvGrpSpPr/>
            <p:nvPr/>
          </p:nvGrpSpPr>
          <p:grpSpPr>
            <a:xfrm>
              <a:off x="5528088" y="2458152"/>
              <a:ext cx="171083" cy="171083"/>
              <a:chOff x="7216974" y="2543694"/>
              <a:chExt cx="171083" cy="171083"/>
            </a:xfrm>
          </p:grpSpPr>
          <p:sp>
            <p:nvSpPr>
              <p:cNvPr id="110" name="직사각형 109"/>
              <p:cNvSpPr/>
              <p:nvPr/>
            </p:nvSpPr>
            <p:spPr>
              <a:xfrm>
                <a:off x="7216974" y="254369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2" name="Picture 15" descr="C:\Users\J2Y\Desktop\speech-bubble.png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6974" y="2543694"/>
                <a:ext cx="171083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7" name="그룹 106"/>
            <p:cNvGrpSpPr/>
            <p:nvPr/>
          </p:nvGrpSpPr>
          <p:grpSpPr>
            <a:xfrm>
              <a:off x="5531965" y="2641935"/>
              <a:ext cx="165881" cy="171083"/>
              <a:chOff x="6588224" y="2529070"/>
              <a:chExt cx="165881" cy="171083"/>
            </a:xfrm>
          </p:grpSpPr>
          <p:sp>
            <p:nvSpPr>
              <p:cNvPr id="108" name="직사각형 107"/>
              <p:cNvSpPr/>
              <p:nvPr/>
            </p:nvSpPr>
            <p:spPr>
              <a:xfrm>
                <a:off x="6588224" y="2529070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9" name="Picture 16" descr="C:\Users\J2Y\Desktop\settings-work-tool.pn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5" y="2529070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2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9"/>
          <a:stretch/>
        </p:blipFill>
        <p:spPr bwMode="auto">
          <a:xfrm>
            <a:off x="6678325" y="2950021"/>
            <a:ext cx="2300730" cy="4813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6678325" y="3468550"/>
            <a:ext cx="747354" cy="486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8243152" y="3468550"/>
            <a:ext cx="747354" cy="486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" name="그룹 124"/>
          <p:cNvGrpSpPr/>
          <p:nvPr/>
        </p:nvGrpSpPr>
        <p:grpSpPr>
          <a:xfrm>
            <a:off x="8903125" y="2944673"/>
            <a:ext cx="75930" cy="469021"/>
            <a:chOff x="5528088" y="1725183"/>
            <a:chExt cx="176109" cy="1087835"/>
          </a:xfrm>
        </p:grpSpPr>
        <p:grpSp>
          <p:nvGrpSpPr>
            <p:cNvPr id="126" name="그룹 125"/>
            <p:cNvGrpSpPr/>
            <p:nvPr/>
          </p:nvGrpSpPr>
          <p:grpSpPr>
            <a:xfrm>
              <a:off x="5533291" y="1725183"/>
              <a:ext cx="165880" cy="165880"/>
              <a:chOff x="6660232" y="2119474"/>
              <a:chExt cx="216024" cy="216024"/>
            </a:xfrm>
          </p:grpSpPr>
          <p:sp>
            <p:nvSpPr>
              <p:cNvPr id="142" name="직사각형 141"/>
              <p:cNvSpPr/>
              <p:nvPr/>
            </p:nvSpPr>
            <p:spPr>
              <a:xfrm>
                <a:off x="6660232" y="2119474"/>
                <a:ext cx="216024" cy="216024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3" name="Picture 7" descr="C:\Users\J2Y\Desktop\magnifying-glass-finder (1)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6957" y="2146199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그룹 126"/>
            <p:cNvGrpSpPr/>
            <p:nvPr/>
          </p:nvGrpSpPr>
          <p:grpSpPr>
            <a:xfrm>
              <a:off x="5538316" y="1904129"/>
              <a:ext cx="165880" cy="171083"/>
              <a:chOff x="6516216" y="1719979"/>
              <a:chExt cx="165880" cy="171083"/>
            </a:xfrm>
          </p:grpSpPr>
          <p:sp>
            <p:nvSpPr>
              <p:cNvPr id="140" name="직사각형 139"/>
              <p:cNvSpPr/>
              <p:nvPr/>
            </p:nvSpPr>
            <p:spPr>
              <a:xfrm>
                <a:off x="6516216" y="1719979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1" name="Picture 12" descr="C:\Users\J2Y\Desktop\siren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1721607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그룹 127"/>
            <p:cNvGrpSpPr/>
            <p:nvPr/>
          </p:nvGrpSpPr>
          <p:grpSpPr>
            <a:xfrm>
              <a:off x="5538316" y="2090587"/>
              <a:ext cx="165881" cy="171083"/>
              <a:chOff x="6850452" y="2206492"/>
              <a:chExt cx="165881" cy="171083"/>
            </a:xfrm>
          </p:grpSpPr>
          <p:sp>
            <p:nvSpPr>
              <p:cNvPr id="138" name="직사각형 137"/>
              <p:cNvSpPr/>
              <p:nvPr/>
            </p:nvSpPr>
            <p:spPr>
              <a:xfrm>
                <a:off x="6850452" y="2206492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9" name="Picture 13" descr="C:\Users\J2Y\Desktop\eye.pn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0453" y="2206492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그룹 128"/>
            <p:cNvGrpSpPr/>
            <p:nvPr/>
          </p:nvGrpSpPr>
          <p:grpSpPr>
            <a:xfrm>
              <a:off x="5538317" y="2274370"/>
              <a:ext cx="165880" cy="171083"/>
              <a:chOff x="6614407" y="2564904"/>
              <a:chExt cx="165880" cy="171083"/>
            </a:xfrm>
          </p:grpSpPr>
          <p:sp>
            <p:nvSpPr>
              <p:cNvPr id="136" name="직사각형 135"/>
              <p:cNvSpPr/>
              <p:nvPr/>
            </p:nvSpPr>
            <p:spPr>
              <a:xfrm>
                <a:off x="6614407" y="256490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7" name="Picture 14" descr="C:\Users\J2Y\Desktop\wrench.pn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3175" y="2573520"/>
                <a:ext cx="148344" cy="153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그룹 129"/>
            <p:cNvGrpSpPr/>
            <p:nvPr/>
          </p:nvGrpSpPr>
          <p:grpSpPr>
            <a:xfrm>
              <a:off x="5528088" y="2458152"/>
              <a:ext cx="171083" cy="171083"/>
              <a:chOff x="7216974" y="2543694"/>
              <a:chExt cx="171083" cy="171083"/>
            </a:xfrm>
          </p:grpSpPr>
          <p:sp>
            <p:nvSpPr>
              <p:cNvPr id="134" name="직사각형 133"/>
              <p:cNvSpPr/>
              <p:nvPr/>
            </p:nvSpPr>
            <p:spPr>
              <a:xfrm>
                <a:off x="7216974" y="254369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5" name="Picture 15" descr="C:\Users\J2Y\Desktop\speech-bubble.png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6974" y="2543694"/>
                <a:ext cx="171083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1" name="그룹 130"/>
            <p:cNvGrpSpPr/>
            <p:nvPr/>
          </p:nvGrpSpPr>
          <p:grpSpPr>
            <a:xfrm>
              <a:off x="5531965" y="2641935"/>
              <a:ext cx="165881" cy="171083"/>
              <a:chOff x="6588224" y="2529070"/>
              <a:chExt cx="165881" cy="171083"/>
            </a:xfrm>
          </p:grpSpPr>
          <p:sp>
            <p:nvSpPr>
              <p:cNvPr id="132" name="직사각형 131"/>
              <p:cNvSpPr/>
              <p:nvPr/>
            </p:nvSpPr>
            <p:spPr>
              <a:xfrm>
                <a:off x="6588224" y="2529070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3" name="Picture 16" descr="C:\Users\J2Y\Desktop\settings-work-tool.pn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5" y="2529070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5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7460738" y="3468550"/>
            <a:ext cx="747354" cy="486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6" descr="GEL-Curve-Arrow-fuchsia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0995">
            <a:off x="6484343" y="2301226"/>
            <a:ext cx="331023" cy="7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15" descr="GEL-Curve-Arrow-MS-blu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3040">
            <a:off x="6458426" y="2502760"/>
            <a:ext cx="331023" cy="57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TextBox 149"/>
          <p:cNvSpPr txBox="1"/>
          <p:nvPr/>
        </p:nvSpPr>
        <p:spPr>
          <a:xfrm>
            <a:off x="6711934" y="1255948"/>
            <a:ext cx="1989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 smtClean="0"/>
              <a:t>기본적으로 메인 </a:t>
            </a:r>
            <a:r>
              <a:rPr lang="ko-KR" altLang="en-US" sz="700" dirty="0" err="1" smtClean="0"/>
              <a:t>뷰는</a:t>
            </a:r>
            <a:r>
              <a:rPr lang="ko-KR" altLang="en-US" sz="700" dirty="0" smtClean="0"/>
              <a:t> </a:t>
            </a:r>
            <a:r>
              <a:rPr lang="ko-KR" altLang="en-US" sz="700" dirty="0" err="1" smtClean="0"/>
              <a:t>서머리</a:t>
            </a:r>
            <a:r>
              <a:rPr lang="ko-KR" altLang="en-US" sz="700" dirty="0" smtClean="0"/>
              <a:t> </a:t>
            </a:r>
            <a:r>
              <a:rPr lang="ko-KR" altLang="en-US" sz="700" dirty="0" err="1" smtClean="0"/>
              <a:t>뷰로</a:t>
            </a:r>
            <a:r>
              <a:rPr lang="ko-KR" altLang="en-US" sz="700" dirty="0" smtClean="0"/>
              <a:t> 이용이 되지만 사용자의 선택에 의해서 </a:t>
            </a:r>
            <a:r>
              <a:rPr lang="en-US" altLang="ko-KR" sz="700" dirty="0" smtClean="0"/>
              <a:t>3D </a:t>
            </a:r>
            <a:r>
              <a:rPr lang="ko-KR" altLang="en-US" sz="700" dirty="0" err="1" smtClean="0"/>
              <a:t>뷰로</a:t>
            </a:r>
            <a:r>
              <a:rPr lang="ko-KR" altLang="en-US" sz="700" dirty="0" smtClean="0"/>
              <a:t> 이용될 수도 있다</a:t>
            </a:r>
            <a:r>
              <a:rPr lang="en-US" altLang="ko-KR" sz="7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3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정육면체 2"/>
          <p:cNvSpPr/>
          <p:nvPr/>
        </p:nvSpPr>
        <p:spPr>
          <a:xfrm>
            <a:off x="6017270" y="4974164"/>
            <a:ext cx="936104" cy="720080"/>
          </a:xfrm>
          <a:prstGeom prst="cube">
            <a:avLst/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83568" y="1210252"/>
            <a:ext cx="5256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(1) </a:t>
            </a:r>
            <a:r>
              <a:rPr lang="ko-KR" altLang="en-US" sz="900" dirty="0" smtClean="0"/>
              <a:t>선택과 선택유지에 대한 차이를 명확하게 둔다</a:t>
            </a:r>
            <a:r>
              <a:rPr lang="en-US" altLang="ko-KR" sz="900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568" y="4033664"/>
            <a:ext cx="5256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(2). </a:t>
            </a:r>
            <a:r>
              <a:rPr lang="ko-KR" altLang="en-US" sz="900" dirty="0" smtClean="0"/>
              <a:t>오브젝트 선택 후 우 클릭 또는 오버랩 우 클릭으로 </a:t>
            </a:r>
            <a:r>
              <a:rPr lang="ko-KR" altLang="en-US" sz="900" dirty="0" err="1" smtClean="0"/>
              <a:t>팝업창</a:t>
            </a:r>
            <a:r>
              <a:rPr lang="ko-KR" altLang="en-US" sz="900" dirty="0" smtClean="0"/>
              <a:t> 호출</a:t>
            </a:r>
            <a:endParaRPr lang="en-US" altLang="ko-KR" sz="900" dirty="0" smtClean="0"/>
          </a:p>
        </p:txBody>
      </p:sp>
      <p:pic>
        <p:nvPicPr>
          <p:cNvPr id="6" name="Picture 4" descr="ê´ë ¨ ì´ë¯¸ì§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55" y="1262384"/>
            <a:ext cx="801961" cy="8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포인트가 6개인 별 6"/>
          <p:cNvSpPr/>
          <p:nvPr/>
        </p:nvSpPr>
        <p:spPr>
          <a:xfrm>
            <a:off x="5903009" y="1315466"/>
            <a:ext cx="216024" cy="216024"/>
          </a:xfrm>
          <a:prstGeom prst="star6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4" descr="ê´ë ¨ ì´ë¯¸ì§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55" y="2689398"/>
            <a:ext cx="801961" cy="8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타원 8"/>
          <p:cNvSpPr/>
          <p:nvPr/>
        </p:nvSpPr>
        <p:spPr>
          <a:xfrm>
            <a:off x="5903009" y="2742480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5963210" y="2802681"/>
            <a:ext cx="95622" cy="9562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정육면체 10"/>
          <p:cNvSpPr/>
          <p:nvPr/>
        </p:nvSpPr>
        <p:spPr>
          <a:xfrm>
            <a:off x="7439511" y="1215900"/>
            <a:ext cx="936104" cy="720080"/>
          </a:xfrm>
          <a:prstGeom prst="cub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정육면체 11"/>
          <p:cNvSpPr/>
          <p:nvPr/>
        </p:nvSpPr>
        <p:spPr>
          <a:xfrm>
            <a:off x="7439511" y="2640880"/>
            <a:ext cx="936104" cy="720080"/>
          </a:xfrm>
          <a:prstGeom prst="cube">
            <a:avLst/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8" descr="mouse icon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39" y="5564053"/>
            <a:ext cx="285487" cy="2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/>
        </p:nvGrpSpPr>
        <p:grpSpPr>
          <a:xfrm>
            <a:off x="7955690" y="3248055"/>
            <a:ext cx="296696" cy="296696"/>
            <a:chOff x="6985538" y="4077878"/>
            <a:chExt cx="449373" cy="449373"/>
          </a:xfrm>
          <a:solidFill>
            <a:srgbClr val="FF0000"/>
          </a:solidFill>
        </p:grpSpPr>
        <p:grpSp>
          <p:nvGrpSpPr>
            <p:cNvPr id="15" name="그룹 14"/>
            <p:cNvGrpSpPr/>
            <p:nvPr/>
          </p:nvGrpSpPr>
          <p:grpSpPr>
            <a:xfrm>
              <a:off x="7138218" y="4077878"/>
              <a:ext cx="144016" cy="449373"/>
              <a:chOff x="7138218" y="4077878"/>
              <a:chExt cx="144016" cy="449373"/>
            </a:xfrm>
            <a:grpFill/>
          </p:grpSpPr>
          <p:sp>
            <p:nvSpPr>
              <p:cNvPr id="19" name="순서도: 추출 18"/>
              <p:cNvSpPr/>
              <p:nvPr/>
            </p:nvSpPr>
            <p:spPr>
              <a:xfrm>
                <a:off x="7138218" y="4077878"/>
                <a:ext cx="144016" cy="144016"/>
              </a:xfrm>
              <a:prstGeom prst="flowChartExtra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순서도: 추출 19"/>
              <p:cNvSpPr/>
              <p:nvPr/>
            </p:nvSpPr>
            <p:spPr>
              <a:xfrm rot="10800000">
                <a:off x="7138218" y="4383235"/>
                <a:ext cx="144016" cy="144016"/>
              </a:xfrm>
              <a:prstGeom prst="flowChartExtra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그룹 15"/>
            <p:cNvGrpSpPr/>
            <p:nvPr/>
          </p:nvGrpSpPr>
          <p:grpSpPr>
            <a:xfrm rot="16200000">
              <a:off x="7138217" y="4077878"/>
              <a:ext cx="144016" cy="449373"/>
              <a:chOff x="7138218" y="4077878"/>
              <a:chExt cx="144016" cy="449373"/>
            </a:xfrm>
            <a:grpFill/>
          </p:grpSpPr>
          <p:sp>
            <p:nvSpPr>
              <p:cNvPr id="17" name="순서도: 추출 16"/>
              <p:cNvSpPr/>
              <p:nvPr/>
            </p:nvSpPr>
            <p:spPr>
              <a:xfrm>
                <a:off x="7138218" y="4077878"/>
                <a:ext cx="144016" cy="144016"/>
              </a:xfrm>
              <a:prstGeom prst="flowChartExtra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순서도: 추출 17"/>
              <p:cNvSpPr/>
              <p:nvPr/>
            </p:nvSpPr>
            <p:spPr>
              <a:xfrm rot="10800000">
                <a:off x="7138218" y="4383235"/>
                <a:ext cx="144016" cy="144016"/>
              </a:xfrm>
              <a:prstGeom prst="flowChartExtra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1" name="꺾인 연결선 20"/>
          <p:cNvCxnSpPr>
            <a:stCxn id="23" idx="5"/>
            <a:endCxn id="6" idx="1"/>
          </p:cNvCxnSpPr>
          <p:nvPr/>
        </p:nvCxnSpPr>
        <p:spPr>
          <a:xfrm flipV="1">
            <a:off x="4540937" y="1663365"/>
            <a:ext cx="1218818" cy="721004"/>
          </a:xfrm>
          <a:prstGeom prst="bentConnector3">
            <a:avLst/>
          </a:prstGeom>
          <a:ln w="12700">
            <a:solidFill>
              <a:srgbClr val="7030A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꺾인 연결선 21"/>
          <p:cNvCxnSpPr>
            <a:stCxn id="23" idx="5"/>
            <a:endCxn id="8" idx="1"/>
          </p:cNvCxnSpPr>
          <p:nvPr/>
        </p:nvCxnSpPr>
        <p:spPr>
          <a:xfrm>
            <a:off x="4540937" y="2384369"/>
            <a:ext cx="1218818" cy="706010"/>
          </a:xfrm>
          <a:prstGeom prst="bentConnector3">
            <a:avLst/>
          </a:prstGeom>
          <a:ln w="12700">
            <a:solidFill>
              <a:srgbClr val="7030A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정육면체 22"/>
          <p:cNvSpPr/>
          <p:nvPr/>
        </p:nvSpPr>
        <p:spPr>
          <a:xfrm>
            <a:off x="3604833" y="2114339"/>
            <a:ext cx="936104" cy="720080"/>
          </a:xfrm>
          <a:prstGeom prst="cub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Picture 8" descr="mouse icon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06" y="2742480"/>
            <a:ext cx="285487" cy="2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정육면체 24"/>
          <p:cNvSpPr/>
          <p:nvPr/>
        </p:nvSpPr>
        <p:spPr>
          <a:xfrm>
            <a:off x="1540413" y="5152026"/>
            <a:ext cx="936104" cy="720080"/>
          </a:xfrm>
          <a:prstGeom prst="cub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Picture 8" descr="mouse icon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90" y="5729362"/>
            <a:ext cx="285487" cy="2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ê´ë ¨ ì´ë¯¸ì§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335" y="5022123"/>
            <a:ext cx="801961" cy="8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포인트가 6개인 별 27"/>
          <p:cNvSpPr/>
          <p:nvPr/>
        </p:nvSpPr>
        <p:spPr>
          <a:xfrm>
            <a:off x="4162315" y="5044014"/>
            <a:ext cx="216024" cy="216024"/>
          </a:xfrm>
          <a:prstGeom prst="star6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꺾인 연결선 28"/>
          <p:cNvCxnSpPr>
            <a:stCxn id="25" idx="5"/>
            <a:endCxn id="27" idx="1"/>
          </p:cNvCxnSpPr>
          <p:nvPr/>
        </p:nvCxnSpPr>
        <p:spPr>
          <a:xfrm>
            <a:off x="2476517" y="5422056"/>
            <a:ext cx="1218818" cy="1048"/>
          </a:xfrm>
          <a:prstGeom prst="bentConnector3">
            <a:avLst/>
          </a:prstGeom>
          <a:ln w="12700">
            <a:solidFill>
              <a:srgbClr val="7030A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꺾인 연결선 29"/>
          <p:cNvCxnSpPr>
            <a:stCxn id="27" idx="3"/>
            <a:endCxn id="3" idx="2"/>
          </p:cNvCxnSpPr>
          <p:nvPr/>
        </p:nvCxnSpPr>
        <p:spPr>
          <a:xfrm>
            <a:off x="4497296" y="5423104"/>
            <a:ext cx="1519974" cy="1110"/>
          </a:xfrm>
          <a:prstGeom prst="bentConnector3">
            <a:avLst/>
          </a:prstGeom>
          <a:ln w="12700">
            <a:solidFill>
              <a:srgbClr val="7030A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그룹 30"/>
          <p:cNvGrpSpPr/>
          <p:nvPr/>
        </p:nvGrpSpPr>
        <p:grpSpPr>
          <a:xfrm>
            <a:off x="6755435" y="5175704"/>
            <a:ext cx="1152128" cy="772995"/>
            <a:chOff x="6825035" y="5215817"/>
            <a:chExt cx="1152128" cy="772995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6825035" y="5215817"/>
              <a:ext cx="1152128" cy="2329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b="1" dirty="0" smtClean="0"/>
                <a:t>기능 </a:t>
              </a:r>
              <a:r>
                <a:rPr lang="en-US" altLang="ko-KR" sz="1100" b="1" dirty="0" smtClean="0"/>
                <a:t>1</a:t>
              </a:r>
              <a:endParaRPr lang="ko-KR" altLang="en-US" sz="1100" b="1" dirty="0"/>
            </a:p>
          </p:txBody>
        </p:sp>
        <p:sp>
          <p:nvSpPr>
            <p:cNvPr id="33" name="모서리가 둥근 직사각형 32"/>
            <p:cNvSpPr/>
            <p:nvPr/>
          </p:nvSpPr>
          <p:spPr>
            <a:xfrm>
              <a:off x="6825035" y="5487708"/>
              <a:ext cx="1152128" cy="2329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b="1" dirty="0" smtClean="0"/>
                <a:t>기능 </a:t>
              </a:r>
              <a:r>
                <a:rPr lang="en-US" altLang="ko-KR" sz="1100" b="1" dirty="0" smtClean="0"/>
                <a:t>2</a:t>
              </a:r>
              <a:endParaRPr lang="ko-KR" altLang="en-US" sz="1100" b="1" dirty="0"/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6825035" y="5755896"/>
              <a:ext cx="1152128" cy="2329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100" b="1" dirty="0" smtClean="0"/>
                <a:t>기능 </a:t>
              </a:r>
              <a:r>
                <a:rPr lang="en-US" altLang="ko-KR" sz="1100" b="1" dirty="0" smtClean="0"/>
                <a:t>3</a:t>
              </a:r>
              <a:endParaRPr lang="ko-KR" altLang="en-US" sz="1100" b="1" dirty="0"/>
            </a:p>
          </p:txBody>
        </p:sp>
      </p:grpSp>
      <p:sp>
        <p:nvSpPr>
          <p:cNvPr id="35" name="정육면체 34"/>
          <p:cNvSpPr/>
          <p:nvPr/>
        </p:nvSpPr>
        <p:spPr>
          <a:xfrm>
            <a:off x="1057707" y="2114339"/>
            <a:ext cx="936104" cy="720080"/>
          </a:xfrm>
          <a:prstGeom prst="cube">
            <a:avLst/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직선 화살표 연결선 35"/>
          <p:cNvCxnSpPr>
            <a:stCxn id="6" idx="3"/>
            <a:endCxn id="11" idx="2"/>
          </p:cNvCxnSpPr>
          <p:nvPr/>
        </p:nvCxnSpPr>
        <p:spPr>
          <a:xfrm flipV="1">
            <a:off x="6561716" y="1663364"/>
            <a:ext cx="842384" cy="1"/>
          </a:xfrm>
          <a:prstGeom prst="straightConnector1">
            <a:avLst/>
          </a:prstGeom>
          <a:ln>
            <a:solidFill>
              <a:srgbClr val="7030A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 flipV="1">
            <a:off x="6561716" y="3087802"/>
            <a:ext cx="842384" cy="1"/>
          </a:xfrm>
          <a:prstGeom prst="straightConnector1">
            <a:avLst/>
          </a:prstGeom>
          <a:ln>
            <a:solidFill>
              <a:srgbClr val="7030A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/>
          <p:nvPr/>
        </p:nvCxnSpPr>
        <p:spPr>
          <a:xfrm>
            <a:off x="2051720" y="2474379"/>
            <a:ext cx="1510630" cy="0"/>
          </a:xfrm>
          <a:prstGeom prst="straightConnector1">
            <a:avLst/>
          </a:prstGeom>
          <a:ln>
            <a:solidFill>
              <a:srgbClr val="7030A0"/>
            </a:solidFill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87823" y="3041947"/>
            <a:ext cx="19851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 smtClean="0"/>
              <a:t>객체를 마우스 오버랩 했을 경우 외각선 표시</a:t>
            </a:r>
            <a:endParaRPr lang="en-US" altLang="ko-KR" sz="700" dirty="0" smtClean="0"/>
          </a:p>
          <a:p>
            <a:r>
              <a:rPr lang="en-US" altLang="ko-KR" sz="700" dirty="0" smtClean="0">
                <a:solidFill>
                  <a:srgbClr val="FF0000"/>
                </a:solidFill>
              </a:rPr>
              <a:t>(</a:t>
            </a:r>
            <a:r>
              <a:rPr lang="ko-KR" altLang="en-US" sz="700" dirty="0" smtClean="0">
                <a:solidFill>
                  <a:srgbClr val="FF0000"/>
                </a:solidFill>
              </a:rPr>
              <a:t>오버랩 시 출력 정보</a:t>
            </a:r>
            <a:r>
              <a:rPr lang="en-US" altLang="ko-KR" sz="7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ko-KR" sz="700" dirty="0" smtClean="0">
                <a:solidFill>
                  <a:srgbClr val="FF0000"/>
                </a:solidFill>
              </a:rPr>
              <a:t>(</a:t>
            </a:r>
            <a:r>
              <a:rPr lang="ko-KR" altLang="en-US" sz="700" dirty="0" err="1" smtClean="0">
                <a:solidFill>
                  <a:srgbClr val="FF0000"/>
                </a:solidFill>
              </a:rPr>
              <a:t>알람</a:t>
            </a:r>
            <a:r>
              <a:rPr lang="en-US" altLang="ko-KR" sz="700" dirty="0" smtClean="0">
                <a:solidFill>
                  <a:srgbClr val="FF0000"/>
                </a:solidFill>
              </a:rPr>
              <a:t>, </a:t>
            </a:r>
            <a:r>
              <a:rPr lang="ko-KR" altLang="en-US" sz="700" dirty="0" smtClean="0">
                <a:solidFill>
                  <a:srgbClr val="FF0000"/>
                </a:solidFill>
              </a:rPr>
              <a:t>컨테이너 배치 위치 등 협의 필요</a:t>
            </a:r>
            <a:r>
              <a:rPr lang="en-US" altLang="ko-KR" sz="700" dirty="0" smtClean="0">
                <a:solidFill>
                  <a:srgbClr val="FF0000"/>
                </a:solidFill>
              </a:rPr>
              <a:t>)</a:t>
            </a:r>
            <a:endParaRPr lang="ko-KR" altLang="en-US" sz="7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15304" y="2027369"/>
            <a:ext cx="19851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 smtClean="0"/>
              <a:t>좌 클릭으로 선택 했을 때 다른 외각선 표시</a:t>
            </a:r>
            <a:r>
              <a:rPr lang="en-US" altLang="ko-KR" sz="700" dirty="0" smtClean="0"/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15304" y="3544751"/>
            <a:ext cx="21603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 smtClean="0"/>
              <a:t>좌 클릭으로 누르고 있을 때 </a:t>
            </a:r>
            <a:r>
              <a:rPr lang="ko-KR" altLang="en-US" sz="700" dirty="0" err="1" smtClean="0"/>
              <a:t>맵</a:t>
            </a:r>
            <a:r>
              <a:rPr lang="ko-KR" altLang="en-US" sz="700" dirty="0" smtClean="0"/>
              <a:t> 끌기 이동 기능</a:t>
            </a:r>
            <a:r>
              <a:rPr lang="en-US" altLang="ko-KR" sz="700" dirty="0" smtClean="0"/>
              <a:t>.</a:t>
            </a:r>
            <a:endParaRPr lang="ko-KR" altLang="en-US" sz="700" dirty="0"/>
          </a:p>
        </p:txBody>
      </p:sp>
      <p:sp>
        <p:nvSpPr>
          <p:cNvPr id="42" name="TextBox 41"/>
          <p:cNvSpPr txBox="1"/>
          <p:nvPr/>
        </p:nvSpPr>
        <p:spPr>
          <a:xfrm>
            <a:off x="4162509" y="5875608"/>
            <a:ext cx="19851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 smtClean="0"/>
              <a:t>우 클릭 했을 때 해당 객체의 </a:t>
            </a:r>
            <a:r>
              <a:rPr lang="ko-KR" altLang="en-US" sz="700" dirty="0" err="1" smtClean="0"/>
              <a:t>팝업창을</a:t>
            </a:r>
            <a:r>
              <a:rPr lang="ko-KR" altLang="en-US" sz="700" dirty="0" smtClean="0"/>
              <a:t> 호출</a:t>
            </a:r>
            <a:r>
              <a:rPr lang="en-US" altLang="ko-KR" sz="700" dirty="0" smtClean="0"/>
              <a:t>.</a:t>
            </a:r>
          </a:p>
          <a:p>
            <a:r>
              <a:rPr lang="ko-KR" altLang="en-US" sz="700" dirty="0" smtClean="0"/>
              <a:t>우 클릭을 누르고 있을 때 </a:t>
            </a:r>
            <a:r>
              <a:rPr lang="ko-KR" altLang="en-US" sz="700" dirty="0" err="1" smtClean="0"/>
              <a:t>맵</a:t>
            </a:r>
            <a:r>
              <a:rPr lang="ko-KR" altLang="en-US" sz="700" dirty="0" smtClean="0"/>
              <a:t> </a:t>
            </a:r>
            <a:r>
              <a:rPr lang="en-US" altLang="ko-KR" sz="700" dirty="0" smtClean="0"/>
              <a:t>3D </a:t>
            </a:r>
            <a:r>
              <a:rPr lang="ko-KR" altLang="en-US" sz="700" dirty="0" smtClean="0"/>
              <a:t>회전 기능</a:t>
            </a:r>
            <a:r>
              <a:rPr lang="en-US" altLang="ko-KR" sz="700" dirty="0" smtClean="0"/>
              <a:t>. </a:t>
            </a:r>
          </a:p>
          <a:p>
            <a:r>
              <a:rPr lang="en-US" altLang="ko-KR" sz="700" dirty="0" smtClean="0"/>
              <a:t>(</a:t>
            </a:r>
            <a:r>
              <a:rPr lang="ko-KR" altLang="en-US" sz="700" dirty="0" err="1" smtClean="0">
                <a:solidFill>
                  <a:srgbClr val="FF0000"/>
                </a:solidFill>
              </a:rPr>
              <a:t>우클릭도</a:t>
            </a:r>
            <a:r>
              <a:rPr lang="ko-KR" altLang="en-US" sz="700" dirty="0" smtClean="0">
                <a:solidFill>
                  <a:srgbClr val="FF0000"/>
                </a:solidFill>
              </a:rPr>
              <a:t> </a:t>
            </a:r>
            <a:r>
              <a:rPr lang="en-US" altLang="ko-KR" sz="700" dirty="0" smtClean="0">
                <a:solidFill>
                  <a:srgbClr val="FF0000"/>
                </a:solidFill>
              </a:rPr>
              <a:t>1-1</a:t>
            </a:r>
            <a:r>
              <a:rPr lang="ko-KR" altLang="en-US" sz="700" dirty="0" smtClean="0">
                <a:solidFill>
                  <a:srgbClr val="FF0000"/>
                </a:solidFill>
              </a:rPr>
              <a:t>와 조작 체계가 같음</a:t>
            </a:r>
            <a:r>
              <a:rPr lang="en-US" altLang="ko-KR" sz="700" dirty="0" smtClean="0"/>
              <a:t>.)</a:t>
            </a:r>
            <a:endParaRPr lang="ko-KR" altLang="en-US" sz="700" dirty="0"/>
          </a:p>
        </p:txBody>
      </p:sp>
      <p:sp>
        <p:nvSpPr>
          <p:cNvPr id="43" name="TextBox 42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2. Mouse Action 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&amp; Object Selecting</a:t>
            </a:r>
            <a:endParaRPr lang="ko-KR" altLang="en-US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4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직사각형 115"/>
          <p:cNvSpPr/>
          <p:nvPr/>
        </p:nvSpPr>
        <p:spPr>
          <a:xfrm>
            <a:off x="894230" y="1298611"/>
            <a:ext cx="7833034" cy="4356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8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948422" y="1343755"/>
            <a:ext cx="7704030" cy="423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모서리가 둥근 직사각형 140"/>
          <p:cNvSpPr/>
          <p:nvPr/>
        </p:nvSpPr>
        <p:spPr>
          <a:xfrm>
            <a:off x="1018730" y="5374771"/>
            <a:ext cx="7569143" cy="155070"/>
          </a:xfrm>
          <a:prstGeom prst="roundRect">
            <a:avLst>
              <a:gd name="adj" fmla="val 3430"/>
            </a:avLst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2" name="그룹 141"/>
          <p:cNvGrpSpPr/>
          <p:nvPr/>
        </p:nvGrpSpPr>
        <p:grpSpPr>
          <a:xfrm>
            <a:off x="8408126" y="1371352"/>
            <a:ext cx="251502" cy="1553542"/>
            <a:chOff x="5528088" y="1725183"/>
            <a:chExt cx="176109" cy="1087835"/>
          </a:xfrm>
        </p:grpSpPr>
        <p:grpSp>
          <p:nvGrpSpPr>
            <p:cNvPr id="143" name="그룹 142"/>
            <p:cNvGrpSpPr/>
            <p:nvPr/>
          </p:nvGrpSpPr>
          <p:grpSpPr>
            <a:xfrm>
              <a:off x="5533291" y="1725183"/>
              <a:ext cx="165880" cy="165880"/>
              <a:chOff x="6660232" y="2119474"/>
              <a:chExt cx="216024" cy="216024"/>
            </a:xfrm>
          </p:grpSpPr>
          <p:sp>
            <p:nvSpPr>
              <p:cNvPr id="159" name="직사각형 158"/>
              <p:cNvSpPr/>
              <p:nvPr/>
            </p:nvSpPr>
            <p:spPr>
              <a:xfrm>
                <a:off x="6660232" y="2119474"/>
                <a:ext cx="216024" cy="216024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0" name="Picture 7" descr="C:\Users\J2Y\Desktop\magnifying-glass-finder (1)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6957" y="2146199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" name="그룹 143"/>
            <p:cNvGrpSpPr/>
            <p:nvPr/>
          </p:nvGrpSpPr>
          <p:grpSpPr>
            <a:xfrm>
              <a:off x="5538316" y="1904129"/>
              <a:ext cx="165880" cy="171083"/>
              <a:chOff x="6516216" y="1719979"/>
              <a:chExt cx="165880" cy="171083"/>
            </a:xfrm>
          </p:grpSpPr>
          <p:sp>
            <p:nvSpPr>
              <p:cNvPr id="157" name="직사각형 156"/>
              <p:cNvSpPr/>
              <p:nvPr/>
            </p:nvSpPr>
            <p:spPr>
              <a:xfrm>
                <a:off x="6516216" y="1719979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8" name="Picture 12" descr="C:\Users\J2Y\Desktop\sire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1721607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5" name="그룹 144"/>
            <p:cNvGrpSpPr/>
            <p:nvPr/>
          </p:nvGrpSpPr>
          <p:grpSpPr>
            <a:xfrm>
              <a:off x="5538316" y="2090587"/>
              <a:ext cx="165881" cy="171083"/>
              <a:chOff x="6850452" y="2206492"/>
              <a:chExt cx="165881" cy="171083"/>
            </a:xfrm>
          </p:grpSpPr>
          <p:sp>
            <p:nvSpPr>
              <p:cNvPr id="155" name="직사각형 154"/>
              <p:cNvSpPr/>
              <p:nvPr/>
            </p:nvSpPr>
            <p:spPr>
              <a:xfrm>
                <a:off x="6850452" y="2206492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6" name="Picture 13" descr="C:\Users\J2Y\Desktop\ey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0453" y="2206492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6" name="그룹 145"/>
            <p:cNvGrpSpPr/>
            <p:nvPr/>
          </p:nvGrpSpPr>
          <p:grpSpPr>
            <a:xfrm>
              <a:off x="5538317" y="2274370"/>
              <a:ext cx="165880" cy="171083"/>
              <a:chOff x="6614407" y="2564904"/>
              <a:chExt cx="165880" cy="171083"/>
            </a:xfrm>
          </p:grpSpPr>
          <p:sp>
            <p:nvSpPr>
              <p:cNvPr id="153" name="직사각형 152"/>
              <p:cNvSpPr/>
              <p:nvPr/>
            </p:nvSpPr>
            <p:spPr>
              <a:xfrm>
                <a:off x="6614407" y="256490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4" name="Picture 14" descr="C:\Users\J2Y\Desktop\wrench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3175" y="2573520"/>
                <a:ext cx="148344" cy="153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" name="그룹 146"/>
            <p:cNvGrpSpPr/>
            <p:nvPr/>
          </p:nvGrpSpPr>
          <p:grpSpPr>
            <a:xfrm>
              <a:off x="5528088" y="2458152"/>
              <a:ext cx="171083" cy="171083"/>
              <a:chOff x="7216974" y="2543694"/>
              <a:chExt cx="171083" cy="171083"/>
            </a:xfrm>
          </p:grpSpPr>
          <p:sp>
            <p:nvSpPr>
              <p:cNvPr id="151" name="직사각형 150"/>
              <p:cNvSpPr/>
              <p:nvPr/>
            </p:nvSpPr>
            <p:spPr>
              <a:xfrm>
                <a:off x="7216974" y="254369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2" name="Picture 15" descr="C:\Users\J2Y\Desktop\speech-bubble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6974" y="2543694"/>
                <a:ext cx="171083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" name="그룹 147"/>
            <p:cNvGrpSpPr/>
            <p:nvPr/>
          </p:nvGrpSpPr>
          <p:grpSpPr>
            <a:xfrm>
              <a:off x="5531965" y="2641935"/>
              <a:ext cx="165881" cy="171083"/>
              <a:chOff x="6588224" y="2529070"/>
              <a:chExt cx="165881" cy="171083"/>
            </a:xfrm>
          </p:grpSpPr>
          <p:sp>
            <p:nvSpPr>
              <p:cNvPr id="149" name="직사각형 148"/>
              <p:cNvSpPr/>
              <p:nvPr/>
            </p:nvSpPr>
            <p:spPr>
              <a:xfrm>
                <a:off x="6588224" y="2529070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0" name="Picture 16" descr="C:\Users\J2Y\Desktop\settings-work-tool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5" y="2529070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1" name="TextBox 160"/>
          <p:cNvSpPr txBox="1"/>
          <p:nvPr/>
        </p:nvSpPr>
        <p:spPr>
          <a:xfrm>
            <a:off x="4083626" y="4958697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 smtClean="0">
                <a:effectLst>
                  <a:glow rad="76200">
                    <a:schemeClr val="bg1"/>
                  </a:glow>
                </a:effectLst>
              </a:rPr>
              <a:t>T1034</a:t>
            </a:r>
            <a:r>
              <a:rPr lang="en-US" altLang="ko-KR" sz="800" dirty="0" smtClean="0">
                <a:effectLst>
                  <a:glow rad="76200">
                    <a:schemeClr val="bg1"/>
                  </a:glow>
                </a:effectLst>
              </a:rPr>
              <a:t> </a:t>
            </a:r>
            <a:endParaRPr lang="ko-KR" altLang="en-US" sz="700" b="1" dirty="0">
              <a:solidFill>
                <a:srgbClr val="FF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700306" y="2227770"/>
            <a:ext cx="619617" cy="19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" b="1" dirty="0" smtClean="0">
                <a:effectLst>
                  <a:glow rad="139700">
                    <a:schemeClr val="bg1"/>
                  </a:glow>
                </a:effectLst>
              </a:rPr>
              <a:t>T1035</a:t>
            </a:r>
            <a:r>
              <a:rPr lang="en-US" altLang="ko-KR" sz="6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5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297628" y="3679881"/>
            <a:ext cx="619617" cy="19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" b="1" dirty="0" smtClean="0">
                <a:effectLst>
                  <a:glow rad="139700">
                    <a:schemeClr val="bg1"/>
                  </a:glow>
                </a:effectLst>
              </a:rPr>
              <a:t>T1034</a:t>
            </a:r>
            <a:r>
              <a:rPr lang="en-US" altLang="ko-KR" sz="6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5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295157" y="3159225"/>
            <a:ext cx="533518" cy="213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 smtClean="0">
                <a:effectLst>
                  <a:glow rad="139700">
                    <a:schemeClr val="bg1"/>
                  </a:glow>
                </a:effectLst>
              </a:rPr>
              <a:t>RC01  </a:t>
            </a:r>
            <a:r>
              <a:rPr lang="en-US" altLang="ko-KR" sz="7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6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pic>
        <p:nvPicPr>
          <p:cNvPr id="166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42" y="3367093"/>
            <a:ext cx="363083" cy="9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7" name="그룹 166"/>
          <p:cNvGrpSpPr/>
          <p:nvPr/>
        </p:nvGrpSpPr>
        <p:grpSpPr>
          <a:xfrm>
            <a:off x="4734486" y="2680568"/>
            <a:ext cx="499340" cy="303294"/>
            <a:chOff x="5788483" y="4996513"/>
            <a:chExt cx="721580" cy="438281"/>
          </a:xfrm>
        </p:grpSpPr>
        <p:sp>
          <p:nvSpPr>
            <p:cNvPr id="168" name="TextBox 167"/>
            <p:cNvSpPr txBox="1"/>
            <p:nvPr/>
          </p:nvSpPr>
          <p:spPr>
            <a:xfrm>
              <a:off x="5788483" y="4996513"/>
              <a:ext cx="721580" cy="308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00" b="1" dirty="0" smtClean="0">
                  <a:effectLst>
                    <a:glow rad="139700">
                      <a:schemeClr val="bg1"/>
                    </a:glow>
                  </a:effectLst>
                </a:rPr>
                <a:t>RC02 </a:t>
              </a:r>
              <a:r>
                <a:rPr lang="en-US" altLang="ko-KR" sz="700" dirty="0" smtClean="0">
                  <a:effectLst>
                    <a:glow rad="139700">
                      <a:schemeClr val="bg1"/>
                    </a:glow>
                  </a:effectLst>
                </a:rPr>
                <a:t> </a:t>
              </a:r>
              <a:endParaRPr lang="ko-KR" altLang="en-US" sz="6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endParaRPr>
            </a:p>
          </p:txBody>
        </p:sp>
        <p:pic>
          <p:nvPicPr>
            <p:cNvPr id="169" name="Picture 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252" y="5296897"/>
              <a:ext cx="524680" cy="137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0" name="그룹 169"/>
          <p:cNvGrpSpPr/>
          <p:nvPr/>
        </p:nvGrpSpPr>
        <p:grpSpPr>
          <a:xfrm>
            <a:off x="6163727" y="2356590"/>
            <a:ext cx="533518" cy="303294"/>
            <a:chOff x="5788483" y="4996513"/>
            <a:chExt cx="770970" cy="438281"/>
          </a:xfrm>
        </p:grpSpPr>
        <p:sp>
          <p:nvSpPr>
            <p:cNvPr id="171" name="TextBox 170"/>
            <p:cNvSpPr txBox="1"/>
            <p:nvPr/>
          </p:nvSpPr>
          <p:spPr>
            <a:xfrm>
              <a:off x="5788483" y="4996513"/>
              <a:ext cx="770970" cy="308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700" b="1" dirty="0" smtClean="0">
                  <a:effectLst>
                    <a:glow rad="139700">
                      <a:schemeClr val="bg1"/>
                    </a:glow>
                  </a:effectLst>
                </a:rPr>
                <a:t>RC03  </a:t>
              </a:r>
              <a:r>
                <a:rPr lang="en-US" altLang="ko-KR" sz="700" dirty="0" smtClean="0">
                  <a:effectLst>
                    <a:glow rad="139700">
                      <a:schemeClr val="bg1"/>
                    </a:glow>
                  </a:effectLst>
                </a:rPr>
                <a:t> </a:t>
              </a:r>
              <a:endParaRPr lang="ko-KR" altLang="en-US" sz="6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endParaRPr>
            </a:p>
          </p:txBody>
        </p:sp>
        <p:pic>
          <p:nvPicPr>
            <p:cNvPr id="172" name="Picture 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252" y="5296897"/>
              <a:ext cx="524680" cy="137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3" name="Picture 6" descr="compass iconì ëí ì´ë¯¸ì§ ê²ìê²°ê³¼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30" y="1434993"/>
            <a:ext cx="383824" cy="38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타원 173"/>
          <p:cNvSpPr/>
          <p:nvPr/>
        </p:nvSpPr>
        <p:spPr>
          <a:xfrm>
            <a:off x="3646026" y="3238187"/>
            <a:ext cx="86052" cy="860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타원 174"/>
          <p:cNvSpPr/>
          <p:nvPr/>
        </p:nvSpPr>
        <p:spPr>
          <a:xfrm>
            <a:off x="5088594" y="2759704"/>
            <a:ext cx="86052" cy="860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타원 175"/>
          <p:cNvSpPr/>
          <p:nvPr/>
        </p:nvSpPr>
        <p:spPr>
          <a:xfrm>
            <a:off x="6497342" y="2424636"/>
            <a:ext cx="86052" cy="860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TextBox 176"/>
          <p:cNvSpPr txBox="1"/>
          <p:nvPr/>
        </p:nvSpPr>
        <p:spPr>
          <a:xfrm>
            <a:off x="3336218" y="2470199"/>
            <a:ext cx="619617" cy="19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" b="1" dirty="0" smtClean="0">
                <a:effectLst>
                  <a:glow rad="139700">
                    <a:schemeClr val="bg1"/>
                  </a:glow>
                </a:effectLst>
              </a:rPr>
              <a:t>A02</a:t>
            </a:r>
            <a:r>
              <a:rPr lang="en-US" altLang="ko-KR" sz="6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5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grpSp>
        <p:nvGrpSpPr>
          <p:cNvPr id="178" name="그룹 177"/>
          <p:cNvGrpSpPr/>
          <p:nvPr/>
        </p:nvGrpSpPr>
        <p:grpSpPr>
          <a:xfrm>
            <a:off x="4375511" y="2174033"/>
            <a:ext cx="619617" cy="196866"/>
            <a:chOff x="3810882" y="1876895"/>
            <a:chExt cx="581222" cy="184667"/>
          </a:xfrm>
        </p:grpSpPr>
        <p:sp>
          <p:nvSpPr>
            <p:cNvPr id="179" name="TextBox 178"/>
            <p:cNvSpPr txBox="1"/>
            <p:nvPr/>
          </p:nvSpPr>
          <p:spPr>
            <a:xfrm>
              <a:off x="3810882" y="1876895"/>
              <a:ext cx="581222" cy="184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" b="1" dirty="0" smtClean="0">
                  <a:effectLst>
                    <a:glow rad="139700">
                      <a:schemeClr val="bg1"/>
                    </a:glow>
                  </a:effectLst>
                </a:rPr>
                <a:t>A03</a:t>
              </a:r>
              <a:r>
                <a:rPr lang="en-US" altLang="ko-KR" sz="600" dirty="0" smtClean="0">
                  <a:effectLst>
                    <a:glow rad="139700">
                      <a:schemeClr val="bg1"/>
                    </a:glow>
                  </a:effectLst>
                </a:rPr>
                <a:t> </a:t>
              </a:r>
              <a:endParaRPr lang="ko-KR" altLang="en-US" sz="5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endParaRPr>
            </a:p>
          </p:txBody>
        </p:sp>
        <p:sp>
          <p:nvSpPr>
            <p:cNvPr id="180" name="타원 179"/>
            <p:cNvSpPr/>
            <p:nvPr/>
          </p:nvSpPr>
          <p:spPr>
            <a:xfrm>
              <a:off x="4068873" y="1929729"/>
              <a:ext cx="80720" cy="807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1" name="갈매기형 수장 180"/>
          <p:cNvSpPr/>
          <p:nvPr/>
        </p:nvSpPr>
        <p:spPr>
          <a:xfrm rot="16200000">
            <a:off x="2656875" y="3745328"/>
            <a:ext cx="75149" cy="75149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2" name="갈매기형 수장 181"/>
          <p:cNvSpPr/>
          <p:nvPr/>
        </p:nvSpPr>
        <p:spPr>
          <a:xfrm rot="16200000">
            <a:off x="7059283" y="2288628"/>
            <a:ext cx="75149" cy="75149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5" name="타원 184"/>
          <p:cNvSpPr/>
          <p:nvPr/>
        </p:nvSpPr>
        <p:spPr>
          <a:xfrm>
            <a:off x="3619529" y="2526834"/>
            <a:ext cx="86052" cy="860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6" name="갈매기형 수장 185"/>
          <p:cNvSpPr/>
          <p:nvPr/>
        </p:nvSpPr>
        <p:spPr>
          <a:xfrm rot="16200000">
            <a:off x="4526371" y="4997569"/>
            <a:ext cx="151930" cy="15193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87" name="그룹 186"/>
          <p:cNvGrpSpPr/>
          <p:nvPr/>
        </p:nvGrpSpPr>
        <p:grpSpPr>
          <a:xfrm>
            <a:off x="4083626" y="5170264"/>
            <a:ext cx="1454241" cy="379882"/>
            <a:chOff x="3909847" y="4959881"/>
            <a:chExt cx="1454241" cy="379882"/>
          </a:xfrm>
        </p:grpSpPr>
        <p:grpSp>
          <p:nvGrpSpPr>
            <p:cNvPr id="188" name="그룹 187"/>
            <p:cNvGrpSpPr/>
            <p:nvPr/>
          </p:nvGrpSpPr>
          <p:grpSpPr>
            <a:xfrm>
              <a:off x="3909847" y="4959881"/>
              <a:ext cx="1454241" cy="379882"/>
              <a:chOff x="1219449" y="6001448"/>
              <a:chExt cx="1790106" cy="467622"/>
            </a:xfrm>
          </p:grpSpPr>
          <p:sp>
            <p:nvSpPr>
              <p:cNvPr id="192" name="직사각형 191"/>
              <p:cNvSpPr/>
              <p:nvPr/>
            </p:nvSpPr>
            <p:spPr>
              <a:xfrm>
                <a:off x="1219449" y="6033344"/>
                <a:ext cx="1790106" cy="400891"/>
              </a:xfrm>
              <a:prstGeom prst="rect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3" name="Picture 4" descr="C:\Users\J2Y\Desktop\magnifier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624" y="6086092"/>
                <a:ext cx="295394" cy="295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94" name="직선 연결선 193"/>
              <p:cNvCxnSpPr/>
              <p:nvPr/>
            </p:nvCxnSpPr>
            <p:spPr>
              <a:xfrm>
                <a:off x="1960947" y="6098778"/>
                <a:ext cx="0" cy="27002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5" name="Picture 6" descr="C:\Users\J2Y\Desktop\warning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6325" y="6086092"/>
                <a:ext cx="295394" cy="295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6" name="그룹 195"/>
              <p:cNvGrpSpPr/>
              <p:nvPr/>
            </p:nvGrpSpPr>
            <p:grpSpPr>
              <a:xfrm>
                <a:off x="2012868" y="6001448"/>
                <a:ext cx="633464" cy="467622"/>
                <a:chOff x="395536" y="3923804"/>
                <a:chExt cx="4438650" cy="3276601"/>
              </a:xfrm>
            </p:grpSpPr>
            <p:pic>
              <p:nvPicPr>
                <p:cNvPr id="197" name="Picture 18" descr="progress barì ëí ì´ë¯¸ì§ ê²ìê²°ê³¼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ECF0F1"/>
                    </a:clrFrom>
                    <a:clrTo>
                      <a:srgbClr val="ECF0F1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536" y="3923804"/>
                  <a:ext cx="4438650" cy="32766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8" name="직사각형 197"/>
                <p:cNvSpPr/>
                <p:nvPr/>
              </p:nvSpPr>
              <p:spPr>
                <a:xfrm>
                  <a:off x="1043608" y="5373216"/>
                  <a:ext cx="792088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9" name="직사각형 198"/>
                <p:cNvSpPr/>
                <p:nvPr/>
              </p:nvSpPr>
              <p:spPr>
                <a:xfrm>
                  <a:off x="3343179" y="5373216"/>
                  <a:ext cx="792088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189" name="TextBox 188"/>
            <p:cNvSpPr txBox="1"/>
            <p:nvPr/>
          </p:nvSpPr>
          <p:spPr>
            <a:xfrm>
              <a:off x="4480103" y="5046494"/>
              <a:ext cx="413896" cy="196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 smtClean="0">
                  <a:effectLst>
                    <a:glow rad="76200">
                      <a:schemeClr val="bg1"/>
                    </a:glow>
                  </a:effectLst>
                </a:rPr>
                <a:t>20km</a:t>
              </a:r>
              <a:endParaRPr lang="ko-KR" altLang="en-US" sz="600" b="1" dirty="0">
                <a:effectLst>
                  <a:glow rad="76200">
                    <a:schemeClr val="bg1"/>
                  </a:glow>
                </a:effectLst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764986" y="5046494"/>
              <a:ext cx="364337" cy="196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 smtClean="0">
                  <a:effectLst>
                    <a:glow rad="76200">
                      <a:schemeClr val="bg1"/>
                    </a:glow>
                  </a:effectLst>
                </a:rPr>
                <a:t>60%</a:t>
              </a:r>
              <a:endParaRPr lang="ko-KR" altLang="en-US" sz="600" b="1" dirty="0">
                <a:effectLst>
                  <a:glow rad="76200">
                    <a:schemeClr val="bg1"/>
                  </a:glow>
                </a:effectLst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5051629" y="4993679"/>
              <a:ext cx="311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FF0000"/>
                  </a:solidFill>
                </a:rPr>
                <a:t>A</a:t>
              </a:r>
              <a:endParaRPr lang="ko-KR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1" name="TextBox 200"/>
          <p:cNvSpPr txBox="1"/>
          <p:nvPr/>
        </p:nvSpPr>
        <p:spPr>
          <a:xfrm>
            <a:off x="3641078" y="3320271"/>
            <a:ext cx="4026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 smtClean="0">
                <a:effectLst>
                  <a:glow rad="139700">
                    <a:schemeClr val="bg1"/>
                  </a:glow>
                </a:effectLst>
              </a:rPr>
              <a:t>006 </a:t>
            </a:r>
            <a:r>
              <a:rPr lang="en-US" altLang="ko-KR" sz="7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6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5086681" y="2840039"/>
            <a:ext cx="4026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b="1" dirty="0" smtClean="0">
                <a:effectLst>
                  <a:glow rad="139700">
                    <a:schemeClr val="bg1"/>
                  </a:glow>
                </a:effectLst>
              </a:rPr>
              <a:t>012 </a:t>
            </a:r>
            <a:r>
              <a:rPr lang="en-US" altLang="ko-KR" sz="7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6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3. Object HUD </a:t>
            </a:r>
            <a:r>
              <a:rPr lang="en-US" altLang="ko-KR" sz="1200" b="1" dirty="0" err="1" smtClean="0"/>
              <a:t>Infomation</a:t>
            </a:r>
            <a:r>
              <a:rPr lang="en-US" altLang="ko-KR" sz="1200" b="1" dirty="0" smtClean="0"/>
              <a:t> </a:t>
            </a:r>
            <a:endParaRPr lang="ko-KR" altLang="en-US" sz="1200" b="1" dirty="0"/>
          </a:p>
        </p:txBody>
      </p:sp>
      <p:sp>
        <p:nvSpPr>
          <p:cNvPr id="2" name="직사각형 1"/>
          <p:cNvSpPr/>
          <p:nvPr/>
        </p:nvSpPr>
        <p:spPr>
          <a:xfrm>
            <a:off x="6033939" y="4096174"/>
            <a:ext cx="3208093" cy="19622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8" name="그룹 207"/>
          <p:cNvGrpSpPr/>
          <p:nvPr/>
        </p:nvGrpSpPr>
        <p:grpSpPr>
          <a:xfrm>
            <a:off x="6164418" y="4512467"/>
            <a:ext cx="2842940" cy="1045304"/>
            <a:chOff x="43831" y="1197908"/>
            <a:chExt cx="3115691" cy="1145590"/>
          </a:xfrm>
        </p:grpSpPr>
        <p:grpSp>
          <p:nvGrpSpPr>
            <p:cNvPr id="209" name="그룹 208"/>
            <p:cNvGrpSpPr/>
            <p:nvPr/>
          </p:nvGrpSpPr>
          <p:grpSpPr>
            <a:xfrm>
              <a:off x="906669" y="1438897"/>
              <a:ext cx="1112840" cy="337305"/>
              <a:chOff x="518255" y="792288"/>
              <a:chExt cx="804759" cy="243925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518255" y="792288"/>
                <a:ext cx="804036" cy="243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effectLst>
                      <a:glow rad="139700">
                        <a:schemeClr val="bg1"/>
                      </a:glow>
                    </a:effectLst>
                  </a:rPr>
                  <a:t>RC01_</a:t>
                </a:r>
                <a:r>
                  <a:rPr lang="en-US" altLang="ko-KR" sz="1400" b="1" dirty="0" smtClean="0">
                    <a:solidFill>
                      <a:srgbClr val="FF0000"/>
                    </a:solidFill>
                    <a:effectLst>
                      <a:glow rad="139700">
                        <a:schemeClr val="bg1"/>
                      </a:glow>
                    </a:effectLst>
                  </a:rPr>
                  <a:t>A</a:t>
                </a:r>
                <a:r>
                  <a:rPr lang="en-US" altLang="ko-KR" sz="1400" b="1" dirty="0" smtClean="0">
                    <a:effectLst>
                      <a:glow rad="139700">
                        <a:schemeClr val="bg1"/>
                      </a:glow>
                    </a:effectLst>
                  </a:rPr>
                  <a:t>  </a:t>
                </a:r>
                <a:r>
                  <a:rPr lang="en-US" altLang="ko-KR" sz="1400" dirty="0" smtClean="0">
                    <a:effectLst>
                      <a:glow rad="139700">
                        <a:schemeClr val="bg1"/>
                      </a:glow>
                    </a:effectLst>
                  </a:rPr>
                  <a:t> </a:t>
                </a:r>
                <a:endParaRPr lang="ko-KR" altLang="en-US" sz="1200" b="1" dirty="0">
                  <a:solidFill>
                    <a:srgbClr val="FF0000"/>
                  </a:solidFill>
                  <a:effectLst>
                    <a:glow rad="139700">
                      <a:schemeClr val="bg1"/>
                    </a:glow>
                  </a:effectLst>
                </a:endParaRPr>
              </a:p>
            </p:txBody>
          </p:sp>
          <p:sp>
            <p:nvSpPr>
              <p:cNvPr id="216" name="타원 215"/>
              <p:cNvSpPr/>
              <p:nvPr/>
            </p:nvSpPr>
            <p:spPr>
              <a:xfrm>
                <a:off x="1159570" y="832529"/>
                <a:ext cx="163444" cy="16344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10" name="TextBox 209"/>
            <p:cNvSpPr txBox="1"/>
            <p:nvPr/>
          </p:nvSpPr>
          <p:spPr>
            <a:xfrm>
              <a:off x="43831" y="1485263"/>
              <a:ext cx="8018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smtClean="0"/>
                <a:t>머신 아이디</a:t>
              </a:r>
              <a:endParaRPr lang="en-US" altLang="ko-KR" sz="900" dirty="0" smtClean="0"/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1043608" y="1197908"/>
              <a:ext cx="12153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smtClean="0"/>
                <a:t>오토매틱 정보</a:t>
              </a:r>
              <a:r>
                <a:rPr lang="en-US" altLang="ko-KR" sz="900" dirty="0" smtClean="0"/>
                <a:t>(M/A)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110365" y="1485263"/>
              <a:ext cx="1049157" cy="252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smtClean="0"/>
                <a:t>연결 상태 정보</a:t>
              </a:r>
              <a:endParaRPr lang="en-US" altLang="ko-KR" sz="900" dirty="0" smtClean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106908" y="2090520"/>
              <a:ext cx="878750" cy="252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smtClean="0"/>
                <a:t>생산성 </a:t>
              </a:r>
              <a:r>
                <a:rPr lang="ko-KR" altLang="en-US" sz="900" dirty="0" smtClean="0"/>
                <a:t>수치</a:t>
              </a:r>
              <a:endParaRPr lang="en-US" altLang="ko-KR" sz="900" dirty="0" smtClean="0"/>
            </a:p>
          </p:txBody>
        </p:sp>
      </p:grpSp>
      <p:sp>
        <p:nvSpPr>
          <p:cNvPr id="217" name="TextBox 216"/>
          <p:cNvSpPr txBox="1"/>
          <p:nvPr/>
        </p:nvSpPr>
        <p:spPr>
          <a:xfrm>
            <a:off x="7250867" y="5049001"/>
            <a:ext cx="613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015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87" name="그림 8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38" y="3864201"/>
            <a:ext cx="309297" cy="231973"/>
          </a:xfrm>
          <a:prstGeom prst="rect">
            <a:avLst/>
          </a:prstGeom>
        </p:spPr>
      </p:pic>
      <p:sp>
        <p:nvSpPr>
          <p:cNvPr id="3" name="줄무늬가 있는 오른쪽 화살표 2"/>
          <p:cNvSpPr/>
          <p:nvPr/>
        </p:nvSpPr>
        <p:spPr>
          <a:xfrm rot="530930">
            <a:off x="2798040" y="4134306"/>
            <a:ext cx="3174050" cy="219427"/>
          </a:xfrm>
          <a:prstGeom prst="stripedRightArrow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27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5" descr="ê´ë ¨ ì´ë¯¸ì§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05" y="5235527"/>
            <a:ext cx="408324" cy="30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rtgc 3D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8" y="3776408"/>
            <a:ext cx="777691" cy="66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rtgc 3Dì ëí ì´ë¯¸ì§ ê²ìê²°ê³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85" y="3463041"/>
            <a:ext cx="1315030" cy="11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í­ë§ sts 3dì ëí ì´ë¯¸ì§ ê²ìê²°ê³¼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06" y="2230002"/>
            <a:ext cx="1374724" cy="7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í­ë§ sts 3dì ëí ì´ë¯¸ì§ ê²ìê²°ê³¼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74" y="1939741"/>
            <a:ext cx="2115904" cy="118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직선 연결선 87"/>
          <p:cNvCxnSpPr/>
          <p:nvPr/>
        </p:nvCxnSpPr>
        <p:spPr>
          <a:xfrm>
            <a:off x="278687" y="309116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306358" y="3754738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야드 크레인 정보</a:t>
            </a:r>
            <a:endParaRPr lang="ko-KR" altLang="en-US" sz="1400" b="1" dirty="0"/>
          </a:p>
        </p:txBody>
      </p:sp>
      <p:cxnSp>
        <p:nvCxnSpPr>
          <p:cNvPr id="95" name="직선 연결선 94"/>
          <p:cNvCxnSpPr/>
          <p:nvPr/>
        </p:nvCxnSpPr>
        <p:spPr>
          <a:xfrm>
            <a:off x="278687" y="4726425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>
            <a:off x="278687" y="6146541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426534" y="2637839"/>
            <a:ext cx="1234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줌인</a:t>
            </a:r>
            <a:r>
              <a:rPr lang="en-US" altLang="ko-KR" sz="900" dirty="0" smtClean="0"/>
              <a:t>/</a:t>
            </a:r>
            <a:r>
              <a:rPr lang="ko-KR" altLang="en-US" sz="900" dirty="0" smtClean="0"/>
              <a:t>줌 아웃 확대율</a:t>
            </a:r>
            <a:endParaRPr lang="en-US" altLang="ko-KR" sz="900" dirty="0" smtClean="0"/>
          </a:p>
        </p:txBody>
      </p:sp>
      <p:sp>
        <p:nvSpPr>
          <p:cNvPr id="126" name="TextBox 125"/>
          <p:cNvSpPr txBox="1"/>
          <p:nvPr/>
        </p:nvSpPr>
        <p:spPr>
          <a:xfrm>
            <a:off x="4426534" y="4289728"/>
            <a:ext cx="1234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줌인</a:t>
            </a:r>
            <a:r>
              <a:rPr lang="en-US" altLang="ko-KR" sz="900" dirty="0" smtClean="0"/>
              <a:t>/</a:t>
            </a:r>
            <a:r>
              <a:rPr lang="ko-KR" altLang="en-US" sz="900" dirty="0" smtClean="0"/>
              <a:t>줌 아웃 확대율</a:t>
            </a:r>
            <a:endParaRPr lang="en-US" altLang="ko-KR" sz="900" dirty="0" smtClean="0"/>
          </a:p>
        </p:txBody>
      </p:sp>
      <p:sp>
        <p:nvSpPr>
          <p:cNvPr id="132" name="TextBox 131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4</a:t>
            </a:r>
            <a:r>
              <a:rPr lang="en-US" altLang="ko-KR" sz="1200" b="1" dirty="0" smtClean="0"/>
              <a:t>.  HUD Info </a:t>
            </a:r>
            <a:r>
              <a:rPr lang="en-US" altLang="ko-KR" sz="1200" b="1" dirty="0"/>
              <a:t>LOD</a:t>
            </a:r>
            <a:endParaRPr lang="ko-KR" altLang="en-US" sz="12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70" name="그룹 69"/>
          <p:cNvGrpSpPr/>
          <p:nvPr/>
        </p:nvGrpSpPr>
        <p:grpSpPr>
          <a:xfrm>
            <a:off x="1090616" y="1846198"/>
            <a:ext cx="2021256" cy="1092008"/>
            <a:chOff x="43831" y="1197908"/>
            <a:chExt cx="2215174" cy="1196774"/>
          </a:xfrm>
        </p:grpSpPr>
        <p:sp>
          <p:nvSpPr>
            <p:cNvPr id="71" name="TextBox 70"/>
            <p:cNvSpPr txBox="1"/>
            <p:nvPr/>
          </p:nvSpPr>
          <p:spPr>
            <a:xfrm>
              <a:off x="875225" y="1438897"/>
              <a:ext cx="1162787" cy="337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effectLst>
                    <a:glow rad="139700">
                      <a:schemeClr val="bg1"/>
                    </a:glow>
                  </a:effectLst>
                </a:rPr>
                <a:t>RC01_</a:t>
              </a:r>
              <a:r>
                <a:rPr lang="en-US" altLang="ko-KR" sz="1400" b="1" dirty="0" smtClean="0">
                  <a:solidFill>
                    <a:srgbClr val="FF0000"/>
                  </a:solidFill>
                  <a:effectLst>
                    <a:glow rad="139700">
                      <a:schemeClr val="bg1"/>
                    </a:glow>
                  </a:effectLst>
                </a:rPr>
                <a:t>M</a:t>
              </a:r>
              <a:r>
                <a:rPr lang="en-US" altLang="ko-KR" sz="1400" b="1" dirty="0" smtClean="0">
                  <a:effectLst>
                    <a:glow rad="139700">
                      <a:schemeClr val="bg1"/>
                    </a:glow>
                  </a:effectLst>
                </a:rPr>
                <a:t>  </a:t>
              </a:r>
              <a:r>
                <a:rPr lang="en-US" altLang="ko-KR" sz="1400" dirty="0" smtClean="0">
                  <a:effectLst>
                    <a:glow rad="139700">
                      <a:schemeClr val="bg1"/>
                    </a:glow>
                  </a:effectLst>
                </a:rPr>
                <a:t> </a:t>
              </a:r>
              <a:endParaRPr lang="ko-KR" altLang="en-US" sz="12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3831" y="1485263"/>
              <a:ext cx="8018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smtClean="0"/>
                <a:t>머신 아이디</a:t>
              </a:r>
              <a:endParaRPr lang="en-US" altLang="ko-KR" sz="900" dirty="0" smtClean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043608" y="1197908"/>
              <a:ext cx="12153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smtClean="0"/>
                <a:t>오토매틱 정보</a:t>
              </a:r>
              <a:r>
                <a:rPr lang="en-US" altLang="ko-KR" sz="900" dirty="0" smtClean="0"/>
                <a:t>(M/A)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42162" y="2141704"/>
              <a:ext cx="1219567" cy="252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err="1" smtClean="0"/>
                <a:t>무브스</a:t>
              </a:r>
              <a:r>
                <a:rPr lang="ko-KR" altLang="en-US" sz="900" dirty="0" smtClean="0"/>
                <a:t> 투 고 정보</a:t>
              </a:r>
              <a:endParaRPr lang="en-US" altLang="ko-KR" sz="900" dirty="0" smtClean="0"/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2056223" y="2339881"/>
            <a:ext cx="458151" cy="215444"/>
            <a:chOff x="2751663" y="4270080"/>
            <a:chExt cx="458151" cy="215444"/>
          </a:xfrm>
        </p:grpSpPr>
        <p:sp>
          <p:nvSpPr>
            <p:cNvPr id="75" name="모서리가 둥근 직사각형 74"/>
            <p:cNvSpPr/>
            <p:nvPr/>
          </p:nvSpPr>
          <p:spPr>
            <a:xfrm>
              <a:off x="2751663" y="4304965"/>
              <a:ext cx="452185" cy="145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2847214" y="4270080"/>
              <a:ext cx="3626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b="1" dirty="0" smtClean="0"/>
                <a:t>017</a:t>
              </a:r>
              <a:endParaRPr lang="ko-KR" altLang="en-US" sz="800" b="1" dirty="0"/>
            </a:p>
          </p:txBody>
        </p:sp>
        <p:sp>
          <p:nvSpPr>
            <p:cNvPr id="77" name="타원 76"/>
            <p:cNvSpPr/>
            <p:nvPr/>
          </p:nvSpPr>
          <p:spPr>
            <a:xfrm>
              <a:off x="2783962" y="4323519"/>
              <a:ext cx="103114" cy="10311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1" name="직사각형 110"/>
          <p:cNvSpPr/>
          <p:nvPr/>
        </p:nvSpPr>
        <p:spPr>
          <a:xfrm>
            <a:off x="4457543" y="2866018"/>
            <a:ext cx="1152128" cy="231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내 </a:t>
            </a:r>
            <a:r>
              <a:rPr lang="en-US" altLang="ko-KR" sz="1200" b="1" dirty="0" smtClean="0"/>
              <a:t>50% </a:t>
            </a:r>
            <a:r>
              <a:rPr lang="ko-KR" altLang="en-US" sz="1200" b="1" dirty="0" smtClean="0"/>
              <a:t>외</a:t>
            </a:r>
            <a:endParaRPr lang="ko-KR" altLang="en-US" sz="1200" b="1" dirty="0"/>
          </a:p>
        </p:txBody>
      </p:sp>
      <p:grpSp>
        <p:nvGrpSpPr>
          <p:cNvPr id="112" name="그룹 111"/>
          <p:cNvGrpSpPr/>
          <p:nvPr/>
        </p:nvGrpSpPr>
        <p:grpSpPr>
          <a:xfrm>
            <a:off x="7157164" y="2261205"/>
            <a:ext cx="623376" cy="481118"/>
            <a:chOff x="6748836" y="1158600"/>
            <a:chExt cx="623376" cy="481118"/>
          </a:xfrm>
        </p:grpSpPr>
        <p:sp>
          <p:nvSpPr>
            <p:cNvPr id="113" name="TextBox 112"/>
            <p:cNvSpPr txBox="1"/>
            <p:nvPr/>
          </p:nvSpPr>
          <p:spPr>
            <a:xfrm>
              <a:off x="6748836" y="1158600"/>
              <a:ext cx="623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effectLst>
                    <a:glow rad="139700">
                      <a:schemeClr val="bg1"/>
                    </a:glow>
                  </a:effectLst>
                </a:rPr>
                <a:t>RC01</a:t>
              </a:r>
              <a:endParaRPr lang="ko-KR" altLang="en-US" sz="12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endParaRPr>
            </a:p>
          </p:txBody>
        </p:sp>
        <p:grpSp>
          <p:nvGrpSpPr>
            <p:cNvPr id="114" name="그룹 113"/>
            <p:cNvGrpSpPr/>
            <p:nvPr/>
          </p:nvGrpSpPr>
          <p:grpSpPr>
            <a:xfrm>
              <a:off x="6822988" y="1424274"/>
              <a:ext cx="458151" cy="215444"/>
              <a:chOff x="2751663" y="4270080"/>
              <a:chExt cx="458151" cy="215444"/>
            </a:xfrm>
          </p:grpSpPr>
          <p:sp>
            <p:nvSpPr>
              <p:cNvPr id="115" name="모서리가 둥근 직사각형 114"/>
              <p:cNvSpPr/>
              <p:nvPr/>
            </p:nvSpPr>
            <p:spPr>
              <a:xfrm>
                <a:off x="2751663" y="4304965"/>
                <a:ext cx="452185" cy="14567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2847214" y="4270080"/>
                <a:ext cx="36260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800" b="1" dirty="0" smtClean="0"/>
                  <a:t>017</a:t>
                </a:r>
                <a:endParaRPr lang="ko-KR" altLang="en-US" sz="800" b="1" dirty="0"/>
              </a:p>
            </p:txBody>
          </p:sp>
          <p:sp>
            <p:nvSpPr>
              <p:cNvPr id="124" name="타원 123"/>
              <p:cNvSpPr/>
              <p:nvPr/>
            </p:nvSpPr>
            <p:spPr>
              <a:xfrm>
                <a:off x="2783962" y="4323519"/>
                <a:ext cx="103114" cy="10311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25" name="TextBox 124"/>
          <p:cNvSpPr txBox="1"/>
          <p:nvPr/>
        </p:nvSpPr>
        <p:spPr>
          <a:xfrm>
            <a:off x="7103036" y="2089957"/>
            <a:ext cx="731631" cy="210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머신 아이디</a:t>
            </a:r>
            <a:endParaRPr lang="en-US" altLang="ko-KR" sz="900" dirty="0" smtClean="0"/>
          </a:p>
        </p:txBody>
      </p:sp>
      <p:sp>
        <p:nvSpPr>
          <p:cNvPr id="128" name="TextBox 127"/>
          <p:cNvSpPr txBox="1"/>
          <p:nvPr/>
        </p:nvSpPr>
        <p:spPr>
          <a:xfrm>
            <a:off x="6881232" y="2742323"/>
            <a:ext cx="12538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err="1" smtClean="0"/>
              <a:t>연결등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생산성 정보</a:t>
            </a:r>
            <a:endParaRPr lang="en-US" altLang="ko-KR" sz="900" dirty="0" smtClean="0"/>
          </a:p>
        </p:txBody>
      </p:sp>
      <p:sp>
        <p:nvSpPr>
          <p:cNvPr id="129" name="TextBox 128"/>
          <p:cNvSpPr txBox="1"/>
          <p:nvPr/>
        </p:nvSpPr>
        <p:spPr>
          <a:xfrm>
            <a:off x="4353954" y="2278248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키 크레인 정보</a:t>
            </a:r>
            <a:endParaRPr lang="ko-KR" altLang="en-US" sz="1400" b="1" dirty="0"/>
          </a:p>
        </p:txBody>
      </p:sp>
      <p:sp>
        <p:nvSpPr>
          <p:cNvPr id="136" name="직사각형 135"/>
          <p:cNvSpPr/>
          <p:nvPr/>
        </p:nvSpPr>
        <p:spPr>
          <a:xfrm>
            <a:off x="4467786" y="4487691"/>
            <a:ext cx="1152128" cy="231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내 </a:t>
            </a:r>
            <a:r>
              <a:rPr lang="en-US" altLang="ko-KR" sz="1200" b="1" dirty="0" smtClean="0"/>
              <a:t>50% </a:t>
            </a:r>
            <a:r>
              <a:rPr lang="ko-KR" altLang="en-US" sz="1200" b="1" dirty="0" smtClean="0"/>
              <a:t>외</a:t>
            </a:r>
            <a:endParaRPr lang="ko-KR" altLang="en-US" sz="1200" b="1" dirty="0"/>
          </a:p>
        </p:txBody>
      </p:sp>
      <p:grpSp>
        <p:nvGrpSpPr>
          <p:cNvPr id="151" name="그룹 150"/>
          <p:cNvGrpSpPr/>
          <p:nvPr/>
        </p:nvGrpSpPr>
        <p:grpSpPr>
          <a:xfrm>
            <a:off x="1128846" y="3621536"/>
            <a:ext cx="1744386" cy="855107"/>
            <a:chOff x="369092" y="1197908"/>
            <a:chExt cx="1911741" cy="937145"/>
          </a:xfrm>
        </p:grpSpPr>
        <p:sp>
          <p:nvSpPr>
            <p:cNvPr id="152" name="TextBox 151"/>
            <p:cNvSpPr txBox="1"/>
            <p:nvPr/>
          </p:nvSpPr>
          <p:spPr>
            <a:xfrm>
              <a:off x="369092" y="1438895"/>
              <a:ext cx="8018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smtClean="0"/>
                <a:t>머신 아이디</a:t>
              </a:r>
              <a:endParaRPr lang="en-US" altLang="ko-KR" sz="900" dirty="0" smtClean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1043608" y="1197908"/>
              <a:ext cx="12153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smtClean="0"/>
                <a:t>오토매틱 정보</a:t>
              </a:r>
              <a:r>
                <a:rPr lang="en-US" altLang="ko-KR" sz="900" dirty="0" smtClean="0"/>
                <a:t>(M/A)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906669" y="1882075"/>
              <a:ext cx="1374164" cy="252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err="1" smtClean="0"/>
                <a:t>연결등</a:t>
              </a:r>
              <a:r>
                <a:rPr lang="en-US" altLang="ko-KR" sz="900" dirty="0" smtClean="0"/>
                <a:t>, </a:t>
              </a:r>
              <a:r>
                <a:rPr lang="ko-KR" altLang="en-US" sz="900" dirty="0" smtClean="0"/>
                <a:t>생산성 정보</a:t>
              </a:r>
              <a:endParaRPr lang="en-US" altLang="ko-KR" sz="900" dirty="0" smtClean="0"/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1860477" y="3841427"/>
            <a:ext cx="608349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effectLst>
                  <a:glow rad="139700">
                    <a:schemeClr val="bg1"/>
                  </a:glow>
                </a:effectLst>
              </a:rPr>
              <a:t>A01_</a:t>
            </a:r>
            <a:r>
              <a:rPr lang="en-US" altLang="ko-KR" sz="10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rPr>
              <a:t>M</a:t>
            </a:r>
            <a:r>
              <a:rPr lang="en-US" altLang="ko-KR" sz="1000" b="1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r>
              <a:rPr lang="en-US" altLang="ko-KR" sz="10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9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grpSp>
        <p:nvGrpSpPr>
          <p:cNvPr id="156" name="그룹 155"/>
          <p:cNvGrpSpPr/>
          <p:nvPr/>
        </p:nvGrpSpPr>
        <p:grpSpPr>
          <a:xfrm>
            <a:off x="1929513" y="4037166"/>
            <a:ext cx="458151" cy="215444"/>
            <a:chOff x="2751663" y="4270080"/>
            <a:chExt cx="458151" cy="215444"/>
          </a:xfrm>
        </p:grpSpPr>
        <p:sp>
          <p:nvSpPr>
            <p:cNvPr id="157" name="모서리가 둥근 직사각형 156"/>
            <p:cNvSpPr/>
            <p:nvPr/>
          </p:nvSpPr>
          <p:spPr>
            <a:xfrm>
              <a:off x="2751663" y="4304965"/>
              <a:ext cx="452185" cy="145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8" name="직사각형 157"/>
            <p:cNvSpPr/>
            <p:nvPr/>
          </p:nvSpPr>
          <p:spPr>
            <a:xfrm>
              <a:off x="2847214" y="4270080"/>
              <a:ext cx="3626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b="1" dirty="0" smtClean="0"/>
                <a:t>017</a:t>
              </a:r>
              <a:endParaRPr lang="ko-KR" altLang="en-US" sz="800" b="1" dirty="0"/>
            </a:p>
          </p:txBody>
        </p:sp>
        <p:sp>
          <p:nvSpPr>
            <p:cNvPr id="159" name="타원 158"/>
            <p:cNvSpPr/>
            <p:nvPr/>
          </p:nvSpPr>
          <p:spPr>
            <a:xfrm>
              <a:off x="2783962" y="4323519"/>
              <a:ext cx="103114" cy="10311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7237669" y="3740394"/>
            <a:ext cx="600940" cy="418396"/>
            <a:chOff x="6906263" y="3366652"/>
            <a:chExt cx="600940" cy="418396"/>
          </a:xfrm>
        </p:grpSpPr>
        <p:sp>
          <p:nvSpPr>
            <p:cNvPr id="161" name="TextBox 160"/>
            <p:cNvSpPr txBox="1"/>
            <p:nvPr/>
          </p:nvSpPr>
          <p:spPr>
            <a:xfrm>
              <a:off x="6906263" y="3366652"/>
              <a:ext cx="6009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effectLst>
                    <a:glow rad="139700">
                      <a:schemeClr val="bg1"/>
                    </a:glow>
                  </a:effectLst>
                </a:rPr>
                <a:t>A01_</a:t>
              </a:r>
              <a:r>
                <a:rPr lang="en-US" altLang="ko-KR" sz="1000" b="1" dirty="0">
                  <a:solidFill>
                    <a:srgbClr val="FF0000"/>
                  </a:solidFill>
                  <a:effectLst>
                    <a:glow rad="139700">
                      <a:schemeClr val="bg1"/>
                    </a:glow>
                  </a:effectLst>
                </a:rPr>
                <a:t>M</a:t>
              </a:r>
              <a:endParaRPr lang="ko-KR" altLang="en-US" sz="9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endParaRPr>
            </a:p>
          </p:txBody>
        </p:sp>
        <p:grpSp>
          <p:nvGrpSpPr>
            <p:cNvPr id="162" name="그룹 161"/>
            <p:cNvGrpSpPr/>
            <p:nvPr/>
          </p:nvGrpSpPr>
          <p:grpSpPr>
            <a:xfrm>
              <a:off x="6948348" y="3569604"/>
              <a:ext cx="458151" cy="215444"/>
              <a:chOff x="2751663" y="4270080"/>
              <a:chExt cx="458151" cy="215444"/>
            </a:xfrm>
          </p:grpSpPr>
          <p:sp>
            <p:nvSpPr>
              <p:cNvPr id="163" name="모서리가 둥근 직사각형 162"/>
              <p:cNvSpPr/>
              <p:nvPr/>
            </p:nvSpPr>
            <p:spPr>
              <a:xfrm>
                <a:off x="2751663" y="4304965"/>
                <a:ext cx="452185" cy="14567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4" name="직사각형 163"/>
              <p:cNvSpPr/>
              <p:nvPr/>
            </p:nvSpPr>
            <p:spPr>
              <a:xfrm>
                <a:off x="2847214" y="4270080"/>
                <a:ext cx="36260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800" b="1" dirty="0" smtClean="0"/>
                  <a:t>017</a:t>
                </a:r>
                <a:endParaRPr lang="ko-KR" altLang="en-US" sz="800" b="1" dirty="0"/>
              </a:p>
            </p:txBody>
          </p:sp>
          <p:sp>
            <p:nvSpPr>
              <p:cNvPr id="165" name="타원 164"/>
              <p:cNvSpPr/>
              <p:nvPr/>
            </p:nvSpPr>
            <p:spPr>
              <a:xfrm>
                <a:off x="2783962" y="4323519"/>
                <a:ext cx="103114" cy="10311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66" name="TextBox 165"/>
          <p:cNvSpPr txBox="1"/>
          <p:nvPr/>
        </p:nvSpPr>
        <p:spPr>
          <a:xfrm>
            <a:off x="6465220" y="3753912"/>
            <a:ext cx="731631" cy="210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머신 아이디</a:t>
            </a:r>
            <a:endParaRPr lang="en-US" altLang="ko-KR" sz="900" dirty="0" smtClean="0"/>
          </a:p>
        </p:txBody>
      </p:sp>
      <p:sp>
        <p:nvSpPr>
          <p:cNvPr id="167" name="TextBox 166"/>
          <p:cNvSpPr txBox="1"/>
          <p:nvPr/>
        </p:nvSpPr>
        <p:spPr>
          <a:xfrm>
            <a:off x="6855286" y="4190300"/>
            <a:ext cx="12538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err="1" smtClean="0"/>
              <a:t>연결등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생산성 정보</a:t>
            </a:r>
            <a:endParaRPr lang="en-US" altLang="ko-KR" sz="900" dirty="0" smtClean="0"/>
          </a:p>
        </p:txBody>
      </p:sp>
      <p:sp>
        <p:nvSpPr>
          <p:cNvPr id="168" name="TextBox 167"/>
          <p:cNvSpPr txBox="1"/>
          <p:nvPr/>
        </p:nvSpPr>
        <p:spPr>
          <a:xfrm>
            <a:off x="6758118" y="3378849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 smtClean="0"/>
              <a:t>매뉴얼일 경우만 정보를 보여줌</a:t>
            </a:r>
            <a:endParaRPr lang="en-US" altLang="ko-KR" sz="900" dirty="0" smtClean="0"/>
          </a:p>
          <a:p>
            <a:pPr algn="ctr"/>
            <a:r>
              <a:rPr lang="ko-KR" altLang="en-US" sz="900" dirty="0" smtClean="0"/>
              <a:t>오토일 경우 보여주지 않는다</a:t>
            </a:r>
            <a:r>
              <a:rPr lang="en-US" altLang="ko-KR" sz="900" dirty="0" smtClean="0"/>
              <a:t>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4628068" y="5102252"/>
            <a:ext cx="892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ITV</a:t>
            </a:r>
            <a:r>
              <a:rPr lang="ko-KR" altLang="en-US" sz="1400" b="1" dirty="0" smtClean="0"/>
              <a:t> 정보</a:t>
            </a:r>
            <a:endParaRPr lang="ko-KR" altLang="en-US" sz="1400" b="1" dirty="0"/>
          </a:p>
        </p:txBody>
      </p:sp>
      <p:sp>
        <p:nvSpPr>
          <p:cNvPr id="179" name="TextBox 178"/>
          <p:cNvSpPr txBox="1"/>
          <p:nvPr/>
        </p:nvSpPr>
        <p:spPr>
          <a:xfrm>
            <a:off x="1615788" y="513158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T1036</a:t>
            </a:r>
            <a:r>
              <a:rPr lang="en-US" altLang="ko-KR" sz="14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05371" y="5173889"/>
            <a:ext cx="6864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차량 번호</a:t>
            </a:r>
            <a:endParaRPr lang="en-US" altLang="ko-KR" sz="900" dirty="0" smtClean="0"/>
          </a:p>
        </p:txBody>
      </p:sp>
      <p:sp>
        <p:nvSpPr>
          <p:cNvPr id="181" name="TextBox 180"/>
          <p:cNvSpPr txBox="1"/>
          <p:nvPr/>
        </p:nvSpPr>
        <p:spPr>
          <a:xfrm>
            <a:off x="2549003" y="5173889"/>
            <a:ext cx="16546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연결 정보 및 진행 방향 정보</a:t>
            </a:r>
            <a:endParaRPr lang="en-US" altLang="ko-KR" sz="900" dirty="0" smtClean="0"/>
          </a:p>
        </p:txBody>
      </p:sp>
      <p:sp>
        <p:nvSpPr>
          <p:cNvPr id="182" name="직사각형 181"/>
          <p:cNvSpPr/>
          <p:nvPr/>
        </p:nvSpPr>
        <p:spPr>
          <a:xfrm>
            <a:off x="4483196" y="5915607"/>
            <a:ext cx="1152128" cy="231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내 </a:t>
            </a:r>
            <a:r>
              <a:rPr lang="en-US" altLang="ko-KR" sz="1200" b="1" dirty="0" smtClean="0"/>
              <a:t>70% </a:t>
            </a:r>
            <a:r>
              <a:rPr lang="ko-KR" altLang="en-US" sz="1200" b="1" dirty="0" smtClean="0"/>
              <a:t>외</a:t>
            </a:r>
            <a:endParaRPr lang="ko-KR" altLang="en-US" sz="1200" b="1" dirty="0"/>
          </a:p>
        </p:txBody>
      </p:sp>
      <p:sp>
        <p:nvSpPr>
          <p:cNvPr id="183" name="갈매기형 수장 182"/>
          <p:cNvSpPr/>
          <p:nvPr/>
        </p:nvSpPr>
        <p:spPr>
          <a:xfrm rot="16200000">
            <a:off x="2284114" y="5203236"/>
            <a:ext cx="151930" cy="15193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4" name="갈매기형 수장 183"/>
          <p:cNvSpPr/>
          <p:nvPr/>
        </p:nvSpPr>
        <p:spPr>
          <a:xfrm rot="16200000">
            <a:off x="7362986" y="5203236"/>
            <a:ext cx="151930" cy="15193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4452187" y="5682353"/>
            <a:ext cx="1234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줌인</a:t>
            </a:r>
            <a:r>
              <a:rPr lang="en-US" altLang="ko-KR" sz="900" dirty="0" smtClean="0"/>
              <a:t>/</a:t>
            </a:r>
            <a:r>
              <a:rPr lang="ko-KR" altLang="en-US" sz="900" dirty="0" smtClean="0"/>
              <a:t>줌 아웃 확대율</a:t>
            </a:r>
            <a:endParaRPr lang="en-US" altLang="ko-KR" sz="900" dirty="0" smtClean="0"/>
          </a:p>
        </p:txBody>
      </p:sp>
      <p:sp>
        <p:nvSpPr>
          <p:cNvPr id="186" name="TextBox 185"/>
          <p:cNvSpPr txBox="1"/>
          <p:nvPr/>
        </p:nvSpPr>
        <p:spPr>
          <a:xfrm>
            <a:off x="6841157" y="5483042"/>
            <a:ext cx="1293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err="1" smtClean="0"/>
              <a:t>연결등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화살표 표현</a:t>
            </a:r>
            <a:r>
              <a:rPr lang="en-US" altLang="ko-KR" sz="900" dirty="0" smtClean="0"/>
              <a:t>  </a:t>
            </a:r>
          </a:p>
        </p:txBody>
      </p:sp>
      <p:sp>
        <p:nvSpPr>
          <p:cNvPr id="59" name="왼쪽/오른쪽 화살표 58"/>
          <p:cNvSpPr/>
          <p:nvPr/>
        </p:nvSpPr>
        <p:spPr>
          <a:xfrm>
            <a:off x="1854503" y="1437764"/>
            <a:ext cx="6104324" cy="3187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4201860" y="1421509"/>
            <a:ext cx="1478245" cy="313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1500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ea typeface="맑은 고딕"/>
              </a:rPr>
              <a:t>3D LOD </a:t>
            </a:r>
            <a:r>
              <a:rPr lang="ko-KR" altLang="en-US" sz="1100" b="1" dirty="0" smtClean="0">
                <a:solidFill>
                  <a:schemeClr val="bg1"/>
                </a:solidFill>
                <a:ea typeface="맑은 고딕"/>
              </a:rPr>
              <a:t>단계</a:t>
            </a:r>
            <a:endParaRPr lang="en-US" altLang="ko-KR" sz="1100" b="1" dirty="0">
              <a:solidFill>
                <a:schemeClr val="bg1"/>
              </a:solidFill>
              <a:ea typeface="맑은 고딕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32570" y="1210314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1 </a:t>
            </a:r>
            <a:r>
              <a:rPr lang="ko-KR" altLang="en-US" sz="1400" b="1" dirty="0" smtClean="0">
                <a:effectLst>
                  <a:glow rad="139700">
                    <a:schemeClr val="bg1"/>
                  </a:glow>
                </a:effectLst>
              </a:rPr>
              <a:t>단계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72399" y="1210314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2 </a:t>
            </a:r>
            <a:r>
              <a:rPr lang="ko-KR" altLang="en-US" sz="1400" b="1" dirty="0" smtClean="0">
                <a:effectLst>
                  <a:glow rad="139700">
                    <a:schemeClr val="bg1"/>
                  </a:glow>
                </a:effectLst>
              </a:rPr>
              <a:t>단계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63615" y="1210314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3 </a:t>
            </a:r>
            <a:r>
              <a:rPr lang="ko-KR" altLang="en-US" sz="1400" b="1" dirty="0" smtClean="0">
                <a:effectLst>
                  <a:glow rad="139700">
                    <a:schemeClr val="bg1"/>
                  </a:glow>
                </a:effectLst>
              </a:rPr>
              <a:t>단계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55502" y="699703"/>
            <a:ext cx="1976282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</a:rPr>
              <a:t>** 3D LOD</a:t>
            </a:r>
            <a:r>
              <a:rPr lang="ko-KR" altLang="en-US" sz="1000" dirty="0" smtClean="0">
                <a:solidFill>
                  <a:srgbClr val="FF0000"/>
                </a:solidFill>
              </a:rPr>
              <a:t> 단계에 대한 설명은  </a:t>
            </a:r>
            <a:r>
              <a:rPr lang="en-US" altLang="ko-KR" sz="1000" dirty="0" smtClean="0">
                <a:solidFill>
                  <a:srgbClr val="FF0000"/>
                </a:solidFill>
              </a:rPr>
              <a:t>5-2-3</a:t>
            </a:r>
            <a:r>
              <a:rPr lang="ko-KR" altLang="en-US" sz="1000" dirty="0" smtClean="0">
                <a:solidFill>
                  <a:srgbClr val="FF0000"/>
                </a:solidFill>
              </a:rPr>
              <a:t>의 </a:t>
            </a:r>
            <a:r>
              <a:rPr lang="en-US" altLang="ko-KR" sz="1000" dirty="0" smtClean="0">
                <a:solidFill>
                  <a:srgbClr val="FF0000"/>
                </a:solidFill>
              </a:rPr>
              <a:t>3D LOD</a:t>
            </a:r>
            <a:r>
              <a:rPr lang="ko-KR" altLang="en-US" sz="1000" dirty="0" smtClean="0">
                <a:solidFill>
                  <a:srgbClr val="FF0000"/>
                </a:solidFill>
              </a:rPr>
              <a:t> 내용을</a:t>
            </a:r>
            <a:r>
              <a:rPr lang="en-US" altLang="ko-KR" sz="1000" dirty="0" smtClean="0">
                <a:solidFill>
                  <a:srgbClr val="FF0000"/>
                </a:solidFill>
              </a:rPr>
              <a:t> </a:t>
            </a:r>
            <a:r>
              <a:rPr lang="ko-KR" altLang="en-US" sz="1000" dirty="0" smtClean="0">
                <a:solidFill>
                  <a:srgbClr val="FF0000"/>
                </a:solidFill>
              </a:rPr>
              <a:t>참조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pic>
        <p:nvPicPr>
          <p:cNvPr id="64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2" y="2538090"/>
            <a:ext cx="630027" cy="1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5" descr="ê´ë ¨ ì´ë¯¸ì§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67" y="5410867"/>
            <a:ext cx="768489" cy="57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4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직선 연결선 87"/>
          <p:cNvCxnSpPr/>
          <p:nvPr/>
        </p:nvCxnSpPr>
        <p:spPr>
          <a:xfrm>
            <a:off x="278687" y="309116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637110" y="3737320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RS </a:t>
            </a:r>
            <a:r>
              <a:rPr lang="ko-KR" altLang="en-US" sz="1400" b="1" dirty="0" smtClean="0"/>
              <a:t>정보</a:t>
            </a:r>
            <a:endParaRPr lang="ko-KR" altLang="en-US" sz="1400" b="1" dirty="0"/>
          </a:p>
        </p:txBody>
      </p:sp>
      <p:cxnSp>
        <p:nvCxnSpPr>
          <p:cNvPr id="95" name="직선 연결선 94"/>
          <p:cNvCxnSpPr/>
          <p:nvPr/>
        </p:nvCxnSpPr>
        <p:spPr>
          <a:xfrm>
            <a:off x="278687" y="4726425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>
            <a:off x="278687" y="6146541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426534" y="2637839"/>
            <a:ext cx="1234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줌인</a:t>
            </a:r>
            <a:r>
              <a:rPr lang="en-US" altLang="ko-KR" sz="900" dirty="0" smtClean="0"/>
              <a:t>/</a:t>
            </a:r>
            <a:r>
              <a:rPr lang="ko-KR" altLang="en-US" sz="900" dirty="0" smtClean="0"/>
              <a:t>줌 아웃 확대율</a:t>
            </a:r>
            <a:endParaRPr lang="en-US" altLang="ko-KR" sz="900" dirty="0" smtClean="0"/>
          </a:p>
        </p:txBody>
      </p:sp>
      <p:sp>
        <p:nvSpPr>
          <p:cNvPr id="126" name="TextBox 125"/>
          <p:cNvSpPr txBox="1"/>
          <p:nvPr/>
        </p:nvSpPr>
        <p:spPr>
          <a:xfrm>
            <a:off x="4426534" y="4289728"/>
            <a:ext cx="1234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줌인</a:t>
            </a:r>
            <a:r>
              <a:rPr lang="en-US" altLang="ko-KR" sz="900" dirty="0" smtClean="0"/>
              <a:t>/</a:t>
            </a:r>
            <a:r>
              <a:rPr lang="ko-KR" altLang="en-US" sz="900" dirty="0" smtClean="0"/>
              <a:t>줌 아웃 확대율</a:t>
            </a:r>
            <a:endParaRPr lang="en-US" altLang="ko-KR" sz="900" dirty="0" smtClean="0"/>
          </a:p>
        </p:txBody>
      </p:sp>
      <p:sp>
        <p:nvSpPr>
          <p:cNvPr id="132" name="TextBox 131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4</a:t>
            </a:r>
            <a:r>
              <a:rPr lang="en-US" altLang="ko-KR" sz="1200" b="1" dirty="0" smtClean="0"/>
              <a:t>.  HUD Info </a:t>
            </a:r>
            <a:r>
              <a:rPr lang="en-US" altLang="ko-KR" sz="1200" b="1" dirty="0"/>
              <a:t>LOD</a:t>
            </a:r>
            <a:endParaRPr lang="ko-KR" altLang="en-US" sz="12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4457543" y="2866018"/>
            <a:ext cx="1152128" cy="231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내 </a:t>
            </a:r>
            <a:r>
              <a:rPr lang="en-US" altLang="ko-KR" sz="1200" b="1" dirty="0" smtClean="0"/>
              <a:t>50% </a:t>
            </a:r>
            <a:r>
              <a:rPr lang="ko-KR" altLang="en-US" sz="1200" b="1" dirty="0" smtClean="0"/>
              <a:t>외</a:t>
            </a:r>
            <a:endParaRPr lang="ko-KR" altLang="en-US" sz="1200" b="1" dirty="0"/>
          </a:p>
        </p:txBody>
      </p:sp>
      <p:sp>
        <p:nvSpPr>
          <p:cNvPr id="129" name="TextBox 128"/>
          <p:cNvSpPr txBox="1"/>
          <p:nvPr/>
        </p:nvSpPr>
        <p:spPr>
          <a:xfrm>
            <a:off x="4569688" y="2278248"/>
            <a:ext cx="959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OTR </a:t>
            </a:r>
            <a:r>
              <a:rPr lang="ko-KR" altLang="en-US" sz="1400" b="1" dirty="0" smtClean="0"/>
              <a:t>정보</a:t>
            </a:r>
            <a:endParaRPr lang="ko-KR" altLang="en-US" sz="1400" b="1" dirty="0"/>
          </a:p>
        </p:txBody>
      </p:sp>
      <p:sp>
        <p:nvSpPr>
          <p:cNvPr id="136" name="직사각형 135"/>
          <p:cNvSpPr/>
          <p:nvPr/>
        </p:nvSpPr>
        <p:spPr>
          <a:xfrm>
            <a:off x="4467786" y="4487691"/>
            <a:ext cx="1152128" cy="231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내 </a:t>
            </a:r>
            <a:r>
              <a:rPr lang="en-US" altLang="ko-KR" sz="1200" b="1" dirty="0" smtClean="0"/>
              <a:t>50% </a:t>
            </a:r>
            <a:r>
              <a:rPr lang="ko-KR" altLang="en-US" sz="1200" b="1" dirty="0" smtClean="0"/>
              <a:t>외</a:t>
            </a:r>
            <a:endParaRPr lang="ko-KR" altLang="en-US" sz="1200" b="1" dirty="0"/>
          </a:p>
        </p:txBody>
      </p:sp>
      <p:sp>
        <p:nvSpPr>
          <p:cNvPr id="178" name="TextBox 177"/>
          <p:cNvSpPr txBox="1"/>
          <p:nvPr/>
        </p:nvSpPr>
        <p:spPr>
          <a:xfrm>
            <a:off x="4625088" y="5102252"/>
            <a:ext cx="848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TH </a:t>
            </a:r>
            <a:r>
              <a:rPr lang="ko-KR" altLang="en-US" sz="1400" b="1" dirty="0" smtClean="0"/>
              <a:t>정보</a:t>
            </a:r>
            <a:endParaRPr lang="ko-KR" altLang="en-US" sz="1400" b="1" dirty="0"/>
          </a:p>
        </p:txBody>
      </p:sp>
      <p:sp>
        <p:nvSpPr>
          <p:cNvPr id="182" name="직사각형 181"/>
          <p:cNvSpPr/>
          <p:nvPr/>
        </p:nvSpPr>
        <p:spPr>
          <a:xfrm>
            <a:off x="4483196" y="5915607"/>
            <a:ext cx="1152128" cy="231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내 </a:t>
            </a:r>
            <a:r>
              <a:rPr lang="en-US" altLang="ko-KR" sz="1200" b="1" dirty="0" smtClean="0"/>
              <a:t>70% </a:t>
            </a:r>
            <a:r>
              <a:rPr lang="ko-KR" altLang="en-US" sz="1200" b="1" dirty="0" smtClean="0"/>
              <a:t>외</a:t>
            </a:r>
            <a:endParaRPr lang="ko-KR" altLang="en-US" sz="1200" b="1" dirty="0"/>
          </a:p>
        </p:txBody>
      </p:sp>
      <p:sp>
        <p:nvSpPr>
          <p:cNvPr id="185" name="TextBox 184"/>
          <p:cNvSpPr txBox="1"/>
          <p:nvPr/>
        </p:nvSpPr>
        <p:spPr>
          <a:xfrm>
            <a:off x="4452187" y="5682353"/>
            <a:ext cx="12346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줌인</a:t>
            </a:r>
            <a:r>
              <a:rPr lang="en-US" altLang="ko-KR" sz="900" dirty="0" smtClean="0"/>
              <a:t>/</a:t>
            </a:r>
            <a:r>
              <a:rPr lang="ko-KR" altLang="en-US" sz="900" dirty="0" smtClean="0"/>
              <a:t>줌 아웃 확대율</a:t>
            </a:r>
            <a:endParaRPr lang="en-US" altLang="ko-KR" sz="900" dirty="0" smtClean="0"/>
          </a:p>
        </p:txBody>
      </p:sp>
      <p:sp>
        <p:nvSpPr>
          <p:cNvPr id="59" name="왼쪽/오른쪽 화살표 58"/>
          <p:cNvSpPr/>
          <p:nvPr/>
        </p:nvSpPr>
        <p:spPr>
          <a:xfrm>
            <a:off x="1854503" y="1437764"/>
            <a:ext cx="6104324" cy="3187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>
            <a:off x="4201860" y="1421509"/>
            <a:ext cx="1478245" cy="313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150000"/>
              </a:lnSpc>
            </a:pPr>
            <a:r>
              <a:rPr lang="en-US" altLang="ko-KR" sz="1100" b="1" dirty="0" smtClean="0">
                <a:solidFill>
                  <a:schemeClr val="bg1"/>
                </a:solidFill>
                <a:ea typeface="맑은 고딕"/>
              </a:rPr>
              <a:t>3D LOD </a:t>
            </a:r>
            <a:r>
              <a:rPr lang="ko-KR" altLang="en-US" sz="1100" b="1" dirty="0" smtClean="0">
                <a:solidFill>
                  <a:schemeClr val="bg1"/>
                </a:solidFill>
                <a:ea typeface="맑은 고딕"/>
              </a:rPr>
              <a:t>단계</a:t>
            </a:r>
            <a:endParaRPr lang="en-US" altLang="ko-KR" sz="1100" b="1" dirty="0">
              <a:solidFill>
                <a:schemeClr val="bg1"/>
              </a:solidFill>
              <a:ea typeface="맑은 고딕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32570" y="1210314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1 </a:t>
            </a:r>
            <a:r>
              <a:rPr lang="ko-KR" altLang="en-US" sz="1400" b="1" dirty="0" smtClean="0">
                <a:effectLst>
                  <a:glow rad="139700">
                    <a:schemeClr val="bg1"/>
                  </a:glow>
                </a:effectLst>
              </a:rPr>
              <a:t>단계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72399" y="1210314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2 </a:t>
            </a:r>
            <a:r>
              <a:rPr lang="ko-KR" altLang="en-US" sz="1400" b="1" dirty="0" smtClean="0">
                <a:effectLst>
                  <a:glow rad="139700">
                    <a:schemeClr val="bg1"/>
                  </a:glow>
                </a:effectLst>
              </a:rPr>
              <a:t>단계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63615" y="1210314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3 </a:t>
            </a:r>
            <a:r>
              <a:rPr lang="ko-KR" altLang="en-US" sz="1400" b="1" dirty="0" smtClean="0">
                <a:effectLst>
                  <a:glow rad="139700">
                    <a:schemeClr val="bg1"/>
                  </a:glow>
                </a:effectLst>
              </a:rPr>
              <a:t>단계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64" name="직사각형 63"/>
          <p:cNvSpPr/>
          <p:nvPr/>
        </p:nvSpPr>
        <p:spPr bwMode="auto">
          <a:xfrm>
            <a:off x="1264095" y="1298611"/>
            <a:ext cx="7590329" cy="503153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</a:t>
            </a:r>
            <a:r>
              <a:rPr lang="ko-KR" altLang="en-US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기타</a:t>
            </a:r>
            <a:r>
              <a:rPr lang="en-US" altLang="ko-KR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 </a:t>
            </a:r>
            <a:r>
              <a:rPr lang="ko-KR" altLang="en-US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장비 </a:t>
            </a:r>
            <a:r>
              <a:rPr lang="en-US" altLang="ko-KR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HUD info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직선 연결선 118"/>
          <p:cNvCxnSpPr/>
          <p:nvPr/>
        </p:nvCxnSpPr>
        <p:spPr>
          <a:xfrm>
            <a:off x="0" y="691758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5</a:t>
            </a:r>
            <a:r>
              <a:rPr lang="en-US" altLang="ko-KR" sz="1200" b="1" dirty="0" smtClean="0"/>
              <a:t>. Alarm Marker</a:t>
            </a:r>
            <a:endParaRPr lang="ko-KR" altLang="en-US" sz="1200" dirty="0"/>
          </a:p>
        </p:txBody>
      </p:sp>
      <p:sp>
        <p:nvSpPr>
          <p:cNvPr id="75" name="직사각형 74"/>
          <p:cNvSpPr/>
          <p:nvPr/>
        </p:nvSpPr>
        <p:spPr>
          <a:xfrm>
            <a:off x="632364" y="1456015"/>
            <a:ext cx="5814546" cy="3234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0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672591" y="1489527"/>
            <a:ext cx="5718784" cy="314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그룹 52"/>
          <p:cNvGrpSpPr/>
          <p:nvPr/>
        </p:nvGrpSpPr>
        <p:grpSpPr>
          <a:xfrm>
            <a:off x="6210010" y="1510012"/>
            <a:ext cx="186693" cy="1153211"/>
            <a:chOff x="5528088" y="1725183"/>
            <a:chExt cx="176109" cy="1087835"/>
          </a:xfrm>
        </p:grpSpPr>
        <p:grpSp>
          <p:nvGrpSpPr>
            <p:cNvPr id="55" name="그룹 54"/>
            <p:cNvGrpSpPr/>
            <p:nvPr/>
          </p:nvGrpSpPr>
          <p:grpSpPr>
            <a:xfrm>
              <a:off x="5533291" y="1725183"/>
              <a:ext cx="165880" cy="165880"/>
              <a:chOff x="6660232" y="2119474"/>
              <a:chExt cx="216024" cy="216024"/>
            </a:xfrm>
          </p:grpSpPr>
          <p:sp>
            <p:nvSpPr>
              <p:cNvPr id="71" name="직사각형 70"/>
              <p:cNvSpPr/>
              <p:nvPr/>
            </p:nvSpPr>
            <p:spPr>
              <a:xfrm>
                <a:off x="6660232" y="2119474"/>
                <a:ext cx="216024" cy="216024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2" name="Picture 7" descr="C:\Users\J2Y\Desktop\magnifying-glass-finder (1)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6957" y="2146199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그룹 55"/>
            <p:cNvGrpSpPr/>
            <p:nvPr/>
          </p:nvGrpSpPr>
          <p:grpSpPr>
            <a:xfrm>
              <a:off x="5538316" y="1904129"/>
              <a:ext cx="165880" cy="171083"/>
              <a:chOff x="6516216" y="1719979"/>
              <a:chExt cx="165880" cy="171083"/>
            </a:xfrm>
          </p:grpSpPr>
          <p:sp>
            <p:nvSpPr>
              <p:cNvPr id="69" name="직사각형 68"/>
              <p:cNvSpPr/>
              <p:nvPr/>
            </p:nvSpPr>
            <p:spPr>
              <a:xfrm>
                <a:off x="6516216" y="1719979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0" name="Picture 12" descr="C:\Users\J2Y\Desktop\sire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1721607"/>
                <a:ext cx="162574" cy="16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" name="그룹 56"/>
            <p:cNvGrpSpPr/>
            <p:nvPr/>
          </p:nvGrpSpPr>
          <p:grpSpPr>
            <a:xfrm>
              <a:off x="5538316" y="2090587"/>
              <a:ext cx="165881" cy="171083"/>
              <a:chOff x="6850452" y="2206492"/>
              <a:chExt cx="165881" cy="171083"/>
            </a:xfrm>
          </p:grpSpPr>
          <p:sp>
            <p:nvSpPr>
              <p:cNvPr id="67" name="직사각형 66"/>
              <p:cNvSpPr/>
              <p:nvPr/>
            </p:nvSpPr>
            <p:spPr>
              <a:xfrm>
                <a:off x="6850452" y="2206492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8" name="Picture 13" descr="C:\Users\J2Y\Desktop\ey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0453" y="2206492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그룹 57"/>
            <p:cNvGrpSpPr/>
            <p:nvPr/>
          </p:nvGrpSpPr>
          <p:grpSpPr>
            <a:xfrm>
              <a:off x="5538317" y="2274370"/>
              <a:ext cx="165880" cy="171083"/>
              <a:chOff x="6614407" y="2564904"/>
              <a:chExt cx="165880" cy="171083"/>
            </a:xfrm>
          </p:grpSpPr>
          <p:sp>
            <p:nvSpPr>
              <p:cNvPr id="65" name="직사각형 64"/>
              <p:cNvSpPr/>
              <p:nvPr/>
            </p:nvSpPr>
            <p:spPr>
              <a:xfrm>
                <a:off x="6614407" y="256490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6" name="Picture 14" descr="C:\Users\J2Y\Desktop\wrench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3175" y="2573520"/>
                <a:ext cx="148344" cy="153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그룹 58"/>
            <p:cNvGrpSpPr/>
            <p:nvPr/>
          </p:nvGrpSpPr>
          <p:grpSpPr>
            <a:xfrm>
              <a:off x="5528088" y="2458152"/>
              <a:ext cx="171083" cy="171083"/>
              <a:chOff x="7216974" y="2543694"/>
              <a:chExt cx="171083" cy="171083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7216974" y="2543694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4" name="Picture 15" descr="C:\Users\J2Y\Desktop\speech-bubble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6974" y="2543694"/>
                <a:ext cx="171083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그룹 59"/>
            <p:cNvGrpSpPr/>
            <p:nvPr/>
          </p:nvGrpSpPr>
          <p:grpSpPr>
            <a:xfrm>
              <a:off x="5531965" y="2641935"/>
              <a:ext cx="165881" cy="171083"/>
              <a:chOff x="6588224" y="2529070"/>
              <a:chExt cx="165881" cy="171083"/>
            </a:xfrm>
          </p:grpSpPr>
          <p:sp>
            <p:nvSpPr>
              <p:cNvPr id="61" name="직사각형 60"/>
              <p:cNvSpPr/>
              <p:nvPr/>
            </p:nvSpPr>
            <p:spPr>
              <a:xfrm>
                <a:off x="6588224" y="2529070"/>
                <a:ext cx="165880" cy="171083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2" name="Picture 16" descr="C:\Users\J2Y\Desktop\settings-work-tool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5" y="2529070"/>
                <a:ext cx="165880" cy="171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4" name="Picture 6" descr="compass iconì ëí ì´ë¯¸ì§ ê²ìê²°ê³¼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1" y="1557254"/>
            <a:ext cx="284917" cy="2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3" descr="Location pin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00" y="2528330"/>
            <a:ext cx="737105" cy="73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그룹 110"/>
          <p:cNvGrpSpPr/>
          <p:nvPr/>
        </p:nvGrpSpPr>
        <p:grpSpPr>
          <a:xfrm>
            <a:off x="8154753" y="2486605"/>
            <a:ext cx="737105" cy="778830"/>
            <a:chOff x="1548780" y="4988379"/>
            <a:chExt cx="452386" cy="477994"/>
          </a:xfrm>
        </p:grpSpPr>
        <p:pic>
          <p:nvPicPr>
            <p:cNvPr id="112" name="Picture 13" descr="Location pin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780" y="5013987"/>
              <a:ext cx="452386" cy="45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9" descr="Fire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752" y="4988379"/>
              <a:ext cx="261986" cy="274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" name="그룹 113"/>
          <p:cNvGrpSpPr/>
          <p:nvPr/>
        </p:nvGrpSpPr>
        <p:grpSpPr>
          <a:xfrm>
            <a:off x="7631043" y="2528330"/>
            <a:ext cx="737105" cy="737105"/>
            <a:chOff x="2123728" y="5013176"/>
            <a:chExt cx="452386" cy="452386"/>
          </a:xfrm>
        </p:grpSpPr>
        <p:pic>
          <p:nvPicPr>
            <p:cNvPr id="115" name="Picture 13" descr="Location pin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5013176"/>
              <a:ext cx="452386" cy="45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11" descr="Tools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181" y="5059365"/>
              <a:ext cx="212940" cy="222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4" name="TextBox 123"/>
          <p:cNvSpPr txBox="1"/>
          <p:nvPr/>
        </p:nvSpPr>
        <p:spPr>
          <a:xfrm>
            <a:off x="6731161" y="3357002"/>
            <a:ext cx="262184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err="1" smtClean="0"/>
              <a:t>맵</a:t>
            </a:r>
            <a:r>
              <a:rPr lang="ko-KR" altLang="en-US" sz="900" dirty="0" smtClean="0"/>
              <a:t> </a:t>
            </a:r>
            <a:r>
              <a:rPr lang="ko-KR" altLang="en-US" sz="900" dirty="0" err="1" smtClean="0"/>
              <a:t>마커</a:t>
            </a:r>
            <a:r>
              <a:rPr lang="en-US" altLang="ko-KR" sz="900" dirty="0"/>
              <a:t> </a:t>
            </a:r>
            <a:r>
              <a:rPr lang="en-US" altLang="ko-KR" sz="900" dirty="0" smtClean="0"/>
              <a:t>+ </a:t>
            </a:r>
            <a:r>
              <a:rPr lang="ko-KR" altLang="en-US" sz="1050" b="1" u="sng" dirty="0" smtClean="0">
                <a:solidFill>
                  <a:srgbClr val="FF0000"/>
                </a:solidFill>
              </a:rPr>
              <a:t>크리티컬</a:t>
            </a:r>
            <a:r>
              <a:rPr lang="en-US" altLang="ko-KR" sz="1050" b="1" u="sng" dirty="0" smtClean="0">
                <a:solidFill>
                  <a:srgbClr val="FF0000"/>
                </a:solidFill>
              </a:rPr>
              <a:t> </a:t>
            </a:r>
            <a:r>
              <a:rPr lang="ko-KR" altLang="en-US" sz="1050" b="1" u="sng" dirty="0" err="1" smtClean="0">
                <a:solidFill>
                  <a:srgbClr val="FF0000"/>
                </a:solidFill>
              </a:rPr>
              <a:t>알람은</a:t>
            </a:r>
            <a:r>
              <a:rPr lang="ko-KR" altLang="en-US" sz="1050" b="1" u="sng" dirty="0" smtClean="0">
                <a:solidFill>
                  <a:srgbClr val="FF0000"/>
                </a:solidFill>
              </a:rPr>
              <a:t> </a:t>
            </a:r>
            <a:r>
              <a:rPr lang="en-US" altLang="ko-KR" sz="1050" b="1" u="sng" dirty="0" smtClean="0">
                <a:solidFill>
                  <a:srgbClr val="FF0000"/>
                </a:solidFill>
              </a:rPr>
              <a:t>LOD </a:t>
            </a:r>
            <a:r>
              <a:rPr lang="ko-KR" altLang="en-US" sz="1050" b="1" u="sng" dirty="0" smtClean="0">
                <a:solidFill>
                  <a:srgbClr val="FF0000"/>
                </a:solidFill>
              </a:rPr>
              <a:t>단계에  따라</a:t>
            </a:r>
            <a:r>
              <a:rPr lang="ko-KR" altLang="en-US" sz="900" b="1" dirty="0" smtClean="0"/>
              <a:t>  </a:t>
            </a:r>
            <a:r>
              <a:rPr lang="ko-KR" altLang="en-US" sz="900" dirty="0" smtClean="0"/>
              <a:t>아이콘을 통해 빠르게 인식이 가능하게 구성</a:t>
            </a:r>
            <a:endParaRPr lang="en-US" altLang="ko-KR" sz="900" dirty="0"/>
          </a:p>
          <a:p>
            <a:r>
              <a:rPr lang="ko-KR" altLang="en-US" sz="900" dirty="0" smtClean="0"/>
              <a:t>아이콘의 종류는 최대 </a:t>
            </a:r>
            <a:r>
              <a:rPr lang="en-US" altLang="ko-KR" sz="900" dirty="0" smtClean="0"/>
              <a:t>5</a:t>
            </a:r>
            <a:r>
              <a:rPr lang="ko-KR" altLang="en-US" sz="900" dirty="0" smtClean="0"/>
              <a:t>종류로 제한</a:t>
            </a:r>
            <a:endParaRPr lang="en-US" altLang="ko-KR" sz="900" dirty="0"/>
          </a:p>
        </p:txBody>
      </p:sp>
      <p:grpSp>
        <p:nvGrpSpPr>
          <p:cNvPr id="150" name="그룹 149"/>
          <p:cNvGrpSpPr/>
          <p:nvPr/>
        </p:nvGrpSpPr>
        <p:grpSpPr>
          <a:xfrm>
            <a:off x="1547249" y="2669290"/>
            <a:ext cx="338029" cy="338029"/>
            <a:chOff x="1001925" y="2006247"/>
            <a:chExt cx="452386" cy="452386"/>
          </a:xfrm>
        </p:grpSpPr>
        <p:pic>
          <p:nvPicPr>
            <p:cNvPr id="151" name="Picture 13" descr="Location pin icon"/>
            <p:cNvPicPr>
              <a:picLocks noChangeAspect="1" noChangeArrowheads="1"/>
            </p:cNvPicPr>
            <p:nvPr/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925" y="2006247"/>
              <a:ext cx="452386" cy="45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 descr="Nuclear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282" y="2050387"/>
              <a:ext cx="223671" cy="223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3" name="직선 연결선 152"/>
            <p:cNvCxnSpPr/>
            <p:nvPr/>
          </p:nvCxnSpPr>
          <p:spPr>
            <a:xfrm>
              <a:off x="1285046" y="2386980"/>
              <a:ext cx="14880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그룹 153"/>
          <p:cNvGrpSpPr/>
          <p:nvPr/>
        </p:nvGrpSpPr>
        <p:grpSpPr>
          <a:xfrm>
            <a:off x="2770720" y="2275001"/>
            <a:ext cx="369876" cy="360271"/>
            <a:chOff x="2245181" y="1634200"/>
            <a:chExt cx="464447" cy="452386"/>
          </a:xfrm>
        </p:grpSpPr>
        <p:grpSp>
          <p:nvGrpSpPr>
            <p:cNvPr id="155" name="그룹 154"/>
            <p:cNvGrpSpPr/>
            <p:nvPr/>
          </p:nvGrpSpPr>
          <p:grpSpPr>
            <a:xfrm>
              <a:off x="2245181" y="1634200"/>
              <a:ext cx="452386" cy="452386"/>
              <a:chOff x="2123728" y="5013176"/>
              <a:chExt cx="452386" cy="452386"/>
            </a:xfrm>
          </p:grpSpPr>
          <p:pic>
            <p:nvPicPr>
              <p:cNvPr id="158" name="Picture 13" descr="Location pin icon"/>
              <p:cNvPicPr>
                <a:picLocks noChangeAspect="1" noChangeArrowheads="1"/>
              </p:cNvPicPr>
              <p:nvPr/>
            </p:nvPicPr>
            <p:blipFill>
              <a:blip r:embed="rId1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3728" y="5013176"/>
                <a:ext cx="452386" cy="452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11" descr="Tools icon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5181" y="5059365"/>
                <a:ext cx="212940" cy="222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6" name="직선 연결선 155"/>
            <p:cNvCxnSpPr/>
            <p:nvPr/>
          </p:nvCxnSpPr>
          <p:spPr>
            <a:xfrm>
              <a:off x="2560822" y="2006247"/>
              <a:ext cx="148806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직선 연결선 156"/>
            <p:cNvCxnSpPr/>
            <p:nvPr/>
          </p:nvCxnSpPr>
          <p:spPr>
            <a:xfrm>
              <a:off x="2560822" y="1949097"/>
              <a:ext cx="148806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그룹 159"/>
          <p:cNvGrpSpPr/>
          <p:nvPr/>
        </p:nvGrpSpPr>
        <p:grpSpPr>
          <a:xfrm>
            <a:off x="4002572" y="2400175"/>
            <a:ext cx="372661" cy="393756"/>
            <a:chOff x="3491880" y="1767250"/>
            <a:chExt cx="452386" cy="477994"/>
          </a:xfrm>
        </p:grpSpPr>
        <p:grpSp>
          <p:nvGrpSpPr>
            <p:cNvPr id="161" name="그룹 160"/>
            <p:cNvGrpSpPr/>
            <p:nvPr/>
          </p:nvGrpSpPr>
          <p:grpSpPr>
            <a:xfrm>
              <a:off x="3491880" y="1767250"/>
              <a:ext cx="452386" cy="477994"/>
              <a:chOff x="1548780" y="4988379"/>
              <a:chExt cx="452386" cy="477994"/>
            </a:xfrm>
          </p:grpSpPr>
          <p:pic>
            <p:nvPicPr>
              <p:cNvPr id="165" name="Picture 13" descr="Location pin icon"/>
              <p:cNvPicPr>
                <a:picLocks noChangeAspect="1" noChangeArrowheads="1"/>
              </p:cNvPicPr>
              <p:nvPr/>
            </p:nvPicPr>
            <p:blipFill>
              <a:blip r:embed="rId1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8780" y="5013987"/>
                <a:ext cx="452386" cy="452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9" descr="Fire icon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8752" y="4988379"/>
                <a:ext cx="261986" cy="2742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2" name="직선 연결선 161"/>
            <p:cNvCxnSpPr/>
            <p:nvPr/>
          </p:nvCxnSpPr>
          <p:spPr>
            <a:xfrm>
              <a:off x="3795460" y="2201640"/>
              <a:ext cx="14880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직선 연결선 162"/>
            <p:cNvCxnSpPr/>
            <p:nvPr/>
          </p:nvCxnSpPr>
          <p:spPr>
            <a:xfrm>
              <a:off x="3795460" y="2144490"/>
              <a:ext cx="14880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직선 연결선 163"/>
            <p:cNvCxnSpPr/>
            <p:nvPr/>
          </p:nvCxnSpPr>
          <p:spPr>
            <a:xfrm>
              <a:off x="3795460" y="2087340"/>
              <a:ext cx="14880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7" descr="C:\Users\J2Y\Desktop\tiempo (1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60" y="2599414"/>
            <a:ext cx="362227" cy="36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8" name="그룹 167"/>
          <p:cNvGrpSpPr/>
          <p:nvPr/>
        </p:nvGrpSpPr>
        <p:grpSpPr>
          <a:xfrm>
            <a:off x="1063227" y="5045209"/>
            <a:ext cx="737105" cy="778830"/>
            <a:chOff x="1548780" y="4988379"/>
            <a:chExt cx="452386" cy="477994"/>
          </a:xfrm>
        </p:grpSpPr>
        <p:pic>
          <p:nvPicPr>
            <p:cNvPr id="169" name="Picture 13" descr="Location pin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780" y="5013987"/>
              <a:ext cx="452386" cy="45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9" descr="Fire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752" y="4988379"/>
              <a:ext cx="261986" cy="274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1" name="직선 연결선 170"/>
          <p:cNvCxnSpPr/>
          <p:nvPr/>
        </p:nvCxnSpPr>
        <p:spPr>
          <a:xfrm>
            <a:off x="1685975" y="5598244"/>
            <a:ext cx="1611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그룹 171"/>
          <p:cNvGrpSpPr/>
          <p:nvPr/>
        </p:nvGrpSpPr>
        <p:grpSpPr>
          <a:xfrm>
            <a:off x="2077890" y="5037120"/>
            <a:ext cx="737105" cy="778830"/>
            <a:chOff x="1548780" y="4988379"/>
            <a:chExt cx="452386" cy="477994"/>
          </a:xfrm>
        </p:grpSpPr>
        <p:pic>
          <p:nvPicPr>
            <p:cNvPr id="173" name="Picture 13" descr="Location pin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780" y="5013987"/>
              <a:ext cx="452386" cy="45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9" descr="Fire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752" y="4988379"/>
              <a:ext cx="261986" cy="274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5" name="직선 연결선 174"/>
          <p:cNvCxnSpPr/>
          <p:nvPr/>
        </p:nvCxnSpPr>
        <p:spPr>
          <a:xfrm>
            <a:off x="2724001" y="5598244"/>
            <a:ext cx="16117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직선 연결선 175"/>
          <p:cNvCxnSpPr/>
          <p:nvPr/>
        </p:nvCxnSpPr>
        <p:spPr>
          <a:xfrm>
            <a:off x="2724001" y="5492108"/>
            <a:ext cx="16117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그룹 176"/>
          <p:cNvGrpSpPr/>
          <p:nvPr/>
        </p:nvGrpSpPr>
        <p:grpSpPr>
          <a:xfrm>
            <a:off x="3092553" y="5008388"/>
            <a:ext cx="737105" cy="778830"/>
            <a:chOff x="1548780" y="4988379"/>
            <a:chExt cx="452386" cy="477994"/>
          </a:xfrm>
        </p:grpSpPr>
        <p:pic>
          <p:nvPicPr>
            <p:cNvPr id="178" name="Picture 13" descr="Location pin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780" y="5013987"/>
              <a:ext cx="452386" cy="45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9" descr="Fire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752" y="4988379"/>
              <a:ext cx="261986" cy="274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0" name="직선 연결선 179"/>
          <p:cNvCxnSpPr/>
          <p:nvPr/>
        </p:nvCxnSpPr>
        <p:spPr>
          <a:xfrm>
            <a:off x="3708298" y="5598244"/>
            <a:ext cx="16117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/>
          <p:cNvCxnSpPr/>
          <p:nvPr/>
        </p:nvCxnSpPr>
        <p:spPr>
          <a:xfrm>
            <a:off x="3708298" y="5487110"/>
            <a:ext cx="16117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직선 연결선 181"/>
          <p:cNvCxnSpPr/>
          <p:nvPr/>
        </p:nvCxnSpPr>
        <p:spPr>
          <a:xfrm>
            <a:off x="3708298" y="5375976"/>
            <a:ext cx="16117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642942" y="5307442"/>
            <a:ext cx="37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해당 경보에 대한 </a:t>
            </a:r>
            <a:endParaRPr lang="en-US" altLang="ko-KR" sz="900" dirty="0" smtClean="0"/>
          </a:p>
          <a:p>
            <a:r>
              <a:rPr lang="ko-KR" altLang="en-US" sz="900" dirty="0" smtClean="0"/>
              <a:t>등급 정보를 두어 등급에 맞게 </a:t>
            </a:r>
            <a:r>
              <a:rPr lang="ko-KR" altLang="en-US" sz="900" dirty="0" err="1" smtClean="0"/>
              <a:t>레벨링</a:t>
            </a:r>
            <a:r>
              <a:rPr lang="ko-KR" altLang="en-US" sz="900" dirty="0" smtClean="0"/>
              <a:t> 화 되어 아이콘 옆에 체크 표시</a:t>
            </a:r>
            <a:r>
              <a:rPr lang="en-US" altLang="ko-KR" sz="900" dirty="0" smtClean="0"/>
              <a:t>.</a:t>
            </a:r>
          </a:p>
        </p:txBody>
      </p:sp>
      <p:cxnSp>
        <p:nvCxnSpPr>
          <p:cNvPr id="184" name="직선 화살표 연결선 183"/>
          <p:cNvCxnSpPr/>
          <p:nvPr/>
        </p:nvCxnSpPr>
        <p:spPr>
          <a:xfrm>
            <a:off x="1300852" y="6197337"/>
            <a:ext cx="256911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직선 연결선 118"/>
          <p:cNvCxnSpPr/>
          <p:nvPr/>
        </p:nvCxnSpPr>
        <p:spPr>
          <a:xfrm>
            <a:off x="0" y="691758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6</a:t>
            </a:r>
            <a:r>
              <a:rPr lang="en-US" altLang="ko-KR" sz="1200" b="1" dirty="0" smtClean="0"/>
              <a:t>. ITV </a:t>
            </a:r>
            <a:r>
              <a:rPr lang="ko-KR" altLang="en-US" sz="1200" b="1" dirty="0" err="1"/>
              <a:t>알람</a:t>
            </a:r>
            <a:r>
              <a:rPr lang="ko-KR" altLang="en-US" sz="1200" b="1" dirty="0"/>
              <a:t> 정의 및 </a:t>
            </a:r>
            <a:r>
              <a:rPr lang="ko-KR" altLang="en-US" sz="1200" b="1" dirty="0" smtClean="0"/>
              <a:t>분석</a:t>
            </a:r>
            <a:endParaRPr lang="ko-KR" altLang="en-US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2" y="1211342"/>
            <a:ext cx="80867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직사각형 50"/>
          <p:cNvSpPr/>
          <p:nvPr/>
        </p:nvSpPr>
        <p:spPr>
          <a:xfrm>
            <a:off x="1619164" y="1211342"/>
            <a:ext cx="7283723" cy="20243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100" b="1" dirty="0"/>
          </a:p>
        </p:txBody>
      </p:sp>
      <p:sp>
        <p:nvSpPr>
          <p:cNvPr id="52" name="직사각형 51"/>
          <p:cNvSpPr/>
          <p:nvPr/>
        </p:nvSpPr>
        <p:spPr>
          <a:xfrm>
            <a:off x="1634630" y="1577772"/>
            <a:ext cx="5870122" cy="547566"/>
          </a:xfrm>
          <a:prstGeom prst="rect">
            <a:avLst/>
          </a:pr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3162218" y="995898"/>
            <a:ext cx="50417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800" b="1" dirty="0" smtClean="0"/>
              <a:t>가장 치명적인 </a:t>
            </a:r>
            <a:r>
              <a:rPr lang="ko-KR" altLang="en-US" sz="800" b="1" dirty="0" err="1" smtClean="0"/>
              <a:t>알람으로</a:t>
            </a:r>
            <a:r>
              <a:rPr lang="ko-KR" altLang="en-US" sz="800" b="1" dirty="0" smtClean="0"/>
              <a:t> 분석된 접속 문제는 로그인 </a:t>
            </a:r>
            <a:r>
              <a:rPr lang="ko-KR" altLang="en-US" sz="800" b="1" dirty="0"/>
              <a:t>네트워크 상태 확인 </a:t>
            </a:r>
            <a:r>
              <a:rPr lang="ko-KR" altLang="en-US" sz="800" b="1" dirty="0" smtClean="0"/>
              <a:t>문제로 격상 </a:t>
            </a:r>
            <a:r>
              <a:rPr lang="en-US" altLang="ko-KR" sz="700" b="1" dirty="0" smtClean="0">
                <a:hlinkClick r:id="rId3" action="ppaction://hlinksldjump"/>
              </a:rPr>
              <a:t>(</a:t>
            </a:r>
            <a:r>
              <a:rPr lang="en-US" altLang="ko-KR" sz="700" b="1" dirty="0">
                <a:hlinkClick r:id="rId3" action="ppaction://hlinksldjump"/>
              </a:rPr>
              <a:t>3-2-1 3D Main </a:t>
            </a:r>
            <a:r>
              <a:rPr lang="en-US" altLang="ko-KR" sz="700" b="1" dirty="0" smtClean="0">
                <a:hlinkClick r:id="rId3" action="ppaction://hlinksldjump"/>
              </a:rPr>
              <a:t>View)</a:t>
            </a:r>
            <a:r>
              <a:rPr lang="ko-KR" altLang="en-US" sz="700" b="1" dirty="0" smtClean="0">
                <a:hlinkClick r:id="rId3" action="ppaction://hlinksldjump"/>
              </a:rPr>
              <a:t> </a:t>
            </a:r>
            <a:endParaRPr lang="ko-KR" altLang="en-US" sz="1000" b="1" dirty="0"/>
          </a:p>
        </p:txBody>
      </p:sp>
      <p:pic>
        <p:nvPicPr>
          <p:cNvPr id="54" name="Picture 5" descr="ê´ë ¨ ì´ë¯¸ì§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164" y="4413857"/>
            <a:ext cx="1124757" cy="84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849559" y="4351196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T1036</a:t>
            </a:r>
            <a:r>
              <a:rPr lang="en-US" altLang="ko-KR" sz="14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56" name="갈매기형 수장 55"/>
          <p:cNvSpPr/>
          <p:nvPr/>
        </p:nvSpPr>
        <p:spPr>
          <a:xfrm rot="16200000">
            <a:off x="2517885" y="4422850"/>
            <a:ext cx="151930" cy="151930"/>
          </a:xfrm>
          <a:prstGeom prst="chevron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2517885" y="4835641"/>
            <a:ext cx="1301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 smtClean="0"/>
              <a:t>메인 </a:t>
            </a:r>
            <a:r>
              <a:rPr lang="ko-KR" altLang="en-US" sz="800" dirty="0" err="1" smtClean="0"/>
              <a:t>뷰</a:t>
            </a:r>
            <a:endParaRPr lang="en-US" altLang="ko-KR" sz="800" dirty="0"/>
          </a:p>
          <a:p>
            <a:r>
              <a:rPr lang="en-US" altLang="ko-KR" sz="800" dirty="0" smtClean="0"/>
              <a:t>ITV </a:t>
            </a:r>
            <a:r>
              <a:rPr lang="ko-KR" altLang="en-US" sz="800" dirty="0" smtClean="0"/>
              <a:t>관련 시각정보 예시</a:t>
            </a:r>
            <a:endParaRPr lang="en-US" altLang="ko-KR" sz="800" dirty="0" smtClean="0"/>
          </a:p>
          <a:p>
            <a:r>
              <a:rPr lang="en-US" altLang="ko-KR" sz="800" dirty="0" smtClean="0"/>
              <a:t>(</a:t>
            </a:r>
            <a:r>
              <a:rPr lang="ko-KR" altLang="en-US" sz="800" dirty="0" smtClean="0"/>
              <a:t>객체정보 및 </a:t>
            </a:r>
            <a:r>
              <a:rPr lang="ko-KR" altLang="en-US" sz="800" dirty="0" err="1" smtClean="0"/>
              <a:t>알람</a:t>
            </a:r>
            <a:r>
              <a:rPr lang="en-US" altLang="ko-KR" sz="800" dirty="0" smtClean="0"/>
              <a:t>)</a:t>
            </a:r>
            <a:endParaRPr lang="ko-KR" altLang="en-US" sz="800" dirty="0"/>
          </a:p>
        </p:txBody>
      </p:sp>
      <p:sp>
        <p:nvSpPr>
          <p:cNvPr id="58" name="갈매기형 수장 57"/>
          <p:cNvSpPr/>
          <p:nvPr/>
        </p:nvSpPr>
        <p:spPr>
          <a:xfrm rot="16200000">
            <a:off x="4965194" y="3945031"/>
            <a:ext cx="216024" cy="216024"/>
          </a:xfrm>
          <a:prstGeom prst="chevron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5218385" y="3952317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1. </a:t>
            </a:r>
            <a:r>
              <a:rPr lang="ko-KR" altLang="en-US" sz="800" dirty="0" smtClean="0"/>
              <a:t>디폴트</a:t>
            </a:r>
            <a:r>
              <a:rPr lang="en-US" altLang="ko-KR" sz="800" dirty="0" smtClean="0"/>
              <a:t>(</a:t>
            </a:r>
            <a:r>
              <a:rPr lang="ko-KR" altLang="en-US" sz="800" dirty="0" smtClean="0"/>
              <a:t>정상</a:t>
            </a:r>
            <a:r>
              <a:rPr lang="en-US" altLang="ko-KR" sz="800" dirty="0" smtClean="0"/>
              <a:t>)</a:t>
            </a:r>
            <a:endParaRPr lang="ko-KR" altLang="en-US" sz="800" dirty="0"/>
          </a:p>
        </p:txBody>
      </p:sp>
      <p:cxnSp>
        <p:nvCxnSpPr>
          <p:cNvPr id="60" name="꺾인 연결선 59"/>
          <p:cNvCxnSpPr>
            <a:stCxn id="52" idx="3"/>
          </p:cNvCxnSpPr>
          <p:nvPr/>
        </p:nvCxnSpPr>
        <p:spPr>
          <a:xfrm flipH="1">
            <a:off x="5527602" y="1851555"/>
            <a:ext cx="1977150" cy="2009871"/>
          </a:xfrm>
          <a:prstGeom prst="bentConnector4">
            <a:avLst>
              <a:gd name="adj1" fmla="val -82091"/>
              <a:gd name="adj2" fmla="val 89416"/>
            </a:avLst>
          </a:prstGeom>
          <a:ln w="127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/>
          <p:cNvCxnSpPr/>
          <p:nvPr/>
        </p:nvCxnSpPr>
        <p:spPr>
          <a:xfrm>
            <a:off x="2802478" y="4498815"/>
            <a:ext cx="1949034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갈매기형 수장 61"/>
          <p:cNvSpPr/>
          <p:nvPr/>
        </p:nvSpPr>
        <p:spPr>
          <a:xfrm rot="16200000">
            <a:off x="4965194" y="4250100"/>
            <a:ext cx="216024" cy="216024"/>
          </a:xfrm>
          <a:prstGeom prst="chevron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5218385" y="4257386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2. DGPS Health check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</a:t>
            </a:r>
            <a:r>
              <a:rPr lang="ko-KR" altLang="en-US" sz="800" dirty="0" err="1" smtClean="0"/>
              <a:t>유효시</a:t>
            </a:r>
            <a:r>
              <a:rPr lang="en-US" altLang="ko-KR" sz="800" dirty="0" smtClean="0"/>
              <a:t> </a:t>
            </a:r>
            <a:endParaRPr lang="ko-KR" altLang="en-US" sz="800" dirty="0"/>
          </a:p>
        </p:txBody>
      </p:sp>
      <p:sp>
        <p:nvSpPr>
          <p:cNvPr id="64" name="갈매기형 수장 63"/>
          <p:cNvSpPr/>
          <p:nvPr/>
        </p:nvSpPr>
        <p:spPr>
          <a:xfrm rot="5400000">
            <a:off x="4965194" y="4568450"/>
            <a:ext cx="216024" cy="216024"/>
          </a:xfrm>
          <a:prstGeom prst="chevron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5218385" y="4575736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3. Cone</a:t>
            </a:r>
            <a:r>
              <a:rPr lang="ko-KR" altLang="en-US" sz="800" dirty="0" smtClean="0"/>
              <a:t> </a:t>
            </a:r>
            <a:r>
              <a:rPr lang="en-US" altLang="ko-KR" sz="800" dirty="0" smtClean="0"/>
              <a:t>Attached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</a:t>
            </a:r>
            <a:r>
              <a:rPr lang="ko-KR" altLang="en-US" sz="800" dirty="0" err="1" smtClean="0"/>
              <a:t>유효시</a:t>
            </a:r>
            <a:r>
              <a:rPr lang="ko-KR" altLang="en-US" sz="800" dirty="0" smtClean="0"/>
              <a:t> </a:t>
            </a:r>
            <a:r>
              <a:rPr lang="en-US" altLang="ko-KR" sz="800" dirty="0" smtClean="0"/>
              <a:t>(</a:t>
            </a:r>
            <a:r>
              <a:rPr lang="ko-KR" altLang="en-US" sz="800" dirty="0" smtClean="0"/>
              <a:t>화살표 방향이 뒤집힘</a:t>
            </a:r>
            <a:r>
              <a:rPr lang="en-US" altLang="ko-KR" sz="800" dirty="0" smtClean="0"/>
              <a:t>)</a:t>
            </a:r>
            <a:endParaRPr lang="ko-KR" altLang="en-US" sz="800" dirty="0"/>
          </a:p>
        </p:txBody>
      </p:sp>
      <p:sp>
        <p:nvSpPr>
          <p:cNvPr id="66" name="직사각형 65"/>
          <p:cNvSpPr/>
          <p:nvPr/>
        </p:nvSpPr>
        <p:spPr>
          <a:xfrm>
            <a:off x="5471592" y="4851029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 smtClean="0"/>
              <a:t>신호등과 같은 개념으로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발생시 빨간색이 주기적으로 점멸</a:t>
            </a:r>
            <a:r>
              <a:rPr lang="en-US" altLang="ko-KR" sz="800" dirty="0" smtClean="0"/>
              <a:t>.</a:t>
            </a:r>
            <a:endParaRPr lang="ko-KR" altLang="en-US" sz="800" dirty="0"/>
          </a:p>
        </p:txBody>
      </p:sp>
      <p:pic>
        <p:nvPicPr>
          <p:cNvPr id="67" name="Picture 13" descr="Location pin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36" y="3802505"/>
            <a:ext cx="484159" cy="48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그룹 67"/>
          <p:cNvGrpSpPr/>
          <p:nvPr/>
        </p:nvGrpSpPr>
        <p:grpSpPr>
          <a:xfrm>
            <a:off x="2289666" y="4156723"/>
            <a:ext cx="119802" cy="60171"/>
            <a:chOff x="2149773" y="5159556"/>
            <a:chExt cx="162536" cy="81634"/>
          </a:xfrm>
        </p:grpSpPr>
        <p:cxnSp>
          <p:nvCxnSpPr>
            <p:cNvPr id="69" name="직선 연결선 68"/>
            <p:cNvCxnSpPr/>
            <p:nvPr/>
          </p:nvCxnSpPr>
          <p:spPr>
            <a:xfrm>
              <a:off x="2149773" y="5241190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2149773" y="5199098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2151134" y="5159556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직사각형 71"/>
          <p:cNvSpPr/>
          <p:nvPr/>
        </p:nvSpPr>
        <p:spPr>
          <a:xfrm>
            <a:off x="4751512" y="3880663"/>
            <a:ext cx="4392488" cy="11858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4751512" y="5340032"/>
            <a:ext cx="4392488" cy="11858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1634630" y="2177884"/>
            <a:ext cx="7079679" cy="805160"/>
          </a:xfrm>
          <a:prstGeom prst="rect">
            <a:avLst/>
          </a:prstGeom>
          <a:solidFill>
            <a:srgbClr val="00B0F0">
              <a:alpha val="30000"/>
            </a:srgbClr>
          </a:solidFill>
          <a:ln w="1270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5" name="꺾인 연결선 74"/>
          <p:cNvCxnSpPr>
            <a:stCxn id="74" idx="1"/>
            <a:endCxn id="67" idx="0"/>
          </p:cNvCxnSpPr>
          <p:nvPr/>
        </p:nvCxnSpPr>
        <p:spPr>
          <a:xfrm rot="10800000" flipH="1" flipV="1">
            <a:off x="1634630" y="2580463"/>
            <a:ext cx="553486" cy="1222041"/>
          </a:xfrm>
          <a:prstGeom prst="bentConnector4">
            <a:avLst>
              <a:gd name="adj1" fmla="val -41302"/>
              <a:gd name="adj2" fmla="val 79566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꺾인 연결선 75"/>
          <p:cNvCxnSpPr>
            <a:stCxn id="67" idx="1"/>
            <a:endCxn id="73" idx="1"/>
          </p:cNvCxnSpPr>
          <p:nvPr/>
        </p:nvCxnSpPr>
        <p:spPr>
          <a:xfrm rot="10800000" flipH="1" flipV="1">
            <a:off x="1946036" y="4044585"/>
            <a:ext cx="2805476" cy="1888352"/>
          </a:xfrm>
          <a:prstGeom prst="bentConnector3">
            <a:avLst>
              <a:gd name="adj1" fmla="val -19465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13" descr="Location pin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93" y="5368447"/>
            <a:ext cx="484159" cy="48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그룹 77"/>
          <p:cNvGrpSpPr/>
          <p:nvPr/>
        </p:nvGrpSpPr>
        <p:grpSpPr>
          <a:xfrm>
            <a:off x="5279274" y="5722665"/>
            <a:ext cx="119802" cy="60171"/>
            <a:chOff x="2149773" y="5159556"/>
            <a:chExt cx="162536" cy="81634"/>
          </a:xfrm>
        </p:grpSpPr>
        <p:cxnSp>
          <p:nvCxnSpPr>
            <p:cNvPr id="79" name="직선 연결선 78"/>
            <p:cNvCxnSpPr/>
            <p:nvPr/>
          </p:nvCxnSpPr>
          <p:spPr>
            <a:xfrm>
              <a:off x="2149773" y="5241190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2149773" y="5199098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2151134" y="5159556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직사각형 81"/>
          <p:cNvSpPr/>
          <p:nvPr/>
        </p:nvSpPr>
        <p:spPr>
          <a:xfrm>
            <a:off x="5527603" y="5417880"/>
            <a:ext cx="34466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" dirty="0" smtClean="0"/>
              <a:t>ITV </a:t>
            </a:r>
            <a:r>
              <a:rPr lang="ko-KR" altLang="en-US" sz="700" dirty="0" err="1" smtClean="0"/>
              <a:t>알람</a:t>
            </a:r>
            <a:r>
              <a:rPr lang="ko-KR" altLang="en-US" sz="700" dirty="0" smtClean="0"/>
              <a:t> 대표 아이콘 고정</a:t>
            </a:r>
            <a:r>
              <a:rPr lang="en-US" altLang="ko-KR" sz="700" dirty="0" smtClean="0"/>
              <a:t>.</a:t>
            </a:r>
          </a:p>
          <a:p>
            <a:endParaRPr lang="en-US" altLang="ko-KR" sz="700" dirty="0"/>
          </a:p>
          <a:p>
            <a:r>
              <a:rPr lang="ko-KR" altLang="en-US" sz="700" dirty="0" smtClean="0"/>
              <a:t>우측 하단부 막대기 </a:t>
            </a:r>
            <a:r>
              <a:rPr lang="en-US" altLang="ko-KR" sz="700" dirty="0" smtClean="0"/>
              <a:t>3</a:t>
            </a:r>
            <a:r>
              <a:rPr lang="ko-KR" altLang="en-US" sz="700" dirty="0" smtClean="0"/>
              <a:t>레벨의 표현으로 </a:t>
            </a:r>
            <a:r>
              <a:rPr lang="ko-KR" altLang="en-US" sz="700" dirty="0" err="1" smtClean="0"/>
              <a:t>알람의</a:t>
            </a:r>
            <a:r>
              <a:rPr lang="ko-KR" altLang="en-US" sz="700" dirty="0"/>
              <a:t> </a:t>
            </a:r>
            <a:r>
              <a:rPr lang="ko-KR" altLang="en-US" sz="700" dirty="0" smtClean="0"/>
              <a:t>발생과 중요도를 표현</a:t>
            </a:r>
            <a:r>
              <a:rPr lang="en-US" altLang="ko-KR" sz="700" dirty="0" smtClean="0"/>
              <a:t>.</a:t>
            </a:r>
            <a:endParaRPr lang="ko-KR" altLang="en-US" sz="700" dirty="0"/>
          </a:p>
        </p:txBody>
      </p:sp>
      <p:sp>
        <p:nvSpPr>
          <p:cNvPr id="83" name="직사각형 82"/>
          <p:cNvSpPr/>
          <p:nvPr/>
        </p:nvSpPr>
        <p:spPr>
          <a:xfrm>
            <a:off x="5527603" y="5870208"/>
            <a:ext cx="344660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altLang="ko-KR" sz="700" dirty="0" smtClean="0"/>
              <a:t>  1</a:t>
            </a:r>
            <a:r>
              <a:rPr lang="ko-KR" altLang="en-US" sz="700" dirty="0" smtClean="0"/>
              <a:t>레벨 </a:t>
            </a:r>
            <a:r>
              <a:rPr lang="en-US" altLang="ko-KR" sz="700" dirty="0" smtClean="0"/>
              <a:t>Break Event </a:t>
            </a:r>
            <a:r>
              <a:rPr lang="ko-KR" altLang="en-US" sz="700" dirty="0" smtClean="0"/>
              <a:t>발생</a:t>
            </a:r>
            <a:endParaRPr lang="en-US" altLang="ko-KR" sz="700" dirty="0" smtClean="0"/>
          </a:p>
          <a:p>
            <a:pPr marL="228600" indent="-228600">
              <a:buAutoNum type="arabicPeriod"/>
            </a:pPr>
            <a:endParaRPr lang="en-US" altLang="ko-KR" sz="700" dirty="0" smtClean="0"/>
          </a:p>
          <a:p>
            <a:pPr marL="228600" indent="-228600">
              <a:buAutoNum type="arabicPeriod" startAt="2"/>
            </a:pPr>
            <a:r>
              <a:rPr lang="en-US" altLang="ko-KR" sz="700" dirty="0" smtClean="0"/>
              <a:t>  2</a:t>
            </a:r>
            <a:r>
              <a:rPr lang="ko-KR" altLang="en-US" sz="700" dirty="0" smtClean="0"/>
              <a:t>레벨 </a:t>
            </a:r>
            <a:r>
              <a:rPr lang="en-US" altLang="ko-KR" sz="700" dirty="0" smtClean="0"/>
              <a:t>Warning Alert </a:t>
            </a:r>
            <a:r>
              <a:rPr lang="ko-KR" altLang="en-US" sz="700" dirty="0" smtClean="0"/>
              <a:t>발생</a:t>
            </a:r>
            <a:endParaRPr lang="en-US" altLang="ko-KR" sz="700" dirty="0" smtClean="0"/>
          </a:p>
          <a:p>
            <a:pPr marL="228600" indent="-228600">
              <a:buAutoNum type="arabicPeriod" startAt="2"/>
            </a:pPr>
            <a:endParaRPr lang="en-US" altLang="ko-KR" sz="700" dirty="0" smtClean="0"/>
          </a:p>
          <a:p>
            <a:r>
              <a:rPr lang="en-US" altLang="ko-KR" sz="700" dirty="0" smtClean="0"/>
              <a:t>3.       3</a:t>
            </a:r>
            <a:r>
              <a:rPr lang="ko-KR" altLang="en-US" sz="700" dirty="0" smtClean="0"/>
              <a:t>레벨 </a:t>
            </a:r>
            <a:r>
              <a:rPr lang="en-US" altLang="ko-KR" sz="700" dirty="0" smtClean="0"/>
              <a:t>Warning Alert </a:t>
            </a:r>
            <a:r>
              <a:rPr lang="ko-KR" altLang="en-US" sz="700" dirty="0" smtClean="0"/>
              <a:t>발생 </a:t>
            </a:r>
            <a:r>
              <a:rPr lang="en-US" altLang="ko-KR" sz="700" dirty="0" smtClean="0"/>
              <a:t>(</a:t>
            </a:r>
            <a:r>
              <a:rPr lang="ko-KR" altLang="en-US" sz="700" dirty="0" smtClean="0"/>
              <a:t>구분 협의 필요</a:t>
            </a:r>
            <a:r>
              <a:rPr lang="en-US" altLang="ko-KR" sz="700" dirty="0" smtClean="0"/>
              <a:t>)  </a:t>
            </a:r>
            <a:endParaRPr lang="en-US" altLang="ko-KR" sz="700" dirty="0"/>
          </a:p>
        </p:txBody>
      </p:sp>
      <p:cxnSp>
        <p:nvCxnSpPr>
          <p:cNvPr id="84" name="직선 연결선 83"/>
          <p:cNvCxnSpPr/>
          <p:nvPr/>
        </p:nvCxnSpPr>
        <p:spPr>
          <a:xfrm>
            <a:off x="5736474" y="5981936"/>
            <a:ext cx="118799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그룹 84"/>
          <p:cNvGrpSpPr/>
          <p:nvPr/>
        </p:nvGrpSpPr>
        <p:grpSpPr>
          <a:xfrm>
            <a:off x="5742824" y="6164096"/>
            <a:ext cx="118799" cy="31750"/>
            <a:chOff x="5461650" y="6061546"/>
            <a:chExt cx="118799" cy="31750"/>
          </a:xfrm>
        </p:grpSpPr>
        <p:cxnSp>
          <p:nvCxnSpPr>
            <p:cNvPr id="86" name="직선 연결선 85"/>
            <p:cNvCxnSpPr/>
            <p:nvPr/>
          </p:nvCxnSpPr>
          <p:spPr>
            <a:xfrm>
              <a:off x="5461650" y="6093296"/>
              <a:ext cx="118799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5461650" y="6061546"/>
              <a:ext cx="118799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그룹 87"/>
          <p:cNvGrpSpPr/>
          <p:nvPr/>
        </p:nvGrpSpPr>
        <p:grpSpPr>
          <a:xfrm>
            <a:off x="5744066" y="6366523"/>
            <a:ext cx="119802" cy="60171"/>
            <a:chOff x="2149773" y="5159556"/>
            <a:chExt cx="162536" cy="81634"/>
          </a:xfrm>
        </p:grpSpPr>
        <p:cxnSp>
          <p:nvCxnSpPr>
            <p:cNvPr id="89" name="직선 연결선 88"/>
            <p:cNvCxnSpPr/>
            <p:nvPr/>
          </p:nvCxnSpPr>
          <p:spPr>
            <a:xfrm>
              <a:off x="2149773" y="5241190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2149773" y="5199098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2151134" y="5159556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Picture 7" descr="C:\Users\J2Y\Desktop\tiempo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51" y="3856319"/>
            <a:ext cx="230182" cy="23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7" descr="C:\Users\J2Y\Desktop\tiempo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81" y="5421288"/>
            <a:ext cx="230182" cy="23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8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7. STS </a:t>
            </a:r>
            <a:r>
              <a:rPr lang="ko-KR" altLang="en-US" sz="1200" b="1" dirty="0" err="1"/>
              <a:t>알람</a:t>
            </a:r>
            <a:r>
              <a:rPr lang="ko-KR" altLang="en-US" sz="1200" b="1" dirty="0"/>
              <a:t> 정의 및 </a:t>
            </a:r>
            <a:r>
              <a:rPr lang="ko-KR" altLang="en-US" sz="1200" b="1" dirty="0" smtClean="0"/>
              <a:t>분석</a:t>
            </a:r>
            <a:endParaRPr lang="ko-KR" altLang="en-US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162218" y="995898"/>
            <a:ext cx="50417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800" b="1" dirty="0" smtClean="0"/>
              <a:t>가장 치명적인 </a:t>
            </a:r>
            <a:r>
              <a:rPr lang="ko-KR" altLang="en-US" sz="800" b="1" dirty="0" err="1" smtClean="0"/>
              <a:t>알람으로</a:t>
            </a:r>
            <a:r>
              <a:rPr lang="ko-KR" altLang="en-US" sz="800" b="1" dirty="0" smtClean="0"/>
              <a:t> 분석된 접속 문제는 로그인 </a:t>
            </a:r>
            <a:r>
              <a:rPr lang="ko-KR" altLang="en-US" sz="800" b="1" dirty="0"/>
              <a:t>네트워크 상태 확인 </a:t>
            </a:r>
            <a:r>
              <a:rPr lang="ko-KR" altLang="en-US" sz="800" b="1" dirty="0" smtClean="0"/>
              <a:t>문제로 격상 </a:t>
            </a:r>
            <a:r>
              <a:rPr lang="en-US" altLang="ko-KR" sz="700" b="1" dirty="0" smtClean="0">
                <a:hlinkClick r:id="rId2" action="ppaction://hlinksldjump"/>
              </a:rPr>
              <a:t>(</a:t>
            </a:r>
            <a:r>
              <a:rPr lang="en-US" altLang="ko-KR" sz="700" b="1" dirty="0">
                <a:hlinkClick r:id="rId2" action="ppaction://hlinksldjump"/>
              </a:rPr>
              <a:t>3-2-1 3D Main </a:t>
            </a:r>
            <a:r>
              <a:rPr lang="en-US" altLang="ko-KR" sz="700" b="1" dirty="0" smtClean="0">
                <a:hlinkClick r:id="rId2" action="ppaction://hlinksldjump"/>
              </a:rPr>
              <a:t>View)</a:t>
            </a:r>
            <a:r>
              <a:rPr lang="ko-KR" altLang="en-US" sz="700" b="1" dirty="0" smtClean="0">
                <a:hlinkClick r:id="rId2" action="ppaction://hlinksldjump"/>
              </a:rPr>
              <a:t> </a:t>
            </a:r>
            <a:endParaRPr lang="ko-KR" altLang="en-US" sz="1000" b="1" dirty="0"/>
          </a:p>
        </p:txBody>
      </p:sp>
      <p:pic>
        <p:nvPicPr>
          <p:cNvPr id="1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21" y="1218002"/>
            <a:ext cx="8905542" cy="92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" name="Picture 2" descr="í­ë§ sts 3dì ëí ì´ë¯¸ì§ ê²ìê²°ê³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3" y="3650360"/>
            <a:ext cx="3664582" cy="206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Box 136"/>
          <p:cNvSpPr txBox="1"/>
          <p:nvPr/>
        </p:nvSpPr>
        <p:spPr>
          <a:xfrm>
            <a:off x="1942818" y="3342583"/>
            <a:ext cx="896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 STS00</a:t>
            </a:r>
            <a:r>
              <a:rPr lang="en-US" altLang="ko-KR" sz="1400" b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rPr>
              <a:t> </a:t>
            </a:r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r>
              <a:rPr lang="en-US" altLang="ko-KR" sz="14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5472284" y="3450105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 smtClean="0"/>
              <a:t>신호등과 같은 개념으로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발생시 빨간색이 주기적으로 점멸</a:t>
            </a:r>
            <a:r>
              <a:rPr lang="en-US" altLang="ko-KR" sz="800" dirty="0" smtClean="0"/>
              <a:t>.</a:t>
            </a:r>
            <a:endParaRPr lang="ko-KR" altLang="en-US" sz="800" dirty="0"/>
          </a:p>
        </p:txBody>
      </p:sp>
      <p:sp>
        <p:nvSpPr>
          <p:cNvPr id="139" name="직사각형 138"/>
          <p:cNvSpPr/>
          <p:nvPr/>
        </p:nvSpPr>
        <p:spPr>
          <a:xfrm>
            <a:off x="4752204" y="2737741"/>
            <a:ext cx="4392488" cy="9278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0" name="꺾인 연결선 139"/>
          <p:cNvCxnSpPr/>
          <p:nvPr/>
        </p:nvCxnSpPr>
        <p:spPr>
          <a:xfrm flipV="1">
            <a:off x="2652361" y="2865561"/>
            <a:ext cx="2099843" cy="799990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직사각형 140"/>
          <p:cNvSpPr/>
          <p:nvPr/>
        </p:nvSpPr>
        <p:spPr>
          <a:xfrm>
            <a:off x="5007711" y="2751563"/>
            <a:ext cx="50006" cy="5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" name="직사각형 141"/>
          <p:cNvSpPr/>
          <p:nvPr/>
        </p:nvSpPr>
        <p:spPr>
          <a:xfrm>
            <a:off x="1933444" y="1420437"/>
            <a:ext cx="6634608" cy="539366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3" name="그룹 142"/>
          <p:cNvGrpSpPr/>
          <p:nvPr/>
        </p:nvGrpSpPr>
        <p:grpSpPr>
          <a:xfrm>
            <a:off x="2048632" y="2858424"/>
            <a:ext cx="484159" cy="484159"/>
            <a:chOff x="4572000" y="4550059"/>
            <a:chExt cx="484159" cy="484159"/>
          </a:xfrm>
        </p:grpSpPr>
        <p:pic>
          <p:nvPicPr>
            <p:cNvPr id="144" name="Picture 13" descr="Location pin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550059"/>
              <a:ext cx="484159" cy="4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5" name="그룹 144"/>
            <p:cNvGrpSpPr/>
            <p:nvPr/>
          </p:nvGrpSpPr>
          <p:grpSpPr>
            <a:xfrm>
              <a:off x="4701741" y="4606483"/>
              <a:ext cx="307617" cy="360306"/>
              <a:chOff x="4701741" y="4606483"/>
              <a:chExt cx="307617" cy="360306"/>
            </a:xfrm>
          </p:grpSpPr>
          <p:cxnSp>
            <p:nvCxnSpPr>
              <p:cNvPr id="146" name="직선 연결선 145"/>
              <p:cNvCxnSpPr/>
              <p:nvPr/>
            </p:nvCxnSpPr>
            <p:spPr>
              <a:xfrm>
                <a:off x="4890559" y="4966789"/>
                <a:ext cx="118799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7" name="Picture 7" descr="C:\Users\J2Y\Desktop\tiempo (1)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1741" y="4606483"/>
                <a:ext cx="230182" cy="230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48" name="꺾인 연결선 147"/>
          <p:cNvCxnSpPr>
            <a:stCxn id="144" idx="1"/>
            <a:endCxn id="158" idx="1"/>
          </p:cNvCxnSpPr>
          <p:nvPr/>
        </p:nvCxnSpPr>
        <p:spPr>
          <a:xfrm rot="10800000" flipH="1" flipV="1">
            <a:off x="2048632" y="3100503"/>
            <a:ext cx="2711448" cy="1734403"/>
          </a:xfrm>
          <a:prstGeom prst="bentConnector3">
            <a:avLst>
              <a:gd name="adj1" fmla="val -40348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직사각형 148"/>
          <p:cNvSpPr/>
          <p:nvPr/>
        </p:nvSpPr>
        <p:spPr>
          <a:xfrm>
            <a:off x="1919161" y="1218002"/>
            <a:ext cx="7401702" cy="20243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100" b="1" dirty="0"/>
          </a:p>
        </p:txBody>
      </p:sp>
      <p:grpSp>
        <p:nvGrpSpPr>
          <p:cNvPr id="150" name="그룹 149"/>
          <p:cNvGrpSpPr/>
          <p:nvPr/>
        </p:nvGrpSpPr>
        <p:grpSpPr>
          <a:xfrm>
            <a:off x="2113990" y="3557826"/>
            <a:ext cx="458151" cy="215444"/>
            <a:chOff x="2751663" y="4270080"/>
            <a:chExt cx="458151" cy="215444"/>
          </a:xfrm>
        </p:grpSpPr>
        <p:sp>
          <p:nvSpPr>
            <p:cNvPr id="151" name="모서리가 둥근 직사각형 150"/>
            <p:cNvSpPr/>
            <p:nvPr/>
          </p:nvSpPr>
          <p:spPr>
            <a:xfrm>
              <a:off x="2751663" y="4304965"/>
              <a:ext cx="452185" cy="145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2847214" y="4270080"/>
              <a:ext cx="3626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b="1" dirty="0" smtClean="0"/>
                <a:t>017</a:t>
              </a:r>
              <a:endParaRPr lang="ko-KR" altLang="en-US" sz="800" b="1" dirty="0"/>
            </a:p>
          </p:txBody>
        </p:sp>
        <p:sp>
          <p:nvSpPr>
            <p:cNvPr id="153" name="타원 152"/>
            <p:cNvSpPr/>
            <p:nvPr/>
          </p:nvSpPr>
          <p:spPr>
            <a:xfrm>
              <a:off x="2783962" y="4323519"/>
              <a:ext cx="103114" cy="10311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4" name="직사각형 153"/>
          <p:cNvSpPr/>
          <p:nvPr/>
        </p:nvSpPr>
        <p:spPr>
          <a:xfrm>
            <a:off x="5219077" y="2809396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1. </a:t>
            </a:r>
            <a:r>
              <a:rPr lang="ko-KR" altLang="en-US" sz="800" dirty="0" smtClean="0"/>
              <a:t>디폴트</a:t>
            </a:r>
            <a:r>
              <a:rPr lang="en-US" altLang="ko-KR" sz="800" dirty="0" smtClean="0"/>
              <a:t>(</a:t>
            </a:r>
            <a:r>
              <a:rPr lang="ko-KR" altLang="en-US" sz="800" dirty="0" smtClean="0"/>
              <a:t>정상</a:t>
            </a:r>
            <a:r>
              <a:rPr lang="en-US" altLang="ko-KR" sz="800" dirty="0" smtClean="0"/>
              <a:t>)</a:t>
            </a:r>
            <a:endParaRPr lang="ko-KR" altLang="en-US" sz="800" dirty="0"/>
          </a:p>
        </p:txBody>
      </p:sp>
      <p:sp>
        <p:nvSpPr>
          <p:cNvPr id="155" name="직사각형 154"/>
          <p:cNvSpPr/>
          <p:nvPr/>
        </p:nvSpPr>
        <p:spPr>
          <a:xfrm>
            <a:off x="5219077" y="3114465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2. </a:t>
            </a:r>
            <a:r>
              <a:rPr lang="ko-KR" altLang="en-US" sz="800" dirty="0" smtClean="0"/>
              <a:t>장비 네트워크 연결 불가시 </a:t>
            </a:r>
            <a:endParaRPr lang="ko-KR" altLang="en-US" sz="800" dirty="0"/>
          </a:p>
        </p:txBody>
      </p:sp>
      <p:sp>
        <p:nvSpPr>
          <p:cNvPr id="156" name="타원 155"/>
          <p:cNvSpPr/>
          <p:nvPr/>
        </p:nvSpPr>
        <p:spPr>
          <a:xfrm>
            <a:off x="4940100" y="2865561"/>
            <a:ext cx="103114" cy="1031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타원 156"/>
          <p:cNvSpPr/>
          <p:nvPr/>
        </p:nvSpPr>
        <p:spPr>
          <a:xfrm>
            <a:off x="4940100" y="3170630"/>
            <a:ext cx="103114" cy="10311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직사각형 157"/>
          <p:cNvSpPr/>
          <p:nvPr/>
        </p:nvSpPr>
        <p:spPr>
          <a:xfrm>
            <a:off x="4760080" y="4305429"/>
            <a:ext cx="4392488" cy="10589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직사각형 158"/>
          <p:cNvSpPr/>
          <p:nvPr/>
        </p:nvSpPr>
        <p:spPr>
          <a:xfrm>
            <a:off x="5536171" y="4383277"/>
            <a:ext cx="34466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" dirty="0" smtClean="0"/>
              <a:t>ITV </a:t>
            </a:r>
            <a:r>
              <a:rPr lang="ko-KR" altLang="en-US" sz="700" dirty="0" err="1" smtClean="0"/>
              <a:t>알람</a:t>
            </a:r>
            <a:r>
              <a:rPr lang="ko-KR" altLang="en-US" sz="700" dirty="0" smtClean="0"/>
              <a:t> 대표 아이콘 고정</a:t>
            </a:r>
            <a:r>
              <a:rPr lang="en-US" altLang="ko-KR" sz="700" dirty="0" smtClean="0"/>
              <a:t>.</a:t>
            </a:r>
          </a:p>
          <a:p>
            <a:endParaRPr lang="en-US" altLang="ko-KR" sz="700" dirty="0"/>
          </a:p>
          <a:p>
            <a:r>
              <a:rPr lang="ko-KR" altLang="en-US" sz="700" dirty="0" smtClean="0"/>
              <a:t>우측 하단부 막대기 </a:t>
            </a:r>
            <a:r>
              <a:rPr lang="en-US" altLang="ko-KR" sz="700" dirty="0" smtClean="0"/>
              <a:t>3</a:t>
            </a:r>
            <a:r>
              <a:rPr lang="ko-KR" altLang="en-US" sz="700" dirty="0" smtClean="0"/>
              <a:t>레벨의 표현으로 </a:t>
            </a:r>
            <a:r>
              <a:rPr lang="ko-KR" altLang="en-US" sz="700" dirty="0" err="1" smtClean="0"/>
              <a:t>알람의</a:t>
            </a:r>
            <a:r>
              <a:rPr lang="ko-KR" altLang="en-US" sz="700" dirty="0"/>
              <a:t> </a:t>
            </a:r>
            <a:r>
              <a:rPr lang="ko-KR" altLang="en-US" sz="700" dirty="0" smtClean="0"/>
              <a:t>발생과 중요도를 표현</a:t>
            </a:r>
            <a:r>
              <a:rPr lang="en-US" altLang="ko-KR" sz="700" dirty="0" smtClean="0"/>
              <a:t>.</a:t>
            </a:r>
            <a:endParaRPr lang="ko-KR" altLang="en-US" sz="700" dirty="0"/>
          </a:p>
        </p:txBody>
      </p:sp>
      <p:sp>
        <p:nvSpPr>
          <p:cNvPr id="160" name="직사각형 159"/>
          <p:cNvSpPr/>
          <p:nvPr/>
        </p:nvSpPr>
        <p:spPr>
          <a:xfrm>
            <a:off x="5536171" y="4835605"/>
            <a:ext cx="34466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altLang="ko-KR" sz="700" dirty="0" smtClean="0"/>
              <a:t>  1</a:t>
            </a:r>
            <a:r>
              <a:rPr lang="ko-KR" altLang="en-US" sz="700" dirty="0" smtClean="0"/>
              <a:t>레벨 </a:t>
            </a:r>
            <a:r>
              <a:rPr lang="en-US" altLang="ko-KR" sz="700" dirty="0" smtClean="0"/>
              <a:t>Break Event </a:t>
            </a:r>
            <a:r>
              <a:rPr lang="ko-KR" altLang="en-US" sz="700" dirty="0" smtClean="0"/>
              <a:t>발생</a:t>
            </a:r>
            <a:endParaRPr lang="en-US" altLang="ko-KR" sz="700" dirty="0" smtClean="0"/>
          </a:p>
          <a:p>
            <a:pPr marL="228600" indent="-228600">
              <a:buAutoNum type="arabicPeriod"/>
            </a:pPr>
            <a:endParaRPr lang="en-US" altLang="ko-KR" sz="700" dirty="0" smtClean="0"/>
          </a:p>
          <a:p>
            <a:r>
              <a:rPr lang="en-US" altLang="ko-KR" sz="700" dirty="0" smtClean="0"/>
              <a:t>2..       3</a:t>
            </a:r>
            <a:r>
              <a:rPr lang="ko-KR" altLang="en-US" sz="700" dirty="0" smtClean="0"/>
              <a:t>레벨 </a:t>
            </a:r>
            <a:r>
              <a:rPr lang="en-US" altLang="ko-KR" sz="700" dirty="0" smtClean="0"/>
              <a:t>Critical </a:t>
            </a:r>
            <a:r>
              <a:rPr lang="ko-KR" altLang="en-US" sz="700" dirty="0" smtClean="0"/>
              <a:t>분류 발생</a:t>
            </a:r>
            <a:r>
              <a:rPr lang="en-US" altLang="ko-KR" sz="700" dirty="0" smtClean="0"/>
              <a:t> </a:t>
            </a:r>
            <a:endParaRPr lang="en-US" altLang="ko-KR" sz="700" dirty="0"/>
          </a:p>
        </p:txBody>
      </p:sp>
      <p:cxnSp>
        <p:nvCxnSpPr>
          <p:cNvPr id="161" name="직선 연결선 160"/>
          <p:cNvCxnSpPr/>
          <p:nvPr/>
        </p:nvCxnSpPr>
        <p:spPr>
          <a:xfrm>
            <a:off x="5745042" y="4947333"/>
            <a:ext cx="118799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그룹 161"/>
          <p:cNvGrpSpPr/>
          <p:nvPr/>
        </p:nvGrpSpPr>
        <p:grpSpPr>
          <a:xfrm>
            <a:off x="5752634" y="5119649"/>
            <a:ext cx="119802" cy="60171"/>
            <a:chOff x="2149773" y="5159556"/>
            <a:chExt cx="162536" cy="81634"/>
          </a:xfrm>
        </p:grpSpPr>
        <p:cxnSp>
          <p:nvCxnSpPr>
            <p:cNvPr id="163" name="직선 연결선 162"/>
            <p:cNvCxnSpPr/>
            <p:nvPr/>
          </p:nvCxnSpPr>
          <p:spPr>
            <a:xfrm>
              <a:off x="2149773" y="5241190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직선 연결선 163"/>
            <p:cNvCxnSpPr/>
            <p:nvPr/>
          </p:nvCxnSpPr>
          <p:spPr>
            <a:xfrm>
              <a:off x="2149773" y="5199098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직선 연결선 164"/>
            <p:cNvCxnSpPr/>
            <p:nvPr/>
          </p:nvCxnSpPr>
          <p:spPr>
            <a:xfrm>
              <a:off x="2151134" y="5159556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그룹 165"/>
          <p:cNvGrpSpPr/>
          <p:nvPr/>
        </p:nvGrpSpPr>
        <p:grpSpPr>
          <a:xfrm>
            <a:off x="4868092" y="4325203"/>
            <a:ext cx="484159" cy="484159"/>
            <a:chOff x="1576459" y="3629314"/>
            <a:chExt cx="484159" cy="484159"/>
          </a:xfrm>
        </p:grpSpPr>
        <p:pic>
          <p:nvPicPr>
            <p:cNvPr id="167" name="Picture 13" descr="Location pin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459" y="3629314"/>
              <a:ext cx="484159" cy="4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8" name="그룹 167"/>
            <p:cNvGrpSpPr/>
            <p:nvPr/>
          </p:nvGrpSpPr>
          <p:grpSpPr>
            <a:xfrm>
              <a:off x="1920089" y="3983532"/>
              <a:ext cx="119802" cy="60171"/>
              <a:chOff x="2149773" y="5159556"/>
              <a:chExt cx="162536" cy="81634"/>
            </a:xfrm>
          </p:grpSpPr>
          <p:cxnSp>
            <p:nvCxnSpPr>
              <p:cNvPr id="170" name="직선 연결선 169"/>
              <p:cNvCxnSpPr/>
              <p:nvPr/>
            </p:nvCxnSpPr>
            <p:spPr>
              <a:xfrm>
                <a:off x="2149773" y="5241190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직선 연결선 170"/>
              <p:cNvCxnSpPr/>
              <p:nvPr/>
            </p:nvCxnSpPr>
            <p:spPr>
              <a:xfrm>
                <a:off x="2149773" y="5199098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직선 연결선 171"/>
              <p:cNvCxnSpPr/>
              <p:nvPr/>
            </p:nvCxnSpPr>
            <p:spPr>
              <a:xfrm>
                <a:off x="2151134" y="5159556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9" name="Picture 11" descr="Tools ic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780" y="3682808"/>
              <a:ext cx="233271" cy="24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3" name="직사각형 172"/>
          <p:cNvSpPr/>
          <p:nvPr/>
        </p:nvSpPr>
        <p:spPr>
          <a:xfrm>
            <a:off x="1267692" y="1420436"/>
            <a:ext cx="504056" cy="53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4" name="꺾인 연결선 173"/>
          <p:cNvCxnSpPr>
            <a:stCxn id="142" idx="1"/>
            <a:endCxn id="144" idx="0"/>
          </p:cNvCxnSpPr>
          <p:nvPr/>
        </p:nvCxnSpPr>
        <p:spPr>
          <a:xfrm rot="10800000" flipH="1" flipV="1">
            <a:off x="1933444" y="1690120"/>
            <a:ext cx="357268" cy="1168304"/>
          </a:xfrm>
          <a:prstGeom prst="bentConnector4">
            <a:avLst>
              <a:gd name="adj1" fmla="val -63986"/>
              <a:gd name="adj2" fmla="val 61542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34" y="3757410"/>
            <a:ext cx="630027" cy="1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5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8</a:t>
            </a:r>
            <a:r>
              <a:rPr lang="en-US" altLang="ko-KR" sz="1200" b="1" dirty="0" smtClean="0"/>
              <a:t>. </a:t>
            </a:r>
            <a:r>
              <a:rPr lang="en-US" altLang="ko-KR" sz="1200" b="1" dirty="0"/>
              <a:t>ARMG </a:t>
            </a:r>
            <a:r>
              <a:rPr lang="ko-KR" altLang="en-US" sz="1200" b="1" dirty="0" err="1"/>
              <a:t>알람</a:t>
            </a:r>
            <a:r>
              <a:rPr lang="ko-KR" altLang="en-US" sz="1200" b="1" dirty="0"/>
              <a:t> 정의 및 </a:t>
            </a:r>
            <a:r>
              <a:rPr lang="ko-KR" altLang="en-US" sz="1200" b="1" dirty="0" smtClean="0"/>
              <a:t>분석</a:t>
            </a:r>
            <a:endParaRPr lang="ko-KR" altLang="en-US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2" y="1496600"/>
            <a:ext cx="8191334" cy="628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 descr="rtgc 3D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40" y="3724138"/>
            <a:ext cx="1915325" cy="16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그룹 50"/>
          <p:cNvGrpSpPr/>
          <p:nvPr/>
        </p:nvGrpSpPr>
        <p:grpSpPr>
          <a:xfrm>
            <a:off x="1880425" y="3060105"/>
            <a:ext cx="484159" cy="484159"/>
            <a:chOff x="1576459" y="3629314"/>
            <a:chExt cx="484159" cy="484159"/>
          </a:xfrm>
        </p:grpSpPr>
        <p:pic>
          <p:nvPicPr>
            <p:cNvPr id="52" name="Picture 13" descr="Location pin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459" y="3629314"/>
              <a:ext cx="484159" cy="4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그룹 53"/>
            <p:cNvGrpSpPr/>
            <p:nvPr/>
          </p:nvGrpSpPr>
          <p:grpSpPr>
            <a:xfrm>
              <a:off x="1920089" y="3983532"/>
              <a:ext cx="119802" cy="60171"/>
              <a:chOff x="2149773" y="5159556"/>
              <a:chExt cx="162536" cy="81634"/>
            </a:xfrm>
          </p:grpSpPr>
          <p:cxnSp>
            <p:nvCxnSpPr>
              <p:cNvPr id="56" name="직선 연결선 55"/>
              <p:cNvCxnSpPr/>
              <p:nvPr/>
            </p:nvCxnSpPr>
            <p:spPr>
              <a:xfrm>
                <a:off x="2149773" y="5241190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2149773" y="5199098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/>
              <p:cNvCxnSpPr/>
              <p:nvPr/>
            </p:nvCxnSpPr>
            <p:spPr>
              <a:xfrm>
                <a:off x="2151134" y="5159556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Picture 11" descr="Tools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780" y="3682808"/>
              <a:ext cx="233271" cy="24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" name="직사각형 58"/>
          <p:cNvSpPr/>
          <p:nvPr/>
        </p:nvSpPr>
        <p:spPr>
          <a:xfrm>
            <a:off x="5210367" y="2519771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1. </a:t>
            </a:r>
            <a:r>
              <a:rPr lang="ko-KR" altLang="en-US" sz="800" dirty="0" smtClean="0"/>
              <a:t>디폴트</a:t>
            </a:r>
            <a:r>
              <a:rPr lang="en-US" altLang="ko-KR" sz="800" dirty="0" smtClean="0"/>
              <a:t>(</a:t>
            </a:r>
            <a:r>
              <a:rPr lang="ko-KR" altLang="en-US" sz="800" dirty="0" smtClean="0"/>
              <a:t>정상</a:t>
            </a:r>
            <a:r>
              <a:rPr lang="en-US" altLang="ko-KR" sz="800" dirty="0" smtClean="0"/>
              <a:t>)</a:t>
            </a:r>
            <a:endParaRPr lang="ko-KR" altLang="en-US" sz="800" dirty="0"/>
          </a:p>
        </p:txBody>
      </p:sp>
      <p:sp>
        <p:nvSpPr>
          <p:cNvPr id="60" name="직사각형 59"/>
          <p:cNvSpPr/>
          <p:nvPr/>
        </p:nvSpPr>
        <p:spPr>
          <a:xfrm>
            <a:off x="5210367" y="2824840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2. </a:t>
            </a:r>
            <a:r>
              <a:rPr lang="ko-KR" altLang="en-US" sz="800" dirty="0" smtClean="0"/>
              <a:t>장비 네트워크 연결 불가시 </a:t>
            </a:r>
            <a:endParaRPr lang="ko-KR" altLang="en-US" sz="800" dirty="0"/>
          </a:p>
        </p:txBody>
      </p:sp>
      <p:sp>
        <p:nvSpPr>
          <p:cNvPr id="61" name="직사각형 60"/>
          <p:cNvSpPr/>
          <p:nvPr/>
        </p:nvSpPr>
        <p:spPr>
          <a:xfrm>
            <a:off x="5463574" y="3160480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 smtClean="0"/>
              <a:t>신호등과 같은 개념으로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발생시 빨간색이 주기적으로 점멸</a:t>
            </a:r>
            <a:r>
              <a:rPr lang="en-US" altLang="ko-KR" sz="800" dirty="0" smtClean="0"/>
              <a:t>.</a:t>
            </a:r>
            <a:endParaRPr lang="ko-KR" altLang="en-US" sz="800" dirty="0"/>
          </a:p>
        </p:txBody>
      </p:sp>
      <p:sp>
        <p:nvSpPr>
          <p:cNvPr id="62" name="직사각형 61"/>
          <p:cNvSpPr/>
          <p:nvPr/>
        </p:nvSpPr>
        <p:spPr>
          <a:xfrm>
            <a:off x="4743494" y="2448116"/>
            <a:ext cx="4392488" cy="9278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타원 62"/>
          <p:cNvSpPr/>
          <p:nvPr/>
        </p:nvSpPr>
        <p:spPr>
          <a:xfrm>
            <a:off x="4931390" y="2575936"/>
            <a:ext cx="103114" cy="1031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타원 63"/>
          <p:cNvSpPr/>
          <p:nvPr/>
        </p:nvSpPr>
        <p:spPr>
          <a:xfrm>
            <a:off x="4931390" y="2881005"/>
            <a:ext cx="103114" cy="10311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5" name="꺾인 연결선 64"/>
          <p:cNvCxnSpPr>
            <a:stCxn id="86" idx="3"/>
          </p:cNvCxnSpPr>
          <p:nvPr/>
        </p:nvCxnSpPr>
        <p:spPr>
          <a:xfrm flipV="1">
            <a:off x="2401956" y="2575936"/>
            <a:ext cx="2341538" cy="1271789"/>
          </a:xfrm>
          <a:prstGeom prst="bentConnector3">
            <a:avLst/>
          </a:prstGeom>
          <a:ln w="19050">
            <a:solidFill>
              <a:srgbClr val="FF0000"/>
            </a:solidFill>
            <a:prstDash val="dash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직사각형 65"/>
          <p:cNvSpPr/>
          <p:nvPr/>
        </p:nvSpPr>
        <p:spPr>
          <a:xfrm>
            <a:off x="4751370" y="4015804"/>
            <a:ext cx="4392488" cy="11858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5527461" y="4093652"/>
            <a:ext cx="34466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" dirty="0" smtClean="0"/>
              <a:t>ITV </a:t>
            </a:r>
            <a:r>
              <a:rPr lang="ko-KR" altLang="en-US" sz="700" dirty="0" err="1" smtClean="0"/>
              <a:t>알람</a:t>
            </a:r>
            <a:r>
              <a:rPr lang="ko-KR" altLang="en-US" sz="700" dirty="0" smtClean="0"/>
              <a:t> 대표 아이콘 고정</a:t>
            </a:r>
            <a:r>
              <a:rPr lang="en-US" altLang="ko-KR" sz="700" dirty="0" smtClean="0"/>
              <a:t>.</a:t>
            </a:r>
          </a:p>
          <a:p>
            <a:endParaRPr lang="en-US" altLang="ko-KR" sz="700" dirty="0" smtClean="0"/>
          </a:p>
          <a:p>
            <a:r>
              <a:rPr lang="ko-KR" altLang="en-US" sz="700" dirty="0" smtClean="0"/>
              <a:t>해당 장비의 </a:t>
            </a:r>
            <a:r>
              <a:rPr lang="ko-KR" altLang="en-US" sz="700" dirty="0" err="1" smtClean="0"/>
              <a:t>알람</a:t>
            </a:r>
            <a:r>
              <a:rPr lang="ko-KR" altLang="en-US" sz="700" dirty="0" smtClean="0"/>
              <a:t> 정보는 발생시 </a:t>
            </a:r>
            <a:r>
              <a:rPr lang="en-US" altLang="ko-KR" sz="700" dirty="0" smtClean="0"/>
              <a:t>3</a:t>
            </a:r>
            <a:r>
              <a:rPr lang="ko-KR" altLang="en-US" sz="700" dirty="0" smtClean="0"/>
              <a:t>레벨 </a:t>
            </a:r>
            <a:r>
              <a:rPr lang="ko-KR" altLang="en-US" sz="700" dirty="0" err="1" smtClean="0"/>
              <a:t>알람으로</a:t>
            </a:r>
            <a:r>
              <a:rPr lang="ko-KR" altLang="en-US" sz="700" dirty="0" smtClean="0"/>
              <a:t> 표현</a:t>
            </a:r>
            <a:r>
              <a:rPr lang="en-US" altLang="ko-KR" sz="700" dirty="0" smtClean="0"/>
              <a:t>.</a:t>
            </a:r>
            <a:endParaRPr lang="ko-KR" altLang="en-US" sz="700" dirty="0"/>
          </a:p>
        </p:txBody>
      </p:sp>
      <p:sp>
        <p:nvSpPr>
          <p:cNvPr id="68" name="직사각형 67"/>
          <p:cNvSpPr/>
          <p:nvPr/>
        </p:nvSpPr>
        <p:spPr>
          <a:xfrm>
            <a:off x="5527461" y="4545980"/>
            <a:ext cx="344660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" dirty="0" smtClean="0"/>
              <a:t>       3</a:t>
            </a:r>
            <a:r>
              <a:rPr lang="ko-KR" altLang="en-US" sz="700" dirty="0" smtClean="0"/>
              <a:t>레벨 </a:t>
            </a:r>
            <a:r>
              <a:rPr lang="en-US" altLang="ko-KR" sz="700" dirty="0" smtClean="0"/>
              <a:t>Critical </a:t>
            </a:r>
            <a:r>
              <a:rPr lang="ko-KR" altLang="en-US" sz="700" dirty="0" smtClean="0"/>
              <a:t>분류 발생</a:t>
            </a:r>
            <a:r>
              <a:rPr lang="en-US" altLang="ko-KR" sz="700" dirty="0" smtClean="0"/>
              <a:t> </a:t>
            </a:r>
            <a:endParaRPr lang="en-US" altLang="ko-KR" sz="700" dirty="0"/>
          </a:p>
        </p:txBody>
      </p:sp>
      <p:grpSp>
        <p:nvGrpSpPr>
          <p:cNvPr id="69" name="그룹 68"/>
          <p:cNvGrpSpPr/>
          <p:nvPr/>
        </p:nvGrpSpPr>
        <p:grpSpPr>
          <a:xfrm>
            <a:off x="5651470" y="4615921"/>
            <a:ext cx="119802" cy="60171"/>
            <a:chOff x="2149773" y="5159556"/>
            <a:chExt cx="162536" cy="81634"/>
          </a:xfrm>
        </p:grpSpPr>
        <p:cxnSp>
          <p:nvCxnSpPr>
            <p:cNvPr id="70" name="직선 연결선 69"/>
            <p:cNvCxnSpPr/>
            <p:nvPr/>
          </p:nvCxnSpPr>
          <p:spPr>
            <a:xfrm>
              <a:off x="2149773" y="5241190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2149773" y="5199098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2151134" y="5159556"/>
              <a:ext cx="1611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그룹 72"/>
          <p:cNvGrpSpPr/>
          <p:nvPr/>
        </p:nvGrpSpPr>
        <p:grpSpPr>
          <a:xfrm>
            <a:off x="4859382" y="4035578"/>
            <a:ext cx="484159" cy="484159"/>
            <a:chOff x="1576459" y="3629314"/>
            <a:chExt cx="484159" cy="484159"/>
          </a:xfrm>
        </p:grpSpPr>
        <p:pic>
          <p:nvPicPr>
            <p:cNvPr id="74" name="Picture 13" descr="Location pin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459" y="3629314"/>
              <a:ext cx="484159" cy="4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5" name="그룹 74"/>
            <p:cNvGrpSpPr/>
            <p:nvPr/>
          </p:nvGrpSpPr>
          <p:grpSpPr>
            <a:xfrm>
              <a:off x="1920089" y="3983532"/>
              <a:ext cx="119802" cy="60171"/>
              <a:chOff x="2149773" y="5159556"/>
              <a:chExt cx="162536" cy="81634"/>
            </a:xfrm>
          </p:grpSpPr>
          <p:cxnSp>
            <p:nvCxnSpPr>
              <p:cNvPr id="77" name="직선 연결선 76"/>
              <p:cNvCxnSpPr/>
              <p:nvPr/>
            </p:nvCxnSpPr>
            <p:spPr>
              <a:xfrm>
                <a:off x="2149773" y="5241190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직선 연결선 77"/>
              <p:cNvCxnSpPr/>
              <p:nvPr/>
            </p:nvCxnSpPr>
            <p:spPr>
              <a:xfrm>
                <a:off x="2149773" y="5199098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직선 연결선 78"/>
              <p:cNvCxnSpPr/>
              <p:nvPr/>
            </p:nvCxnSpPr>
            <p:spPr>
              <a:xfrm>
                <a:off x="2151134" y="5159556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6" name="Picture 11" descr="Tools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780" y="3682808"/>
              <a:ext cx="233271" cy="24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직사각형 79"/>
          <p:cNvSpPr/>
          <p:nvPr/>
        </p:nvSpPr>
        <p:spPr>
          <a:xfrm>
            <a:off x="2008746" y="1496600"/>
            <a:ext cx="6936770" cy="628195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1" name="꺾인 연결선 80"/>
          <p:cNvCxnSpPr>
            <a:stCxn id="80" idx="1"/>
            <a:endCxn id="52" idx="0"/>
          </p:cNvCxnSpPr>
          <p:nvPr/>
        </p:nvCxnSpPr>
        <p:spPr>
          <a:xfrm rot="10800000" flipH="1" flipV="1">
            <a:off x="2008745" y="1810697"/>
            <a:ext cx="113759" cy="1249407"/>
          </a:xfrm>
          <a:prstGeom prst="bentConnector4">
            <a:avLst>
              <a:gd name="adj1" fmla="val -200951"/>
              <a:gd name="adj2" fmla="val 62570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꺾인 연결선 81"/>
          <p:cNvCxnSpPr>
            <a:stCxn id="52" idx="1"/>
            <a:endCxn id="66" idx="1"/>
          </p:cNvCxnSpPr>
          <p:nvPr/>
        </p:nvCxnSpPr>
        <p:spPr>
          <a:xfrm rot="10800000" flipH="1" flipV="1">
            <a:off x="1880424" y="3302185"/>
            <a:ext cx="2870945" cy="1306524"/>
          </a:xfrm>
          <a:prstGeom prst="bentConnector3">
            <a:avLst>
              <a:gd name="adj1" fmla="val -35263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900176" y="3544264"/>
            <a:ext cx="608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effectLst>
                  <a:glow rad="139700">
                    <a:schemeClr val="bg1"/>
                  </a:glow>
                </a:effectLst>
              </a:rPr>
              <a:t>A01_</a:t>
            </a:r>
            <a:r>
              <a:rPr lang="en-US" altLang="ko-KR" sz="1000" b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rPr>
              <a:t>A</a:t>
            </a:r>
            <a:r>
              <a:rPr lang="en-US" altLang="ko-KR" sz="1000" b="1" dirty="0" smtClean="0">
                <a:effectLst>
                  <a:glow rad="139700">
                    <a:schemeClr val="bg1"/>
                  </a:glow>
                </a:effectLst>
              </a:rPr>
              <a:t>  </a:t>
            </a:r>
            <a:r>
              <a:rPr lang="en-US" altLang="ko-KR" sz="10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9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1943805" y="3740003"/>
            <a:ext cx="458151" cy="215444"/>
            <a:chOff x="2751663" y="4270080"/>
            <a:chExt cx="458151" cy="215444"/>
          </a:xfrm>
        </p:grpSpPr>
        <p:sp>
          <p:nvSpPr>
            <p:cNvPr id="85" name="모서리가 둥근 직사각형 84"/>
            <p:cNvSpPr/>
            <p:nvPr/>
          </p:nvSpPr>
          <p:spPr>
            <a:xfrm>
              <a:off x="2751663" y="4304965"/>
              <a:ext cx="452185" cy="145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2847214" y="4270080"/>
              <a:ext cx="3626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b="1" dirty="0" smtClean="0"/>
                <a:t>017</a:t>
              </a:r>
              <a:endParaRPr lang="ko-KR" altLang="en-US" sz="800" b="1" dirty="0"/>
            </a:p>
          </p:txBody>
        </p:sp>
        <p:sp>
          <p:nvSpPr>
            <p:cNvPr id="87" name="타원 86"/>
            <p:cNvSpPr/>
            <p:nvPr/>
          </p:nvSpPr>
          <p:spPr>
            <a:xfrm>
              <a:off x="2783962" y="4323519"/>
              <a:ext cx="103114" cy="10311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46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277" y="78018"/>
            <a:ext cx="38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  <a:latin typeface="+mn-ea"/>
              </a:rPr>
              <a:t>Table Of Contents</a:t>
            </a:r>
            <a:endParaRPr lang="ko-KR" altLang="en-US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21684" y="853473"/>
            <a:ext cx="4010636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Ⅰ. </a:t>
            </a:r>
            <a:r>
              <a:rPr lang="en-US" altLang="ko-KR" sz="1800" dirty="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Information Architecture</a:t>
            </a:r>
          </a:p>
          <a:p>
            <a:pPr marL="228600" indent="22860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en-US" altLang="ko-KR" sz="11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Menu Tree Structure</a:t>
            </a:r>
          </a:p>
          <a:p>
            <a:pPr marL="228600" indent="22860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en-US" altLang="ko-KR" sz="11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Menu Specification</a:t>
            </a:r>
          </a:p>
          <a:p>
            <a:pPr>
              <a:lnSpc>
                <a:spcPct val="150000"/>
              </a:lnSpc>
            </a:pPr>
            <a:r>
              <a:rPr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Ⅱ. Mouse </a:t>
            </a:r>
            <a:r>
              <a:rPr lang="en-US" altLang="ko-KR" sz="1800" dirty="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Gesture</a:t>
            </a:r>
          </a:p>
          <a:p>
            <a:pPr marL="228600" lvl="0" indent="228600" fontAlgn="auto">
              <a:spcBef>
                <a:spcPct val="5000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en-US" altLang="ko-KR" sz="11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Summary View</a:t>
            </a:r>
          </a:p>
          <a:p>
            <a:pPr marL="228600" lvl="0" indent="228600" fontAlgn="auto">
              <a:spcBef>
                <a:spcPct val="5000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en-US" altLang="ko-KR" sz="1100" b="1" dirty="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2D/3D</a:t>
            </a:r>
          </a:p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Ⅲ. </a:t>
            </a:r>
            <a:r>
              <a:rPr kumimoji="0" lang="en-US" altLang="ko-KR" sz="1800" dirty="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UI/UX </a:t>
            </a:r>
            <a:r>
              <a:rPr kumimoji="0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Concept</a:t>
            </a:r>
            <a:endParaRPr kumimoji="0" lang="ko-KR" altLang="en-US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marL="228600" indent="228600">
              <a:spcBef>
                <a:spcPct val="50000"/>
              </a:spcBef>
              <a:buAutoNum type="arabicPeriod"/>
            </a:pPr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Summary View UI/UX</a:t>
            </a:r>
            <a:endParaRPr lang="en-US" altLang="ko-KR" sz="1100" b="1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marL="685800" lvl="1" indent="228600">
              <a:spcBef>
                <a:spcPct val="50000"/>
              </a:spcBef>
              <a:buAutoNum type="arabicParenR"/>
            </a:pPr>
            <a:r>
              <a:rPr lang="en-US" altLang="ko-KR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Summary View </a:t>
            </a:r>
            <a:r>
              <a:rPr lang="ko-KR" altLang="en-US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영역</a:t>
            </a:r>
            <a:endParaRPr lang="en-US" altLang="ko-KR" sz="11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marL="685800" lvl="1" indent="228600">
              <a:spcBef>
                <a:spcPct val="50000"/>
              </a:spcBef>
              <a:buAutoNum type="arabicParenR"/>
            </a:pPr>
            <a:r>
              <a:rPr lang="en-US" altLang="ko-KR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Screen Tool bar / Filter bar / Object icon</a:t>
            </a:r>
          </a:p>
          <a:p>
            <a:pPr marL="685800" lvl="1" indent="228600">
              <a:spcBef>
                <a:spcPct val="50000"/>
              </a:spcBef>
              <a:buAutoNum type="arabicParenR"/>
            </a:pPr>
            <a:r>
              <a:rPr lang="en-US" altLang="ko-KR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Summary View Mouse Gesture</a:t>
            </a:r>
          </a:p>
          <a:p>
            <a:pPr marL="685800" lvl="1" indent="228600">
              <a:spcBef>
                <a:spcPct val="50000"/>
              </a:spcBef>
              <a:buAutoNum type="arabicParenR"/>
            </a:pPr>
            <a:r>
              <a:rPr lang="en-US" altLang="ko-KR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Multi Screen :  Screen Template &amp; Summary View Position </a:t>
            </a:r>
          </a:p>
          <a:p>
            <a:pPr marL="685800" lvl="1" indent="228600">
              <a:spcBef>
                <a:spcPct val="50000"/>
              </a:spcBef>
              <a:buAutoNum type="arabicParenR"/>
            </a:pPr>
            <a:r>
              <a:rPr lang="en-US" altLang="ko-KR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Multi Screen : </a:t>
            </a:r>
            <a:r>
              <a:rPr lang="ko-KR" altLang="en-US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화면분할 </a:t>
            </a:r>
            <a:r>
              <a:rPr lang="en-US" altLang="ko-KR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/ </a:t>
            </a:r>
            <a:r>
              <a:rPr lang="ko-KR" altLang="en-US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화면크기 조정</a:t>
            </a:r>
            <a:endParaRPr lang="en-US" altLang="ko-KR" sz="11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marL="685800" lvl="1" indent="228600">
              <a:spcBef>
                <a:spcPct val="50000"/>
              </a:spcBef>
              <a:buAutoNum type="arabicParenR"/>
            </a:pPr>
            <a:r>
              <a:rPr lang="en-US" altLang="ko-KR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Summary View : Double </a:t>
            </a:r>
            <a:r>
              <a:rPr lang="en-US" altLang="ko-KR" sz="1100" dirty="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Click</a:t>
            </a:r>
          </a:p>
          <a:p>
            <a:pPr indent="230400">
              <a:spcBef>
                <a:spcPct val="50000"/>
              </a:spcBef>
            </a:pPr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2. </a:t>
            </a:r>
            <a:r>
              <a:rPr lang="en-US" altLang="ko-KR" sz="11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3D </a:t>
            </a:r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View UI/UX </a:t>
            </a:r>
            <a:r>
              <a:rPr lang="en-US" altLang="ko-KR" sz="11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Concept </a:t>
            </a:r>
          </a:p>
          <a:p>
            <a:pPr indent="230400">
              <a:spcBef>
                <a:spcPct val="50000"/>
              </a:spcBef>
            </a:pPr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3. </a:t>
            </a:r>
            <a:r>
              <a:rPr lang="en-US" altLang="ko-KR" sz="11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2D View (</a:t>
            </a:r>
            <a:r>
              <a:rPr lang="en-US" altLang="ko-KR" sz="1100" b="1" dirty="0" err="1">
                <a:solidFill>
                  <a:schemeClr val="accent2">
                    <a:lumMod val="75000"/>
                  </a:schemeClr>
                </a:solidFill>
                <a:latin typeface="+mn-ea"/>
              </a:rPr>
              <a:t>Topview</a:t>
            </a:r>
            <a:r>
              <a:rPr lang="en-US" altLang="ko-KR" sz="11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) UI/UX Concept </a:t>
            </a:r>
          </a:p>
          <a:p>
            <a:pPr lvl="0" fontAlgn="auto">
              <a:spcBef>
                <a:spcPct val="50000"/>
              </a:spcBef>
              <a:spcAft>
                <a:spcPts val="0"/>
              </a:spcAft>
            </a:pPr>
            <a:endParaRPr kumimoji="0" lang="en-US" altLang="ko-KR" sz="11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endParaRPr lang="ko-KR" altLang="en-US" sz="180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endParaRPr lang="ko-KR" altLang="en-US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849277" y="870935"/>
            <a:ext cx="4456647" cy="58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800">
                <a:solidFill>
                  <a:schemeClr val="accent2">
                    <a:lumMod val="75000"/>
                  </a:schemeClr>
                </a:solidFill>
                <a:latin typeface="+mn-ea"/>
              </a:rPr>
              <a:t>Ⅳ</a:t>
            </a:r>
            <a:r>
              <a:rPr lang="en-US" altLang="ko-KR" sz="18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. Story Board</a:t>
            </a:r>
          </a:p>
          <a:p>
            <a:pPr marL="228600" indent="2286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Monitoring </a:t>
            </a:r>
            <a:r>
              <a:rPr lang="en-US" altLang="ko-KR" sz="1100" b="1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Screen </a:t>
            </a:r>
            <a:r>
              <a:rPr lang="en-US" altLang="ko-KR" sz="1100" b="1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View</a:t>
            </a:r>
          </a:p>
          <a:p>
            <a:pPr marL="228600" indent="2286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Virtual Terminal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Connection List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Log 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Out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Exit</a:t>
            </a:r>
          </a:p>
          <a:p>
            <a:pPr marL="228600">
              <a:lnSpc>
                <a:spcPct val="150000"/>
              </a:lnSpc>
            </a:pPr>
            <a:r>
              <a:rPr lang="en-US" altLang="ko-KR" sz="1100" b="1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2. </a:t>
            </a:r>
            <a:r>
              <a:rPr lang="en-US" altLang="ko-KR" sz="1100" b="1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Monitoring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OTRList Viewer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Rewinder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Screen 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Capture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Snapshot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Instance 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Message</a:t>
            </a:r>
          </a:p>
          <a:p>
            <a:pPr marL="228600">
              <a:lnSpc>
                <a:spcPct val="150000"/>
              </a:lnSpc>
            </a:pPr>
            <a:r>
              <a:rPr lang="en-US" altLang="ko-KR" sz="1100" b="1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3. </a:t>
            </a:r>
            <a:r>
              <a:rPr lang="en-US" altLang="ko-KR" sz="1100" b="1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Setting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Server </a:t>
            </a: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IP 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Setting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Camera 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Setting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View 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Filter</a:t>
            </a:r>
          </a:p>
          <a:p>
            <a:pPr marL="228600">
              <a:lnSpc>
                <a:spcPct val="150000"/>
              </a:lnSpc>
            </a:pPr>
            <a:r>
              <a:rPr lang="en-US" altLang="ko-KR" sz="1100" b="1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4. Rule </a:t>
            </a:r>
            <a:r>
              <a:rPr lang="en-US" altLang="ko-KR" sz="1100" b="1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Manager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User </a:t>
            </a: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Account 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Management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User Authority 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Setting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Geo-fence(Dynamic Setting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)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threshold </a:t>
            </a:r>
            <a:r>
              <a:rPr lang="en-US" altLang="ko-KR" sz="110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Setting</a:t>
            </a:r>
          </a:p>
          <a:p>
            <a:pPr marL="457200" indent="-228600">
              <a:lnSpc>
                <a:spcPct val="150000"/>
              </a:lnSpc>
              <a:buAutoNum type="arabicParenR"/>
            </a:pPr>
            <a:endParaRPr lang="en-US" altLang="ko-KR" sz="1100" b="1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37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직선 연결선 118"/>
          <p:cNvCxnSpPr/>
          <p:nvPr/>
        </p:nvCxnSpPr>
        <p:spPr>
          <a:xfrm>
            <a:off x="0" y="691758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9</a:t>
            </a:r>
            <a:r>
              <a:rPr lang="en-US" altLang="ko-KR" sz="1200" b="1" dirty="0" smtClean="0"/>
              <a:t>. </a:t>
            </a:r>
            <a:r>
              <a:rPr lang="en-US" altLang="ko-KR" sz="1200" b="1" dirty="0"/>
              <a:t>RTGC </a:t>
            </a:r>
            <a:r>
              <a:rPr lang="ko-KR" altLang="en-US" sz="1200" b="1" dirty="0" err="1"/>
              <a:t>알람</a:t>
            </a:r>
            <a:r>
              <a:rPr lang="ko-KR" altLang="en-US" sz="1200" b="1" dirty="0"/>
              <a:t> 정의 및 분석</a:t>
            </a:r>
          </a:p>
          <a:p>
            <a:pPr>
              <a:defRPr/>
            </a:pPr>
            <a:endParaRPr lang="ko-KR" altLang="en-US" sz="1200" b="1" dirty="0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094945"/>
            <a:ext cx="87630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직사각형 48"/>
          <p:cNvSpPr/>
          <p:nvPr/>
        </p:nvSpPr>
        <p:spPr>
          <a:xfrm>
            <a:off x="2019452" y="1094945"/>
            <a:ext cx="7283723" cy="20243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100" b="1" dirty="0"/>
          </a:p>
        </p:txBody>
      </p:sp>
      <p:pic>
        <p:nvPicPr>
          <p:cNvPr id="50" name="Picture 4" descr="rtgc 3D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33" y="4238619"/>
            <a:ext cx="1915325" cy="16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843996" y="4058745"/>
            <a:ext cx="734495" cy="246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effectLst>
                  <a:glow rad="139700">
                    <a:schemeClr val="bg1"/>
                  </a:glow>
                </a:effectLst>
              </a:rPr>
              <a:t>A01_</a:t>
            </a:r>
            <a:r>
              <a:rPr lang="en-US" altLang="ko-KR" sz="10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rPr>
              <a:t>M</a:t>
            </a:r>
            <a:r>
              <a:rPr lang="en-US" altLang="ko-KR" sz="1000" b="1" dirty="0" smtClean="0">
                <a:effectLst>
                  <a:glow rad="139700">
                    <a:schemeClr val="bg1"/>
                  </a:glow>
                </a:effectLst>
              </a:rPr>
              <a:t>  </a:t>
            </a:r>
            <a:r>
              <a:rPr lang="en-US" altLang="ko-KR" sz="10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9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grpSp>
        <p:nvGrpSpPr>
          <p:cNvPr id="56" name="그룹 55"/>
          <p:cNvGrpSpPr/>
          <p:nvPr/>
        </p:nvGrpSpPr>
        <p:grpSpPr>
          <a:xfrm>
            <a:off x="1939118" y="3574586"/>
            <a:ext cx="484159" cy="484159"/>
            <a:chOff x="1576459" y="3629314"/>
            <a:chExt cx="484159" cy="484159"/>
          </a:xfrm>
        </p:grpSpPr>
        <p:pic>
          <p:nvPicPr>
            <p:cNvPr id="57" name="Picture 13" descr="Location pin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459" y="3629314"/>
              <a:ext cx="484159" cy="4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그룹 57"/>
            <p:cNvGrpSpPr/>
            <p:nvPr/>
          </p:nvGrpSpPr>
          <p:grpSpPr>
            <a:xfrm>
              <a:off x="1920089" y="3983532"/>
              <a:ext cx="119802" cy="60171"/>
              <a:chOff x="2149773" y="5159556"/>
              <a:chExt cx="162536" cy="81634"/>
            </a:xfrm>
          </p:grpSpPr>
          <p:cxnSp>
            <p:nvCxnSpPr>
              <p:cNvPr id="60" name="직선 연결선 59"/>
              <p:cNvCxnSpPr/>
              <p:nvPr/>
            </p:nvCxnSpPr>
            <p:spPr>
              <a:xfrm>
                <a:off x="2149773" y="5241190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>
                <a:off x="2149773" y="5199098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연결선 61"/>
              <p:cNvCxnSpPr/>
              <p:nvPr/>
            </p:nvCxnSpPr>
            <p:spPr>
              <a:xfrm>
                <a:off x="2151134" y="5159556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Picture 11" descr="Tools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780" y="3682808"/>
              <a:ext cx="233271" cy="24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직사각형 62"/>
          <p:cNvSpPr/>
          <p:nvPr/>
        </p:nvSpPr>
        <p:spPr>
          <a:xfrm>
            <a:off x="5269060" y="3186652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1. </a:t>
            </a:r>
            <a:r>
              <a:rPr lang="ko-KR" altLang="en-US" sz="800" dirty="0" smtClean="0"/>
              <a:t>디폴트</a:t>
            </a:r>
            <a:r>
              <a:rPr lang="en-US" altLang="ko-KR" sz="800" dirty="0" smtClean="0"/>
              <a:t>(</a:t>
            </a:r>
            <a:r>
              <a:rPr lang="ko-KR" altLang="en-US" sz="800" dirty="0" smtClean="0"/>
              <a:t>정상</a:t>
            </a:r>
            <a:r>
              <a:rPr lang="en-US" altLang="ko-KR" sz="800" dirty="0" smtClean="0"/>
              <a:t>)</a:t>
            </a:r>
            <a:endParaRPr lang="ko-KR" altLang="en-US" sz="800" dirty="0"/>
          </a:p>
        </p:txBody>
      </p:sp>
      <p:sp>
        <p:nvSpPr>
          <p:cNvPr id="64" name="직사각형 63"/>
          <p:cNvSpPr/>
          <p:nvPr/>
        </p:nvSpPr>
        <p:spPr>
          <a:xfrm>
            <a:off x="5269060" y="3491721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2. </a:t>
            </a:r>
            <a:r>
              <a:rPr lang="ko-KR" altLang="en-US" sz="800" dirty="0" smtClean="0"/>
              <a:t>장비 네트워크 연결 불가시 </a:t>
            </a:r>
            <a:endParaRPr lang="ko-KR" altLang="en-US" sz="800" dirty="0"/>
          </a:p>
        </p:txBody>
      </p:sp>
      <p:sp>
        <p:nvSpPr>
          <p:cNvPr id="65" name="직사각형 64"/>
          <p:cNvSpPr/>
          <p:nvPr/>
        </p:nvSpPr>
        <p:spPr>
          <a:xfrm>
            <a:off x="5522267" y="3827361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 smtClean="0"/>
              <a:t>신호등과 같은 개념으로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발생시 빨간색이 주기적으로 점멸</a:t>
            </a:r>
            <a:r>
              <a:rPr lang="en-US" altLang="ko-KR" sz="800" dirty="0" smtClean="0"/>
              <a:t>.</a:t>
            </a:r>
            <a:endParaRPr lang="ko-KR" altLang="en-US" sz="800" dirty="0"/>
          </a:p>
        </p:txBody>
      </p:sp>
      <p:sp>
        <p:nvSpPr>
          <p:cNvPr id="66" name="직사각형 65"/>
          <p:cNvSpPr/>
          <p:nvPr/>
        </p:nvSpPr>
        <p:spPr>
          <a:xfrm>
            <a:off x="4802187" y="3137857"/>
            <a:ext cx="4392488" cy="9278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/>
          <p:cNvSpPr/>
          <p:nvPr/>
        </p:nvSpPr>
        <p:spPr>
          <a:xfrm>
            <a:off x="4990083" y="3242817"/>
            <a:ext cx="103114" cy="1031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/>
          <p:cNvSpPr/>
          <p:nvPr/>
        </p:nvSpPr>
        <p:spPr>
          <a:xfrm>
            <a:off x="4990083" y="3547886"/>
            <a:ext cx="103114" cy="10311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9" name="꺾인 연결선 68"/>
          <p:cNvCxnSpPr>
            <a:stCxn id="97" idx="3"/>
            <a:endCxn id="66" idx="1"/>
          </p:cNvCxnSpPr>
          <p:nvPr/>
        </p:nvCxnSpPr>
        <p:spPr>
          <a:xfrm flipV="1">
            <a:off x="2368997" y="3601761"/>
            <a:ext cx="2433190" cy="764372"/>
          </a:xfrm>
          <a:prstGeom prst="bentConnector3">
            <a:avLst/>
          </a:prstGeom>
          <a:ln w="19050">
            <a:solidFill>
              <a:srgbClr val="FF0000"/>
            </a:solidFill>
            <a:prstDash val="dash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그룹 69"/>
          <p:cNvGrpSpPr/>
          <p:nvPr/>
        </p:nvGrpSpPr>
        <p:grpSpPr>
          <a:xfrm>
            <a:off x="4810063" y="4530285"/>
            <a:ext cx="4392488" cy="1185810"/>
            <a:chOff x="4463988" y="5281932"/>
            <a:chExt cx="4392488" cy="1185810"/>
          </a:xfrm>
        </p:grpSpPr>
        <p:sp>
          <p:nvSpPr>
            <p:cNvPr id="71" name="직사각형 70"/>
            <p:cNvSpPr/>
            <p:nvPr/>
          </p:nvSpPr>
          <p:spPr>
            <a:xfrm>
              <a:off x="4463988" y="5281932"/>
              <a:ext cx="4392488" cy="11858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240079" y="5359780"/>
              <a:ext cx="344660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700" dirty="0" smtClean="0"/>
                <a:t>ITV </a:t>
              </a:r>
              <a:r>
                <a:rPr lang="ko-KR" altLang="en-US" sz="700" dirty="0" err="1" smtClean="0"/>
                <a:t>알람</a:t>
              </a:r>
              <a:r>
                <a:rPr lang="ko-KR" altLang="en-US" sz="700" dirty="0" smtClean="0"/>
                <a:t> 대표 아이콘 고정</a:t>
              </a:r>
              <a:r>
                <a:rPr lang="en-US" altLang="ko-KR" sz="700" dirty="0" smtClean="0"/>
                <a:t>.</a:t>
              </a:r>
            </a:p>
            <a:p>
              <a:endParaRPr lang="en-US" altLang="ko-KR" sz="700" dirty="0"/>
            </a:p>
            <a:p>
              <a:r>
                <a:rPr lang="ko-KR" altLang="en-US" sz="700" dirty="0" smtClean="0"/>
                <a:t>우측 하단부 막대기 </a:t>
              </a:r>
              <a:r>
                <a:rPr lang="en-US" altLang="ko-KR" sz="700" dirty="0" smtClean="0"/>
                <a:t>3</a:t>
              </a:r>
              <a:r>
                <a:rPr lang="ko-KR" altLang="en-US" sz="700" dirty="0" smtClean="0"/>
                <a:t>레벨의 표현으로 </a:t>
              </a:r>
              <a:r>
                <a:rPr lang="ko-KR" altLang="en-US" sz="700" dirty="0" err="1" smtClean="0"/>
                <a:t>알람의</a:t>
              </a:r>
              <a:r>
                <a:rPr lang="ko-KR" altLang="en-US" sz="700" dirty="0"/>
                <a:t> </a:t>
              </a:r>
              <a:r>
                <a:rPr lang="ko-KR" altLang="en-US" sz="700" dirty="0" smtClean="0"/>
                <a:t>발생과 중요도를 표현</a:t>
              </a:r>
              <a:r>
                <a:rPr lang="en-US" altLang="ko-KR" sz="700" dirty="0" smtClean="0"/>
                <a:t>.</a:t>
              </a:r>
              <a:endParaRPr lang="ko-KR" altLang="en-US" sz="700" dirty="0"/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5240079" y="5812108"/>
              <a:ext cx="344660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buAutoNum type="arabicPeriod"/>
              </a:pPr>
              <a:r>
                <a:rPr lang="en-US" altLang="ko-KR" sz="700" dirty="0" smtClean="0"/>
                <a:t>  1</a:t>
              </a:r>
              <a:r>
                <a:rPr lang="ko-KR" altLang="en-US" sz="700" dirty="0" smtClean="0"/>
                <a:t>레벨 </a:t>
              </a:r>
              <a:r>
                <a:rPr lang="en-US" altLang="ko-KR" sz="700" dirty="0" smtClean="0"/>
                <a:t>Major (Filter, Event) </a:t>
              </a:r>
              <a:r>
                <a:rPr lang="ko-KR" altLang="en-US" sz="700" dirty="0" smtClean="0"/>
                <a:t>발생</a:t>
              </a:r>
              <a:endParaRPr lang="en-US" altLang="ko-KR" sz="700" dirty="0" smtClean="0"/>
            </a:p>
            <a:p>
              <a:pPr marL="228600" indent="-228600">
                <a:buAutoNum type="arabicPeriod"/>
              </a:pPr>
              <a:endParaRPr lang="en-US" altLang="ko-KR" sz="700" dirty="0" smtClean="0"/>
            </a:p>
            <a:p>
              <a:pPr marL="228600" indent="-228600">
                <a:buAutoNum type="arabicPeriod" startAt="2"/>
              </a:pPr>
              <a:r>
                <a:rPr lang="en-US" altLang="ko-KR" sz="700" dirty="0" smtClean="0"/>
                <a:t>  2</a:t>
              </a:r>
              <a:r>
                <a:rPr lang="ko-KR" altLang="en-US" sz="700" dirty="0" smtClean="0"/>
                <a:t>레벨 </a:t>
              </a:r>
              <a:r>
                <a:rPr lang="en-US" altLang="ko-KR" sz="700" dirty="0" smtClean="0"/>
                <a:t>Major (Break Event, Productivity) </a:t>
              </a:r>
              <a:r>
                <a:rPr lang="ko-KR" altLang="en-US" sz="700" dirty="0" smtClean="0"/>
                <a:t>발생</a:t>
              </a:r>
              <a:endParaRPr lang="en-US" altLang="ko-KR" sz="700" dirty="0" smtClean="0"/>
            </a:p>
            <a:p>
              <a:pPr marL="228600" indent="-228600">
                <a:buAutoNum type="arabicPeriod" startAt="2"/>
              </a:pPr>
              <a:endParaRPr lang="en-US" altLang="ko-KR" sz="700" dirty="0" smtClean="0"/>
            </a:p>
            <a:p>
              <a:r>
                <a:rPr lang="en-US" altLang="ko-KR" sz="700" dirty="0" smtClean="0"/>
                <a:t>3.       3</a:t>
              </a:r>
              <a:r>
                <a:rPr lang="ko-KR" altLang="en-US" sz="700" dirty="0" smtClean="0"/>
                <a:t>레벨 </a:t>
              </a:r>
              <a:r>
                <a:rPr lang="en-US" altLang="ko-KR" sz="700" dirty="0" smtClean="0"/>
                <a:t>Critical </a:t>
              </a:r>
              <a:r>
                <a:rPr lang="ko-KR" altLang="en-US" sz="700" dirty="0" smtClean="0"/>
                <a:t>분류 발생</a:t>
              </a:r>
              <a:r>
                <a:rPr lang="en-US" altLang="ko-KR" sz="700" dirty="0" smtClean="0"/>
                <a:t> </a:t>
              </a:r>
              <a:endParaRPr lang="en-US" altLang="ko-KR" sz="700" dirty="0"/>
            </a:p>
          </p:txBody>
        </p:sp>
        <p:cxnSp>
          <p:nvCxnSpPr>
            <p:cNvPr id="74" name="직선 연결선 73"/>
            <p:cNvCxnSpPr/>
            <p:nvPr/>
          </p:nvCxnSpPr>
          <p:spPr>
            <a:xfrm>
              <a:off x="5448950" y="5923836"/>
              <a:ext cx="118799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그룹 74"/>
            <p:cNvGrpSpPr/>
            <p:nvPr/>
          </p:nvGrpSpPr>
          <p:grpSpPr>
            <a:xfrm>
              <a:off x="5455300" y="6105996"/>
              <a:ext cx="118799" cy="31750"/>
              <a:chOff x="5461650" y="6061546"/>
              <a:chExt cx="118799" cy="31750"/>
            </a:xfrm>
          </p:grpSpPr>
          <p:cxnSp>
            <p:nvCxnSpPr>
              <p:cNvPr id="87" name="직선 연결선 86"/>
              <p:cNvCxnSpPr/>
              <p:nvPr/>
            </p:nvCxnSpPr>
            <p:spPr>
              <a:xfrm>
                <a:off x="5461650" y="6093296"/>
                <a:ext cx="118799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직선 연결선 87"/>
              <p:cNvCxnSpPr/>
              <p:nvPr/>
            </p:nvCxnSpPr>
            <p:spPr>
              <a:xfrm>
                <a:off x="5461650" y="6061546"/>
                <a:ext cx="118799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그룹 75"/>
            <p:cNvGrpSpPr/>
            <p:nvPr/>
          </p:nvGrpSpPr>
          <p:grpSpPr>
            <a:xfrm>
              <a:off x="5456542" y="6308423"/>
              <a:ext cx="119802" cy="60171"/>
              <a:chOff x="2149773" y="5159556"/>
              <a:chExt cx="162536" cy="81634"/>
            </a:xfrm>
          </p:grpSpPr>
          <p:cxnSp>
            <p:nvCxnSpPr>
              <p:cNvPr id="84" name="직선 연결선 83"/>
              <p:cNvCxnSpPr/>
              <p:nvPr/>
            </p:nvCxnSpPr>
            <p:spPr>
              <a:xfrm>
                <a:off x="2149773" y="5241190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직선 연결선 84"/>
              <p:cNvCxnSpPr/>
              <p:nvPr/>
            </p:nvCxnSpPr>
            <p:spPr>
              <a:xfrm>
                <a:off x="2149773" y="5199098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직선 연결선 85"/>
              <p:cNvCxnSpPr/>
              <p:nvPr/>
            </p:nvCxnSpPr>
            <p:spPr>
              <a:xfrm>
                <a:off x="2151134" y="5159556"/>
                <a:ext cx="1611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그룹 76"/>
            <p:cNvGrpSpPr/>
            <p:nvPr/>
          </p:nvGrpSpPr>
          <p:grpSpPr>
            <a:xfrm>
              <a:off x="4572000" y="5301706"/>
              <a:ext cx="484159" cy="484159"/>
              <a:chOff x="1576459" y="3629314"/>
              <a:chExt cx="484159" cy="484159"/>
            </a:xfrm>
          </p:grpSpPr>
          <p:pic>
            <p:nvPicPr>
              <p:cNvPr id="78" name="Picture 13" descr="Location pin ico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6459" y="3629314"/>
                <a:ext cx="484159" cy="484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9" name="그룹 78"/>
              <p:cNvGrpSpPr/>
              <p:nvPr/>
            </p:nvGrpSpPr>
            <p:grpSpPr>
              <a:xfrm>
                <a:off x="1920089" y="3983532"/>
                <a:ext cx="119802" cy="60171"/>
                <a:chOff x="2149773" y="5159556"/>
                <a:chExt cx="162536" cy="81634"/>
              </a:xfrm>
            </p:grpSpPr>
            <p:cxnSp>
              <p:nvCxnSpPr>
                <p:cNvPr id="81" name="직선 연결선 80"/>
                <p:cNvCxnSpPr/>
                <p:nvPr/>
              </p:nvCxnSpPr>
              <p:spPr>
                <a:xfrm>
                  <a:off x="2149773" y="5241190"/>
                  <a:ext cx="16117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직선 연결선 81"/>
                <p:cNvCxnSpPr/>
                <p:nvPr/>
              </p:nvCxnSpPr>
              <p:spPr>
                <a:xfrm>
                  <a:off x="2149773" y="5199098"/>
                  <a:ext cx="16117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직선 연결선 82"/>
                <p:cNvCxnSpPr/>
                <p:nvPr/>
              </p:nvCxnSpPr>
              <p:spPr>
                <a:xfrm>
                  <a:off x="2151134" y="5159556"/>
                  <a:ext cx="16117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0" name="Picture 11" descr="Tools ico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4780" y="3682808"/>
                <a:ext cx="233271" cy="244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9" name="직사각형 88"/>
          <p:cNvSpPr/>
          <p:nvPr/>
        </p:nvSpPr>
        <p:spPr>
          <a:xfrm>
            <a:off x="2003425" y="1367037"/>
            <a:ext cx="5870122" cy="1526930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0" name="꺾인 연결선 89"/>
          <p:cNvCxnSpPr>
            <a:stCxn id="89" idx="1"/>
            <a:endCxn id="57" idx="0"/>
          </p:cNvCxnSpPr>
          <p:nvPr/>
        </p:nvCxnSpPr>
        <p:spPr>
          <a:xfrm rot="10800000" flipH="1" flipV="1">
            <a:off x="2003424" y="2130502"/>
            <a:ext cx="177773" cy="1444084"/>
          </a:xfrm>
          <a:prstGeom prst="bentConnector4">
            <a:avLst>
              <a:gd name="adj1" fmla="val -128591"/>
              <a:gd name="adj2" fmla="val 76434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꺾인 연결선 90"/>
          <p:cNvCxnSpPr>
            <a:stCxn id="57" idx="1"/>
            <a:endCxn id="71" idx="1"/>
          </p:cNvCxnSpPr>
          <p:nvPr/>
        </p:nvCxnSpPr>
        <p:spPr>
          <a:xfrm rot="10800000" flipH="1" flipV="1">
            <a:off x="1939117" y="3816666"/>
            <a:ext cx="2870945" cy="1306524"/>
          </a:xfrm>
          <a:prstGeom prst="bentConnector3">
            <a:avLst>
              <a:gd name="adj1" fmla="val -35263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96" name="그룹 95"/>
          <p:cNvGrpSpPr/>
          <p:nvPr/>
        </p:nvGrpSpPr>
        <p:grpSpPr>
          <a:xfrm>
            <a:off x="1916812" y="4258410"/>
            <a:ext cx="458151" cy="215444"/>
            <a:chOff x="2751663" y="4270080"/>
            <a:chExt cx="458151" cy="215444"/>
          </a:xfrm>
        </p:grpSpPr>
        <p:sp>
          <p:nvSpPr>
            <p:cNvPr id="97" name="모서리가 둥근 직사각형 96"/>
            <p:cNvSpPr/>
            <p:nvPr/>
          </p:nvSpPr>
          <p:spPr>
            <a:xfrm>
              <a:off x="2751663" y="4304965"/>
              <a:ext cx="452185" cy="145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2847214" y="4270080"/>
              <a:ext cx="3626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b="1" dirty="0" smtClean="0"/>
                <a:t>017</a:t>
              </a:r>
              <a:endParaRPr lang="ko-KR" altLang="en-US" sz="800" b="1" dirty="0"/>
            </a:p>
          </p:txBody>
        </p:sp>
        <p:sp>
          <p:nvSpPr>
            <p:cNvPr id="99" name="타원 98"/>
            <p:cNvSpPr/>
            <p:nvPr/>
          </p:nvSpPr>
          <p:spPr>
            <a:xfrm>
              <a:off x="2783962" y="4323519"/>
              <a:ext cx="103114" cy="10311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962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직선 연결선 118"/>
          <p:cNvCxnSpPr/>
          <p:nvPr/>
        </p:nvCxnSpPr>
        <p:spPr>
          <a:xfrm>
            <a:off x="0" y="691758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10. RS </a:t>
            </a:r>
            <a:r>
              <a:rPr lang="ko-KR" altLang="en-US" sz="1200" b="1" dirty="0" err="1" smtClean="0"/>
              <a:t>알람</a:t>
            </a:r>
            <a:r>
              <a:rPr lang="ko-KR" altLang="en-US" sz="1200" b="1" dirty="0" smtClean="0"/>
              <a:t> </a:t>
            </a:r>
            <a:r>
              <a:rPr lang="ko-KR" altLang="en-US" sz="1200" b="1" dirty="0"/>
              <a:t>정의 및 분석</a:t>
            </a:r>
          </a:p>
          <a:p>
            <a:pPr>
              <a:defRPr/>
            </a:pPr>
            <a:endParaRPr lang="ko-KR" altLang="en-US" sz="12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4" y="1367094"/>
            <a:ext cx="8640960" cy="50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5" descr="reach stacker 3dì ëí ì´ë¯¸ì§ ê²ìê²°ê³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84" y="3100158"/>
            <a:ext cx="2282154" cy="22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1853996" y="3318020"/>
            <a:ext cx="896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 RS000</a:t>
            </a:r>
            <a:r>
              <a:rPr lang="en-US" altLang="ko-KR" sz="1400" b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rPr>
              <a:t> </a:t>
            </a:r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r>
              <a:rPr lang="en-US" altLang="ko-KR" sz="14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grpSp>
        <p:nvGrpSpPr>
          <p:cNvPr id="96" name="그룹 95"/>
          <p:cNvGrpSpPr/>
          <p:nvPr/>
        </p:nvGrpSpPr>
        <p:grpSpPr>
          <a:xfrm>
            <a:off x="2600536" y="3422414"/>
            <a:ext cx="150016" cy="100010"/>
            <a:chOff x="4860032" y="2780928"/>
            <a:chExt cx="1080120" cy="720080"/>
          </a:xfrm>
        </p:grpSpPr>
        <p:sp>
          <p:nvSpPr>
            <p:cNvPr id="97" name="직사각형 96"/>
            <p:cNvSpPr/>
            <p:nvPr/>
          </p:nvSpPr>
          <p:spPr>
            <a:xfrm>
              <a:off x="5220072" y="278092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522007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558011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486003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1" name="직사각형 100"/>
          <p:cNvSpPr/>
          <p:nvPr/>
        </p:nvSpPr>
        <p:spPr>
          <a:xfrm>
            <a:off x="5210509" y="2784833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1. </a:t>
            </a:r>
            <a:r>
              <a:rPr lang="ko-KR" altLang="en-US" sz="800" dirty="0" smtClean="0"/>
              <a:t>디폴트</a:t>
            </a:r>
            <a:r>
              <a:rPr lang="en-US" altLang="ko-KR" sz="800" dirty="0" smtClean="0"/>
              <a:t>(</a:t>
            </a:r>
            <a:r>
              <a:rPr lang="ko-KR" altLang="en-US" sz="800" dirty="0" smtClean="0"/>
              <a:t>정상</a:t>
            </a:r>
            <a:r>
              <a:rPr lang="en-US" altLang="ko-KR" sz="800" dirty="0" smtClean="0"/>
              <a:t>)</a:t>
            </a:r>
            <a:endParaRPr lang="ko-KR" altLang="en-US" sz="800" dirty="0"/>
          </a:p>
        </p:txBody>
      </p:sp>
      <p:sp>
        <p:nvSpPr>
          <p:cNvPr id="102" name="직사각형 101"/>
          <p:cNvSpPr/>
          <p:nvPr/>
        </p:nvSpPr>
        <p:spPr>
          <a:xfrm>
            <a:off x="5210509" y="3089902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2. </a:t>
            </a:r>
            <a:r>
              <a:rPr lang="ko-KR" altLang="en-US" sz="800" dirty="0" smtClean="0"/>
              <a:t>장비 네트워크 연결 불가시 </a:t>
            </a:r>
            <a:endParaRPr lang="ko-KR" altLang="en-US" sz="800" dirty="0"/>
          </a:p>
        </p:txBody>
      </p:sp>
      <p:sp>
        <p:nvSpPr>
          <p:cNvPr id="103" name="직사각형 102"/>
          <p:cNvSpPr/>
          <p:nvPr/>
        </p:nvSpPr>
        <p:spPr>
          <a:xfrm>
            <a:off x="5463716" y="3425542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 smtClean="0"/>
              <a:t>신호등과 같은 개념으로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발생시 빨간색이 주기적으로 점멸</a:t>
            </a:r>
            <a:r>
              <a:rPr lang="en-US" altLang="ko-KR" sz="800" dirty="0" smtClean="0"/>
              <a:t>.</a:t>
            </a:r>
            <a:endParaRPr lang="ko-KR" altLang="en-US" sz="800" dirty="0"/>
          </a:p>
        </p:txBody>
      </p:sp>
      <p:sp>
        <p:nvSpPr>
          <p:cNvPr id="104" name="직사각형 103"/>
          <p:cNvSpPr/>
          <p:nvPr/>
        </p:nvSpPr>
        <p:spPr>
          <a:xfrm>
            <a:off x="4743636" y="2713178"/>
            <a:ext cx="4392488" cy="9278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5" name="그룹 104"/>
          <p:cNvGrpSpPr/>
          <p:nvPr/>
        </p:nvGrpSpPr>
        <p:grpSpPr>
          <a:xfrm>
            <a:off x="4949128" y="2840029"/>
            <a:ext cx="150016" cy="100010"/>
            <a:chOff x="4860032" y="2780928"/>
            <a:chExt cx="1080120" cy="720080"/>
          </a:xfrm>
        </p:grpSpPr>
        <p:sp>
          <p:nvSpPr>
            <p:cNvPr id="106" name="직사각형 105"/>
            <p:cNvSpPr/>
            <p:nvPr/>
          </p:nvSpPr>
          <p:spPr>
            <a:xfrm>
              <a:off x="5220072" y="278092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522007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558011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486003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0" name="직사각형 109"/>
          <p:cNvSpPr/>
          <p:nvPr/>
        </p:nvSpPr>
        <p:spPr>
          <a:xfrm>
            <a:off x="1904052" y="1367094"/>
            <a:ext cx="6627880" cy="350778"/>
          </a:xfrm>
          <a:prstGeom prst="rect">
            <a:avLst/>
          </a:pr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1" name="꺾인 연결선 110"/>
          <p:cNvCxnSpPr/>
          <p:nvPr/>
        </p:nvCxnSpPr>
        <p:spPr>
          <a:xfrm flipH="1">
            <a:off x="5024136" y="1583566"/>
            <a:ext cx="3507796" cy="1706641"/>
          </a:xfrm>
          <a:prstGeom prst="bentConnector4">
            <a:avLst>
              <a:gd name="adj1" fmla="val -6517"/>
              <a:gd name="adj2" fmla="val 54907"/>
            </a:avLst>
          </a:prstGeom>
          <a:ln w="127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직사각형 111"/>
          <p:cNvSpPr/>
          <p:nvPr/>
        </p:nvSpPr>
        <p:spPr>
          <a:xfrm>
            <a:off x="4999143" y="2727000"/>
            <a:ext cx="50006" cy="5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3" name="그룹 112"/>
          <p:cNvGrpSpPr/>
          <p:nvPr/>
        </p:nvGrpSpPr>
        <p:grpSpPr>
          <a:xfrm>
            <a:off x="4949128" y="3127076"/>
            <a:ext cx="150016" cy="100010"/>
            <a:chOff x="4860032" y="2780928"/>
            <a:chExt cx="1080120" cy="720080"/>
          </a:xfrm>
          <a:solidFill>
            <a:srgbClr val="FF0000"/>
          </a:solidFill>
        </p:grpSpPr>
        <p:sp>
          <p:nvSpPr>
            <p:cNvPr id="114" name="직사각형 113"/>
            <p:cNvSpPr/>
            <p:nvPr/>
          </p:nvSpPr>
          <p:spPr>
            <a:xfrm>
              <a:off x="5220072" y="2780928"/>
              <a:ext cx="360040" cy="360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5220072" y="3140968"/>
              <a:ext cx="360040" cy="360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5580112" y="3140968"/>
              <a:ext cx="360040" cy="360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7" name="직사각형 116"/>
            <p:cNvSpPr/>
            <p:nvPr/>
          </p:nvSpPr>
          <p:spPr>
            <a:xfrm>
              <a:off x="4860032" y="3140968"/>
              <a:ext cx="360040" cy="360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8" name="직사각형 117"/>
          <p:cNvSpPr/>
          <p:nvPr/>
        </p:nvSpPr>
        <p:spPr>
          <a:xfrm>
            <a:off x="4751512" y="4280866"/>
            <a:ext cx="4392488" cy="11858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직사각형 119"/>
          <p:cNvSpPr/>
          <p:nvPr/>
        </p:nvSpPr>
        <p:spPr>
          <a:xfrm>
            <a:off x="5527603" y="4358714"/>
            <a:ext cx="34466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700" dirty="0" err="1" smtClean="0"/>
              <a:t>알람</a:t>
            </a:r>
            <a:r>
              <a:rPr lang="ko-KR" altLang="en-US" sz="700" dirty="0" smtClean="0"/>
              <a:t> 대표 아이콘 고정</a:t>
            </a:r>
            <a:r>
              <a:rPr lang="en-US" altLang="ko-KR" sz="700" dirty="0" smtClean="0"/>
              <a:t>.</a:t>
            </a:r>
          </a:p>
          <a:p>
            <a:endParaRPr lang="en-US" altLang="ko-KR" sz="700" dirty="0" smtClean="0"/>
          </a:p>
          <a:p>
            <a:r>
              <a:rPr lang="ko-KR" altLang="en-US" sz="700" dirty="0" smtClean="0"/>
              <a:t>해당 장비의 </a:t>
            </a:r>
            <a:r>
              <a:rPr lang="ko-KR" altLang="en-US" sz="700" dirty="0" err="1" smtClean="0"/>
              <a:t>알람</a:t>
            </a:r>
            <a:r>
              <a:rPr lang="ko-KR" altLang="en-US" sz="700" dirty="0" smtClean="0"/>
              <a:t> 정보는 발생시 </a:t>
            </a:r>
            <a:r>
              <a:rPr lang="en-US" altLang="ko-KR" sz="700" dirty="0" smtClean="0"/>
              <a:t>1</a:t>
            </a:r>
            <a:r>
              <a:rPr lang="ko-KR" altLang="en-US" sz="700" dirty="0" smtClean="0"/>
              <a:t>레벨 </a:t>
            </a:r>
            <a:r>
              <a:rPr lang="ko-KR" altLang="en-US" sz="700" dirty="0" err="1" smtClean="0"/>
              <a:t>알람으로</a:t>
            </a:r>
            <a:r>
              <a:rPr lang="ko-KR" altLang="en-US" sz="700" dirty="0" smtClean="0"/>
              <a:t> 표현</a:t>
            </a:r>
            <a:r>
              <a:rPr lang="en-US" altLang="ko-KR" sz="700" dirty="0" smtClean="0"/>
              <a:t>.</a:t>
            </a:r>
            <a:endParaRPr lang="ko-KR" altLang="en-US" sz="700" dirty="0"/>
          </a:p>
        </p:txBody>
      </p:sp>
      <p:sp>
        <p:nvSpPr>
          <p:cNvPr id="121" name="직사각형 120"/>
          <p:cNvSpPr/>
          <p:nvPr/>
        </p:nvSpPr>
        <p:spPr>
          <a:xfrm>
            <a:off x="5527603" y="4811042"/>
            <a:ext cx="344660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" dirty="0" smtClean="0"/>
              <a:t>       Warning Alert </a:t>
            </a:r>
            <a:r>
              <a:rPr lang="ko-KR" altLang="en-US" sz="700" dirty="0" smtClean="0"/>
              <a:t>발생</a:t>
            </a:r>
            <a:r>
              <a:rPr lang="en-US" altLang="ko-KR" sz="700" dirty="0" smtClean="0"/>
              <a:t> </a:t>
            </a:r>
            <a:endParaRPr lang="en-US" altLang="ko-KR" sz="700" dirty="0"/>
          </a:p>
        </p:txBody>
      </p:sp>
      <p:cxnSp>
        <p:nvCxnSpPr>
          <p:cNvPr id="122" name="직선 연결선 121"/>
          <p:cNvCxnSpPr/>
          <p:nvPr/>
        </p:nvCxnSpPr>
        <p:spPr>
          <a:xfrm>
            <a:off x="5651612" y="4913313"/>
            <a:ext cx="118799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그룹 122"/>
          <p:cNvGrpSpPr/>
          <p:nvPr/>
        </p:nvGrpSpPr>
        <p:grpSpPr>
          <a:xfrm>
            <a:off x="4859524" y="4300640"/>
            <a:ext cx="484159" cy="484159"/>
            <a:chOff x="4572000" y="4550059"/>
            <a:chExt cx="484159" cy="484159"/>
          </a:xfrm>
        </p:grpSpPr>
        <p:pic>
          <p:nvPicPr>
            <p:cNvPr id="124" name="Picture 13" descr="Location pin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550059"/>
              <a:ext cx="484159" cy="4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5" name="그룹 124"/>
            <p:cNvGrpSpPr/>
            <p:nvPr/>
          </p:nvGrpSpPr>
          <p:grpSpPr>
            <a:xfrm>
              <a:off x="4701741" y="4606483"/>
              <a:ext cx="307617" cy="360306"/>
              <a:chOff x="4701741" y="4606483"/>
              <a:chExt cx="307617" cy="360306"/>
            </a:xfrm>
          </p:grpSpPr>
          <p:cxnSp>
            <p:nvCxnSpPr>
              <p:cNvPr id="126" name="직선 연결선 125"/>
              <p:cNvCxnSpPr/>
              <p:nvPr/>
            </p:nvCxnSpPr>
            <p:spPr>
              <a:xfrm>
                <a:off x="4890559" y="4966789"/>
                <a:ext cx="118799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7" name="Picture 7" descr="C:\Users\J2Y\Desktop\tiempo (1)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1741" y="4606483"/>
                <a:ext cx="230182" cy="230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8" name="직사각형 127"/>
          <p:cNvSpPr/>
          <p:nvPr/>
        </p:nvSpPr>
        <p:spPr>
          <a:xfrm>
            <a:off x="1897324" y="1717872"/>
            <a:ext cx="6634608" cy="154949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9" name="그룹 128"/>
          <p:cNvGrpSpPr/>
          <p:nvPr/>
        </p:nvGrpSpPr>
        <p:grpSpPr>
          <a:xfrm>
            <a:off x="2040064" y="2833861"/>
            <a:ext cx="484159" cy="484159"/>
            <a:chOff x="4572000" y="4550059"/>
            <a:chExt cx="484159" cy="484159"/>
          </a:xfrm>
        </p:grpSpPr>
        <p:pic>
          <p:nvPicPr>
            <p:cNvPr id="130" name="Picture 13" descr="Location pin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550059"/>
              <a:ext cx="484159" cy="4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1" name="그룹 130"/>
            <p:cNvGrpSpPr/>
            <p:nvPr/>
          </p:nvGrpSpPr>
          <p:grpSpPr>
            <a:xfrm>
              <a:off x="4701741" y="4606483"/>
              <a:ext cx="307617" cy="360306"/>
              <a:chOff x="4701741" y="4606483"/>
              <a:chExt cx="307617" cy="360306"/>
            </a:xfrm>
          </p:grpSpPr>
          <p:cxnSp>
            <p:nvCxnSpPr>
              <p:cNvPr id="132" name="직선 연결선 131"/>
              <p:cNvCxnSpPr/>
              <p:nvPr/>
            </p:nvCxnSpPr>
            <p:spPr>
              <a:xfrm>
                <a:off x="4890559" y="4966789"/>
                <a:ext cx="118799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" name="Picture 7" descr="C:\Users\J2Y\Desktop\tiempo (1)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1741" y="4606483"/>
                <a:ext cx="230182" cy="230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34" name="꺾인 연결선 133"/>
          <p:cNvCxnSpPr>
            <a:stCxn id="128" idx="1"/>
            <a:endCxn id="130" idx="0"/>
          </p:cNvCxnSpPr>
          <p:nvPr/>
        </p:nvCxnSpPr>
        <p:spPr>
          <a:xfrm rot="10800000" flipH="1" flipV="1">
            <a:off x="1897324" y="1795347"/>
            <a:ext cx="384820" cy="1038514"/>
          </a:xfrm>
          <a:prstGeom prst="bentConnector4">
            <a:avLst>
              <a:gd name="adj1" fmla="val -59404"/>
              <a:gd name="adj2" fmla="val 53730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꺾인 연결선 134"/>
          <p:cNvCxnSpPr>
            <a:stCxn id="130" idx="1"/>
            <a:endCxn id="118" idx="1"/>
          </p:cNvCxnSpPr>
          <p:nvPr/>
        </p:nvCxnSpPr>
        <p:spPr>
          <a:xfrm rot="10800000" flipH="1" flipV="1">
            <a:off x="2040064" y="3075941"/>
            <a:ext cx="2711448" cy="1797830"/>
          </a:xfrm>
          <a:prstGeom prst="bentConnector3">
            <a:avLst>
              <a:gd name="adj1" fmla="val -39746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8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직선 연결선 118"/>
          <p:cNvCxnSpPr/>
          <p:nvPr/>
        </p:nvCxnSpPr>
        <p:spPr>
          <a:xfrm>
            <a:off x="0" y="691758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27866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11. TH </a:t>
            </a:r>
            <a:r>
              <a:rPr lang="ko-KR" altLang="en-US" sz="1200" b="1" dirty="0" err="1" smtClean="0"/>
              <a:t>알람</a:t>
            </a:r>
            <a:r>
              <a:rPr lang="ko-KR" altLang="en-US" sz="1200" b="1" dirty="0" smtClean="0"/>
              <a:t> </a:t>
            </a:r>
            <a:r>
              <a:rPr lang="ko-KR" altLang="en-US" sz="1200" b="1" dirty="0"/>
              <a:t>정의 및 분석</a:t>
            </a:r>
          </a:p>
          <a:p>
            <a:pPr>
              <a:defRPr/>
            </a:pPr>
            <a:endParaRPr lang="ko-KR" altLang="en-US" sz="12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48" name="Picture 4" descr="container handler 3dì ëí ì´ë¯¸ì§ ê²ìê²°ê³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12" y="3629452"/>
            <a:ext cx="1975610" cy="19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5" y="1375525"/>
            <a:ext cx="8425721" cy="502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74313" y="3468525"/>
            <a:ext cx="896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 EH000</a:t>
            </a:r>
            <a:r>
              <a:rPr lang="en-US" altLang="ko-KR" sz="1400" b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rPr>
              <a:t> </a:t>
            </a:r>
            <a:r>
              <a:rPr lang="en-US" altLang="ko-KR" sz="1400" b="1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r>
              <a:rPr lang="en-US" altLang="ko-KR" sz="1400" dirty="0" smtClean="0">
                <a:effectLst>
                  <a:glow rad="139700">
                    <a:schemeClr val="bg1"/>
                  </a:glow>
                </a:effectLst>
              </a:rPr>
              <a:t> </a:t>
            </a:r>
            <a:endParaRPr lang="ko-KR" altLang="en-US" sz="1200" b="1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2670348" y="3572919"/>
            <a:ext cx="150016" cy="100010"/>
            <a:chOff x="4860032" y="2780928"/>
            <a:chExt cx="1080120" cy="720080"/>
          </a:xfrm>
        </p:grpSpPr>
        <p:sp>
          <p:nvSpPr>
            <p:cNvPr id="53" name="직사각형 52"/>
            <p:cNvSpPr/>
            <p:nvPr/>
          </p:nvSpPr>
          <p:spPr>
            <a:xfrm>
              <a:off x="5220072" y="278092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522007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558011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486003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7" name="직사각형 56"/>
          <p:cNvSpPr/>
          <p:nvPr/>
        </p:nvSpPr>
        <p:spPr>
          <a:xfrm>
            <a:off x="5280321" y="2935338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1. </a:t>
            </a:r>
            <a:r>
              <a:rPr lang="ko-KR" altLang="en-US" sz="800" dirty="0" smtClean="0"/>
              <a:t>디폴트</a:t>
            </a:r>
            <a:r>
              <a:rPr lang="en-US" altLang="ko-KR" sz="800" dirty="0" smtClean="0"/>
              <a:t>(</a:t>
            </a:r>
            <a:r>
              <a:rPr lang="ko-KR" altLang="en-US" sz="800" dirty="0" smtClean="0"/>
              <a:t>정상</a:t>
            </a:r>
            <a:r>
              <a:rPr lang="en-US" altLang="ko-KR" sz="800" dirty="0" smtClean="0"/>
              <a:t>)</a:t>
            </a:r>
            <a:endParaRPr lang="ko-KR" altLang="en-US" sz="800" dirty="0"/>
          </a:p>
        </p:txBody>
      </p:sp>
      <p:sp>
        <p:nvSpPr>
          <p:cNvPr id="58" name="직사각형 57"/>
          <p:cNvSpPr/>
          <p:nvPr/>
        </p:nvSpPr>
        <p:spPr>
          <a:xfrm>
            <a:off x="5280321" y="3240407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2. </a:t>
            </a:r>
            <a:r>
              <a:rPr lang="ko-KR" altLang="en-US" sz="800" dirty="0" smtClean="0"/>
              <a:t>장비 네트워크 연결 불가시 </a:t>
            </a:r>
            <a:endParaRPr lang="ko-KR" altLang="en-US" sz="800" dirty="0"/>
          </a:p>
        </p:txBody>
      </p:sp>
      <p:sp>
        <p:nvSpPr>
          <p:cNvPr id="59" name="직사각형 58"/>
          <p:cNvSpPr/>
          <p:nvPr/>
        </p:nvSpPr>
        <p:spPr>
          <a:xfrm>
            <a:off x="5533528" y="3576047"/>
            <a:ext cx="32427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 smtClean="0"/>
              <a:t>신호등과 같은 개념으로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발생시 빨간색이 주기적으로 점멸</a:t>
            </a:r>
            <a:r>
              <a:rPr lang="en-US" altLang="ko-KR" sz="800" dirty="0" smtClean="0"/>
              <a:t>.</a:t>
            </a:r>
            <a:endParaRPr lang="ko-KR" altLang="en-US" sz="800" dirty="0"/>
          </a:p>
        </p:txBody>
      </p:sp>
      <p:sp>
        <p:nvSpPr>
          <p:cNvPr id="60" name="직사각형 59"/>
          <p:cNvSpPr/>
          <p:nvPr/>
        </p:nvSpPr>
        <p:spPr>
          <a:xfrm>
            <a:off x="4813448" y="2863683"/>
            <a:ext cx="4392488" cy="9278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1" name="그룹 60"/>
          <p:cNvGrpSpPr/>
          <p:nvPr/>
        </p:nvGrpSpPr>
        <p:grpSpPr>
          <a:xfrm>
            <a:off x="5018940" y="2990534"/>
            <a:ext cx="150016" cy="100010"/>
            <a:chOff x="4860032" y="2780928"/>
            <a:chExt cx="1080120" cy="720080"/>
          </a:xfrm>
        </p:grpSpPr>
        <p:sp>
          <p:nvSpPr>
            <p:cNvPr id="62" name="직사각형 61"/>
            <p:cNvSpPr/>
            <p:nvPr/>
          </p:nvSpPr>
          <p:spPr>
            <a:xfrm>
              <a:off x="5220072" y="278092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522007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558011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4860032" y="3140968"/>
              <a:ext cx="360040" cy="36004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6" name="직사각형 65"/>
          <p:cNvSpPr/>
          <p:nvPr/>
        </p:nvSpPr>
        <p:spPr>
          <a:xfrm>
            <a:off x="2086791" y="1379377"/>
            <a:ext cx="6627880" cy="334973"/>
          </a:xfrm>
          <a:prstGeom prst="rect">
            <a:avLst/>
          </a:pr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7" name="꺾인 연결선 66"/>
          <p:cNvCxnSpPr/>
          <p:nvPr/>
        </p:nvCxnSpPr>
        <p:spPr>
          <a:xfrm flipH="1">
            <a:off x="5206875" y="1595850"/>
            <a:ext cx="3507796" cy="1706641"/>
          </a:xfrm>
          <a:prstGeom prst="bentConnector4">
            <a:avLst>
              <a:gd name="adj1" fmla="val -6517"/>
              <a:gd name="adj2" fmla="val 54907"/>
            </a:avLst>
          </a:prstGeom>
          <a:ln w="127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직사각형 67"/>
          <p:cNvSpPr/>
          <p:nvPr/>
        </p:nvSpPr>
        <p:spPr>
          <a:xfrm>
            <a:off x="5068955" y="2877505"/>
            <a:ext cx="50006" cy="50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9" name="그룹 68"/>
          <p:cNvGrpSpPr/>
          <p:nvPr/>
        </p:nvGrpSpPr>
        <p:grpSpPr>
          <a:xfrm>
            <a:off x="5018940" y="3277581"/>
            <a:ext cx="150016" cy="100010"/>
            <a:chOff x="4860032" y="2780928"/>
            <a:chExt cx="1080120" cy="720080"/>
          </a:xfrm>
          <a:solidFill>
            <a:srgbClr val="FF0000"/>
          </a:solidFill>
        </p:grpSpPr>
        <p:sp>
          <p:nvSpPr>
            <p:cNvPr id="70" name="직사각형 69"/>
            <p:cNvSpPr/>
            <p:nvPr/>
          </p:nvSpPr>
          <p:spPr>
            <a:xfrm>
              <a:off x="5220072" y="2780928"/>
              <a:ext cx="360040" cy="360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5220072" y="3140968"/>
              <a:ext cx="360040" cy="360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580112" y="3140968"/>
              <a:ext cx="360040" cy="360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4860032" y="3140968"/>
              <a:ext cx="360040" cy="3600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4821324" y="4431371"/>
            <a:ext cx="4392488" cy="11858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5597415" y="4961547"/>
            <a:ext cx="344660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" dirty="0" smtClean="0"/>
              <a:t>       Warning Alert </a:t>
            </a:r>
            <a:r>
              <a:rPr lang="ko-KR" altLang="en-US" sz="700" dirty="0" smtClean="0"/>
              <a:t>발생</a:t>
            </a:r>
            <a:r>
              <a:rPr lang="en-US" altLang="ko-KR" sz="700" dirty="0" smtClean="0"/>
              <a:t> </a:t>
            </a:r>
            <a:endParaRPr lang="en-US" altLang="ko-KR" sz="700" dirty="0"/>
          </a:p>
        </p:txBody>
      </p:sp>
      <p:cxnSp>
        <p:nvCxnSpPr>
          <p:cNvPr id="76" name="직선 연결선 75"/>
          <p:cNvCxnSpPr/>
          <p:nvPr/>
        </p:nvCxnSpPr>
        <p:spPr>
          <a:xfrm>
            <a:off x="5721424" y="5063818"/>
            <a:ext cx="118799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그룹 76"/>
          <p:cNvGrpSpPr/>
          <p:nvPr/>
        </p:nvGrpSpPr>
        <p:grpSpPr>
          <a:xfrm>
            <a:off x="4929336" y="4451145"/>
            <a:ext cx="484159" cy="484159"/>
            <a:chOff x="4572000" y="4550059"/>
            <a:chExt cx="484159" cy="484159"/>
          </a:xfrm>
        </p:grpSpPr>
        <p:pic>
          <p:nvPicPr>
            <p:cNvPr id="78" name="Picture 13" descr="Location pin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550059"/>
              <a:ext cx="484159" cy="4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9" name="그룹 78"/>
            <p:cNvGrpSpPr/>
            <p:nvPr/>
          </p:nvGrpSpPr>
          <p:grpSpPr>
            <a:xfrm>
              <a:off x="4701741" y="4606483"/>
              <a:ext cx="307617" cy="360306"/>
              <a:chOff x="4701741" y="4606483"/>
              <a:chExt cx="307617" cy="360306"/>
            </a:xfrm>
          </p:grpSpPr>
          <p:cxnSp>
            <p:nvCxnSpPr>
              <p:cNvPr id="80" name="직선 연결선 79"/>
              <p:cNvCxnSpPr/>
              <p:nvPr/>
            </p:nvCxnSpPr>
            <p:spPr>
              <a:xfrm>
                <a:off x="4890559" y="4966789"/>
                <a:ext cx="118799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1" name="Picture 7" descr="C:\Users\J2Y\Desktop\tiempo (1)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1741" y="4606483"/>
                <a:ext cx="230182" cy="230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2" name="직사각형 81"/>
          <p:cNvSpPr/>
          <p:nvPr/>
        </p:nvSpPr>
        <p:spPr>
          <a:xfrm>
            <a:off x="2080063" y="1739446"/>
            <a:ext cx="6634608" cy="145659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3" name="그룹 82"/>
          <p:cNvGrpSpPr/>
          <p:nvPr/>
        </p:nvGrpSpPr>
        <p:grpSpPr>
          <a:xfrm>
            <a:off x="2109876" y="2984366"/>
            <a:ext cx="484159" cy="484159"/>
            <a:chOff x="4572000" y="4550059"/>
            <a:chExt cx="484159" cy="484159"/>
          </a:xfrm>
        </p:grpSpPr>
        <p:pic>
          <p:nvPicPr>
            <p:cNvPr id="84" name="Picture 13" descr="Location pin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550059"/>
              <a:ext cx="484159" cy="4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그룹 84"/>
            <p:cNvGrpSpPr/>
            <p:nvPr/>
          </p:nvGrpSpPr>
          <p:grpSpPr>
            <a:xfrm>
              <a:off x="4701741" y="4606483"/>
              <a:ext cx="307617" cy="360306"/>
              <a:chOff x="4701741" y="4606483"/>
              <a:chExt cx="307617" cy="360306"/>
            </a:xfrm>
          </p:grpSpPr>
          <p:cxnSp>
            <p:nvCxnSpPr>
              <p:cNvPr id="86" name="직선 연결선 85"/>
              <p:cNvCxnSpPr/>
              <p:nvPr/>
            </p:nvCxnSpPr>
            <p:spPr>
              <a:xfrm>
                <a:off x="4890559" y="4966789"/>
                <a:ext cx="118799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7" name="Picture 7" descr="C:\Users\J2Y\Desktop\tiempo (1)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1741" y="4606483"/>
                <a:ext cx="230182" cy="230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88" name="꺾인 연결선 87"/>
          <p:cNvCxnSpPr>
            <a:stCxn id="82" idx="1"/>
            <a:endCxn id="84" idx="0"/>
          </p:cNvCxnSpPr>
          <p:nvPr/>
        </p:nvCxnSpPr>
        <p:spPr>
          <a:xfrm rot="10800000" flipH="1" flipV="1">
            <a:off x="2080062" y="1812276"/>
            <a:ext cx="271893" cy="1172090"/>
          </a:xfrm>
          <a:prstGeom prst="bentConnector4">
            <a:avLst>
              <a:gd name="adj1" fmla="val -84077"/>
              <a:gd name="adj2" fmla="val 53107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꺾인 연결선 88"/>
          <p:cNvCxnSpPr>
            <a:stCxn id="84" idx="1"/>
            <a:endCxn id="74" idx="1"/>
          </p:cNvCxnSpPr>
          <p:nvPr/>
        </p:nvCxnSpPr>
        <p:spPr>
          <a:xfrm rot="10800000" flipH="1" flipV="1">
            <a:off x="2109876" y="3226446"/>
            <a:ext cx="2711448" cy="1797830"/>
          </a:xfrm>
          <a:prstGeom prst="bentConnector3">
            <a:avLst>
              <a:gd name="adj1" fmla="val -39746"/>
            </a:avLst>
          </a:prstGeom>
          <a:ln w="12700"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직사각형 89"/>
          <p:cNvSpPr/>
          <p:nvPr/>
        </p:nvSpPr>
        <p:spPr>
          <a:xfrm>
            <a:off x="5597415" y="4509219"/>
            <a:ext cx="34466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700" dirty="0" err="1" smtClean="0"/>
              <a:t>알람</a:t>
            </a:r>
            <a:r>
              <a:rPr lang="ko-KR" altLang="en-US" sz="700" dirty="0" smtClean="0"/>
              <a:t> 대표 아이콘 고정</a:t>
            </a:r>
            <a:r>
              <a:rPr lang="en-US" altLang="ko-KR" sz="700" dirty="0" smtClean="0"/>
              <a:t>.</a:t>
            </a:r>
          </a:p>
          <a:p>
            <a:endParaRPr lang="en-US" altLang="ko-KR" sz="700" dirty="0" smtClean="0"/>
          </a:p>
          <a:p>
            <a:r>
              <a:rPr lang="ko-KR" altLang="en-US" sz="700" dirty="0" smtClean="0"/>
              <a:t>해당 장비의 </a:t>
            </a:r>
            <a:r>
              <a:rPr lang="ko-KR" altLang="en-US" sz="700" dirty="0" err="1" smtClean="0"/>
              <a:t>알람</a:t>
            </a:r>
            <a:r>
              <a:rPr lang="ko-KR" altLang="en-US" sz="700" dirty="0" smtClean="0"/>
              <a:t> 정보는 발생시 </a:t>
            </a:r>
            <a:r>
              <a:rPr lang="en-US" altLang="ko-KR" sz="700" dirty="0" smtClean="0"/>
              <a:t>1</a:t>
            </a:r>
            <a:r>
              <a:rPr lang="ko-KR" altLang="en-US" sz="700" dirty="0" smtClean="0"/>
              <a:t>레벨 </a:t>
            </a:r>
            <a:r>
              <a:rPr lang="ko-KR" altLang="en-US" sz="700" dirty="0" err="1" smtClean="0"/>
              <a:t>알람으로</a:t>
            </a:r>
            <a:r>
              <a:rPr lang="ko-KR" altLang="en-US" sz="700" dirty="0" smtClean="0"/>
              <a:t> 표현</a:t>
            </a:r>
            <a:r>
              <a:rPr lang="en-US" altLang="ko-KR" sz="700" dirty="0" smtClean="0"/>
              <a:t>.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4322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직선 연결선 118"/>
          <p:cNvCxnSpPr/>
          <p:nvPr/>
        </p:nvCxnSpPr>
        <p:spPr>
          <a:xfrm>
            <a:off x="0" y="691758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27866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12. YARD </a:t>
            </a:r>
            <a:r>
              <a:rPr lang="ko-KR" altLang="en-US" sz="1200" b="1" dirty="0" err="1"/>
              <a:t>알람</a:t>
            </a:r>
            <a:r>
              <a:rPr lang="ko-KR" altLang="en-US" sz="1200" b="1" dirty="0"/>
              <a:t> 정의 및 분석</a:t>
            </a:r>
          </a:p>
          <a:p>
            <a:pPr>
              <a:defRPr/>
            </a:pPr>
            <a:endParaRPr lang="ko-KR" altLang="en-US" sz="1200" b="1" dirty="0" smtClean="0"/>
          </a:p>
          <a:p>
            <a:pPr>
              <a:defRPr/>
            </a:pPr>
            <a:endParaRPr lang="ko-KR" altLang="en-US" sz="12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1" y="1243442"/>
            <a:ext cx="8564189" cy="50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직사각형 90"/>
          <p:cNvSpPr/>
          <p:nvPr/>
        </p:nvSpPr>
        <p:spPr>
          <a:xfrm>
            <a:off x="1891392" y="1243442"/>
            <a:ext cx="6627880" cy="334973"/>
          </a:xfrm>
          <a:prstGeom prst="rect">
            <a:avLst/>
          </a:prstGeom>
          <a:solidFill>
            <a:srgbClr val="FF0000">
              <a:alpha val="30000"/>
            </a:srgbClr>
          </a:solidFill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884664" y="1603511"/>
            <a:ext cx="6634608" cy="145659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80" y="3397961"/>
            <a:ext cx="3902274" cy="22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" name="그룹 95"/>
          <p:cNvGrpSpPr/>
          <p:nvPr/>
        </p:nvGrpSpPr>
        <p:grpSpPr>
          <a:xfrm>
            <a:off x="2196528" y="4653333"/>
            <a:ext cx="1047444" cy="214250"/>
            <a:chOff x="4355976" y="4149080"/>
            <a:chExt cx="3168352" cy="648072"/>
          </a:xfrm>
          <a:effectLst>
            <a:glow rad="228600">
              <a:schemeClr val="bg1">
                <a:alpha val="39000"/>
              </a:schemeClr>
            </a:glow>
          </a:effectLst>
        </p:grpSpPr>
        <p:sp>
          <p:nvSpPr>
            <p:cNvPr id="97" name="모서리가 둥근 직사각형 96"/>
            <p:cNvSpPr/>
            <p:nvPr/>
          </p:nvSpPr>
          <p:spPr>
            <a:xfrm>
              <a:off x="4355976" y="4149080"/>
              <a:ext cx="3168352" cy="64807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8" name="그룹 97"/>
            <p:cNvGrpSpPr/>
            <p:nvPr/>
          </p:nvGrpSpPr>
          <p:grpSpPr>
            <a:xfrm>
              <a:off x="4374356" y="4258328"/>
              <a:ext cx="3103651" cy="439210"/>
              <a:chOff x="4374356" y="4258328"/>
              <a:chExt cx="3103651" cy="439210"/>
            </a:xfrm>
          </p:grpSpPr>
          <p:grpSp>
            <p:nvGrpSpPr>
              <p:cNvPr id="99" name="그룹 98"/>
              <p:cNvGrpSpPr/>
              <p:nvPr/>
            </p:nvGrpSpPr>
            <p:grpSpPr>
              <a:xfrm>
                <a:off x="4859496" y="4258328"/>
                <a:ext cx="2618511" cy="429576"/>
                <a:chOff x="3677526" y="3852220"/>
                <a:chExt cx="5647291" cy="923106"/>
              </a:xfrm>
            </p:grpSpPr>
            <p:pic>
              <p:nvPicPr>
                <p:cNvPr id="101" name="Picture 8" descr="ì°¨ë ìì´ì½ì ëí ì´ë¯¸ì§ ê²ìê²°ê³¼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3677526" y="3852221"/>
                  <a:ext cx="1846210" cy="923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8" descr="ì°¨ë ìì´ì½ì ëí ì´ë¯¸ì§ ê²ìê²°ê³¼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583539" y="3852220"/>
                  <a:ext cx="1846211" cy="9231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8" descr="ì°¨ë ìì´ì½ì ëí ì´ë¯¸ì§ ê²ìê²°ê³¼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7478608" y="3852220"/>
                  <a:ext cx="1846209" cy="9231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0" name="Picture 8" descr="ì°¨ë ìì´ì½ì ëí ì´ë¯¸ì§ ê²ìê²°ê³¼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07"/>
              <a:stretch/>
            </p:blipFill>
            <p:spPr bwMode="auto">
              <a:xfrm>
                <a:off x="4374356" y="4267962"/>
                <a:ext cx="455361" cy="4295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4" name="그룹 103"/>
          <p:cNvGrpSpPr/>
          <p:nvPr/>
        </p:nvGrpSpPr>
        <p:grpSpPr>
          <a:xfrm>
            <a:off x="1974278" y="3923083"/>
            <a:ext cx="1047444" cy="214250"/>
            <a:chOff x="4355976" y="4149080"/>
            <a:chExt cx="3168352" cy="648072"/>
          </a:xfrm>
          <a:effectLst>
            <a:glow rad="228600">
              <a:schemeClr val="bg1">
                <a:alpha val="39000"/>
              </a:schemeClr>
            </a:glow>
          </a:effectLst>
        </p:grpSpPr>
        <p:sp>
          <p:nvSpPr>
            <p:cNvPr id="105" name="모서리가 둥근 직사각형 104"/>
            <p:cNvSpPr/>
            <p:nvPr/>
          </p:nvSpPr>
          <p:spPr>
            <a:xfrm>
              <a:off x="4355976" y="4149080"/>
              <a:ext cx="3168352" cy="64807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6" name="그룹 105"/>
            <p:cNvGrpSpPr/>
            <p:nvPr/>
          </p:nvGrpSpPr>
          <p:grpSpPr>
            <a:xfrm>
              <a:off x="4374356" y="4258328"/>
              <a:ext cx="3103651" cy="439210"/>
              <a:chOff x="4374356" y="4258328"/>
              <a:chExt cx="3103651" cy="439210"/>
            </a:xfrm>
          </p:grpSpPr>
          <p:grpSp>
            <p:nvGrpSpPr>
              <p:cNvPr id="107" name="그룹 106"/>
              <p:cNvGrpSpPr/>
              <p:nvPr/>
            </p:nvGrpSpPr>
            <p:grpSpPr>
              <a:xfrm>
                <a:off x="4859496" y="4258328"/>
                <a:ext cx="2618511" cy="429576"/>
                <a:chOff x="3677526" y="3852220"/>
                <a:chExt cx="5647291" cy="923106"/>
              </a:xfrm>
            </p:grpSpPr>
            <p:pic>
              <p:nvPicPr>
                <p:cNvPr id="109" name="Picture 8" descr="ì°¨ë ìì´ì½ì ëí ì´ë¯¸ì§ ê²ìê²°ê³¼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3677526" y="3852221"/>
                  <a:ext cx="1846210" cy="9231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8" descr="ì°¨ë ìì´ì½ì ëí ì´ë¯¸ì§ ê²ìê²°ê³¼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583539" y="3852220"/>
                  <a:ext cx="1846211" cy="9231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8" descr="ì°¨ë ìì´ì½ì ëí ì´ë¯¸ì§ ê²ìê²°ê³¼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7478608" y="3852220"/>
                  <a:ext cx="1846209" cy="9231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8" name="Picture 8" descr="ì°¨ë ìì´ì½ì ëí ì´ë¯¸ì§ ê²ìê²°ê³¼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07"/>
              <a:stretch/>
            </p:blipFill>
            <p:spPr bwMode="auto">
              <a:xfrm>
                <a:off x="4374356" y="4267962"/>
                <a:ext cx="455361" cy="4295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25" y="3397960"/>
            <a:ext cx="3902274" cy="22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모서리가 둥근 직사각형 112"/>
          <p:cNvSpPr/>
          <p:nvPr/>
        </p:nvSpPr>
        <p:spPr>
          <a:xfrm>
            <a:off x="6184990" y="3927745"/>
            <a:ext cx="106742" cy="214250"/>
          </a:xfrm>
          <a:prstGeom prst="roundRect">
            <a:avLst>
              <a:gd name="adj" fmla="val 0"/>
            </a:avLst>
          </a:prstGeom>
          <a:noFill/>
          <a:ln>
            <a:solidFill>
              <a:srgbClr val="00B0F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4" name="그룹 113"/>
          <p:cNvGrpSpPr/>
          <p:nvPr/>
        </p:nvGrpSpPr>
        <p:grpSpPr>
          <a:xfrm>
            <a:off x="5990510" y="3564376"/>
            <a:ext cx="457602" cy="457602"/>
            <a:chOff x="4587041" y="3271290"/>
            <a:chExt cx="686801" cy="686801"/>
          </a:xfrm>
        </p:grpSpPr>
        <p:pic>
          <p:nvPicPr>
            <p:cNvPr id="115" name="Picture 13" descr="Location pin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041" y="3271290"/>
              <a:ext cx="686801" cy="68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6" name="그룹 115"/>
            <p:cNvGrpSpPr/>
            <p:nvPr/>
          </p:nvGrpSpPr>
          <p:grpSpPr>
            <a:xfrm>
              <a:off x="4770775" y="3334607"/>
              <a:ext cx="312658" cy="312658"/>
              <a:chOff x="4139952" y="2636912"/>
              <a:chExt cx="356942" cy="356942"/>
            </a:xfrm>
          </p:grpSpPr>
          <p:sp>
            <p:nvSpPr>
              <p:cNvPr id="117" name="타원 116"/>
              <p:cNvSpPr/>
              <p:nvPr/>
            </p:nvSpPr>
            <p:spPr>
              <a:xfrm>
                <a:off x="4139952" y="2636912"/>
                <a:ext cx="356942" cy="35694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8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4236" y="2681196"/>
                <a:ext cx="268374" cy="268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cxnSp>
        <p:nvCxnSpPr>
          <p:cNvPr id="120" name="꺾인 연결선 119"/>
          <p:cNvCxnSpPr>
            <a:stCxn id="91" idx="3"/>
            <a:endCxn id="123" idx="0"/>
          </p:cNvCxnSpPr>
          <p:nvPr/>
        </p:nvCxnSpPr>
        <p:spPr>
          <a:xfrm flipH="1">
            <a:off x="7000233" y="1410929"/>
            <a:ext cx="1519039" cy="935311"/>
          </a:xfrm>
          <a:prstGeom prst="bentConnector4">
            <a:avLst>
              <a:gd name="adj1" fmla="val -15049"/>
              <a:gd name="adj2" fmla="val 75105"/>
            </a:avLst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꺾인 연결선 120"/>
          <p:cNvCxnSpPr>
            <a:stCxn id="93" idx="1"/>
            <a:endCxn id="122" idx="0"/>
          </p:cNvCxnSpPr>
          <p:nvPr/>
        </p:nvCxnSpPr>
        <p:spPr>
          <a:xfrm rot="10800000" flipH="1" flipV="1">
            <a:off x="1884663" y="1676340"/>
            <a:ext cx="913653" cy="669899"/>
          </a:xfrm>
          <a:prstGeom prst="bentConnector4">
            <a:avLst>
              <a:gd name="adj1" fmla="val -25020"/>
              <a:gd name="adj2" fmla="val 62558"/>
            </a:avLst>
          </a:prstGeom>
          <a:ln>
            <a:solidFill>
              <a:srgbClr val="00B0F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직사각형 121"/>
          <p:cNvSpPr/>
          <p:nvPr/>
        </p:nvSpPr>
        <p:spPr>
          <a:xfrm>
            <a:off x="847180" y="2346240"/>
            <a:ext cx="3902274" cy="9278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직사각형 122"/>
          <p:cNvSpPr/>
          <p:nvPr/>
        </p:nvSpPr>
        <p:spPr>
          <a:xfrm>
            <a:off x="5055967" y="2346240"/>
            <a:ext cx="3888532" cy="9278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직사각형 123"/>
          <p:cNvSpPr/>
          <p:nvPr/>
        </p:nvSpPr>
        <p:spPr>
          <a:xfrm>
            <a:off x="917156" y="2420461"/>
            <a:ext cx="3569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Warning Alert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시</a:t>
            </a:r>
            <a:endParaRPr lang="en-US" altLang="ko-KR" sz="800" dirty="0" smtClean="0"/>
          </a:p>
          <a:p>
            <a:endParaRPr lang="en-US" altLang="ko-KR" sz="800" dirty="0" smtClean="0"/>
          </a:p>
          <a:p>
            <a:r>
              <a:rPr lang="ko-KR" altLang="en-US" sz="800" dirty="0" smtClean="0"/>
              <a:t>정체 구간의 첫 구간과 끝 구간의 블록을 기준으로 하여</a:t>
            </a:r>
            <a:endParaRPr lang="en-US" altLang="ko-KR" sz="800" dirty="0" smtClean="0"/>
          </a:p>
          <a:p>
            <a:r>
              <a:rPr lang="ko-KR" altLang="en-US" sz="800" dirty="0" smtClean="0"/>
              <a:t>해당 정체 구간을 화이트 </a:t>
            </a:r>
            <a:r>
              <a:rPr lang="ko-KR" altLang="en-US" sz="800" dirty="0" err="1" smtClean="0"/>
              <a:t>이펙트</a:t>
            </a:r>
            <a:r>
              <a:rPr lang="ko-KR" altLang="en-US" sz="800" dirty="0" smtClean="0"/>
              <a:t> 처리</a:t>
            </a:r>
            <a:r>
              <a:rPr lang="en-US" altLang="ko-KR" sz="800" dirty="0" smtClean="0"/>
              <a:t>.</a:t>
            </a:r>
          </a:p>
          <a:p>
            <a:r>
              <a:rPr lang="ko-KR" altLang="en-US" sz="800" dirty="0" smtClean="0"/>
              <a:t>바닥 </a:t>
            </a:r>
            <a:r>
              <a:rPr lang="ko-KR" altLang="en-US" sz="800" dirty="0" err="1" smtClean="0"/>
              <a:t>텍스쳐</a:t>
            </a:r>
            <a:r>
              <a:rPr lang="ko-KR" altLang="en-US" sz="800" dirty="0" smtClean="0"/>
              <a:t> 라인의 </a:t>
            </a:r>
            <a:r>
              <a:rPr lang="ko-KR" altLang="en-US" sz="800" dirty="0" err="1" smtClean="0"/>
              <a:t>자동자</a:t>
            </a:r>
            <a:r>
              <a:rPr lang="ko-KR" altLang="en-US" sz="800" dirty="0" smtClean="0"/>
              <a:t> 애니메이션으로 막힘 현상을 출력</a:t>
            </a:r>
            <a:r>
              <a:rPr lang="en-US" altLang="ko-KR" sz="800" dirty="0" smtClean="0"/>
              <a:t>.</a:t>
            </a:r>
          </a:p>
        </p:txBody>
      </p:sp>
      <p:sp>
        <p:nvSpPr>
          <p:cNvPr id="125" name="직사각형 124"/>
          <p:cNvSpPr/>
          <p:nvPr/>
        </p:nvSpPr>
        <p:spPr>
          <a:xfrm>
            <a:off x="5127206" y="2420461"/>
            <a:ext cx="3569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/>
              <a:t>Critical </a:t>
            </a:r>
            <a:r>
              <a:rPr lang="ko-KR" altLang="en-US" sz="800" dirty="0" err="1" smtClean="0"/>
              <a:t>알람시</a:t>
            </a:r>
            <a:r>
              <a:rPr lang="ko-KR" altLang="en-US" sz="800" dirty="0" smtClean="0"/>
              <a:t> 해당 블록의 앞부분에 </a:t>
            </a:r>
            <a:endParaRPr lang="en-US" altLang="ko-KR" sz="800" dirty="0" smtClean="0"/>
          </a:p>
          <a:p>
            <a:endParaRPr lang="en-US" altLang="ko-KR" sz="800" dirty="0"/>
          </a:p>
          <a:p>
            <a:r>
              <a:rPr lang="ko-KR" altLang="en-US" sz="800" dirty="0" smtClean="0"/>
              <a:t>가상 오브젝트 파란색 </a:t>
            </a:r>
            <a:r>
              <a:rPr lang="ko-KR" altLang="en-US" sz="800" dirty="0" err="1" smtClean="0"/>
              <a:t>이펙트</a:t>
            </a:r>
            <a:r>
              <a:rPr lang="ko-KR" altLang="en-US" sz="800" dirty="0" smtClean="0"/>
              <a:t> 표시 및 </a:t>
            </a:r>
            <a:endParaRPr lang="en-US" altLang="ko-KR" sz="800" dirty="0" smtClean="0"/>
          </a:p>
          <a:p>
            <a:r>
              <a:rPr lang="ko-KR" altLang="en-US" sz="800" dirty="0" smtClean="0"/>
              <a:t>아이콘 </a:t>
            </a:r>
            <a:r>
              <a:rPr lang="ko-KR" altLang="en-US" sz="800" dirty="0" err="1" smtClean="0"/>
              <a:t>알람</a:t>
            </a:r>
            <a:r>
              <a:rPr lang="ko-KR" altLang="en-US" sz="800" dirty="0" smtClean="0"/>
              <a:t> 대표 아이콘 출력</a:t>
            </a:r>
            <a:r>
              <a:rPr lang="en-US" altLang="ko-KR" sz="800" dirty="0" smtClean="0"/>
              <a:t>.</a:t>
            </a:r>
          </a:p>
          <a:p>
            <a:endParaRPr lang="en-US" altLang="ko-KR" sz="800" dirty="0" smtClean="0"/>
          </a:p>
        </p:txBody>
      </p:sp>
      <p:sp>
        <p:nvSpPr>
          <p:cNvPr id="126" name="정육면체 125"/>
          <p:cNvSpPr/>
          <p:nvPr/>
        </p:nvSpPr>
        <p:spPr>
          <a:xfrm>
            <a:off x="8490935" y="2834652"/>
            <a:ext cx="205939" cy="352631"/>
          </a:xfrm>
          <a:prstGeom prst="cube">
            <a:avLst>
              <a:gd name="adj" fmla="val 52418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7" name="그룹 126"/>
          <p:cNvGrpSpPr/>
          <p:nvPr/>
        </p:nvGrpSpPr>
        <p:grpSpPr>
          <a:xfrm>
            <a:off x="8346919" y="2420461"/>
            <a:ext cx="457602" cy="457602"/>
            <a:chOff x="4587041" y="3271290"/>
            <a:chExt cx="686801" cy="686801"/>
          </a:xfrm>
        </p:grpSpPr>
        <p:pic>
          <p:nvPicPr>
            <p:cNvPr id="128" name="Picture 13" descr="Location pin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041" y="3271290"/>
              <a:ext cx="686801" cy="68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9" name="그룹 128"/>
            <p:cNvGrpSpPr/>
            <p:nvPr/>
          </p:nvGrpSpPr>
          <p:grpSpPr>
            <a:xfrm>
              <a:off x="4770775" y="3334607"/>
              <a:ext cx="312658" cy="312658"/>
              <a:chOff x="4139952" y="2636912"/>
              <a:chExt cx="356942" cy="356942"/>
            </a:xfrm>
          </p:grpSpPr>
          <p:sp>
            <p:nvSpPr>
              <p:cNvPr id="130" name="타원 129"/>
              <p:cNvSpPr/>
              <p:nvPr/>
            </p:nvSpPr>
            <p:spPr>
              <a:xfrm>
                <a:off x="4139952" y="2636912"/>
                <a:ext cx="356942" cy="356942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1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4236" y="2681196"/>
                <a:ext cx="268374" cy="268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935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131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13. </a:t>
            </a:r>
            <a:r>
              <a:rPr lang="ko-KR" altLang="en-US" sz="1200" b="1" dirty="0" smtClean="0"/>
              <a:t>오브젝트 팝업 </a:t>
            </a:r>
            <a:r>
              <a:rPr lang="en-US" altLang="ko-KR" sz="1200" b="1" dirty="0" smtClean="0"/>
              <a:t>– Pop Up Menu, Job info</a:t>
            </a:r>
            <a:endParaRPr lang="ko-KR" altLang="en-US" sz="1200" b="1" dirty="0"/>
          </a:p>
        </p:txBody>
      </p:sp>
      <p:sp>
        <p:nvSpPr>
          <p:cNvPr id="68" name="대각선 방향의 모서리가 잘린 사각형 67"/>
          <p:cNvSpPr/>
          <p:nvPr/>
        </p:nvSpPr>
        <p:spPr>
          <a:xfrm>
            <a:off x="1871022" y="1828245"/>
            <a:ext cx="1707295" cy="1180566"/>
          </a:xfrm>
          <a:prstGeom prst="snip2DiagRect">
            <a:avLst>
              <a:gd name="adj1" fmla="val 0"/>
              <a:gd name="adj2" fmla="val 13440"/>
            </a:avLst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9" name="정육면체 68"/>
          <p:cNvSpPr/>
          <p:nvPr/>
        </p:nvSpPr>
        <p:spPr>
          <a:xfrm>
            <a:off x="829834" y="1336621"/>
            <a:ext cx="936104" cy="720080"/>
          </a:xfrm>
          <a:prstGeom prst="cube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0" name="Picture 8" descr="mouse icon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14" y="1953633"/>
            <a:ext cx="285487" cy="2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그룹 70"/>
          <p:cNvGrpSpPr/>
          <p:nvPr/>
        </p:nvGrpSpPr>
        <p:grpSpPr>
          <a:xfrm>
            <a:off x="1963973" y="1828245"/>
            <a:ext cx="1224136" cy="1077563"/>
            <a:chOff x="1305614" y="927179"/>
            <a:chExt cx="1224136" cy="1077563"/>
          </a:xfrm>
        </p:grpSpPr>
        <p:sp>
          <p:nvSpPr>
            <p:cNvPr id="72" name="모서리가 둥근 직사각형 71"/>
            <p:cNvSpPr/>
            <p:nvPr/>
          </p:nvSpPr>
          <p:spPr>
            <a:xfrm>
              <a:off x="1377622" y="1188789"/>
              <a:ext cx="1152128" cy="23291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b="1" dirty="0" smtClean="0"/>
                <a:t>Stats</a:t>
              </a:r>
              <a:endParaRPr lang="ko-KR" altLang="en-US" sz="1050" b="1" dirty="0"/>
            </a:p>
          </p:txBody>
        </p:sp>
        <p:sp>
          <p:nvSpPr>
            <p:cNvPr id="73" name="모서리가 둥근 직사각형 72"/>
            <p:cNvSpPr/>
            <p:nvPr/>
          </p:nvSpPr>
          <p:spPr>
            <a:xfrm>
              <a:off x="1377622" y="1474539"/>
              <a:ext cx="1152128" cy="23291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b="1" dirty="0" smtClean="0"/>
                <a:t>Job Info</a:t>
              </a:r>
              <a:endParaRPr lang="ko-KR" altLang="en-US" sz="1050" b="1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05614" y="927179"/>
              <a:ext cx="688009" cy="276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effectLst>
                    <a:glow rad="76200">
                      <a:schemeClr val="bg1"/>
                    </a:glow>
                  </a:effectLst>
                </a:rPr>
                <a:t>T1036</a:t>
              </a:r>
              <a:r>
                <a:rPr lang="en-US" altLang="ko-KR" sz="1200" dirty="0" smtClean="0">
                  <a:effectLst>
                    <a:glow rad="76200">
                      <a:schemeClr val="bg1"/>
                    </a:glow>
                  </a:effectLst>
                </a:rPr>
                <a:t> </a:t>
              </a:r>
              <a:endParaRPr lang="ko-KR" altLang="en-US" sz="110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endParaRPr>
            </a:p>
          </p:txBody>
        </p:sp>
        <p:sp>
          <p:nvSpPr>
            <p:cNvPr id="75" name="모서리가 둥근 직사각형 74"/>
            <p:cNvSpPr/>
            <p:nvPr/>
          </p:nvSpPr>
          <p:spPr>
            <a:xfrm>
              <a:off x="1377622" y="1771826"/>
              <a:ext cx="1152128" cy="23291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b="1" dirty="0" smtClean="0"/>
                <a:t>Driver View</a:t>
              </a:r>
              <a:endParaRPr lang="ko-KR" altLang="en-US" sz="1200" b="1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57654" y="2176592"/>
            <a:ext cx="14099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마우스 오버랩 또는 선택 후 </a:t>
            </a:r>
            <a:endParaRPr lang="en-US" altLang="ko-KR" sz="900" dirty="0" smtClean="0"/>
          </a:p>
          <a:p>
            <a:r>
              <a:rPr lang="ko-KR" altLang="en-US" sz="900" dirty="0" smtClean="0"/>
              <a:t>우 클릭을 했을 때 출력되는 팝업 창</a:t>
            </a:r>
            <a:r>
              <a:rPr lang="en-US" altLang="ko-KR" sz="900" dirty="0" smtClean="0"/>
              <a:t>.</a:t>
            </a:r>
          </a:p>
          <a:p>
            <a:r>
              <a:rPr lang="en-US" altLang="ko-KR" sz="900" dirty="0" smtClean="0">
                <a:solidFill>
                  <a:srgbClr val="FF0000"/>
                </a:solidFill>
              </a:rPr>
              <a:t>(</a:t>
            </a:r>
            <a:r>
              <a:rPr lang="ko-KR" altLang="en-US" sz="900" dirty="0" smtClean="0">
                <a:solidFill>
                  <a:srgbClr val="FF0000"/>
                </a:solidFill>
              </a:rPr>
              <a:t>해당 영역 내 다른 곳 선택 시 모든 팝업 창 종료 </a:t>
            </a:r>
            <a:r>
              <a:rPr lang="en-US" altLang="ko-KR" sz="900" dirty="0" smtClean="0">
                <a:solidFill>
                  <a:srgbClr val="FF0000"/>
                </a:solidFill>
              </a:rPr>
              <a:t>= </a:t>
            </a:r>
            <a:r>
              <a:rPr lang="ko-KR" altLang="en-US" sz="900" dirty="0" err="1" smtClean="0">
                <a:solidFill>
                  <a:srgbClr val="FF0000"/>
                </a:solidFill>
              </a:rPr>
              <a:t>뎁스</a:t>
            </a:r>
            <a:r>
              <a:rPr lang="ko-KR" altLang="en-US" sz="900" dirty="0" smtClean="0">
                <a:solidFill>
                  <a:srgbClr val="FF0000"/>
                </a:solidFill>
              </a:rPr>
              <a:t> </a:t>
            </a:r>
            <a:r>
              <a:rPr lang="en-US" altLang="ko-KR" sz="900" dirty="0" smtClean="0">
                <a:solidFill>
                  <a:srgbClr val="FF0000"/>
                </a:solidFill>
              </a:rPr>
              <a:t>1)</a:t>
            </a:r>
            <a:endParaRPr lang="ko-KR" altLang="en-US" sz="900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67985" y="1352730"/>
            <a:ext cx="511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메인 화면 뷰에서 출력되었던 </a:t>
            </a:r>
            <a:r>
              <a:rPr lang="ko-KR" altLang="en-US" sz="900" dirty="0">
                <a:solidFill>
                  <a:srgbClr val="FF0000"/>
                </a:solidFill>
              </a:rPr>
              <a:t>오브젝트의 아이디 </a:t>
            </a:r>
            <a:r>
              <a:rPr lang="ko-KR" altLang="en-US" sz="900" dirty="0"/>
              <a:t>및 </a:t>
            </a:r>
            <a:r>
              <a:rPr lang="ko-KR" altLang="en-US" sz="900" dirty="0" err="1">
                <a:solidFill>
                  <a:srgbClr val="FF0000"/>
                </a:solidFill>
              </a:rPr>
              <a:t>작업중</a:t>
            </a:r>
            <a:r>
              <a:rPr lang="ko-KR" altLang="en-US" sz="900" dirty="0" err="1"/>
              <a:t>임을</a:t>
            </a:r>
            <a:r>
              <a:rPr lang="ko-KR" altLang="en-US" sz="900" dirty="0"/>
              <a:t> </a:t>
            </a:r>
            <a:r>
              <a:rPr lang="ko-KR" altLang="en-US" sz="900" dirty="0" smtClean="0"/>
              <a:t>텍스트 </a:t>
            </a:r>
            <a:r>
              <a:rPr lang="ko-KR" altLang="en-US" sz="900" dirty="0"/>
              <a:t>및 색상 </a:t>
            </a:r>
            <a:r>
              <a:rPr lang="ko-KR" altLang="en-US" sz="900" dirty="0" smtClean="0"/>
              <a:t>표현을 하며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우측에 로그인 로그아웃을 점등 색상으로 표현</a:t>
            </a:r>
            <a:r>
              <a:rPr lang="en-US" altLang="ko-KR" sz="900" dirty="0" smtClean="0"/>
              <a:t>.</a:t>
            </a:r>
            <a:endParaRPr lang="en-US" altLang="ko-KR" sz="900" dirty="0"/>
          </a:p>
        </p:txBody>
      </p:sp>
      <p:pic>
        <p:nvPicPr>
          <p:cNvPr id="90" name="Picture 4" descr="C:\Users\J2Y\Desktop\magnifi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64" y="2672892"/>
            <a:ext cx="233103" cy="23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3686167" y="1813159"/>
            <a:ext cx="26468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err="1" smtClean="0"/>
              <a:t>스탯</a:t>
            </a:r>
            <a:r>
              <a:rPr lang="ko-KR" altLang="en-US" sz="900" dirty="0" smtClean="0"/>
              <a:t> 버튼은 </a:t>
            </a:r>
            <a:r>
              <a:rPr lang="en-US" altLang="ko-KR" sz="900" dirty="0" smtClean="0"/>
              <a:t>1.0 </a:t>
            </a:r>
            <a:r>
              <a:rPr lang="ko-KR" altLang="en-US" sz="900" dirty="0" smtClean="0"/>
              <a:t>버전의 머신 정보를 나타낸다</a:t>
            </a:r>
            <a:r>
              <a:rPr lang="en-US" altLang="ko-KR" sz="900" dirty="0" smtClean="0"/>
              <a:t>.</a:t>
            </a:r>
            <a:r>
              <a:rPr lang="ko-KR" altLang="en-US" sz="900" dirty="0" smtClean="0"/>
              <a:t>  </a:t>
            </a:r>
            <a:endParaRPr lang="en-US" altLang="ko-KR" sz="900" dirty="0"/>
          </a:p>
        </p:txBody>
      </p:sp>
      <p:cxnSp>
        <p:nvCxnSpPr>
          <p:cNvPr id="112" name="직선 연결선 111"/>
          <p:cNvCxnSpPr>
            <a:stCxn id="69" idx="4"/>
          </p:cNvCxnSpPr>
          <p:nvPr/>
        </p:nvCxnSpPr>
        <p:spPr>
          <a:xfrm>
            <a:off x="1585918" y="1786671"/>
            <a:ext cx="180020" cy="1318269"/>
          </a:xfrm>
          <a:prstGeom prst="line">
            <a:avLst/>
          </a:prstGeom>
          <a:ln w="12700">
            <a:solidFill>
              <a:srgbClr val="7030A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1765938" y="3104940"/>
            <a:ext cx="1812379" cy="0"/>
          </a:xfrm>
          <a:prstGeom prst="line">
            <a:avLst/>
          </a:prstGeom>
          <a:ln w="12700">
            <a:solidFill>
              <a:srgbClr val="7030A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686168" y="2137820"/>
            <a:ext cx="385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err="1" smtClean="0"/>
              <a:t>잡</a:t>
            </a:r>
            <a:r>
              <a:rPr lang="ko-KR" altLang="en-US" sz="900" dirty="0" smtClean="0"/>
              <a:t> </a:t>
            </a:r>
            <a:r>
              <a:rPr lang="ko-KR" altLang="en-US" sz="900" dirty="0" err="1" smtClean="0"/>
              <a:t>인포의</a:t>
            </a:r>
            <a:r>
              <a:rPr lang="ko-KR" altLang="en-US" sz="900" dirty="0" smtClean="0"/>
              <a:t> 경우 </a:t>
            </a:r>
            <a:r>
              <a:rPr lang="ko-KR" altLang="en-US" sz="900" dirty="0" err="1" smtClean="0"/>
              <a:t>잡에</a:t>
            </a:r>
            <a:r>
              <a:rPr lang="ko-KR" altLang="en-US" sz="900" dirty="0" smtClean="0"/>
              <a:t> 대한 정보를 리스트로 나타내며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컨테이너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갱에 대한 정보를 출력한다</a:t>
            </a:r>
            <a:r>
              <a:rPr lang="en-US" altLang="ko-KR" sz="900" dirty="0" smtClean="0"/>
              <a:t>.</a:t>
            </a:r>
            <a:endParaRPr lang="en-US" altLang="ko-KR" sz="900" dirty="0"/>
          </a:p>
        </p:txBody>
      </p:sp>
      <p:sp>
        <p:nvSpPr>
          <p:cNvPr id="115" name="TextBox 114"/>
          <p:cNvSpPr txBox="1"/>
          <p:nvPr/>
        </p:nvSpPr>
        <p:spPr>
          <a:xfrm>
            <a:off x="3686167" y="2451724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드라이버 </a:t>
            </a:r>
            <a:r>
              <a:rPr lang="ko-KR" altLang="en-US" sz="900" dirty="0" err="1" smtClean="0"/>
              <a:t>뷰는</a:t>
            </a:r>
            <a:r>
              <a:rPr lang="ko-KR" altLang="en-US" sz="900" dirty="0" smtClean="0"/>
              <a:t> 버튼을 선택 시 </a:t>
            </a:r>
            <a:r>
              <a:rPr lang="ko-KR" altLang="en-US" sz="900" dirty="0" err="1" smtClean="0"/>
              <a:t>메인뷰에</a:t>
            </a:r>
            <a:r>
              <a:rPr lang="ko-KR" altLang="en-US" sz="900" dirty="0" smtClean="0"/>
              <a:t> 해당 드라이브 </a:t>
            </a:r>
            <a:r>
              <a:rPr lang="ko-KR" altLang="en-US" sz="900" dirty="0" err="1" smtClean="0"/>
              <a:t>뷰가</a:t>
            </a:r>
            <a:r>
              <a:rPr lang="ko-KR" altLang="en-US" sz="900" dirty="0" smtClean="0"/>
              <a:t> 출력됨</a:t>
            </a:r>
            <a:r>
              <a:rPr lang="en-US" altLang="ko-KR" sz="900" dirty="0" smtClean="0"/>
              <a:t>.</a:t>
            </a:r>
          </a:p>
          <a:p>
            <a:r>
              <a:rPr lang="en-US" altLang="ko-KR" sz="900" dirty="0"/>
              <a:t>(</a:t>
            </a:r>
            <a:r>
              <a:rPr lang="ko-KR" altLang="en-US" sz="900" dirty="0"/>
              <a:t>아이콘을 </a:t>
            </a:r>
            <a:r>
              <a:rPr lang="ko-KR" altLang="en-US" sz="900" dirty="0" err="1"/>
              <a:t>누른채로</a:t>
            </a:r>
            <a:r>
              <a:rPr lang="ko-KR" altLang="en-US" sz="900" dirty="0"/>
              <a:t> 타른 화면으로 </a:t>
            </a:r>
            <a:r>
              <a:rPr lang="ko-KR" altLang="en-US" sz="900" dirty="0" smtClean="0"/>
              <a:t>드래그 시 </a:t>
            </a:r>
            <a:r>
              <a:rPr lang="ko-KR" altLang="en-US" sz="900" dirty="0"/>
              <a:t>분할된 </a:t>
            </a:r>
            <a:r>
              <a:rPr lang="ko-KR" altLang="en-US" sz="900" dirty="0" smtClean="0"/>
              <a:t>화면에서 </a:t>
            </a:r>
            <a:r>
              <a:rPr lang="ko-KR" altLang="en-US" sz="900" dirty="0"/>
              <a:t>출력</a:t>
            </a:r>
            <a:r>
              <a:rPr lang="en-US" altLang="ko-KR" sz="900" dirty="0"/>
              <a:t>)</a:t>
            </a:r>
            <a:r>
              <a:rPr lang="ko-KR" altLang="en-US" sz="900" dirty="0"/>
              <a:t> </a:t>
            </a:r>
            <a:endParaRPr lang="en-US" altLang="ko-KR" sz="900" dirty="0"/>
          </a:p>
        </p:txBody>
      </p:sp>
      <p:sp>
        <p:nvSpPr>
          <p:cNvPr id="116" name="TextBox 115"/>
          <p:cNvSpPr txBox="1"/>
          <p:nvPr/>
        </p:nvSpPr>
        <p:spPr>
          <a:xfrm>
            <a:off x="4786303" y="3016129"/>
            <a:ext cx="3280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 err="1" smtClean="0"/>
              <a:t>잡리스트</a:t>
            </a:r>
            <a:r>
              <a:rPr lang="ko-KR" altLang="en-US" sz="1050" dirty="0" smtClean="0"/>
              <a:t> 통합 </a:t>
            </a:r>
            <a:r>
              <a:rPr lang="ko-KR" altLang="en-US" sz="1050" dirty="0" err="1" smtClean="0"/>
              <a:t>뷰</a:t>
            </a:r>
            <a:r>
              <a:rPr lang="en-US" altLang="ko-KR" sz="1050" dirty="0" smtClean="0"/>
              <a:t>. (</a:t>
            </a:r>
            <a:r>
              <a:rPr lang="ko-KR" altLang="en-US" sz="1050" dirty="0" err="1" smtClean="0"/>
              <a:t>뎁스</a:t>
            </a:r>
            <a:r>
              <a:rPr lang="ko-KR" altLang="en-US" sz="1050" dirty="0" smtClean="0"/>
              <a:t> </a:t>
            </a:r>
            <a:r>
              <a:rPr lang="en-US" altLang="ko-KR" sz="1050" dirty="0" smtClean="0"/>
              <a:t>2</a:t>
            </a:r>
            <a:r>
              <a:rPr lang="ko-KR" altLang="en-US" sz="1050" dirty="0" smtClean="0"/>
              <a:t>단계 부터 창 종료 버튼으로 취소</a:t>
            </a:r>
            <a:r>
              <a:rPr lang="en-US" altLang="ko-KR" sz="1050" dirty="0" smtClean="0"/>
              <a:t>) </a:t>
            </a:r>
            <a:r>
              <a:rPr lang="ko-KR" altLang="en-US" sz="1050" dirty="0" smtClean="0"/>
              <a:t>탭 버튼 구성을 통해 리스트 출력 정보 정렬</a:t>
            </a:r>
            <a:r>
              <a:rPr lang="en-US" altLang="ko-KR" sz="1050" dirty="0" smtClean="0"/>
              <a:t>. (</a:t>
            </a:r>
            <a:r>
              <a:rPr lang="ko-KR" altLang="en-US" sz="1050" dirty="0" smtClean="0"/>
              <a:t>디폴트 </a:t>
            </a:r>
            <a:r>
              <a:rPr lang="ko-KR" altLang="en-US" sz="1050" dirty="0" err="1" smtClean="0"/>
              <a:t>잡</a:t>
            </a:r>
            <a:r>
              <a:rPr lang="ko-KR" altLang="en-US" sz="1050" dirty="0" smtClean="0"/>
              <a:t> </a:t>
            </a:r>
            <a:r>
              <a:rPr lang="en-US" altLang="ko-KR" sz="1050" dirty="0" smtClean="0"/>
              <a:t>)</a:t>
            </a:r>
          </a:p>
          <a:p>
            <a:r>
              <a:rPr lang="ko-KR" altLang="en-US" sz="1050" dirty="0" smtClean="0"/>
              <a:t>다른 오브젝트 통합 </a:t>
            </a:r>
            <a:r>
              <a:rPr lang="ko-KR" altLang="en-US" sz="1050" dirty="0" err="1" smtClean="0"/>
              <a:t>뷰와</a:t>
            </a:r>
            <a:r>
              <a:rPr lang="ko-KR" altLang="en-US" sz="1050" dirty="0" smtClean="0"/>
              <a:t> 중복으로 출력 가능</a:t>
            </a:r>
            <a:r>
              <a:rPr lang="en-US" altLang="ko-KR" sz="1050" dirty="0" smtClean="0"/>
              <a:t>.</a:t>
            </a:r>
            <a:endParaRPr lang="en-US" altLang="ko-KR" sz="1050" dirty="0"/>
          </a:p>
        </p:txBody>
      </p:sp>
      <p:grpSp>
        <p:nvGrpSpPr>
          <p:cNvPr id="124" name="그룹 123"/>
          <p:cNvGrpSpPr/>
          <p:nvPr/>
        </p:nvGrpSpPr>
        <p:grpSpPr>
          <a:xfrm>
            <a:off x="4863591" y="3707686"/>
            <a:ext cx="3126338" cy="936104"/>
            <a:chOff x="787031" y="3861048"/>
            <a:chExt cx="3126338" cy="936104"/>
          </a:xfrm>
        </p:grpSpPr>
        <p:sp>
          <p:nvSpPr>
            <p:cNvPr id="125" name="대각선 방향의 모서리가 잘린 사각형 124"/>
            <p:cNvSpPr/>
            <p:nvPr/>
          </p:nvSpPr>
          <p:spPr>
            <a:xfrm>
              <a:off x="787031" y="3861048"/>
              <a:ext cx="3126338" cy="936104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815707" y="3888993"/>
              <a:ext cx="768159" cy="30777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effectLst>
                    <a:glow rad="76200">
                      <a:schemeClr val="bg1"/>
                    </a:glow>
                  </a:effectLst>
                </a:rPr>
                <a:t>T1036</a:t>
              </a:r>
              <a:r>
                <a:rPr lang="en-US" altLang="ko-KR" sz="1400" dirty="0" smtClean="0">
                  <a:effectLst>
                    <a:glow rad="76200">
                      <a:schemeClr val="bg1"/>
                    </a:glow>
                  </a:effectLst>
                </a:rPr>
                <a:t> </a:t>
              </a:r>
              <a:endParaRPr lang="ko-KR" altLang="en-US" sz="120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endParaRPr>
            </a:p>
          </p:txBody>
        </p:sp>
        <p:sp>
          <p:nvSpPr>
            <p:cNvPr id="129" name="대각선 방향의 모서리가 잘린 사각형 128"/>
            <p:cNvSpPr/>
            <p:nvPr/>
          </p:nvSpPr>
          <p:spPr>
            <a:xfrm>
              <a:off x="825500" y="4156952"/>
              <a:ext cx="3041650" cy="592848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pic>
          <p:nvPicPr>
            <p:cNvPr id="136" name="Picture 10" descr="ê´ë ¨ ì´ë¯¸ì§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699" y="3921460"/>
              <a:ext cx="196675" cy="19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양쪽 모서리가 잘린 사각형 136"/>
            <p:cNvSpPr/>
            <p:nvPr/>
          </p:nvSpPr>
          <p:spPr>
            <a:xfrm>
              <a:off x="1656236" y="3951514"/>
              <a:ext cx="617904" cy="205437"/>
            </a:xfrm>
            <a:prstGeom prst="snip2SameRect">
              <a:avLst>
                <a:gd name="adj1" fmla="val 20548"/>
                <a:gd name="adj2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/>
                <a:t>JOB</a:t>
              </a:r>
              <a:endParaRPr lang="ko-KR" altLang="en-US" sz="1100" b="1" dirty="0"/>
            </a:p>
          </p:txBody>
        </p:sp>
        <p:sp>
          <p:nvSpPr>
            <p:cNvPr id="138" name="양쪽 모서리가 잘린 사각형 137"/>
            <p:cNvSpPr/>
            <p:nvPr/>
          </p:nvSpPr>
          <p:spPr>
            <a:xfrm>
              <a:off x="2309379" y="3951514"/>
              <a:ext cx="617904" cy="205437"/>
            </a:xfrm>
            <a:prstGeom prst="snip2SameRect">
              <a:avLst>
                <a:gd name="adj1" fmla="val 20548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900" b="1" dirty="0"/>
            </a:p>
          </p:txBody>
        </p:sp>
        <p:sp>
          <p:nvSpPr>
            <p:cNvPr id="139" name="양쪽 모서리가 잘린 사각형 138"/>
            <p:cNvSpPr/>
            <p:nvPr/>
          </p:nvSpPr>
          <p:spPr>
            <a:xfrm>
              <a:off x="2961925" y="3951514"/>
              <a:ext cx="617904" cy="205437"/>
            </a:xfrm>
            <a:prstGeom prst="snip2SameRect">
              <a:avLst>
                <a:gd name="adj1" fmla="val 20548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/>
                <a:t>Gang</a:t>
              </a:r>
              <a:endParaRPr lang="ko-KR" altLang="en-US" sz="1100" b="1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313234" y="3959080"/>
              <a:ext cx="6303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 smtClean="0">
                  <a:solidFill>
                    <a:schemeClr val="bg1"/>
                  </a:solidFill>
                </a:rPr>
                <a:t>CONTAINER</a:t>
              </a:r>
              <a:endParaRPr lang="ko-KR" altLang="en-US" sz="600" b="1" dirty="0">
                <a:solidFill>
                  <a:schemeClr val="bg1"/>
                </a:solidFill>
              </a:endParaRPr>
            </a:p>
          </p:txBody>
        </p:sp>
        <p:pic>
          <p:nvPicPr>
            <p:cNvPr id="141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1" y="4150604"/>
              <a:ext cx="3033873" cy="599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2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22" y="3458586"/>
            <a:ext cx="1517250" cy="118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3" name="직선 화살표 연결선 142"/>
          <p:cNvCxnSpPr/>
          <p:nvPr/>
        </p:nvCxnSpPr>
        <p:spPr>
          <a:xfrm>
            <a:off x="3567718" y="3953370"/>
            <a:ext cx="117288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3569080" y="3463759"/>
            <a:ext cx="122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기존 정보를 리스트 한 줄로 표현</a:t>
            </a:r>
            <a:endParaRPr lang="en-US" altLang="ko-KR" sz="1000" dirty="0"/>
          </a:p>
        </p:txBody>
      </p:sp>
      <p:sp>
        <p:nvSpPr>
          <p:cNvPr id="145" name="TextBox 144"/>
          <p:cNvSpPr txBox="1"/>
          <p:nvPr/>
        </p:nvSpPr>
        <p:spPr>
          <a:xfrm>
            <a:off x="3549963" y="4042186"/>
            <a:ext cx="1172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err="1" smtClean="0"/>
              <a:t>스크롤바</a:t>
            </a:r>
            <a:r>
              <a:rPr lang="ko-KR" altLang="en-US" sz="1000" dirty="0"/>
              <a:t> </a:t>
            </a:r>
            <a:r>
              <a:rPr lang="ko-KR" altLang="en-US" sz="1000" dirty="0" smtClean="0"/>
              <a:t>구성으로  다음 작업을 손쉽게 확인</a:t>
            </a:r>
            <a:endParaRPr lang="en-US" altLang="ko-KR" sz="1000" dirty="0"/>
          </a:p>
        </p:txBody>
      </p:sp>
      <p:cxnSp>
        <p:nvCxnSpPr>
          <p:cNvPr id="146" name="꺾인 연결선 145"/>
          <p:cNvCxnSpPr/>
          <p:nvPr/>
        </p:nvCxnSpPr>
        <p:spPr>
          <a:xfrm flipH="1">
            <a:off x="6426760" y="2244105"/>
            <a:ext cx="1111997" cy="754606"/>
          </a:xfrm>
          <a:prstGeom prst="bentConnector4">
            <a:avLst>
              <a:gd name="adj1" fmla="val -38570"/>
              <a:gd name="adj2" fmla="val 76085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/>
          <p:cNvCxnSpPr/>
          <p:nvPr/>
        </p:nvCxnSpPr>
        <p:spPr>
          <a:xfrm>
            <a:off x="7538757" y="2138582"/>
            <a:ext cx="0" cy="2000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그룹 147"/>
          <p:cNvGrpSpPr/>
          <p:nvPr/>
        </p:nvGrpSpPr>
        <p:grpSpPr>
          <a:xfrm>
            <a:off x="4786303" y="4814390"/>
            <a:ext cx="3280913" cy="1305436"/>
            <a:chOff x="4139568" y="2992121"/>
            <a:chExt cx="3280913" cy="1305436"/>
          </a:xfrm>
        </p:grpSpPr>
        <p:sp>
          <p:nvSpPr>
            <p:cNvPr id="149" name="TextBox 148"/>
            <p:cNvSpPr txBox="1"/>
            <p:nvPr/>
          </p:nvSpPr>
          <p:spPr>
            <a:xfrm>
              <a:off x="4139568" y="2992121"/>
              <a:ext cx="32809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50" dirty="0" smtClean="0"/>
                <a:t>컨테이너 </a:t>
              </a:r>
              <a:r>
                <a:rPr lang="ko-KR" altLang="en-US" sz="1050" dirty="0" err="1" smtClean="0"/>
                <a:t>탭버튼</a:t>
              </a:r>
              <a:r>
                <a:rPr lang="ko-KR" altLang="en-US" sz="1050" dirty="0" smtClean="0"/>
                <a:t> </a:t>
              </a:r>
              <a:r>
                <a:rPr lang="ko-KR" altLang="en-US" sz="1050" dirty="0" err="1" smtClean="0"/>
                <a:t>선택시</a:t>
              </a:r>
              <a:r>
                <a:rPr lang="ko-KR" altLang="en-US" sz="1050" dirty="0" smtClean="0"/>
                <a:t> </a:t>
              </a:r>
              <a:endParaRPr lang="en-US" altLang="ko-KR" sz="1050" dirty="0" smtClean="0"/>
            </a:p>
            <a:p>
              <a:r>
                <a:rPr lang="ko-KR" altLang="en-US" sz="1050" dirty="0" smtClean="0"/>
                <a:t>출력 정보</a:t>
              </a:r>
              <a:r>
                <a:rPr lang="en-US" altLang="ko-KR" sz="1050" dirty="0" smtClean="0"/>
                <a:t>. (</a:t>
              </a:r>
              <a:r>
                <a:rPr lang="ko-KR" altLang="en-US" sz="1050" dirty="0" smtClean="0"/>
                <a:t>기존 정보 요약</a:t>
              </a:r>
              <a:r>
                <a:rPr lang="en-US" altLang="ko-KR" sz="1050" dirty="0" smtClean="0"/>
                <a:t>)</a:t>
              </a:r>
              <a:endParaRPr lang="en-US" altLang="ko-KR" sz="1050" dirty="0"/>
            </a:p>
          </p:txBody>
        </p:sp>
        <p:grpSp>
          <p:nvGrpSpPr>
            <p:cNvPr id="150" name="그룹 149"/>
            <p:cNvGrpSpPr/>
            <p:nvPr/>
          </p:nvGrpSpPr>
          <p:grpSpPr>
            <a:xfrm>
              <a:off x="4216856" y="3361453"/>
              <a:ext cx="3126338" cy="936104"/>
              <a:chOff x="787031" y="3861048"/>
              <a:chExt cx="3126338" cy="936104"/>
            </a:xfrm>
          </p:grpSpPr>
          <p:sp>
            <p:nvSpPr>
              <p:cNvPr id="151" name="대각선 방향의 모서리가 잘린 사각형 150"/>
              <p:cNvSpPr/>
              <p:nvPr/>
            </p:nvSpPr>
            <p:spPr>
              <a:xfrm>
                <a:off x="787031" y="3861048"/>
                <a:ext cx="3126338" cy="936104"/>
              </a:xfrm>
              <a:prstGeom prst="snip2DiagRect">
                <a:avLst>
                  <a:gd name="adj1" fmla="val 0"/>
                  <a:gd name="adj2" fmla="val 0"/>
                </a:avLst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815707" y="3888993"/>
                <a:ext cx="768159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effectLst>
                      <a:glow rad="76200">
                        <a:schemeClr val="bg1"/>
                      </a:glow>
                    </a:effectLst>
                  </a:rPr>
                  <a:t>T1036</a:t>
                </a:r>
                <a:r>
                  <a:rPr lang="en-US" altLang="ko-KR" sz="1400" dirty="0" smtClean="0">
                    <a:effectLst>
                      <a:glow rad="76200">
                        <a:schemeClr val="bg1"/>
                      </a:glow>
                    </a:effectLst>
                  </a:rPr>
                  <a:t> </a:t>
                </a:r>
                <a:endParaRPr lang="ko-KR" altLang="en-US" sz="1200" b="1" dirty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</a:endParaRPr>
              </a:p>
            </p:txBody>
          </p:sp>
          <p:pic>
            <p:nvPicPr>
              <p:cNvPr id="153" name="Picture 10" descr="ê´ë ¨ ì´ë¯¸ì§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2699" y="3921460"/>
                <a:ext cx="196675" cy="196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4" name="양쪽 모서리가 잘린 사각형 153"/>
              <p:cNvSpPr/>
              <p:nvPr/>
            </p:nvSpPr>
            <p:spPr>
              <a:xfrm>
                <a:off x="1656236" y="3951514"/>
                <a:ext cx="617904" cy="205437"/>
              </a:xfrm>
              <a:prstGeom prst="snip2SameRect">
                <a:avLst>
                  <a:gd name="adj1" fmla="val 20548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/>
                  <a:t>JOB</a:t>
                </a:r>
                <a:endParaRPr lang="ko-KR" altLang="en-US" sz="1100" b="1" dirty="0"/>
              </a:p>
            </p:txBody>
          </p:sp>
          <p:sp>
            <p:nvSpPr>
              <p:cNvPr id="155" name="양쪽 모서리가 잘린 사각형 154"/>
              <p:cNvSpPr/>
              <p:nvPr/>
            </p:nvSpPr>
            <p:spPr>
              <a:xfrm>
                <a:off x="2309379" y="3951514"/>
                <a:ext cx="617904" cy="205437"/>
              </a:xfrm>
              <a:prstGeom prst="snip2SameRect">
                <a:avLst>
                  <a:gd name="adj1" fmla="val 20548"/>
                  <a:gd name="adj2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900" b="1" dirty="0"/>
              </a:p>
            </p:txBody>
          </p:sp>
          <p:sp>
            <p:nvSpPr>
              <p:cNvPr id="156" name="양쪽 모서리가 잘린 사각형 155"/>
              <p:cNvSpPr/>
              <p:nvPr/>
            </p:nvSpPr>
            <p:spPr>
              <a:xfrm>
                <a:off x="2961925" y="3951514"/>
                <a:ext cx="617904" cy="205437"/>
              </a:xfrm>
              <a:prstGeom prst="snip2SameRect">
                <a:avLst>
                  <a:gd name="adj1" fmla="val 20548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100" b="1" dirty="0" smtClean="0"/>
                  <a:t>Gang</a:t>
                </a:r>
                <a:endParaRPr lang="ko-KR" altLang="en-US" sz="1100" b="1" dirty="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2293055" y="3964038"/>
                <a:ext cx="630301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600" b="1" dirty="0" smtClean="0">
                    <a:solidFill>
                      <a:schemeClr val="bg1"/>
                    </a:solidFill>
                  </a:rPr>
                  <a:t>CONTAINER</a:t>
                </a:r>
                <a:endParaRPr lang="ko-KR" altLang="en-US" sz="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8" name="그룹 157"/>
          <p:cNvGrpSpPr/>
          <p:nvPr/>
        </p:nvGrpSpPr>
        <p:grpSpPr>
          <a:xfrm>
            <a:off x="4946469" y="5478236"/>
            <a:ext cx="2997241" cy="588455"/>
            <a:chOff x="4709588" y="5238199"/>
            <a:chExt cx="2769578" cy="588455"/>
          </a:xfrm>
        </p:grpSpPr>
        <p:pic>
          <p:nvPicPr>
            <p:cNvPr id="159" name="Picture 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588" y="5238199"/>
              <a:ext cx="1384789" cy="588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0" name="Picture 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377" y="5238199"/>
              <a:ext cx="1384789" cy="588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1" name="그림 1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1041" y="4923820"/>
            <a:ext cx="1524573" cy="1196006"/>
          </a:xfrm>
          <a:prstGeom prst="rect">
            <a:avLst/>
          </a:prstGeom>
        </p:spPr>
      </p:pic>
      <p:cxnSp>
        <p:nvCxnSpPr>
          <p:cNvPr id="162" name="직선 화살표 연결선 161"/>
          <p:cNvCxnSpPr/>
          <p:nvPr/>
        </p:nvCxnSpPr>
        <p:spPr>
          <a:xfrm>
            <a:off x="3567718" y="5554803"/>
            <a:ext cx="117288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2035981" y="4596184"/>
            <a:ext cx="1228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/>
              <a:t>[VT 1.0]</a:t>
            </a:r>
          </a:p>
        </p:txBody>
      </p:sp>
      <p:sp>
        <p:nvSpPr>
          <p:cNvPr id="164" name="갈매기형 수장 163"/>
          <p:cNvSpPr/>
          <p:nvPr/>
        </p:nvSpPr>
        <p:spPr>
          <a:xfrm rot="16200000">
            <a:off x="2547362" y="1877668"/>
            <a:ext cx="151930" cy="15193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65" name="갈매기형 수장 164"/>
          <p:cNvSpPr/>
          <p:nvPr/>
        </p:nvSpPr>
        <p:spPr>
          <a:xfrm rot="16200000">
            <a:off x="5460532" y="3782730"/>
            <a:ext cx="151930" cy="15193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66" name="갈매기형 수장 165"/>
          <p:cNvSpPr/>
          <p:nvPr/>
        </p:nvSpPr>
        <p:spPr>
          <a:xfrm rot="16200000">
            <a:off x="5459427" y="5274188"/>
            <a:ext cx="151930" cy="15193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2035981" y="6073549"/>
            <a:ext cx="1228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/>
              <a:t>[VT 1.0]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5798220" y="4596184"/>
            <a:ext cx="1228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/>
              <a:t>[VT 2.0]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5798220" y="6073549"/>
            <a:ext cx="1228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smtClean="0"/>
              <a:t>[VT 2.0]</a:t>
            </a:r>
          </a:p>
        </p:txBody>
      </p:sp>
      <p:sp>
        <p:nvSpPr>
          <p:cNvPr id="240" name="TextBox 239"/>
          <p:cNvSpPr txBox="1"/>
          <p:nvPr/>
        </p:nvSpPr>
        <p:spPr>
          <a:xfrm>
            <a:off x="637846" y="3934888"/>
            <a:ext cx="1228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/>
              <a:t>JOB info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637846" y="5380981"/>
            <a:ext cx="1228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/>
              <a:t>Container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1291468" y="2568465"/>
            <a:ext cx="6553050" cy="36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extBox 131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14. </a:t>
            </a:r>
            <a:r>
              <a:rPr lang="ko-KR" altLang="en-US" sz="1200" b="1" dirty="0" smtClean="0"/>
              <a:t>오브젝트 팝업 </a:t>
            </a:r>
            <a:r>
              <a:rPr lang="en-US" altLang="ko-KR" sz="1200" b="1" dirty="0" smtClean="0"/>
              <a:t>- Gang</a:t>
            </a:r>
            <a:endParaRPr lang="ko-KR" altLang="en-US" sz="1200" b="1" dirty="0"/>
          </a:p>
        </p:txBody>
      </p:sp>
      <p:sp>
        <p:nvSpPr>
          <p:cNvPr id="171" name="대각선 방향의 모서리가 잘린 사각형 170"/>
          <p:cNvSpPr/>
          <p:nvPr/>
        </p:nvSpPr>
        <p:spPr>
          <a:xfrm>
            <a:off x="1291468" y="1210526"/>
            <a:ext cx="3126338" cy="1034723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TextBox 171"/>
          <p:cNvSpPr txBox="1"/>
          <p:nvPr/>
        </p:nvSpPr>
        <p:spPr>
          <a:xfrm>
            <a:off x="1320144" y="1238472"/>
            <a:ext cx="643125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ko-KR" sz="1100" b="1" dirty="0" smtClean="0">
                <a:effectLst>
                  <a:glow rad="76200">
                    <a:schemeClr val="bg1"/>
                  </a:glow>
                </a:effectLst>
              </a:rPr>
              <a:t>T1036</a:t>
            </a:r>
            <a:r>
              <a:rPr lang="en-US" altLang="ko-KR" sz="1100" dirty="0" smtClean="0">
                <a:effectLst>
                  <a:glow rad="76200">
                    <a:schemeClr val="bg1"/>
                  </a:glow>
                </a:effectLst>
              </a:rPr>
              <a:t> </a:t>
            </a:r>
            <a:endParaRPr lang="ko-KR" altLang="en-US" sz="1050" b="1" dirty="0">
              <a:solidFill>
                <a:srgbClr val="FF0000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pic>
        <p:nvPicPr>
          <p:cNvPr id="173" name="Picture 10" descr="ê´ë ¨ ì´ë¯¸ì§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36" y="1270939"/>
            <a:ext cx="196675" cy="1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양쪽 모서리가 잘린 사각형 173"/>
          <p:cNvSpPr/>
          <p:nvPr/>
        </p:nvSpPr>
        <p:spPr>
          <a:xfrm>
            <a:off x="2160673" y="1300993"/>
            <a:ext cx="617904" cy="205437"/>
          </a:xfrm>
          <a:prstGeom prst="snip2SameRect">
            <a:avLst>
              <a:gd name="adj1" fmla="val 20548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JOB</a:t>
            </a:r>
            <a:endParaRPr lang="ko-KR" altLang="en-US" sz="1000" b="1" dirty="0"/>
          </a:p>
        </p:txBody>
      </p:sp>
      <p:sp>
        <p:nvSpPr>
          <p:cNvPr id="175" name="양쪽 모서리가 잘린 사각형 174"/>
          <p:cNvSpPr/>
          <p:nvPr/>
        </p:nvSpPr>
        <p:spPr>
          <a:xfrm>
            <a:off x="2813816" y="1300993"/>
            <a:ext cx="617904" cy="205437"/>
          </a:xfrm>
          <a:prstGeom prst="snip2SameRect">
            <a:avLst>
              <a:gd name="adj1" fmla="val 20548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700" b="1" dirty="0"/>
          </a:p>
        </p:txBody>
      </p:sp>
      <p:sp>
        <p:nvSpPr>
          <p:cNvPr id="176" name="양쪽 모서리가 잘린 사각형 175"/>
          <p:cNvSpPr/>
          <p:nvPr/>
        </p:nvSpPr>
        <p:spPr>
          <a:xfrm>
            <a:off x="3466362" y="1300993"/>
            <a:ext cx="617904" cy="205437"/>
          </a:xfrm>
          <a:prstGeom prst="snip2SameRect">
            <a:avLst>
              <a:gd name="adj1" fmla="val 20548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Gang</a:t>
            </a:r>
            <a:endParaRPr lang="ko-KR" altLang="en-US" sz="1000" b="1" dirty="0"/>
          </a:p>
        </p:txBody>
      </p:sp>
      <p:sp>
        <p:nvSpPr>
          <p:cNvPr id="177" name="TextBox 176"/>
          <p:cNvSpPr txBox="1"/>
          <p:nvPr/>
        </p:nvSpPr>
        <p:spPr>
          <a:xfrm>
            <a:off x="2747445" y="1315479"/>
            <a:ext cx="7793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 smtClean="0">
                <a:solidFill>
                  <a:schemeClr val="bg1"/>
                </a:solidFill>
              </a:rPr>
              <a:t>CONTAINER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178" name="직사각형 177"/>
          <p:cNvSpPr/>
          <p:nvPr/>
        </p:nvSpPr>
        <p:spPr>
          <a:xfrm>
            <a:off x="1350794" y="1506430"/>
            <a:ext cx="3020786" cy="681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9" name="직사각형 178"/>
          <p:cNvSpPr/>
          <p:nvPr/>
        </p:nvSpPr>
        <p:spPr>
          <a:xfrm>
            <a:off x="1391616" y="1555415"/>
            <a:ext cx="1510393" cy="283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0" name="모서리가 둥근 직사각형 179"/>
          <p:cNvSpPr/>
          <p:nvPr/>
        </p:nvSpPr>
        <p:spPr>
          <a:xfrm>
            <a:off x="1400105" y="1581973"/>
            <a:ext cx="877119" cy="2329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 smtClean="0">
                <a:solidFill>
                  <a:schemeClr val="tx1"/>
                </a:solidFill>
              </a:rPr>
              <a:t>ID 9986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81" name="모서리가 둥근 직사각형 180"/>
          <p:cNvSpPr/>
          <p:nvPr/>
        </p:nvSpPr>
        <p:spPr>
          <a:xfrm>
            <a:off x="1400105" y="1880110"/>
            <a:ext cx="877119" cy="2329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 smtClean="0">
                <a:solidFill>
                  <a:schemeClr val="tx1"/>
                </a:solidFill>
              </a:rPr>
              <a:t>ID 03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82" name="모서리가 둥근 직사각형 181"/>
          <p:cNvSpPr/>
          <p:nvPr/>
        </p:nvSpPr>
        <p:spPr>
          <a:xfrm>
            <a:off x="3441176" y="1581973"/>
            <a:ext cx="877119" cy="2329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 smtClean="0">
                <a:solidFill>
                  <a:schemeClr val="tx1"/>
                </a:solidFill>
              </a:rPr>
              <a:t>ID 02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83" name="모서리가 둥근 직사각형 182"/>
          <p:cNvSpPr/>
          <p:nvPr/>
        </p:nvSpPr>
        <p:spPr>
          <a:xfrm>
            <a:off x="3441176" y="1880110"/>
            <a:ext cx="877119" cy="2329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 smtClean="0">
                <a:solidFill>
                  <a:schemeClr val="tx1"/>
                </a:solidFill>
              </a:rPr>
              <a:t>ID T1886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84" name="모서리가 둥근 직사각형 183"/>
          <p:cNvSpPr/>
          <p:nvPr/>
        </p:nvSpPr>
        <p:spPr>
          <a:xfrm>
            <a:off x="2422627" y="1581973"/>
            <a:ext cx="877119" cy="2329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 smtClean="0">
                <a:solidFill>
                  <a:schemeClr val="tx1"/>
                </a:solidFill>
              </a:rPr>
              <a:t>ID 01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85" name="모서리가 둥근 직사각형 184"/>
          <p:cNvSpPr/>
          <p:nvPr/>
        </p:nvSpPr>
        <p:spPr>
          <a:xfrm>
            <a:off x="2422627" y="1880110"/>
            <a:ext cx="877119" cy="2329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b="1" dirty="0" smtClean="0">
                <a:solidFill>
                  <a:schemeClr val="tx1"/>
                </a:solidFill>
              </a:rPr>
              <a:t>ID 04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4513522" y="1210526"/>
            <a:ext cx="407355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해당 기능은 제안 기능임</a:t>
            </a:r>
            <a:r>
              <a:rPr lang="en-US" altLang="ko-KR" sz="900" dirty="0" smtClean="0"/>
              <a:t>.</a:t>
            </a:r>
          </a:p>
          <a:p>
            <a:endParaRPr lang="en-US" altLang="ko-KR" sz="900" dirty="0"/>
          </a:p>
          <a:p>
            <a:r>
              <a:rPr lang="ko-KR" altLang="en-US" sz="900" dirty="0" err="1" smtClean="0"/>
              <a:t>갱리스트</a:t>
            </a:r>
            <a:r>
              <a:rPr lang="ko-KR" altLang="en-US" sz="900" dirty="0" smtClean="0"/>
              <a:t> 정보는 해당 오브젝트에 관련하여 같이</a:t>
            </a:r>
            <a:endParaRPr lang="en-US" altLang="ko-KR" sz="900" dirty="0" smtClean="0"/>
          </a:p>
          <a:p>
            <a:r>
              <a:rPr lang="ko-KR" altLang="en-US" sz="900" dirty="0" smtClean="0"/>
              <a:t>작업</a:t>
            </a:r>
            <a:r>
              <a:rPr lang="en-US" altLang="ko-KR" sz="900" dirty="0"/>
              <a:t> </a:t>
            </a:r>
            <a:r>
              <a:rPr lang="ko-KR" altLang="en-US" sz="900" dirty="0" smtClean="0"/>
              <a:t>또는 그룹에 관한 정보를 오브젝트 아이디를 버튼화 하여 모두 표기함</a:t>
            </a:r>
            <a:r>
              <a:rPr lang="en-US" altLang="ko-KR" sz="900" dirty="0" smtClean="0"/>
              <a:t>.</a:t>
            </a:r>
          </a:p>
          <a:p>
            <a:endParaRPr lang="en-US" altLang="ko-KR" sz="900" dirty="0"/>
          </a:p>
          <a:p>
            <a:r>
              <a:rPr lang="ko-KR" altLang="en-US" sz="900" dirty="0" smtClean="0"/>
              <a:t>버튼을 선택으로</a:t>
            </a:r>
            <a:endParaRPr lang="en-US" altLang="ko-KR" sz="900" dirty="0" smtClean="0"/>
          </a:p>
          <a:p>
            <a:r>
              <a:rPr lang="ko-KR" altLang="en-US" sz="900" dirty="0" smtClean="0"/>
              <a:t>해당 오브젝트가 선택되어 프로파일이 출력</a:t>
            </a:r>
            <a:r>
              <a:rPr lang="en-US" altLang="ko-KR" sz="900" dirty="0" smtClean="0"/>
              <a:t>.</a:t>
            </a:r>
            <a:endParaRPr lang="en-US" altLang="ko-KR" sz="900" dirty="0"/>
          </a:p>
        </p:txBody>
      </p:sp>
      <p:sp>
        <p:nvSpPr>
          <p:cNvPr id="221" name="포인트가 6개인 별 220"/>
          <p:cNvSpPr/>
          <p:nvPr/>
        </p:nvSpPr>
        <p:spPr>
          <a:xfrm>
            <a:off x="4155556" y="1817565"/>
            <a:ext cx="216024" cy="216024"/>
          </a:xfrm>
          <a:prstGeom prst="star6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2" name="갈매기형 수장 221"/>
          <p:cNvSpPr/>
          <p:nvPr/>
        </p:nvSpPr>
        <p:spPr>
          <a:xfrm rot="16200000">
            <a:off x="1886244" y="1297359"/>
            <a:ext cx="151930" cy="151930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79" name="모서리가 둥근 직사각형 78"/>
          <p:cNvSpPr/>
          <p:nvPr/>
        </p:nvSpPr>
        <p:spPr>
          <a:xfrm>
            <a:off x="1320888" y="5992595"/>
            <a:ext cx="6463440" cy="148287"/>
          </a:xfrm>
          <a:prstGeom prst="roundRect">
            <a:avLst>
              <a:gd name="adj" fmla="val 3430"/>
            </a:avLst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3" name="그룹 62"/>
          <p:cNvGrpSpPr/>
          <p:nvPr/>
        </p:nvGrpSpPr>
        <p:grpSpPr>
          <a:xfrm>
            <a:off x="3879735" y="5613973"/>
            <a:ext cx="1373864" cy="578755"/>
            <a:chOff x="2803252" y="3434806"/>
            <a:chExt cx="1373864" cy="578755"/>
          </a:xfrm>
        </p:grpSpPr>
        <p:sp>
          <p:nvSpPr>
            <p:cNvPr id="64" name="TextBox 63"/>
            <p:cNvSpPr txBox="1"/>
            <p:nvPr/>
          </p:nvSpPr>
          <p:spPr>
            <a:xfrm>
              <a:off x="2803252" y="3434806"/>
              <a:ext cx="521788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 smtClean="0">
                  <a:effectLst>
                    <a:glow rad="76200">
                      <a:schemeClr val="bg1"/>
                    </a:glow>
                  </a:effectLst>
                </a:rPr>
                <a:t>T1886</a:t>
              </a:r>
              <a:r>
                <a:rPr lang="en-US" altLang="ko-KR" sz="800" dirty="0" smtClean="0">
                  <a:effectLst>
                    <a:glow rad="76200">
                      <a:schemeClr val="bg1"/>
                    </a:glow>
                  </a:effectLst>
                </a:rPr>
                <a:t> </a:t>
              </a:r>
              <a:endParaRPr lang="ko-KR" altLang="en-US" sz="70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endParaRPr>
            </a:p>
          </p:txBody>
        </p:sp>
        <p:sp>
          <p:nvSpPr>
            <p:cNvPr id="65" name="갈매기형 수장 64"/>
            <p:cNvSpPr/>
            <p:nvPr/>
          </p:nvSpPr>
          <p:spPr>
            <a:xfrm rot="16200000">
              <a:off x="3245996" y="3469380"/>
              <a:ext cx="143533" cy="143533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2803252" y="3654675"/>
              <a:ext cx="1373864" cy="358886"/>
              <a:chOff x="3909847" y="4959881"/>
              <a:chExt cx="1454241" cy="379882"/>
            </a:xfrm>
          </p:grpSpPr>
          <p:grpSp>
            <p:nvGrpSpPr>
              <p:cNvPr id="67" name="그룹 66"/>
              <p:cNvGrpSpPr/>
              <p:nvPr/>
            </p:nvGrpSpPr>
            <p:grpSpPr>
              <a:xfrm>
                <a:off x="3909847" y="4959881"/>
                <a:ext cx="1454241" cy="379882"/>
                <a:chOff x="1219449" y="6001448"/>
                <a:chExt cx="1790106" cy="467622"/>
              </a:xfrm>
            </p:grpSpPr>
            <p:sp>
              <p:nvSpPr>
                <p:cNvPr id="71" name="직사각형 70"/>
                <p:cNvSpPr/>
                <p:nvPr/>
              </p:nvSpPr>
              <p:spPr>
                <a:xfrm>
                  <a:off x="1219449" y="6033344"/>
                  <a:ext cx="1790106" cy="400891"/>
                </a:xfrm>
                <a:prstGeom prst="rect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72" name="Picture 4" descr="C:\Users\J2Y\Desktop\magnifier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2624" y="6086092"/>
                  <a:ext cx="295394" cy="2953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73" name="직선 연결선 72"/>
                <p:cNvCxnSpPr/>
                <p:nvPr/>
              </p:nvCxnSpPr>
              <p:spPr>
                <a:xfrm>
                  <a:off x="1960947" y="6098778"/>
                  <a:ext cx="0" cy="270021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4" name="Picture 6" descr="C:\Users\J2Y\Desktop\warning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66325" y="6086092"/>
                  <a:ext cx="295394" cy="2953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75" name="그룹 74"/>
                <p:cNvGrpSpPr/>
                <p:nvPr/>
              </p:nvGrpSpPr>
              <p:grpSpPr>
                <a:xfrm>
                  <a:off x="2012868" y="6001448"/>
                  <a:ext cx="633464" cy="467622"/>
                  <a:chOff x="395536" y="3923804"/>
                  <a:chExt cx="4438650" cy="3276601"/>
                </a:xfrm>
              </p:grpSpPr>
              <p:pic>
                <p:nvPicPr>
                  <p:cNvPr id="76" name="Picture 18" descr="progress barì ëí ì´ë¯¸ì§ ê²ìê²°ê³¼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ECF0F1"/>
                      </a:clrFrom>
                      <a:clrTo>
                        <a:srgbClr val="ECF0F1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5536" y="3923804"/>
                    <a:ext cx="4438650" cy="32766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7" name="직사각형 76"/>
                  <p:cNvSpPr/>
                  <p:nvPr/>
                </p:nvSpPr>
                <p:spPr>
                  <a:xfrm>
                    <a:off x="1043608" y="5373216"/>
                    <a:ext cx="792088" cy="5040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78" name="직사각형 77"/>
                  <p:cNvSpPr/>
                  <p:nvPr/>
                </p:nvSpPr>
                <p:spPr>
                  <a:xfrm>
                    <a:off x="3343179" y="5373216"/>
                    <a:ext cx="792088" cy="5040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sp>
            <p:nvSpPr>
              <p:cNvPr id="68" name="TextBox 67"/>
              <p:cNvSpPr txBox="1"/>
              <p:nvPr/>
            </p:nvSpPr>
            <p:spPr>
              <a:xfrm>
                <a:off x="4480103" y="5046494"/>
                <a:ext cx="413896" cy="196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600" b="1" dirty="0" smtClean="0">
                    <a:effectLst>
                      <a:glow rad="76200">
                        <a:schemeClr val="bg1"/>
                      </a:glow>
                    </a:effectLst>
                  </a:rPr>
                  <a:t>20km</a:t>
                </a:r>
                <a:endParaRPr lang="ko-KR" altLang="en-US" sz="600" b="1" dirty="0">
                  <a:effectLst>
                    <a:glow rad="76200">
                      <a:schemeClr val="bg1"/>
                    </a:glow>
                  </a:effectLst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764986" y="5046494"/>
                <a:ext cx="364337" cy="196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600" b="1" dirty="0" smtClean="0">
                    <a:effectLst>
                      <a:glow rad="76200">
                        <a:schemeClr val="bg1"/>
                      </a:glow>
                    </a:effectLst>
                  </a:rPr>
                  <a:t>60%</a:t>
                </a:r>
                <a:endParaRPr lang="ko-KR" altLang="en-US" sz="600" b="1" dirty="0">
                  <a:effectLst>
                    <a:glow rad="76200">
                      <a:schemeClr val="bg1"/>
                    </a:glow>
                  </a:effectLst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051629" y="4993679"/>
                <a:ext cx="3113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rgbClr val="FF0000"/>
                    </a:solidFill>
                  </a:rPr>
                  <a:t>A</a:t>
                </a:r>
                <a:endParaRPr lang="ko-KR" altLang="en-US" sz="1400" b="1" dirty="0">
                  <a:solidFill>
                    <a:srgbClr val="FF0000"/>
                  </a:solidFill>
                </a:endParaRPr>
              </a:p>
            </p:txBody>
          </p:sp>
        </p:grpSp>
      </p:grpSp>
      <p:cxnSp>
        <p:nvCxnSpPr>
          <p:cNvPr id="25" name="꺾인 연결선 24"/>
          <p:cNvCxnSpPr>
            <a:stCxn id="183" idx="2"/>
            <a:endCxn id="38" idx="0"/>
          </p:cNvCxnSpPr>
          <p:nvPr/>
        </p:nvCxnSpPr>
        <p:spPr>
          <a:xfrm rot="5400000">
            <a:off x="2119070" y="2015404"/>
            <a:ext cx="1663044" cy="1858288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그림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20" y="3345883"/>
            <a:ext cx="160759" cy="166234"/>
          </a:xfrm>
          <a:prstGeom prst="rect">
            <a:avLst/>
          </a:prstGeom>
        </p:spPr>
      </p:pic>
      <p:cxnSp>
        <p:nvCxnSpPr>
          <p:cNvPr id="114" name="꺾인 연결선 113"/>
          <p:cNvCxnSpPr>
            <a:stCxn id="38" idx="2"/>
            <a:endCxn id="71" idx="1"/>
          </p:cNvCxnSpPr>
          <p:nvPr/>
        </p:nvCxnSpPr>
        <p:spPr>
          <a:xfrm rot="16200000" flipH="1">
            <a:off x="1948534" y="4080956"/>
            <a:ext cx="2004114" cy="1858287"/>
          </a:xfrm>
          <a:prstGeom prst="bentConnector2">
            <a:avLst/>
          </a:prstGeom>
          <a:ln w="1270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그림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99" y="3776070"/>
            <a:ext cx="309297" cy="2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1046571"/>
            <a:ext cx="6409004" cy="3605065"/>
          </a:xfrm>
          <a:prstGeom prst="rect">
            <a:avLst/>
          </a:prstGeom>
        </p:spPr>
      </p:pic>
      <p:sp>
        <p:nvSpPr>
          <p:cNvPr id="59" name="정육면체 58"/>
          <p:cNvSpPr/>
          <p:nvPr/>
        </p:nvSpPr>
        <p:spPr>
          <a:xfrm>
            <a:off x="3553992" y="5533210"/>
            <a:ext cx="1103309" cy="672437"/>
          </a:xfrm>
          <a:prstGeom prst="cube">
            <a:avLst>
              <a:gd name="adj" fmla="val 10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3453609" y="5258212"/>
            <a:ext cx="707767" cy="899782"/>
            <a:chOff x="3453609" y="5258212"/>
            <a:chExt cx="707767" cy="899782"/>
          </a:xfrm>
        </p:grpSpPr>
        <p:grpSp>
          <p:nvGrpSpPr>
            <p:cNvPr id="93" name="그룹 92"/>
            <p:cNvGrpSpPr/>
            <p:nvPr/>
          </p:nvGrpSpPr>
          <p:grpSpPr>
            <a:xfrm>
              <a:off x="3457485" y="5454103"/>
              <a:ext cx="703891" cy="703891"/>
              <a:chOff x="917594" y="5524187"/>
              <a:chExt cx="792088" cy="792088"/>
            </a:xfrm>
            <a:solidFill>
              <a:schemeClr val="accent1">
                <a:alpha val="80000"/>
              </a:schemeClr>
            </a:solidFill>
          </p:grpSpPr>
          <p:sp>
            <p:nvSpPr>
              <p:cNvPr id="94" name="정육면체 93"/>
              <p:cNvSpPr/>
              <p:nvPr/>
            </p:nvSpPr>
            <p:spPr>
              <a:xfrm>
                <a:off x="1313638" y="5524187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5" name="정육면체 94"/>
              <p:cNvSpPr/>
              <p:nvPr/>
            </p:nvSpPr>
            <p:spPr>
              <a:xfrm>
                <a:off x="1115616" y="5722209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정육면체 95"/>
              <p:cNvSpPr/>
              <p:nvPr/>
            </p:nvSpPr>
            <p:spPr>
              <a:xfrm>
                <a:off x="917594" y="5920231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5" name="그룹 104"/>
            <p:cNvGrpSpPr/>
            <p:nvPr/>
          </p:nvGrpSpPr>
          <p:grpSpPr>
            <a:xfrm>
              <a:off x="3453609" y="5258212"/>
              <a:ext cx="703891" cy="703891"/>
              <a:chOff x="917594" y="5524187"/>
              <a:chExt cx="792088" cy="792088"/>
            </a:xfrm>
            <a:solidFill>
              <a:schemeClr val="accent1">
                <a:alpha val="80000"/>
              </a:schemeClr>
            </a:solidFill>
          </p:grpSpPr>
          <p:sp>
            <p:nvSpPr>
              <p:cNvPr id="106" name="정육면체 105"/>
              <p:cNvSpPr/>
              <p:nvPr/>
            </p:nvSpPr>
            <p:spPr>
              <a:xfrm>
                <a:off x="1313638" y="5524187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" name="정육면체 106"/>
              <p:cNvSpPr/>
              <p:nvPr/>
            </p:nvSpPr>
            <p:spPr>
              <a:xfrm>
                <a:off x="1115616" y="5722209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" name="정육면체 107"/>
              <p:cNvSpPr/>
              <p:nvPr/>
            </p:nvSpPr>
            <p:spPr>
              <a:xfrm>
                <a:off x="917594" y="5920231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32" name="TextBox 131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15. </a:t>
            </a:r>
            <a:r>
              <a:rPr lang="ko-KR" altLang="en-US" sz="1200" b="1" dirty="0" smtClean="0"/>
              <a:t>오브젝트 팝업 </a:t>
            </a:r>
            <a:r>
              <a:rPr lang="en-US" altLang="ko-KR" sz="1200" b="1" dirty="0" smtClean="0"/>
              <a:t>- Inventory</a:t>
            </a:r>
            <a:endParaRPr lang="ko-KR" altLang="en-US" sz="1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6652573" y="3460757"/>
            <a:ext cx="325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err="1" smtClean="0"/>
              <a:t>컨테이터</a:t>
            </a:r>
            <a:r>
              <a:rPr lang="ko-KR" altLang="en-US" sz="800" dirty="0" smtClean="0"/>
              <a:t> 선택 시</a:t>
            </a:r>
            <a:r>
              <a:rPr lang="en-US" altLang="ko-KR" sz="800" dirty="0"/>
              <a:t> </a:t>
            </a:r>
            <a:r>
              <a:rPr lang="en-US" altLang="ko-KR" sz="800" dirty="0" smtClean="0"/>
              <a:t>UI </a:t>
            </a:r>
            <a:r>
              <a:rPr lang="ko-KR" altLang="en-US" sz="800" dirty="0" smtClean="0"/>
              <a:t>출력 이후</a:t>
            </a:r>
            <a:endParaRPr lang="en-US" altLang="ko-KR" sz="800" dirty="0" smtClean="0"/>
          </a:p>
          <a:p>
            <a:endParaRPr lang="en-US" altLang="ko-KR" sz="800" dirty="0"/>
          </a:p>
          <a:p>
            <a:r>
              <a:rPr lang="ko-KR" altLang="en-US" sz="800" dirty="0" smtClean="0"/>
              <a:t>현재 해당 하는 라인의 바닥 영역 변화와 해당 객체 외 </a:t>
            </a:r>
            <a:endParaRPr lang="en-US" altLang="ko-KR" sz="800" dirty="0" smtClean="0"/>
          </a:p>
          <a:p>
            <a:r>
              <a:rPr lang="ko-KR" altLang="en-US" sz="800" dirty="0" smtClean="0"/>
              <a:t>다른 컨테이너 객체는</a:t>
            </a:r>
            <a:r>
              <a:rPr lang="en-US" altLang="ko-KR" sz="800" dirty="0"/>
              <a:t> </a:t>
            </a:r>
            <a:r>
              <a:rPr lang="ko-KR" altLang="en-US" sz="800" dirty="0" smtClean="0"/>
              <a:t>화면상에서 </a:t>
            </a:r>
            <a:r>
              <a:rPr lang="ko-KR" altLang="en-US" sz="800" dirty="0" err="1" smtClean="0"/>
              <a:t>반투명화</a:t>
            </a:r>
            <a:r>
              <a:rPr lang="ko-KR" altLang="en-US" sz="800" dirty="0" smtClean="0"/>
              <a:t> 되어 점멸한다</a:t>
            </a:r>
            <a:r>
              <a:rPr lang="en-US" altLang="ko-KR" sz="800" dirty="0" smtClean="0"/>
              <a:t>. </a:t>
            </a:r>
          </a:p>
          <a:p>
            <a:endParaRPr lang="en-US" altLang="ko-KR" sz="800" dirty="0"/>
          </a:p>
        </p:txBody>
      </p:sp>
      <p:grpSp>
        <p:nvGrpSpPr>
          <p:cNvPr id="67" name="그룹 66"/>
          <p:cNvGrpSpPr/>
          <p:nvPr/>
        </p:nvGrpSpPr>
        <p:grpSpPr>
          <a:xfrm>
            <a:off x="2101568" y="5454103"/>
            <a:ext cx="703891" cy="703891"/>
            <a:chOff x="917594" y="5524187"/>
            <a:chExt cx="792088" cy="792088"/>
          </a:xfrm>
        </p:grpSpPr>
        <p:sp>
          <p:nvSpPr>
            <p:cNvPr id="68" name="정육면체 67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정육면체 68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정육면체 69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2097692" y="5258212"/>
            <a:ext cx="703891" cy="703891"/>
            <a:chOff x="917594" y="5524187"/>
            <a:chExt cx="792088" cy="792088"/>
          </a:xfrm>
        </p:grpSpPr>
        <p:sp>
          <p:nvSpPr>
            <p:cNvPr id="72" name="정육면체 71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정육면체 72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정육면체 73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5" name="직선 화살표 연결선 74"/>
          <p:cNvCxnSpPr/>
          <p:nvPr/>
        </p:nvCxnSpPr>
        <p:spPr>
          <a:xfrm>
            <a:off x="3625350" y="6375401"/>
            <a:ext cx="256911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그룹 76"/>
          <p:cNvGrpSpPr/>
          <p:nvPr/>
        </p:nvGrpSpPr>
        <p:grpSpPr>
          <a:xfrm>
            <a:off x="2347592" y="5454103"/>
            <a:ext cx="703891" cy="703891"/>
            <a:chOff x="917594" y="5524187"/>
            <a:chExt cx="792088" cy="792088"/>
          </a:xfrm>
        </p:grpSpPr>
        <p:sp>
          <p:nvSpPr>
            <p:cNvPr id="78" name="정육면체 77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정육면체 78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정육면체 79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2347592" y="5258212"/>
            <a:ext cx="703891" cy="703891"/>
            <a:chOff x="917594" y="5524187"/>
            <a:chExt cx="792088" cy="792088"/>
          </a:xfrm>
        </p:grpSpPr>
        <p:sp>
          <p:nvSpPr>
            <p:cNvPr id="82" name="정육면체 81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정육면체 82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정육면체 83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2597492" y="5454103"/>
            <a:ext cx="703891" cy="703891"/>
            <a:chOff x="917594" y="5524187"/>
            <a:chExt cx="792088" cy="792088"/>
          </a:xfrm>
        </p:grpSpPr>
        <p:sp>
          <p:nvSpPr>
            <p:cNvPr id="86" name="정육면체 85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정육면체 86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정육면체 87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9" name="그룹 88"/>
          <p:cNvGrpSpPr/>
          <p:nvPr/>
        </p:nvGrpSpPr>
        <p:grpSpPr>
          <a:xfrm>
            <a:off x="2597492" y="5258212"/>
            <a:ext cx="703891" cy="703891"/>
            <a:chOff x="917594" y="5524187"/>
            <a:chExt cx="792088" cy="792088"/>
          </a:xfrm>
        </p:grpSpPr>
        <p:sp>
          <p:nvSpPr>
            <p:cNvPr id="90" name="정육면체 89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정육면체 90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정육면체 91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3697448" y="5454103"/>
            <a:ext cx="703891" cy="703891"/>
            <a:chOff x="917594" y="5524187"/>
            <a:chExt cx="792088" cy="792088"/>
          </a:xfrm>
        </p:grpSpPr>
        <p:sp>
          <p:nvSpPr>
            <p:cNvPr id="98" name="정육면체 97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정육면체 98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정육면체 99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9" name="그룹 108"/>
          <p:cNvGrpSpPr/>
          <p:nvPr/>
        </p:nvGrpSpPr>
        <p:grpSpPr>
          <a:xfrm>
            <a:off x="3697448" y="5258212"/>
            <a:ext cx="703891" cy="703891"/>
            <a:chOff x="917594" y="5524187"/>
            <a:chExt cx="792088" cy="792088"/>
          </a:xfrm>
        </p:grpSpPr>
        <p:sp>
          <p:nvSpPr>
            <p:cNvPr id="110" name="정육면체 109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1" name="정육면체 110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정육면체 111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3953409" y="5258212"/>
            <a:ext cx="703891" cy="899782"/>
            <a:chOff x="3953409" y="5258212"/>
            <a:chExt cx="703891" cy="899782"/>
          </a:xfrm>
        </p:grpSpPr>
        <p:grpSp>
          <p:nvGrpSpPr>
            <p:cNvPr id="101" name="그룹 100"/>
            <p:cNvGrpSpPr/>
            <p:nvPr/>
          </p:nvGrpSpPr>
          <p:grpSpPr>
            <a:xfrm>
              <a:off x="3953409" y="5454103"/>
              <a:ext cx="703891" cy="703891"/>
              <a:chOff x="917594" y="5524187"/>
              <a:chExt cx="792088" cy="792088"/>
            </a:xfrm>
            <a:solidFill>
              <a:srgbClr val="FFC000">
                <a:alpha val="80000"/>
              </a:srgbClr>
            </a:solidFill>
          </p:grpSpPr>
          <p:sp>
            <p:nvSpPr>
              <p:cNvPr id="102" name="정육면체 101"/>
              <p:cNvSpPr/>
              <p:nvPr/>
            </p:nvSpPr>
            <p:spPr>
              <a:xfrm>
                <a:off x="1313638" y="5524187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" name="정육면체 102"/>
              <p:cNvSpPr/>
              <p:nvPr/>
            </p:nvSpPr>
            <p:spPr>
              <a:xfrm>
                <a:off x="1115616" y="5722209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" name="정육면체 103"/>
              <p:cNvSpPr/>
              <p:nvPr/>
            </p:nvSpPr>
            <p:spPr>
              <a:xfrm>
                <a:off x="917594" y="5920231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3" name="그룹 112"/>
            <p:cNvGrpSpPr/>
            <p:nvPr/>
          </p:nvGrpSpPr>
          <p:grpSpPr>
            <a:xfrm>
              <a:off x="3953409" y="5258212"/>
              <a:ext cx="703891" cy="703891"/>
              <a:chOff x="917594" y="5524187"/>
              <a:chExt cx="792088" cy="792088"/>
            </a:xfrm>
            <a:solidFill>
              <a:srgbClr val="FFC000">
                <a:alpha val="80000"/>
              </a:srgbClr>
            </a:solidFill>
          </p:grpSpPr>
          <p:sp>
            <p:nvSpPr>
              <p:cNvPr id="114" name="정육면체 113"/>
              <p:cNvSpPr/>
              <p:nvPr/>
            </p:nvSpPr>
            <p:spPr>
              <a:xfrm>
                <a:off x="1313638" y="5524187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" name="정육면체 114"/>
              <p:cNvSpPr/>
              <p:nvPr/>
            </p:nvSpPr>
            <p:spPr>
              <a:xfrm>
                <a:off x="1115616" y="5722209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정육면체 115"/>
              <p:cNvSpPr/>
              <p:nvPr/>
            </p:nvSpPr>
            <p:spPr>
              <a:xfrm>
                <a:off x="917594" y="5920231"/>
                <a:ext cx="396044" cy="396044"/>
              </a:xfrm>
              <a:prstGeom prst="cube">
                <a:avLst>
                  <a:gd name="adj" fmla="val 47676"/>
                </a:avLst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5" name="평행 사변형 64"/>
          <p:cNvSpPr/>
          <p:nvPr/>
        </p:nvSpPr>
        <p:spPr>
          <a:xfrm>
            <a:off x="936904" y="1823894"/>
            <a:ext cx="403411" cy="283202"/>
          </a:xfrm>
          <a:prstGeom prst="parallelogram">
            <a:avLst>
              <a:gd name="adj" fmla="val 58902"/>
            </a:avLst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76" name="꺾인 연결선 75"/>
          <p:cNvCxnSpPr>
            <a:stCxn id="65" idx="3"/>
            <a:endCxn id="74" idx="2"/>
          </p:cNvCxnSpPr>
          <p:nvPr/>
        </p:nvCxnSpPr>
        <p:spPr>
          <a:xfrm rot="16200000" flipH="1">
            <a:off x="-305018" y="3467318"/>
            <a:ext cx="3762932" cy="1042488"/>
          </a:xfrm>
          <a:prstGeom prst="bentConnector2">
            <a:avLst/>
          </a:prstGeom>
          <a:ln w="381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정육면체 172"/>
          <p:cNvSpPr/>
          <p:nvPr/>
        </p:nvSpPr>
        <p:spPr>
          <a:xfrm>
            <a:off x="5010292" y="5533210"/>
            <a:ext cx="1103309" cy="672437"/>
          </a:xfrm>
          <a:prstGeom prst="cube">
            <a:avLst>
              <a:gd name="adj" fmla="val 10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5" name="그룹 174"/>
          <p:cNvGrpSpPr/>
          <p:nvPr/>
        </p:nvGrpSpPr>
        <p:grpSpPr>
          <a:xfrm>
            <a:off x="4913785" y="5454103"/>
            <a:ext cx="703891" cy="703891"/>
            <a:chOff x="917594" y="5524187"/>
            <a:chExt cx="792088" cy="792088"/>
          </a:xfrm>
          <a:solidFill>
            <a:schemeClr val="accent1">
              <a:alpha val="40000"/>
            </a:schemeClr>
          </a:solidFill>
        </p:grpSpPr>
        <p:sp>
          <p:nvSpPr>
            <p:cNvPr id="180" name="정육면체 179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1" name="정육면체 180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2" name="정육면체 181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6" name="그룹 175"/>
          <p:cNvGrpSpPr/>
          <p:nvPr/>
        </p:nvGrpSpPr>
        <p:grpSpPr>
          <a:xfrm>
            <a:off x="4909909" y="5258212"/>
            <a:ext cx="703891" cy="703891"/>
            <a:chOff x="917594" y="5524187"/>
            <a:chExt cx="792088" cy="792088"/>
          </a:xfrm>
          <a:solidFill>
            <a:schemeClr val="accent1">
              <a:alpha val="40000"/>
            </a:schemeClr>
          </a:solidFill>
        </p:grpSpPr>
        <p:sp>
          <p:nvSpPr>
            <p:cNvPr id="177" name="정육면체 176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8" name="정육면체 177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9" name="정육면체 178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3" name="그룹 182"/>
          <p:cNvGrpSpPr/>
          <p:nvPr/>
        </p:nvGrpSpPr>
        <p:grpSpPr>
          <a:xfrm>
            <a:off x="5153748" y="5454103"/>
            <a:ext cx="703891" cy="703891"/>
            <a:chOff x="917594" y="5524187"/>
            <a:chExt cx="792088" cy="792088"/>
          </a:xfrm>
        </p:grpSpPr>
        <p:sp>
          <p:nvSpPr>
            <p:cNvPr id="184" name="정육면체 183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5" name="정육면체 184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6" name="정육면체 185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7" name="그룹 186"/>
          <p:cNvGrpSpPr/>
          <p:nvPr/>
        </p:nvGrpSpPr>
        <p:grpSpPr>
          <a:xfrm>
            <a:off x="5153748" y="5258212"/>
            <a:ext cx="703891" cy="703891"/>
            <a:chOff x="917594" y="5524187"/>
            <a:chExt cx="792088" cy="792088"/>
          </a:xfrm>
        </p:grpSpPr>
        <p:sp>
          <p:nvSpPr>
            <p:cNvPr id="188" name="정육면체 187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9" name="정육면체 188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0" name="정육면체 189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2" name="그룹 191"/>
          <p:cNvGrpSpPr/>
          <p:nvPr/>
        </p:nvGrpSpPr>
        <p:grpSpPr>
          <a:xfrm>
            <a:off x="5409709" y="5454103"/>
            <a:ext cx="703891" cy="703891"/>
            <a:chOff x="917594" y="5524187"/>
            <a:chExt cx="792088" cy="792088"/>
          </a:xfrm>
          <a:solidFill>
            <a:srgbClr val="FFC000">
              <a:alpha val="40000"/>
            </a:srgbClr>
          </a:solidFill>
        </p:grpSpPr>
        <p:sp>
          <p:nvSpPr>
            <p:cNvPr id="197" name="정육면체 196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8" name="정육면체 197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9" name="정육면체 198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3" name="그룹 192"/>
          <p:cNvGrpSpPr/>
          <p:nvPr/>
        </p:nvGrpSpPr>
        <p:grpSpPr>
          <a:xfrm>
            <a:off x="5409709" y="5258212"/>
            <a:ext cx="703891" cy="703891"/>
            <a:chOff x="917594" y="5524187"/>
            <a:chExt cx="792088" cy="792088"/>
          </a:xfrm>
          <a:solidFill>
            <a:srgbClr val="FFC000">
              <a:alpha val="40000"/>
            </a:srgbClr>
          </a:solidFill>
        </p:grpSpPr>
        <p:sp>
          <p:nvSpPr>
            <p:cNvPr id="194" name="정육면체 193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5" name="정육면체 194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6" name="정육면체 195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0" name="정육면체 199"/>
          <p:cNvSpPr/>
          <p:nvPr/>
        </p:nvSpPr>
        <p:spPr>
          <a:xfrm>
            <a:off x="6466592" y="5533210"/>
            <a:ext cx="1103309" cy="672437"/>
          </a:xfrm>
          <a:prstGeom prst="cube">
            <a:avLst>
              <a:gd name="adj" fmla="val 10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1" name="그룹 200"/>
          <p:cNvGrpSpPr/>
          <p:nvPr/>
        </p:nvGrpSpPr>
        <p:grpSpPr>
          <a:xfrm>
            <a:off x="6370085" y="5454103"/>
            <a:ext cx="703891" cy="703891"/>
            <a:chOff x="917594" y="5524187"/>
            <a:chExt cx="792088" cy="792088"/>
          </a:xfrm>
          <a:solidFill>
            <a:schemeClr val="accent1">
              <a:alpha val="20000"/>
            </a:schemeClr>
          </a:solidFill>
        </p:grpSpPr>
        <p:sp>
          <p:nvSpPr>
            <p:cNvPr id="202" name="정육면체 201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3" name="정육면체 202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4" name="정육면체 203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05" name="그룹 204"/>
          <p:cNvGrpSpPr/>
          <p:nvPr/>
        </p:nvGrpSpPr>
        <p:grpSpPr>
          <a:xfrm>
            <a:off x="6366209" y="5258212"/>
            <a:ext cx="703891" cy="703891"/>
            <a:chOff x="917594" y="5524187"/>
            <a:chExt cx="792088" cy="792088"/>
          </a:xfrm>
          <a:solidFill>
            <a:schemeClr val="accent1">
              <a:alpha val="20000"/>
            </a:schemeClr>
          </a:solidFill>
        </p:grpSpPr>
        <p:sp>
          <p:nvSpPr>
            <p:cNvPr id="206" name="정육면체 205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7" name="정육면체 206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8" name="정육면체 207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09" name="그룹 208"/>
          <p:cNvGrpSpPr/>
          <p:nvPr/>
        </p:nvGrpSpPr>
        <p:grpSpPr>
          <a:xfrm>
            <a:off x="6610048" y="5454103"/>
            <a:ext cx="703891" cy="703891"/>
            <a:chOff x="917594" y="5524187"/>
            <a:chExt cx="792088" cy="792088"/>
          </a:xfrm>
        </p:grpSpPr>
        <p:sp>
          <p:nvSpPr>
            <p:cNvPr id="210" name="정육면체 209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1" name="정육면체 210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2" name="정육면체 211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3" name="그룹 212"/>
          <p:cNvGrpSpPr/>
          <p:nvPr/>
        </p:nvGrpSpPr>
        <p:grpSpPr>
          <a:xfrm>
            <a:off x="6610048" y="5258212"/>
            <a:ext cx="703891" cy="703891"/>
            <a:chOff x="917594" y="5524187"/>
            <a:chExt cx="792088" cy="792088"/>
          </a:xfrm>
        </p:grpSpPr>
        <p:sp>
          <p:nvSpPr>
            <p:cNvPr id="214" name="정육면체 213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5" name="정육면체 214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6" name="정육면체 215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7" name="그룹 216"/>
          <p:cNvGrpSpPr/>
          <p:nvPr/>
        </p:nvGrpSpPr>
        <p:grpSpPr>
          <a:xfrm>
            <a:off x="6866009" y="5454103"/>
            <a:ext cx="703891" cy="703891"/>
            <a:chOff x="917594" y="5524187"/>
            <a:chExt cx="792088" cy="792088"/>
          </a:xfrm>
          <a:solidFill>
            <a:srgbClr val="FFC000">
              <a:alpha val="20000"/>
            </a:srgbClr>
          </a:solidFill>
        </p:grpSpPr>
        <p:sp>
          <p:nvSpPr>
            <p:cNvPr id="218" name="정육면체 217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9" name="정육면체 218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0" name="정육면체 219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1" name="그룹 220"/>
          <p:cNvGrpSpPr/>
          <p:nvPr/>
        </p:nvGrpSpPr>
        <p:grpSpPr>
          <a:xfrm>
            <a:off x="6866009" y="5258212"/>
            <a:ext cx="703891" cy="703891"/>
            <a:chOff x="917594" y="5524187"/>
            <a:chExt cx="792088" cy="792088"/>
          </a:xfrm>
          <a:solidFill>
            <a:srgbClr val="FFC000">
              <a:alpha val="20000"/>
            </a:srgbClr>
          </a:solidFill>
        </p:grpSpPr>
        <p:sp>
          <p:nvSpPr>
            <p:cNvPr id="222" name="정육면체 221"/>
            <p:cNvSpPr/>
            <p:nvPr/>
          </p:nvSpPr>
          <p:spPr>
            <a:xfrm>
              <a:off x="1313638" y="5524187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3" name="정육면체 222"/>
            <p:cNvSpPr/>
            <p:nvPr/>
          </p:nvSpPr>
          <p:spPr>
            <a:xfrm>
              <a:off x="1115616" y="5722209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4" name="정육면체 223"/>
            <p:cNvSpPr/>
            <p:nvPr/>
          </p:nvSpPr>
          <p:spPr>
            <a:xfrm>
              <a:off x="917594" y="5920231"/>
              <a:ext cx="396044" cy="396044"/>
            </a:xfrm>
            <a:prstGeom prst="cube">
              <a:avLst>
                <a:gd name="adj" fmla="val 47676"/>
              </a:avLst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6591300" y="4606965"/>
            <a:ext cx="176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 smtClean="0"/>
              <a:t>선택된 컨테이너 라인을 남겨두고 </a:t>
            </a:r>
            <a:endParaRPr lang="en-US" altLang="ko-KR" sz="700" dirty="0" smtClean="0"/>
          </a:p>
          <a:p>
            <a:r>
              <a:rPr lang="ko-KR" altLang="en-US" sz="700" dirty="0" smtClean="0"/>
              <a:t>나머지를 반투명 이펙트 효과</a:t>
            </a:r>
            <a:endParaRPr lang="en-US" altLang="ko-KR" sz="700" dirty="0"/>
          </a:p>
        </p:txBody>
      </p:sp>
      <p:cxnSp>
        <p:nvCxnSpPr>
          <p:cNvPr id="8" name="꺾인 연결선 7"/>
          <p:cNvCxnSpPr>
            <a:stCxn id="225" idx="2"/>
            <a:endCxn id="214" idx="0"/>
          </p:cNvCxnSpPr>
          <p:nvPr/>
        </p:nvCxnSpPr>
        <p:spPr>
          <a:xfrm rot="5400000">
            <a:off x="7176602" y="4960005"/>
            <a:ext cx="343470" cy="252945"/>
          </a:xfrm>
          <a:prstGeom prst="bentConnector3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6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131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16. Drive View Control</a:t>
            </a:r>
            <a:endParaRPr lang="ko-KR" altLang="en-US" sz="1200" b="1" dirty="0"/>
          </a:p>
        </p:txBody>
      </p:sp>
      <p:pic>
        <p:nvPicPr>
          <p:cNvPr id="118" name="Picture 2" descr="ì ë¡í¸ë­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61" y="5355068"/>
            <a:ext cx="2623371" cy="9408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직사각형 118"/>
          <p:cNvSpPr/>
          <p:nvPr/>
        </p:nvSpPr>
        <p:spPr>
          <a:xfrm>
            <a:off x="536575" y="989450"/>
            <a:ext cx="5718096" cy="31805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0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67"/>
          <a:stretch/>
        </p:blipFill>
        <p:spPr bwMode="auto">
          <a:xfrm>
            <a:off x="576136" y="1022405"/>
            <a:ext cx="2926220" cy="30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36" b="69289"/>
          <a:stretch/>
        </p:blipFill>
        <p:spPr bwMode="auto">
          <a:xfrm>
            <a:off x="3581361" y="1035046"/>
            <a:ext cx="2623372" cy="94999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29076" r="20621" b="40213"/>
          <a:stretch/>
        </p:blipFill>
        <p:spPr bwMode="auto">
          <a:xfrm>
            <a:off x="3581361" y="2059098"/>
            <a:ext cx="2623372" cy="104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29076" r="20621" b="40213"/>
          <a:stretch/>
        </p:blipFill>
        <p:spPr bwMode="auto">
          <a:xfrm>
            <a:off x="3581361" y="3165799"/>
            <a:ext cx="2623372" cy="94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4" name="그룹 123"/>
          <p:cNvGrpSpPr/>
          <p:nvPr/>
        </p:nvGrpSpPr>
        <p:grpSpPr>
          <a:xfrm>
            <a:off x="663174" y="3640797"/>
            <a:ext cx="5468968" cy="515686"/>
            <a:chOff x="314284" y="3570511"/>
            <a:chExt cx="5468968" cy="515686"/>
          </a:xfrm>
        </p:grpSpPr>
        <p:sp>
          <p:nvSpPr>
            <p:cNvPr id="125" name="모서리가 둥근 직사각형 124"/>
            <p:cNvSpPr/>
            <p:nvPr/>
          </p:nvSpPr>
          <p:spPr>
            <a:xfrm>
              <a:off x="314284" y="3936983"/>
              <a:ext cx="5468968" cy="112043"/>
            </a:xfrm>
            <a:prstGeom prst="roundRect">
              <a:avLst>
                <a:gd name="adj" fmla="val 3430"/>
              </a:avLst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26" name="그룹 125"/>
            <p:cNvGrpSpPr/>
            <p:nvPr/>
          </p:nvGrpSpPr>
          <p:grpSpPr>
            <a:xfrm>
              <a:off x="2362490" y="3570511"/>
              <a:ext cx="1175661" cy="515686"/>
              <a:chOff x="573921" y="4225820"/>
              <a:chExt cx="1594230" cy="699286"/>
            </a:xfrm>
          </p:grpSpPr>
          <p:grpSp>
            <p:nvGrpSpPr>
              <p:cNvPr id="127" name="그룹 126"/>
              <p:cNvGrpSpPr/>
              <p:nvPr/>
            </p:nvGrpSpPr>
            <p:grpSpPr>
              <a:xfrm>
                <a:off x="573921" y="4225820"/>
                <a:ext cx="1575500" cy="699286"/>
                <a:chOff x="1177784" y="5792346"/>
                <a:chExt cx="1524660" cy="676724"/>
              </a:xfrm>
            </p:grpSpPr>
            <p:grpSp>
              <p:nvGrpSpPr>
                <p:cNvPr id="130" name="그룹 129"/>
                <p:cNvGrpSpPr/>
                <p:nvPr/>
              </p:nvGrpSpPr>
              <p:grpSpPr>
                <a:xfrm>
                  <a:off x="1219449" y="6001448"/>
                  <a:ext cx="1482995" cy="467622"/>
                  <a:chOff x="1219449" y="6001448"/>
                  <a:chExt cx="1482995" cy="467622"/>
                </a:xfrm>
              </p:grpSpPr>
              <p:sp>
                <p:nvSpPr>
                  <p:cNvPr id="133" name="직사각형 132"/>
                  <p:cNvSpPr/>
                  <p:nvPr/>
                </p:nvSpPr>
                <p:spPr>
                  <a:xfrm>
                    <a:off x="1219449" y="6033344"/>
                    <a:ext cx="1482995" cy="400891"/>
                  </a:xfrm>
                  <a:prstGeom prst="rect">
                    <a:avLst/>
                  </a:prstGeom>
                  <a:ln w="19050">
                    <a:solidFill>
                      <a:srgbClr val="00B05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134" name="Picture 4" descr="C:\Users\J2Y\Desktop\magnifier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12624" y="6086092"/>
                    <a:ext cx="295394" cy="2953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135" name="직선 연결선 134"/>
                  <p:cNvCxnSpPr/>
                  <p:nvPr/>
                </p:nvCxnSpPr>
                <p:spPr>
                  <a:xfrm>
                    <a:off x="1960947" y="6098778"/>
                    <a:ext cx="0" cy="270021"/>
                  </a:xfrm>
                  <a:prstGeom prst="line">
                    <a:avLst/>
                  </a:prstGeom>
                  <a:ln w="190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36" name="Picture 6" descr="C:\Users\J2Y\Desktop\warning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66325" y="6086092"/>
                    <a:ext cx="295394" cy="2953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37" name="그룹 136"/>
                  <p:cNvGrpSpPr/>
                  <p:nvPr/>
                </p:nvGrpSpPr>
                <p:grpSpPr>
                  <a:xfrm>
                    <a:off x="2012868" y="6001448"/>
                    <a:ext cx="633464" cy="467622"/>
                    <a:chOff x="395536" y="3923804"/>
                    <a:chExt cx="4438650" cy="3276601"/>
                  </a:xfrm>
                </p:grpSpPr>
                <p:pic>
                  <p:nvPicPr>
                    <p:cNvPr id="138" name="Picture 18" descr="progress barì ëí ì´ë¯¸ì§ ê²ìê²°ê³¼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clrChange>
                        <a:clrFrom>
                          <a:srgbClr val="ECF0F1"/>
                        </a:clrFrom>
                        <a:clrTo>
                          <a:srgbClr val="ECF0F1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5536" y="3923804"/>
                      <a:ext cx="4438650" cy="327660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39" name="직사각형 138"/>
                    <p:cNvSpPr/>
                    <p:nvPr/>
                  </p:nvSpPr>
                  <p:spPr>
                    <a:xfrm>
                      <a:off x="1043608" y="5373216"/>
                      <a:ext cx="792088" cy="50405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140" name="직사각형 139"/>
                    <p:cNvSpPr/>
                    <p:nvPr/>
                  </p:nvSpPr>
                  <p:spPr>
                    <a:xfrm>
                      <a:off x="3343179" y="5373216"/>
                      <a:ext cx="792088" cy="50405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</p:grpSp>
            <p:sp>
              <p:nvSpPr>
                <p:cNvPr id="131" name="TextBox 130"/>
                <p:cNvSpPr txBox="1"/>
                <p:nvPr/>
              </p:nvSpPr>
              <p:spPr>
                <a:xfrm>
                  <a:off x="1177784" y="5792346"/>
                  <a:ext cx="679875" cy="282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800" b="1" dirty="0" smtClean="0">
                      <a:effectLst>
                        <a:glow rad="76200">
                          <a:schemeClr val="bg1"/>
                        </a:glow>
                      </a:effectLst>
                    </a:rPr>
                    <a:t>T1036</a:t>
                  </a:r>
                  <a:r>
                    <a:rPr lang="en-US" altLang="ko-KR" sz="800" dirty="0" smtClean="0">
                      <a:effectLst>
                        <a:glow rad="76200">
                          <a:schemeClr val="bg1"/>
                        </a:glow>
                      </a:effectLst>
                    </a:rPr>
                    <a:t> </a:t>
                  </a:r>
                  <a:endParaRPr lang="ko-KR" altLang="en-US" sz="700" b="1" dirty="0">
                    <a:solidFill>
                      <a:srgbClr val="FF0000"/>
                    </a:solidFill>
                    <a:effectLst>
                      <a:glow rad="76200">
                        <a:schemeClr val="bg1"/>
                      </a:glow>
                    </a:effectLst>
                  </a:endParaRPr>
                </a:p>
              </p:txBody>
            </p:sp>
          </p:grpSp>
          <p:sp>
            <p:nvSpPr>
              <p:cNvPr id="128" name="TextBox 127"/>
              <p:cNvSpPr txBox="1"/>
              <p:nvPr/>
            </p:nvSpPr>
            <p:spPr>
              <a:xfrm>
                <a:off x="1342342" y="4552064"/>
                <a:ext cx="526476" cy="2504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600" b="1" dirty="0" smtClean="0">
                    <a:effectLst>
                      <a:glow rad="76200">
                        <a:schemeClr val="bg1"/>
                      </a:glow>
                    </a:effectLst>
                  </a:rPr>
                  <a:t>20km</a:t>
                </a:r>
                <a:endParaRPr lang="ko-KR" altLang="en-US" sz="600" b="1" dirty="0">
                  <a:effectLst>
                    <a:glow rad="76200">
                      <a:schemeClr val="bg1"/>
                    </a:glow>
                  </a:effectLst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704714" y="4552064"/>
                <a:ext cx="463437" cy="2504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600" b="1" dirty="0" smtClean="0">
                    <a:effectLst>
                      <a:glow rad="76200">
                        <a:schemeClr val="bg1"/>
                      </a:glow>
                    </a:effectLst>
                  </a:rPr>
                  <a:t>60%</a:t>
                </a:r>
                <a:endParaRPr lang="ko-KR" altLang="en-US" sz="600" b="1" dirty="0">
                  <a:effectLst>
                    <a:glow rad="76200">
                      <a:schemeClr val="bg1"/>
                    </a:glow>
                  </a:effectLst>
                </a:endParaRPr>
              </a:p>
            </p:txBody>
          </p:sp>
        </p:grpSp>
      </p:grpSp>
      <p:pic>
        <p:nvPicPr>
          <p:cNvPr id="141" name="Picture 4" descr="C:\Users\J2Y\Desktop\magnifi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309" y="1397491"/>
            <a:ext cx="225102" cy="2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2" name="직선 화살표 연결선 141"/>
          <p:cNvCxnSpPr/>
          <p:nvPr/>
        </p:nvCxnSpPr>
        <p:spPr>
          <a:xfrm flipV="1">
            <a:off x="3267846" y="1652785"/>
            <a:ext cx="918821" cy="2127863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6878377" y="1152008"/>
            <a:ext cx="251801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오브젝트 선택 프로파일 내 배치된 추적 아이콘을 끌어 분할된 레이아웃에 배치 시 해당 스크린은 설정된 오브젝트를 화면 중앙에 카메라이동</a:t>
            </a:r>
            <a:endParaRPr lang="en-US" altLang="ko-KR" sz="900" dirty="0" smtClean="0"/>
          </a:p>
          <a:p>
            <a:endParaRPr lang="en-US" altLang="ko-KR" sz="900" dirty="0"/>
          </a:p>
          <a:p>
            <a:r>
              <a:rPr lang="ko-KR" altLang="en-US" sz="900" dirty="0" smtClean="0"/>
              <a:t>아이콘 드래그 중에는 본 기능 제외 다른 기능이 모두 비 활성화 </a:t>
            </a:r>
            <a:endParaRPr lang="en-US" altLang="ko-KR" sz="900" dirty="0" smtClean="0"/>
          </a:p>
        </p:txBody>
      </p:sp>
      <p:sp>
        <p:nvSpPr>
          <p:cNvPr id="144" name="대각선 방향의 모서리가 잘린 사각형 143"/>
          <p:cNvSpPr/>
          <p:nvPr/>
        </p:nvSpPr>
        <p:spPr>
          <a:xfrm>
            <a:off x="1115766" y="5115334"/>
            <a:ext cx="1707295" cy="1180566"/>
          </a:xfrm>
          <a:prstGeom prst="snip2DiagRect">
            <a:avLst>
              <a:gd name="adj1" fmla="val 0"/>
              <a:gd name="adj2" fmla="val 13440"/>
            </a:avLst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5" name="그룹 144"/>
          <p:cNvGrpSpPr/>
          <p:nvPr/>
        </p:nvGrpSpPr>
        <p:grpSpPr>
          <a:xfrm>
            <a:off x="1208717" y="5115334"/>
            <a:ext cx="1224136" cy="1077563"/>
            <a:chOff x="1305614" y="927179"/>
            <a:chExt cx="1224136" cy="1077563"/>
          </a:xfrm>
        </p:grpSpPr>
        <p:sp>
          <p:nvSpPr>
            <p:cNvPr id="146" name="모서리가 둥근 직사각형 145"/>
            <p:cNvSpPr/>
            <p:nvPr/>
          </p:nvSpPr>
          <p:spPr>
            <a:xfrm>
              <a:off x="1377622" y="1188789"/>
              <a:ext cx="1152128" cy="23291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00" b="1" dirty="0" smtClean="0"/>
                <a:t>Stats</a:t>
              </a:r>
              <a:endParaRPr lang="ko-KR" altLang="en-US" sz="1000" b="1" dirty="0"/>
            </a:p>
          </p:txBody>
        </p:sp>
        <p:sp>
          <p:nvSpPr>
            <p:cNvPr id="147" name="모서리가 둥근 직사각형 146"/>
            <p:cNvSpPr/>
            <p:nvPr/>
          </p:nvSpPr>
          <p:spPr>
            <a:xfrm>
              <a:off x="1377622" y="1474539"/>
              <a:ext cx="1152128" cy="23291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00" b="1" dirty="0" smtClean="0"/>
                <a:t>Job Info</a:t>
              </a:r>
              <a:endParaRPr lang="ko-KR" altLang="en-US" sz="1000" b="1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305614" y="927179"/>
              <a:ext cx="760144" cy="2616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effectLst>
                    <a:glow rad="76200">
                      <a:schemeClr val="bg1"/>
                    </a:glow>
                  </a:effectLst>
                </a:rPr>
                <a:t>ID 9986</a:t>
              </a:r>
              <a:r>
                <a:rPr lang="en-US" altLang="ko-KR" sz="1100" dirty="0" smtClean="0">
                  <a:effectLst>
                    <a:glow rad="76200">
                      <a:schemeClr val="bg1"/>
                    </a:glow>
                  </a:effectLst>
                </a:rPr>
                <a:t> </a:t>
              </a:r>
              <a:endParaRPr lang="ko-KR" altLang="en-US" sz="1050" b="1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</a:endParaRPr>
            </a:p>
          </p:txBody>
        </p:sp>
        <p:sp>
          <p:nvSpPr>
            <p:cNvPr id="149" name="모서리가 둥근 직사각형 148"/>
            <p:cNvSpPr/>
            <p:nvPr/>
          </p:nvSpPr>
          <p:spPr>
            <a:xfrm>
              <a:off x="1377622" y="1771826"/>
              <a:ext cx="1152128" cy="23291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100" b="1" dirty="0" smtClean="0"/>
                <a:t>Driver View</a:t>
              </a:r>
              <a:endParaRPr lang="ko-KR" altLang="en-US" sz="1100" b="1" dirty="0"/>
            </a:p>
          </p:txBody>
        </p:sp>
      </p:grpSp>
      <p:pic>
        <p:nvPicPr>
          <p:cNvPr id="150" name="Picture 4" descr="C:\Users\J2Y\Desktop\magnifi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08" y="5959981"/>
            <a:ext cx="233103" cy="23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29076" r="20621" b="40213"/>
          <a:stretch/>
        </p:blipFill>
        <p:spPr bwMode="auto">
          <a:xfrm>
            <a:off x="3581361" y="4239208"/>
            <a:ext cx="2623372" cy="104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2" name="직선 화살표 연결선 151"/>
          <p:cNvCxnSpPr>
            <a:stCxn id="150" idx="3"/>
            <a:endCxn id="153" idx="1"/>
          </p:cNvCxnSpPr>
          <p:nvPr/>
        </p:nvCxnSpPr>
        <p:spPr>
          <a:xfrm flipV="1">
            <a:off x="2746911" y="5760396"/>
            <a:ext cx="969250" cy="31613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Picture 4" descr="C:\Users\J2Y\Desktop\magnifi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161" y="5643845"/>
            <a:ext cx="233103" cy="23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TextBox 153"/>
          <p:cNvSpPr txBox="1"/>
          <p:nvPr/>
        </p:nvSpPr>
        <p:spPr>
          <a:xfrm>
            <a:off x="6727681" y="5525236"/>
            <a:ext cx="26687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해당기능은 프로파일 </a:t>
            </a:r>
            <a:r>
              <a:rPr lang="ko-KR" altLang="en-US" sz="900" dirty="0" err="1" smtClean="0"/>
              <a:t>추척아이콘</a:t>
            </a:r>
            <a:r>
              <a:rPr lang="ko-KR" altLang="en-US" sz="900" dirty="0" smtClean="0"/>
              <a:t> 외에 드라이브 뷰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팝업창의 오브젝트 아이디를 </a:t>
            </a:r>
            <a:r>
              <a:rPr lang="ko-KR" altLang="en-US" sz="900" dirty="0" err="1" smtClean="0"/>
              <a:t>버튼화</a:t>
            </a:r>
            <a:r>
              <a:rPr lang="ko-KR" altLang="en-US" sz="900" dirty="0" smtClean="0"/>
              <a:t> 시켜 기능을 편의성을 확대화가 가능</a:t>
            </a:r>
            <a:r>
              <a:rPr lang="en-US" altLang="ko-KR" sz="900" dirty="0" smtClean="0"/>
              <a:t>.</a:t>
            </a:r>
            <a:endParaRPr lang="en-US" altLang="ko-KR" sz="900" dirty="0"/>
          </a:p>
        </p:txBody>
      </p:sp>
      <p:pic>
        <p:nvPicPr>
          <p:cNvPr id="155" name="Picture 6" descr="ê´ë ¨ ì´ë¯¸ì§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886" y="1510041"/>
            <a:ext cx="319463" cy="319463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6" descr="ê´ë ¨ ì´ë¯¸ì§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21" y="3920342"/>
            <a:ext cx="319463" cy="319463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7655" y="7882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3D View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cxnSp>
        <p:nvCxnSpPr>
          <p:cNvPr id="3" name="꺾인 연결선 2"/>
          <p:cNvCxnSpPr>
            <a:stCxn id="121" idx="3"/>
            <a:endCxn id="151" idx="3"/>
          </p:cNvCxnSpPr>
          <p:nvPr/>
        </p:nvCxnSpPr>
        <p:spPr>
          <a:xfrm>
            <a:off x="6204733" y="1510042"/>
            <a:ext cx="12700" cy="3249765"/>
          </a:xfrm>
          <a:prstGeom prst="bentConnector3">
            <a:avLst>
              <a:gd name="adj1" fmla="val 3960000"/>
            </a:avLst>
          </a:prstGeom>
          <a:ln w="57150"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5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57655" y="78828"/>
            <a:ext cx="433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3. 2D View (</a:t>
            </a:r>
            <a:r>
              <a:rPr lang="en-US" altLang="ko-KR" b="1" dirty="0" err="1" smtClean="0">
                <a:solidFill>
                  <a:schemeClr val="bg1"/>
                </a:solidFill>
              </a:rPr>
              <a:t>Topview</a:t>
            </a:r>
            <a:r>
              <a:rPr lang="en-US" altLang="ko-KR" b="1" dirty="0" smtClean="0">
                <a:solidFill>
                  <a:schemeClr val="bg1"/>
                </a:solidFill>
              </a:rPr>
              <a:t>) UI/UX Concept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88904" y="167840"/>
            <a:ext cx="1754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Ⅲ. UI/UX Concept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6946" y="427003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3D View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5929" y="427003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2D View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704" y="791969"/>
            <a:ext cx="4977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1. 2D</a:t>
            </a:r>
            <a:r>
              <a:rPr lang="ko-KR" altLang="en-US" sz="1400" b="1" dirty="0" smtClean="0"/>
              <a:t>와 </a:t>
            </a:r>
            <a:r>
              <a:rPr lang="en-US" altLang="ko-KR" sz="1400" b="1" dirty="0" smtClean="0"/>
              <a:t>3D view</a:t>
            </a:r>
            <a:r>
              <a:rPr lang="ko-KR" altLang="en-US" sz="1400" b="1" dirty="0" smtClean="0"/>
              <a:t>의</a:t>
            </a:r>
            <a:r>
              <a:rPr lang="en-US" altLang="ko-KR" sz="1400" b="1" dirty="0" smtClean="0"/>
              <a:t> </a:t>
            </a:r>
            <a:r>
              <a:rPr lang="ko-KR" altLang="en-US" sz="1400" b="1" dirty="0" smtClean="0"/>
              <a:t>변환과 변경되는 차이점</a:t>
            </a:r>
            <a:endParaRPr lang="ko-KR" alt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7534" y="4899629"/>
            <a:ext cx="8379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VT 2.0</a:t>
            </a:r>
            <a:r>
              <a:rPr lang="ko-KR" altLang="en-US" sz="1400" dirty="0" smtClean="0"/>
              <a:t>에서는 기존의 </a:t>
            </a:r>
            <a:r>
              <a:rPr lang="en-US" altLang="ko-KR" sz="1400" dirty="0" smtClean="0"/>
              <a:t>1.0</a:t>
            </a:r>
            <a:r>
              <a:rPr lang="ko-KR" altLang="en-US" sz="1400" dirty="0" smtClean="0"/>
              <a:t>에서 </a:t>
            </a:r>
            <a:r>
              <a:rPr lang="en-US" altLang="ko-KR" sz="1400" dirty="0" smtClean="0"/>
              <a:t>2D view</a:t>
            </a:r>
            <a:r>
              <a:rPr lang="ko-KR" altLang="en-US" sz="1400" dirty="0" smtClean="0"/>
              <a:t>가 담당하던 기능들을 </a:t>
            </a:r>
            <a:r>
              <a:rPr lang="en-US" altLang="ko-KR" sz="1400" dirty="0" smtClean="0"/>
              <a:t>Summary</a:t>
            </a:r>
            <a:r>
              <a:rPr lang="ko-KR" altLang="en-US" sz="1400" dirty="0" smtClean="0"/>
              <a:t>가 가져감에 따라 </a:t>
            </a:r>
            <a:r>
              <a:rPr lang="en-US" altLang="ko-KR" sz="1400" dirty="0" smtClean="0"/>
              <a:t>2D view</a:t>
            </a:r>
            <a:r>
              <a:rPr lang="ko-KR" altLang="en-US" sz="1400" dirty="0" smtClean="0"/>
              <a:t>는 </a:t>
            </a:r>
            <a:r>
              <a:rPr lang="en-US" altLang="ko-KR" sz="1400" dirty="0" smtClean="0"/>
              <a:t>3D view</a:t>
            </a:r>
            <a:r>
              <a:rPr lang="ko-KR" altLang="en-US" sz="1400" dirty="0" smtClean="0"/>
              <a:t>의 카메라를 </a:t>
            </a:r>
            <a:r>
              <a:rPr lang="en-US" altLang="ko-KR" sz="1400" dirty="0" smtClean="0"/>
              <a:t>Top</a:t>
            </a:r>
            <a:r>
              <a:rPr lang="ko-KR" altLang="en-US" sz="1400" dirty="0" smtClean="0"/>
              <a:t>으로 옮겨놓은 것으로 기능적으로 </a:t>
            </a:r>
            <a:r>
              <a:rPr lang="en-US" altLang="ko-KR" sz="1400" dirty="0" smtClean="0"/>
              <a:t>3D view</a:t>
            </a:r>
            <a:r>
              <a:rPr lang="ko-KR" altLang="en-US" sz="1400" dirty="0" smtClean="0"/>
              <a:t>와 다른 부분이 없다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3" t="34264" r="6930" b="8847"/>
          <a:stretch/>
        </p:blipFill>
        <p:spPr>
          <a:xfrm>
            <a:off x="777534" y="1667323"/>
            <a:ext cx="4088589" cy="2561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9" t="50903" r="17802"/>
          <a:stretch/>
        </p:blipFill>
        <p:spPr>
          <a:xfrm>
            <a:off x="5068382" y="1669617"/>
            <a:ext cx="4088589" cy="2559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79" y="2220445"/>
            <a:ext cx="1357794" cy="1338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3074" y="3490005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카메라</a:t>
            </a:r>
            <a:endParaRPr lang="en-US" altLang="ko-KR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ko-KR" alt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각도 전환</a:t>
            </a:r>
            <a:endParaRPr lang="ko-KR" alt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27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직사각형 981"/>
          <p:cNvSpPr/>
          <p:nvPr/>
        </p:nvSpPr>
        <p:spPr bwMode="auto">
          <a:xfrm>
            <a:off x="5239453" y="4072236"/>
            <a:ext cx="272107" cy="2284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+mj-ea"/>
                <a:ea typeface="+mj-ea"/>
              </a:rPr>
              <a:t>VT Monitoring Screen View (Default : Summary view)</a:t>
            </a: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785719"/>
              </p:ext>
            </p:extLst>
          </p:nvPr>
        </p:nvGraphicFramePr>
        <p:xfrm>
          <a:off x="7709484" y="849870"/>
          <a:ext cx="2130802" cy="5981744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최초 집입시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1Screen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Summary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실시간 관제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Equipment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이동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데이터 실시간 반영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CHE Alert List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(critical/major/minor)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현알럿갯수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Alert List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활성화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메뉴 버튼</a:t>
                      </a:r>
                      <a:endParaRPr lang="en-US" altLang="ko-KR" sz="800" b="1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클릭 시 메뉴 리스트화면 활성화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다음화면 참조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툴바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Summary view, 2D, 3D, Config, Camera Setting, Screen Control, Unified Search, User Profile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구성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각 버튼 클릭 시 메뉴 또는 기능 활성화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추후 기획 예정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Object(QC)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QC Lane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위치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작동방식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(Auto/Manual), Productivity, ID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레드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(Critical),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블루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(Major),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옐로우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(Minor),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그린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정상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컬러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Object(YT/OTR/RS/EH)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이동성 운송장비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(YT/OTR/RS/EH)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레드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(Critical),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블루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(Major),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옐로우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(Minor),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그린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정상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컬러 표시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Object(YC)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YC(RMGC/RTGC) : ID,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작동방식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(Auto/Manual), Productivity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레드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(Critical),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블루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(Major),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옐로우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(Minor),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그린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정상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컬러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돋보기 기능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돋보기영역 활성화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.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확대할 위치로 드래그앤드롭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출력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(7-1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참조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장비 </a:t>
                      </a: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Sorting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버튼</a:t>
                      </a: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토글키</a:t>
                      </a: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각 장비명 클릭 시 해당 장비만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토글 기능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한 개의 버튼 클릭시마다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On/Off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VT Tree View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Tree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활성화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(14p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참조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247" name="그룹 246"/>
          <p:cNvGrpSpPr/>
          <p:nvPr/>
        </p:nvGrpSpPr>
        <p:grpSpPr>
          <a:xfrm>
            <a:off x="7373047" y="666132"/>
            <a:ext cx="233710" cy="233710"/>
            <a:chOff x="9236813" y="1010266"/>
            <a:chExt cx="354615" cy="354615"/>
          </a:xfrm>
        </p:grpSpPr>
        <p:sp>
          <p:nvSpPr>
            <p:cNvPr id="248" name="타원 247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9" name="뺄셈 기호 248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0" name="뺄셈 기호 249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1" name="뺄셈 기호 250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252" name="자유형 251"/>
          <p:cNvSpPr/>
          <p:nvPr/>
        </p:nvSpPr>
        <p:spPr>
          <a:xfrm>
            <a:off x="113560" y="1569855"/>
            <a:ext cx="7080531" cy="4094570"/>
          </a:xfrm>
          <a:custGeom>
            <a:avLst/>
            <a:gdLst>
              <a:gd name="connsiteX0" fmla="*/ 169932 w 7080531"/>
              <a:gd name="connsiteY0" fmla="*/ 0 h 4094570"/>
              <a:gd name="connsiteX1" fmla="*/ 7072439 w 7080531"/>
              <a:gd name="connsiteY1" fmla="*/ 32369 h 4094570"/>
              <a:gd name="connsiteX2" fmla="*/ 7080531 w 7080531"/>
              <a:gd name="connsiteY2" fmla="*/ 2896949 h 4094570"/>
              <a:gd name="connsiteX3" fmla="*/ 5680608 w 7080531"/>
              <a:gd name="connsiteY3" fmla="*/ 4094570 h 4094570"/>
              <a:gd name="connsiteX4" fmla="*/ 4491079 w 7080531"/>
              <a:gd name="connsiteY4" fmla="*/ 4094570 h 4094570"/>
              <a:gd name="connsiteX5" fmla="*/ 4491079 w 7080531"/>
              <a:gd name="connsiteY5" fmla="*/ 4094570 h 4094570"/>
              <a:gd name="connsiteX6" fmla="*/ 4450619 w 7080531"/>
              <a:gd name="connsiteY6" fmla="*/ 4029834 h 4094570"/>
              <a:gd name="connsiteX7" fmla="*/ 4426343 w 7080531"/>
              <a:gd name="connsiteY7" fmla="*/ 3981282 h 4094570"/>
              <a:gd name="connsiteX8" fmla="*/ 4377791 w 7080531"/>
              <a:gd name="connsiteY8" fmla="*/ 3940822 h 4094570"/>
              <a:gd name="connsiteX9" fmla="*/ 4313054 w 7080531"/>
              <a:gd name="connsiteY9" fmla="*/ 3892269 h 4094570"/>
              <a:gd name="connsiteX10" fmla="*/ 4264502 w 7080531"/>
              <a:gd name="connsiteY10" fmla="*/ 3859901 h 4094570"/>
              <a:gd name="connsiteX11" fmla="*/ 4183582 w 7080531"/>
              <a:gd name="connsiteY11" fmla="*/ 3827533 h 4094570"/>
              <a:gd name="connsiteX12" fmla="*/ 4151214 w 7080531"/>
              <a:gd name="connsiteY12" fmla="*/ 3819441 h 4094570"/>
              <a:gd name="connsiteX13" fmla="*/ 3989373 w 7080531"/>
              <a:gd name="connsiteY13" fmla="*/ 3811349 h 4094570"/>
              <a:gd name="connsiteX14" fmla="*/ 3673784 w 7080531"/>
              <a:gd name="connsiteY14" fmla="*/ 3803257 h 4094570"/>
              <a:gd name="connsiteX15" fmla="*/ 3552403 w 7080531"/>
              <a:gd name="connsiteY15" fmla="*/ 3795165 h 4094570"/>
              <a:gd name="connsiteX16" fmla="*/ 3520035 w 7080531"/>
              <a:gd name="connsiteY16" fmla="*/ 3787073 h 4094570"/>
              <a:gd name="connsiteX17" fmla="*/ 3455299 w 7080531"/>
              <a:gd name="connsiteY17" fmla="*/ 3778981 h 4094570"/>
              <a:gd name="connsiteX18" fmla="*/ 3366286 w 7080531"/>
              <a:gd name="connsiteY18" fmla="*/ 3730429 h 4094570"/>
              <a:gd name="connsiteX19" fmla="*/ 3333918 w 7080531"/>
              <a:gd name="connsiteY19" fmla="*/ 3722337 h 4094570"/>
              <a:gd name="connsiteX20" fmla="*/ 3083065 w 7080531"/>
              <a:gd name="connsiteY20" fmla="*/ 3706153 h 4094570"/>
              <a:gd name="connsiteX21" fmla="*/ 2896948 w 7080531"/>
              <a:gd name="connsiteY21" fmla="*/ 3714245 h 4094570"/>
              <a:gd name="connsiteX22" fmla="*/ 2621819 w 7080531"/>
              <a:gd name="connsiteY22" fmla="*/ 3698061 h 4094570"/>
              <a:gd name="connsiteX23" fmla="*/ 2597543 w 7080531"/>
              <a:gd name="connsiteY23" fmla="*/ 3681877 h 4094570"/>
              <a:gd name="connsiteX24" fmla="*/ 2589451 w 7080531"/>
              <a:gd name="connsiteY24" fmla="*/ 3657600 h 4094570"/>
              <a:gd name="connsiteX25" fmla="*/ 2573267 w 7080531"/>
              <a:gd name="connsiteY25" fmla="*/ 3633324 h 4094570"/>
              <a:gd name="connsiteX26" fmla="*/ 2540899 w 7080531"/>
              <a:gd name="connsiteY26" fmla="*/ 3560496 h 4094570"/>
              <a:gd name="connsiteX27" fmla="*/ 2532807 w 7080531"/>
              <a:gd name="connsiteY27" fmla="*/ 3503852 h 4094570"/>
              <a:gd name="connsiteX28" fmla="*/ 979136 w 7080531"/>
              <a:gd name="connsiteY28" fmla="*/ 3520036 h 4094570"/>
              <a:gd name="connsiteX29" fmla="*/ 704007 w 7080531"/>
              <a:gd name="connsiteY29" fmla="*/ 3455300 h 4094570"/>
              <a:gd name="connsiteX30" fmla="*/ 542166 w 7080531"/>
              <a:gd name="connsiteY30" fmla="*/ 3342011 h 4094570"/>
              <a:gd name="connsiteX31" fmla="*/ 493614 w 7080531"/>
              <a:gd name="connsiteY31" fmla="*/ 3236815 h 4094570"/>
              <a:gd name="connsiteX32" fmla="*/ 453154 w 7080531"/>
              <a:gd name="connsiteY32" fmla="*/ 3018330 h 4094570"/>
              <a:gd name="connsiteX33" fmla="*/ 396509 w 7080531"/>
              <a:gd name="connsiteY33" fmla="*/ 2379059 h 4094570"/>
              <a:gd name="connsiteX34" fmla="*/ 0 w 7080531"/>
              <a:gd name="connsiteY34" fmla="*/ 2379059 h 4094570"/>
              <a:gd name="connsiteX35" fmla="*/ 0 w 7080531"/>
              <a:gd name="connsiteY35" fmla="*/ 1917813 h 4094570"/>
              <a:gd name="connsiteX36" fmla="*/ 218485 w 7080531"/>
              <a:gd name="connsiteY36" fmla="*/ 1707420 h 4094570"/>
              <a:gd name="connsiteX37" fmla="*/ 169932 w 7080531"/>
              <a:gd name="connsiteY37" fmla="*/ 0 h 409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80531" h="4094570">
                <a:moveTo>
                  <a:pt x="169932" y="0"/>
                </a:moveTo>
                <a:lnTo>
                  <a:pt x="7072439" y="32369"/>
                </a:lnTo>
                <a:cubicBezTo>
                  <a:pt x="7075136" y="987229"/>
                  <a:pt x="7077834" y="1942089"/>
                  <a:pt x="7080531" y="2896949"/>
                </a:cubicBezTo>
                <a:lnTo>
                  <a:pt x="5680608" y="4094570"/>
                </a:lnTo>
                <a:lnTo>
                  <a:pt x="4491079" y="4094570"/>
                </a:lnTo>
                <a:lnTo>
                  <a:pt x="4491079" y="4094570"/>
                </a:lnTo>
                <a:cubicBezTo>
                  <a:pt x="4477592" y="4072991"/>
                  <a:pt x="4462804" y="4052173"/>
                  <a:pt x="4450619" y="4029834"/>
                </a:cubicBezTo>
                <a:cubicBezTo>
                  <a:pt x="4427569" y="3987576"/>
                  <a:pt x="4460806" y="4022638"/>
                  <a:pt x="4426343" y="3981282"/>
                </a:cubicBezTo>
                <a:cubicBezTo>
                  <a:pt x="4388865" y="3936309"/>
                  <a:pt x="4416964" y="3975099"/>
                  <a:pt x="4377791" y="3940822"/>
                </a:cubicBezTo>
                <a:cubicBezTo>
                  <a:pt x="4320570" y="3890753"/>
                  <a:pt x="4360224" y="3907992"/>
                  <a:pt x="4313054" y="3892269"/>
                </a:cubicBezTo>
                <a:lnTo>
                  <a:pt x="4264502" y="3859901"/>
                </a:lnTo>
                <a:cubicBezTo>
                  <a:pt x="4244411" y="3846507"/>
                  <a:pt x="4204637" y="3832797"/>
                  <a:pt x="4183582" y="3827533"/>
                </a:cubicBezTo>
                <a:cubicBezTo>
                  <a:pt x="4172793" y="3824836"/>
                  <a:pt x="4162297" y="3820365"/>
                  <a:pt x="4151214" y="3819441"/>
                </a:cubicBezTo>
                <a:cubicBezTo>
                  <a:pt x="4097386" y="3814955"/>
                  <a:pt x="4043356" y="3813179"/>
                  <a:pt x="3989373" y="3811349"/>
                </a:cubicBezTo>
                <a:lnTo>
                  <a:pt x="3673784" y="3803257"/>
                </a:lnTo>
                <a:cubicBezTo>
                  <a:pt x="3633324" y="3800560"/>
                  <a:pt x="3592730" y="3799410"/>
                  <a:pt x="3552403" y="3795165"/>
                </a:cubicBezTo>
                <a:cubicBezTo>
                  <a:pt x="3541343" y="3794001"/>
                  <a:pt x="3531005" y="3788901"/>
                  <a:pt x="3520035" y="3787073"/>
                </a:cubicBezTo>
                <a:cubicBezTo>
                  <a:pt x="3498584" y="3783498"/>
                  <a:pt x="3476878" y="3781678"/>
                  <a:pt x="3455299" y="3778981"/>
                </a:cubicBezTo>
                <a:cubicBezTo>
                  <a:pt x="3410949" y="3749414"/>
                  <a:pt x="3439722" y="3767146"/>
                  <a:pt x="3366286" y="3730429"/>
                </a:cubicBezTo>
                <a:cubicBezTo>
                  <a:pt x="3356339" y="3725455"/>
                  <a:pt x="3344888" y="3724165"/>
                  <a:pt x="3333918" y="3722337"/>
                </a:cubicBezTo>
                <a:cubicBezTo>
                  <a:pt x="3250301" y="3708401"/>
                  <a:pt x="3168871" y="3709884"/>
                  <a:pt x="3083065" y="3706153"/>
                </a:cubicBezTo>
                <a:cubicBezTo>
                  <a:pt x="3021026" y="3708850"/>
                  <a:pt x="2959046" y="3714245"/>
                  <a:pt x="2896948" y="3714245"/>
                </a:cubicBezTo>
                <a:cubicBezTo>
                  <a:pt x="2676922" y="3714245"/>
                  <a:pt x="2728085" y="3724628"/>
                  <a:pt x="2621819" y="3698061"/>
                </a:cubicBezTo>
                <a:cubicBezTo>
                  <a:pt x="2613727" y="3692666"/>
                  <a:pt x="2603618" y="3689471"/>
                  <a:pt x="2597543" y="3681877"/>
                </a:cubicBezTo>
                <a:cubicBezTo>
                  <a:pt x="2592214" y="3675216"/>
                  <a:pt x="2593266" y="3665230"/>
                  <a:pt x="2589451" y="3657600"/>
                </a:cubicBezTo>
                <a:cubicBezTo>
                  <a:pt x="2585102" y="3648901"/>
                  <a:pt x="2577217" y="3642211"/>
                  <a:pt x="2573267" y="3633324"/>
                </a:cubicBezTo>
                <a:cubicBezTo>
                  <a:pt x="2534748" y="3546657"/>
                  <a:pt x="2577525" y="3615436"/>
                  <a:pt x="2540899" y="3560496"/>
                </a:cubicBezTo>
                <a:cubicBezTo>
                  <a:pt x="2531749" y="3514746"/>
                  <a:pt x="2532807" y="3533790"/>
                  <a:pt x="2532807" y="3503852"/>
                </a:cubicBezTo>
                <a:lnTo>
                  <a:pt x="979136" y="3520036"/>
                </a:lnTo>
                <a:lnTo>
                  <a:pt x="704007" y="3455300"/>
                </a:lnTo>
                <a:lnTo>
                  <a:pt x="542166" y="3342011"/>
                </a:lnTo>
                <a:lnTo>
                  <a:pt x="493614" y="3236815"/>
                </a:lnTo>
                <a:lnTo>
                  <a:pt x="453154" y="3018330"/>
                </a:lnTo>
                <a:lnTo>
                  <a:pt x="396509" y="2379059"/>
                </a:lnTo>
                <a:lnTo>
                  <a:pt x="0" y="2379059"/>
                </a:lnTo>
                <a:lnTo>
                  <a:pt x="0" y="1917813"/>
                </a:lnTo>
                <a:lnTo>
                  <a:pt x="218485" y="1707420"/>
                </a:lnTo>
                <a:lnTo>
                  <a:pt x="169932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2765425" y="4895684"/>
            <a:ext cx="1547631" cy="29940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Building</a:t>
            </a:r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30" name="직사각형 329"/>
          <p:cNvSpPr/>
          <p:nvPr/>
        </p:nvSpPr>
        <p:spPr bwMode="auto">
          <a:xfrm>
            <a:off x="354000" y="1877354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31" name="직사각형 330"/>
          <p:cNvSpPr/>
          <p:nvPr/>
        </p:nvSpPr>
        <p:spPr bwMode="auto">
          <a:xfrm>
            <a:off x="1419225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3" name="직사각형 372"/>
          <p:cNvSpPr/>
          <p:nvPr/>
        </p:nvSpPr>
        <p:spPr bwMode="auto">
          <a:xfrm>
            <a:off x="7315198" y="5518769"/>
            <a:ext cx="332045" cy="11748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" name="타원 100"/>
          <p:cNvSpPr/>
          <p:nvPr/>
        </p:nvSpPr>
        <p:spPr bwMode="auto">
          <a:xfrm>
            <a:off x="7363212" y="5559231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YT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4" name="타원 373"/>
          <p:cNvSpPr/>
          <p:nvPr/>
        </p:nvSpPr>
        <p:spPr bwMode="auto">
          <a:xfrm>
            <a:off x="7363212" y="5831073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6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OTR</a:t>
            </a:r>
            <a:endParaRPr lang="ko-KR" altLang="en-US" sz="6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5" name="타원 374"/>
          <p:cNvSpPr/>
          <p:nvPr/>
        </p:nvSpPr>
        <p:spPr bwMode="auto">
          <a:xfrm>
            <a:off x="7363212" y="6106202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RS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6" name="타원 375"/>
          <p:cNvSpPr/>
          <p:nvPr/>
        </p:nvSpPr>
        <p:spPr bwMode="auto">
          <a:xfrm>
            <a:off x="7363212" y="6394228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EH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" name="모서리가 둥근 직사각형 101"/>
          <p:cNvSpPr/>
          <p:nvPr/>
        </p:nvSpPr>
        <p:spPr bwMode="auto">
          <a:xfrm>
            <a:off x="234939" y="666134"/>
            <a:ext cx="714849" cy="185611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7" name="모서리가 둥근 직사각형 376"/>
          <p:cNvSpPr/>
          <p:nvPr/>
        </p:nvSpPr>
        <p:spPr bwMode="auto">
          <a:xfrm>
            <a:off x="998340" y="666134"/>
            <a:ext cx="714849" cy="185611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8" name="모서리가 둥근 직사각형 377"/>
          <p:cNvSpPr/>
          <p:nvPr/>
        </p:nvSpPr>
        <p:spPr bwMode="auto">
          <a:xfrm>
            <a:off x="1773785" y="666134"/>
            <a:ext cx="714849" cy="185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" name="직사각형 102"/>
          <p:cNvSpPr/>
          <p:nvPr/>
        </p:nvSpPr>
        <p:spPr bwMode="auto">
          <a:xfrm>
            <a:off x="412695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5" name="직사각형 384"/>
          <p:cNvSpPr/>
          <p:nvPr/>
        </p:nvSpPr>
        <p:spPr bwMode="auto">
          <a:xfrm>
            <a:off x="412695" y="1453425"/>
            <a:ext cx="291313" cy="114898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380" name="Image"/>
          <p:cNvGrpSpPr/>
          <p:nvPr/>
        </p:nvGrpSpPr>
        <p:grpSpPr>
          <a:xfrm>
            <a:off x="440773" y="1276854"/>
            <a:ext cx="125597" cy="125597"/>
            <a:chOff x="9600101" y="1622168"/>
            <a:chExt cx="1333500" cy="1333500"/>
          </a:xfrm>
        </p:grpSpPr>
        <p:sp>
          <p:nvSpPr>
            <p:cNvPr id="382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83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/>
          <p:cNvSpPr txBox="1"/>
          <p:nvPr/>
        </p:nvSpPr>
        <p:spPr>
          <a:xfrm>
            <a:off x="443033" y="1192216"/>
            <a:ext cx="37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 A</a:t>
            </a:r>
          </a:p>
          <a:p>
            <a:pPr algn="ctr"/>
            <a:r>
              <a:rPr lang="en-US" altLang="ko-KR" sz="700" smtClean="0">
                <a:latin typeface="+mn-ea"/>
              </a:rPr>
              <a:t> 18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122" name="직선 연결선 121"/>
          <p:cNvCxnSpPr/>
          <p:nvPr/>
        </p:nvCxnSpPr>
        <p:spPr>
          <a:xfrm>
            <a:off x="601243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직사각형 386"/>
          <p:cNvSpPr/>
          <p:nvPr/>
        </p:nvSpPr>
        <p:spPr bwMode="auto">
          <a:xfrm>
            <a:off x="887546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8" name="직사각형 387"/>
          <p:cNvSpPr/>
          <p:nvPr/>
        </p:nvSpPr>
        <p:spPr bwMode="auto">
          <a:xfrm>
            <a:off x="887546" y="1453425"/>
            <a:ext cx="291313" cy="114898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390" name="Image"/>
          <p:cNvGrpSpPr/>
          <p:nvPr/>
        </p:nvGrpSpPr>
        <p:grpSpPr>
          <a:xfrm>
            <a:off x="915624" y="1276854"/>
            <a:ext cx="125597" cy="125597"/>
            <a:chOff x="9600101" y="1622168"/>
            <a:chExt cx="1333500" cy="1333500"/>
          </a:xfrm>
        </p:grpSpPr>
        <p:sp>
          <p:nvSpPr>
            <p:cNvPr id="393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9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1" name="TextBox 390"/>
          <p:cNvSpPr txBox="1"/>
          <p:nvPr/>
        </p:nvSpPr>
        <p:spPr>
          <a:xfrm>
            <a:off x="865861" y="1192217"/>
            <a:ext cx="423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M</a:t>
            </a:r>
          </a:p>
          <a:p>
            <a:pPr algn="ctr"/>
            <a:r>
              <a:rPr lang="en-US" altLang="ko-KR" sz="700" smtClean="0">
                <a:latin typeface="+mn-ea"/>
              </a:rPr>
              <a:t>5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392" name="직선 연결선 391"/>
          <p:cNvCxnSpPr/>
          <p:nvPr/>
        </p:nvCxnSpPr>
        <p:spPr>
          <a:xfrm>
            <a:off x="1054424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직사각형 396"/>
          <p:cNvSpPr/>
          <p:nvPr/>
        </p:nvSpPr>
        <p:spPr bwMode="auto">
          <a:xfrm>
            <a:off x="1321792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8" name="직사각형 397"/>
          <p:cNvSpPr/>
          <p:nvPr/>
        </p:nvSpPr>
        <p:spPr bwMode="auto">
          <a:xfrm>
            <a:off x="1321792" y="1453425"/>
            <a:ext cx="291313" cy="114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00" name="Image"/>
          <p:cNvGrpSpPr/>
          <p:nvPr/>
        </p:nvGrpSpPr>
        <p:grpSpPr>
          <a:xfrm>
            <a:off x="1349870" y="1276854"/>
            <a:ext cx="125597" cy="125597"/>
            <a:chOff x="9600101" y="1622168"/>
            <a:chExt cx="1333500" cy="1333500"/>
          </a:xfrm>
        </p:grpSpPr>
        <p:sp>
          <p:nvSpPr>
            <p:cNvPr id="403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0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1" name="TextBox 400"/>
          <p:cNvSpPr txBox="1"/>
          <p:nvPr/>
        </p:nvSpPr>
        <p:spPr>
          <a:xfrm>
            <a:off x="1330276" y="1192217"/>
            <a:ext cx="393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A</a:t>
            </a:r>
          </a:p>
          <a:p>
            <a:pPr algn="ctr"/>
            <a:r>
              <a:rPr lang="en-US" altLang="ko-KR" sz="700">
                <a:latin typeface="+mn-ea"/>
              </a:rPr>
              <a:t>7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402" name="직선 연결선 401"/>
          <p:cNvCxnSpPr/>
          <p:nvPr/>
        </p:nvCxnSpPr>
        <p:spPr>
          <a:xfrm>
            <a:off x="1510342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직사각형 406"/>
          <p:cNvSpPr/>
          <p:nvPr/>
        </p:nvSpPr>
        <p:spPr bwMode="auto">
          <a:xfrm>
            <a:off x="1704427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8" name="직사각형 407"/>
          <p:cNvSpPr/>
          <p:nvPr/>
        </p:nvSpPr>
        <p:spPr bwMode="auto">
          <a:xfrm>
            <a:off x="1704427" y="1453425"/>
            <a:ext cx="291313" cy="114898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10" name="Image"/>
          <p:cNvGrpSpPr/>
          <p:nvPr/>
        </p:nvGrpSpPr>
        <p:grpSpPr>
          <a:xfrm>
            <a:off x="1732505" y="1276854"/>
            <a:ext cx="125597" cy="125597"/>
            <a:chOff x="9600101" y="1622168"/>
            <a:chExt cx="1333500" cy="1333500"/>
          </a:xfrm>
        </p:grpSpPr>
        <p:sp>
          <p:nvSpPr>
            <p:cNvPr id="413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1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1" name="TextBox 410"/>
          <p:cNvSpPr txBox="1"/>
          <p:nvPr/>
        </p:nvSpPr>
        <p:spPr>
          <a:xfrm>
            <a:off x="1706500" y="1192217"/>
            <a:ext cx="39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4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412" name="직선 연결선 411"/>
          <p:cNvCxnSpPr/>
          <p:nvPr/>
        </p:nvCxnSpPr>
        <p:spPr>
          <a:xfrm>
            <a:off x="1892975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" name="직사각형 416"/>
          <p:cNvSpPr/>
          <p:nvPr/>
        </p:nvSpPr>
        <p:spPr bwMode="auto">
          <a:xfrm>
            <a:off x="2817448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8" name="직사각형 417"/>
          <p:cNvSpPr/>
          <p:nvPr/>
        </p:nvSpPr>
        <p:spPr bwMode="auto">
          <a:xfrm>
            <a:off x="2817448" y="1469609"/>
            <a:ext cx="291313" cy="1148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9" name="TextBox 418"/>
          <p:cNvSpPr txBox="1"/>
          <p:nvPr/>
        </p:nvSpPr>
        <p:spPr>
          <a:xfrm>
            <a:off x="2765427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RC07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20" name="Image"/>
          <p:cNvGrpSpPr/>
          <p:nvPr/>
        </p:nvGrpSpPr>
        <p:grpSpPr>
          <a:xfrm>
            <a:off x="2845526" y="1293038"/>
            <a:ext cx="125597" cy="125597"/>
            <a:chOff x="9600101" y="1622168"/>
            <a:chExt cx="1333500" cy="1333500"/>
          </a:xfrm>
        </p:grpSpPr>
        <p:sp>
          <p:nvSpPr>
            <p:cNvPr id="423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2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1" name="TextBox 420"/>
          <p:cNvSpPr txBox="1"/>
          <p:nvPr/>
        </p:nvSpPr>
        <p:spPr>
          <a:xfrm>
            <a:off x="2828190" y="1208400"/>
            <a:ext cx="382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 A</a:t>
            </a:r>
          </a:p>
          <a:p>
            <a:pPr algn="ctr"/>
            <a:r>
              <a:rPr lang="en-US" altLang="ko-KR" sz="700" smtClean="0">
                <a:latin typeface="+mn-ea"/>
              </a:rPr>
              <a:t>9</a:t>
            </a:r>
            <a:endParaRPr lang="ko-KR" altLang="en-US" sz="700" dirty="0">
              <a:latin typeface="+mn-ea"/>
            </a:endParaRPr>
          </a:p>
        </p:txBody>
      </p:sp>
      <p:cxnSp>
        <p:nvCxnSpPr>
          <p:cNvPr id="422" name="직선 연결선 421"/>
          <p:cNvCxnSpPr/>
          <p:nvPr/>
        </p:nvCxnSpPr>
        <p:spPr>
          <a:xfrm>
            <a:off x="3005996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직사각형 426"/>
          <p:cNvSpPr/>
          <p:nvPr/>
        </p:nvSpPr>
        <p:spPr bwMode="auto">
          <a:xfrm>
            <a:off x="3200082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8" name="직사각형 427"/>
          <p:cNvSpPr/>
          <p:nvPr/>
        </p:nvSpPr>
        <p:spPr bwMode="auto">
          <a:xfrm>
            <a:off x="3200082" y="1469609"/>
            <a:ext cx="291313" cy="114898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9" name="TextBox 428"/>
          <p:cNvSpPr txBox="1"/>
          <p:nvPr/>
        </p:nvSpPr>
        <p:spPr>
          <a:xfrm>
            <a:off x="3148060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RC06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30" name="Image"/>
          <p:cNvGrpSpPr/>
          <p:nvPr/>
        </p:nvGrpSpPr>
        <p:grpSpPr>
          <a:xfrm>
            <a:off x="3228159" y="1293038"/>
            <a:ext cx="125597" cy="125597"/>
            <a:chOff x="9600101" y="1622168"/>
            <a:chExt cx="1333500" cy="1333500"/>
          </a:xfrm>
        </p:grpSpPr>
        <p:sp>
          <p:nvSpPr>
            <p:cNvPr id="433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3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1" name="TextBox 430"/>
          <p:cNvSpPr txBox="1"/>
          <p:nvPr/>
        </p:nvSpPr>
        <p:spPr>
          <a:xfrm>
            <a:off x="3210824" y="1208400"/>
            <a:ext cx="36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17</a:t>
            </a:r>
            <a:endParaRPr lang="ko-KR" altLang="en-US" sz="700" dirty="0">
              <a:latin typeface="+mn-ea"/>
            </a:endParaRPr>
          </a:p>
        </p:txBody>
      </p:sp>
      <p:cxnSp>
        <p:nvCxnSpPr>
          <p:cNvPr id="432" name="직선 연결선 431"/>
          <p:cNvCxnSpPr/>
          <p:nvPr/>
        </p:nvCxnSpPr>
        <p:spPr>
          <a:xfrm>
            <a:off x="3388631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7" name="직사각형 436"/>
          <p:cNvSpPr/>
          <p:nvPr/>
        </p:nvSpPr>
        <p:spPr bwMode="auto">
          <a:xfrm>
            <a:off x="3626945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8" name="직사각형 437"/>
          <p:cNvSpPr/>
          <p:nvPr/>
        </p:nvSpPr>
        <p:spPr bwMode="auto">
          <a:xfrm>
            <a:off x="3626945" y="1469609"/>
            <a:ext cx="291313" cy="114898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574924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RC05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40" name="Image"/>
          <p:cNvGrpSpPr/>
          <p:nvPr/>
        </p:nvGrpSpPr>
        <p:grpSpPr>
          <a:xfrm>
            <a:off x="3655023" y="1293038"/>
            <a:ext cx="125597" cy="125597"/>
            <a:chOff x="9600101" y="1622168"/>
            <a:chExt cx="1333500" cy="1333500"/>
          </a:xfrm>
        </p:grpSpPr>
        <p:sp>
          <p:nvSpPr>
            <p:cNvPr id="443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4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1" name="TextBox 440"/>
          <p:cNvSpPr txBox="1"/>
          <p:nvPr/>
        </p:nvSpPr>
        <p:spPr>
          <a:xfrm>
            <a:off x="3626944" y="1208400"/>
            <a:ext cx="37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10</a:t>
            </a:r>
            <a:endParaRPr lang="ko-KR" altLang="en-US" sz="700" dirty="0">
              <a:latin typeface="+mn-ea"/>
            </a:endParaRPr>
          </a:p>
        </p:txBody>
      </p:sp>
      <p:cxnSp>
        <p:nvCxnSpPr>
          <p:cNvPr id="442" name="직선 연결선 441"/>
          <p:cNvCxnSpPr/>
          <p:nvPr/>
        </p:nvCxnSpPr>
        <p:spPr>
          <a:xfrm>
            <a:off x="3815493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7" name="직사각형 446"/>
          <p:cNvSpPr/>
          <p:nvPr/>
        </p:nvSpPr>
        <p:spPr bwMode="auto">
          <a:xfrm>
            <a:off x="4009579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8" name="직사각형 447"/>
          <p:cNvSpPr/>
          <p:nvPr/>
        </p:nvSpPr>
        <p:spPr bwMode="auto">
          <a:xfrm>
            <a:off x="4009579" y="1469609"/>
            <a:ext cx="291313" cy="1148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3957557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RC04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50" name="Image"/>
          <p:cNvGrpSpPr/>
          <p:nvPr/>
        </p:nvGrpSpPr>
        <p:grpSpPr>
          <a:xfrm>
            <a:off x="4037656" y="1293038"/>
            <a:ext cx="125597" cy="125597"/>
            <a:chOff x="9600101" y="1622168"/>
            <a:chExt cx="1333500" cy="1333500"/>
          </a:xfrm>
        </p:grpSpPr>
        <p:sp>
          <p:nvSpPr>
            <p:cNvPr id="453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5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1" name="TextBox 450"/>
          <p:cNvSpPr txBox="1"/>
          <p:nvPr/>
        </p:nvSpPr>
        <p:spPr>
          <a:xfrm>
            <a:off x="4037657" y="1208401"/>
            <a:ext cx="343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M</a:t>
            </a:r>
            <a:endParaRPr lang="en-US" altLang="ko-KR" sz="700" smtClean="0">
              <a:latin typeface="+mn-ea"/>
            </a:endParaRPr>
          </a:p>
          <a:p>
            <a:pPr algn="ctr"/>
            <a:r>
              <a:rPr lang="en-US" altLang="ko-KR" sz="700" smtClean="0">
                <a:latin typeface="+mn-ea"/>
              </a:rPr>
              <a:t>9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452" name="직선 연결선 451"/>
          <p:cNvCxnSpPr/>
          <p:nvPr/>
        </p:nvCxnSpPr>
        <p:spPr>
          <a:xfrm>
            <a:off x="4198128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직사각형 456"/>
          <p:cNvSpPr/>
          <p:nvPr/>
        </p:nvSpPr>
        <p:spPr bwMode="auto">
          <a:xfrm>
            <a:off x="5057159" y="1240767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58" name="직사각형 457"/>
          <p:cNvSpPr/>
          <p:nvPr/>
        </p:nvSpPr>
        <p:spPr bwMode="auto">
          <a:xfrm>
            <a:off x="5057159" y="1477701"/>
            <a:ext cx="291313" cy="114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60" name="Image"/>
          <p:cNvGrpSpPr/>
          <p:nvPr/>
        </p:nvGrpSpPr>
        <p:grpSpPr>
          <a:xfrm>
            <a:off x="5085237" y="1301130"/>
            <a:ext cx="125597" cy="125597"/>
            <a:chOff x="9600101" y="1622168"/>
            <a:chExt cx="1333500" cy="1333500"/>
          </a:xfrm>
        </p:grpSpPr>
        <p:sp>
          <p:nvSpPr>
            <p:cNvPr id="463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6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1" name="TextBox 460"/>
          <p:cNvSpPr txBox="1"/>
          <p:nvPr/>
        </p:nvSpPr>
        <p:spPr>
          <a:xfrm>
            <a:off x="5039898" y="1216493"/>
            <a:ext cx="423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21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462" name="직선 연결선 461"/>
          <p:cNvCxnSpPr/>
          <p:nvPr/>
        </p:nvCxnSpPr>
        <p:spPr>
          <a:xfrm>
            <a:off x="5245709" y="1378473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6" name="그룹 465"/>
          <p:cNvGrpSpPr/>
          <p:nvPr/>
        </p:nvGrpSpPr>
        <p:grpSpPr>
          <a:xfrm>
            <a:off x="5439794" y="1216491"/>
            <a:ext cx="393298" cy="380008"/>
            <a:chOff x="412694" y="1192215"/>
            <a:chExt cx="393298" cy="380008"/>
          </a:xfrm>
        </p:grpSpPr>
        <p:sp>
          <p:nvSpPr>
            <p:cNvPr id="467" name="직사각형 466"/>
            <p:cNvSpPr/>
            <p:nvPr/>
          </p:nvSpPr>
          <p:spPr bwMode="auto">
            <a:xfrm>
              <a:off x="412694" y="1216491"/>
              <a:ext cx="291313" cy="35573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8" name="직사각형 467"/>
            <p:cNvSpPr/>
            <p:nvPr/>
          </p:nvSpPr>
          <p:spPr bwMode="auto">
            <a:xfrm>
              <a:off x="412694" y="1453425"/>
              <a:ext cx="291313" cy="114898"/>
            </a:xfrm>
            <a:prstGeom prst="rect">
              <a:avLst/>
            </a:prstGeom>
            <a:solidFill>
              <a:srgbClr val="00B0F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70" name="Image"/>
            <p:cNvGrpSpPr/>
            <p:nvPr/>
          </p:nvGrpSpPr>
          <p:grpSpPr>
            <a:xfrm>
              <a:off x="440772" y="1276852"/>
              <a:ext cx="125597" cy="125597"/>
              <a:chOff x="9600101" y="1622168"/>
              <a:chExt cx="1333500" cy="1333500"/>
            </a:xfrm>
          </p:grpSpPr>
          <p:sp>
            <p:nvSpPr>
              <p:cNvPr id="473" name="Border"/>
              <p:cNvSpPr>
                <a:spLocks noChangeAspect="1"/>
              </p:cNvSpPr>
              <p:nvPr/>
            </p:nvSpPr>
            <p:spPr>
              <a:xfrm>
                <a:off x="9600101" y="1622168"/>
                <a:ext cx="1333500" cy="13335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74" name="Line"/>
              <p:cNvCxnSpPr/>
              <p:nvPr/>
            </p:nvCxnSpPr>
            <p:spPr>
              <a:xfrm>
                <a:off x="9793519" y="1815586"/>
                <a:ext cx="946665" cy="946664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Line"/>
              <p:cNvCxnSpPr/>
              <p:nvPr/>
            </p:nvCxnSpPr>
            <p:spPr>
              <a:xfrm flipV="1">
                <a:off x="9793519" y="1815587"/>
                <a:ext cx="946666" cy="946663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1" name="TextBox 470"/>
            <p:cNvSpPr txBox="1"/>
            <p:nvPr/>
          </p:nvSpPr>
          <p:spPr>
            <a:xfrm>
              <a:off x="418510" y="1192215"/>
              <a:ext cx="3874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smtClean="0">
                  <a:latin typeface="+mn-ea"/>
                </a:rPr>
                <a:t>A</a:t>
              </a:r>
            </a:p>
            <a:p>
              <a:pPr algn="ctr"/>
              <a:r>
                <a:rPr lang="en-US" altLang="ko-KR" sz="700" smtClean="0">
                  <a:latin typeface="+mn-ea"/>
                </a:rPr>
                <a:t>2</a:t>
              </a:r>
              <a:endParaRPr lang="ko-KR" altLang="en-US" sz="700" dirty="0" smtClean="0">
                <a:latin typeface="+mn-ea"/>
              </a:endParaRPr>
            </a:p>
          </p:txBody>
        </p:sp>
        <p:cxnSp>
          <p:nvCxnSpPr>
            <p:cNvPr id="472" name="직선 연결선 471"/>
            <p:cNvCxnSpPr/>
            <p:nvPr/>
          </p:nvCxnSpPr>
          <p:spPr>
            <a:xfrm>
              <a:off x="601244" y="1354195"/>
              <a:ext cx="72000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6" name="모서리가 둥근 직사각형 475"/>
          <p:cNvSpPr/>
          <p:nvPr/>
        </p:nvSpPr>
        <p:spPr bwMode="auto">
          <a:xfrm>
            <a:off x="412694" y="1663978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7" name="모서리가 둥근 직사각형 476"/>
          <p:cNvSpPr/>
          <p:nvPr/>
        </p:nvSpPr>
        <p:spPr bwMode="auto">
          <a:xfrm>
            <a:off x="704007" y="1644212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8" name="모서리가 둥근 직사각형 477"/>
          <p:cNvSpPr/>
          <p:nvPr/>
        </p:nvSpPr>
        <p:spPr bwMode="auto">
          <a:xfrm>
            <a:off x="1155382" y="1644212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9" name="모서리가 둥근 직사각형 478"/>
          <p:cNvSpPr/>
          <p:nvPr/>
        </p:nvSpPr>
        <p:spPr bwMode="auto">
          <a:xfrm>
            <a:off x="1004057" y="1718676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0" name="모서리가 둥근 직사각형 479"/>
          <p:cNvSpPr/>
          <p:nvPr/>
        </p:nvSpPr>
        <p:spPr bwMode="auto">
          <a:xfrm>
            <a:off x="674210" y="1741533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1" name="모서리가 둥근 직사각형 480"/>
          <p:cNvSpPr/>
          <p:nvPr/>
        </p:nvSpPr>
        <p:spPr bwMode="auto">
          <a:xfrm>
            <a:off x="1634618" y="1657381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2" name="모서리가 둥근 직사각형 481"/>
          <p:cNvSpPr/>
          <p:nvPr/>
        </p:nvSpPr>
        <p:spPr bwMode="auto">
          <a:xfrm>
            <a:off x="2426163" y="1657381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3" name="모서리가 둥근 직사각형 482"/>
          <p:cNvSpPr/>
          <p:nvPr/>
        </p:nvSpPr>
        <p:spPr bwMode="auto">
          <a:xfrm>
            <a:off x="2558602" y="1725572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4" name="모서리가 둥근 직사각형 483"/>
          <p:cNvSpPr/>
          <p:nvPr/>
        </p:nvSpPr>
        <p:spPr bwMode="auto">
          <a:xfrm>
            <a:off x="3727133" y="1679853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6" name="모서리가 둥근 직사각형 485"/>
          <p:cNvSpPr/>
          <p:nvPr/>
        </p:nvSpPr>
        <p:spPr bwMode="auto">
          <a:xfrm>
            <a:off x="4975993" y="1672957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7" name="모서리가 둥근 직사각형 486"/>
          <p:cNvSpPr/>
          <p:nvPr/>
        </p:nvSpPr>
        <p:spPr bwMode="auto">
          <a:xfrm>
            <a:off x="6390311" y="1640646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8" name="모서리가 둥근 직사각형 487"/>
          <p:cNvSpPr/>
          <p:nvPr/>
        </p:nvSpPr>
        <p:spPr bwMode="auto">
          <a:xfrm>
            <a:off x="6063548" y="1667071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9" name="모서리가 둥근 직사각형 488"/>
          <p:cNvSpPr/>
          <p:nvPr/>
        </p:nvSpPr>
        <p:spPr bwMode="auto">
          <a:xfrm>
            <a:off x="6180124" y="1653839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3" name="모서리가 둥근 직사각형 492"/>
          <p:cNvSpPr/>
          <p:nvPr/>
        </p:nvSpPr>
        <p:spPr bwMode="auto">
          <a:xfrm>
            <a:off x="1338944" y="1770687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4" name="모서리가 둥근 직사각형 493"/>
          <p:cNvSpPr/>
          <p:nvPr/>
        </p:nvSpPr>
        <p:spPr bwMode="auto">
          <a:xfrm>
            <a:off x="5005225" y="1762676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5" name="모서리가 둥근 직사각형 494"/>
          <p:cNvSpPr/>
          <p:nvPr/>
        </p:nvSpPr>
        <p:spPr bwMode="auto">
          <a:xfrm>
            <a:off x="6034404" y="1759878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6" name="모서리가 둥근 직사각형 495"/>
          <p:cNvSpPr/>
          <p:nvPr/>
        </p:nvSpPr>
        <p:spPr bwMode="auto">
          <a:xfrm>
            <a:off x="6216094" y="1770686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8" name="모서리가 둥근 직사각형 497"/>
          <p:cNvSpPr/>
          <p:nvPr/>
        </p:nvSpPr>
        <p:spPr bwMode="auto">
          <a:xfrm>
            <a:off x="1448482" y="1641118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9" name="모서리가 둥근 직사각형 498"/>
          <p:cNvSpPr/>
          <p:nvPr/>
        </p:nvSpPr>
        <p:spPr bwMode="auto">
          <a:xfrm>
            <a:off x="2288402" y="1765010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1" name="모서리가 둥근 직사각형 500"/>
          <p:cNvSpPr/>
          <p:nvPr/>
        </p:nvSpPr>
        <p:spPr bwMode="auto">
          <a:xfrm>
            <a:off x="3829206" y="1762363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2" name="모서리가 둥근 직사각형 501"/>
          <p:cNvSpPr/>
          <p:nvPr/>
        </p:nvSpPr>
        <p:spPr bwMode="auto">
          <a:xfrm>
            <a:off x="6332022" y="1703464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4" name="양쪽 모서리가 둥근 사각형 503"/>
          <p:cNvSpPr/>
          <p:nvPr/>
        </p:nvSpPr>
        <p:spPr bwMode="auto">
          <a:xfrm>
            <a:off x="390722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13" name="직사각형 512"/>
          <p:cNvSpPr/>
          <p:nvPr/>
        </p:nvSpPr>
        <p:spPr bwMode="auto">
          <a:xfrm>
            <a:off x="2816940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20" name="직사각형 519"/>
          <p:cNvSpPr/>
          <p:nvPr/>
        </p:nvSpPr>
        <p:spPr bwMode="auto">
          <a:xfrm>
            <a:off x="4224027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27" name="직사각형 526"/>
          <p:cNvSpPr/>
          <p:nvPr/>
        </p:nvSpPr>
        <p:spPr bwMode="auto">
          <a:xfrm>
            <a:off x="5632625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34" name="양쪽 모서리가 둥근 사각형 533"/>
          <p:cNvSpPr/>
          <p:nvPr/>
        </p:nvSpPr>
        <p:spPr bwMode="auto">
          <a:xfrm>
            <a:off x="390722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82" name="TextBox 581"/>
          <p:cNvSpPr txBox="1"/>
          <p:nvPr/>
        </p:nvSpPr>
        <p:spPr>
          <a:xfrm>
            <a:off x="370033" y="1919263"/>
            <a:ext cx="218492" cy="220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M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13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583" name="양쪽 모서리가 둥근 사각형 582"/>
          <p:cNvSpPr/>
          <p:nvPr/>
        </p:nvSpPr>
        <p:spPr bwMode="auto">
          <a:xfrm>
            <a:off x="673740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84" name="양쪽 모서리가 둥근 사각형 583"/>
          <p:cNvSpPr/>
          <p:nvPr/>
        </p:nvSpPr>
        <p:spPr bwMode="auto">
          <a:xfrm>
            <a:off x="673740" y="1834887"/>
            <a:ext cx="185387" cy="8058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85" name="TextBox 584"/>
          <p:cNvSpPr txBox="1"/>
          <p:nvPr/>
        </p:nvSpPr>
        <p:spPr>
          <a:xfrm>
            <a:off x="653049" y="1919263"/>
            <a:ext cx="218492" cy="220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590" name="양쪽 모서리가 둥근 사각형 589"/>
          <p:cNvSpPr/>
          <p:nvPr/>
        </p:nvSpPr>
        <p:spPr bwMode="auto">
          <a:xfrm>
            <a:off x="1788576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91" name="양쪽 모서리가 둥근 사각형 590"/>
          <p:cNvSpPr/>
          <p:nvPr/>
        </p:nvSpPr>
        <p:spPr bwMode="auto">
          <a:xfrm>
            <a:off x="1788576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92" name="TextBox 591"/>
          <p:cNvSpPr txBox="1"/>
          <p:nvPr/>
        </p:nvSpPr>
        <p:spPr>
          <a:xfrm>
            <a:off x="1767886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23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593" name="양쪽 모서리가 둥근 사각형 592"/>
          <p:cNvSpPr/>
          <p:nvPr/>
        </p:nvSpPr>
        <p:spPr bwMode="auto">
          <a:xfrm>
            <a:off x="2071592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94" name="양쪽 모서리가 둥근 사각형 593"/>
          <p:cNvSpPr/>
          <p:nvPr/>
        </p:nvSpPr>
        <p:spPr bwMode="auto">
          <a:xfrm>
            <a:off x="2071592" y="1834887"/>
            <a:ext cx="185387" cy="8058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2050902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23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599" name="양쪽 모서리가 둥근 사각형 598"/>
          <p:cNvSpPr/>
          <p:nvPr/>
        </p:nvSpPr>
        <p:spPr bwMode="auto">
          <a:xfrm>
            <a:off x="3058638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00" name="양쪽 모서리가 둥근 사각형 599"/>
          <p:cNvSpPr/>
          <p:nvPr/>
        </p:nvSpPr>
        <p:spPr bwMode="auto">
          <a:xfrm>
            <a:off x="3058638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01" name="TextBox 600"/>
          <p:cNvSpPr txBox="1"/>
          <p:nvPr/>
        </p:nvSpPr>
        <p:spPr>
          <a:xfrm>
            <a:off x="3037948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9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602" name="양쪽 모서리가 둥근 사각형 601"/>
          <p:cNvSpPr/>
          <p:nvPr/>
        </p:nvSpPr>
        <p:spPr bwMode="auto">
          <a:xfrm>
            <a:off x="3471127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03" name="양쪽 모서리가 둥근 사각형 602"/>
          <p:cNvSpPr/>
          <p:nvPr/>
        </p:nvSpPr>
        <p:spPr bwMode="auto">
          <a:xfrm>
            <a:off x="3471127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04" name="TextBox 603"/>
          <p:cNvSpPr txBox="1"/>
          <p:nvPr/>
        </p:nvSpPr>
        <p:spPr>
          <a:xfrm>
            <a:off x="3450437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9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609" name="양쪽 모서리가 둥근 사각형 608"/>
          <p:cNvSpPr/>
          <p:nvPr/>
        </p:nvSpPr>
        <p:spPr bwMode="auto">
          <a:xfrm>
            <a:off x="4342041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10" name="양쪽 모서리가 둥근 사각형 609"/>
          <p:cNvSpPr/>
          <p:nvPr/>
        </p:nvSpPr>
        <p:spPr bwMode="auto">
          <a:xfrm>
            <a:off x="4342041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11" name="TextBox 610"/>
          <p:cNvSpPr txBox="1"/>
          <p:nvPr/>
        </p:nvSpPr>
        <p:spPr>
          <a:xfrm>
            <a:off x="4321350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612" name="양쪽 모서리가 둥근 사각형 611"/>
          <p:cNvSpPr/>
          <p:nvPr/>
        </p:nvSpPr>
        <p:spPr bwMode="auto">
          <a:xfrm>
            <a:off x="4875910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13" name="양쪽 모서리가 둥근 사각형 612"/>
          <p:cNvSpPr/>
          <p:nvPr/>
        </p:nvSpPr>
        <p:spPr bwMode="auto">
          <a:xfrm>
            <a:off x="4875910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14" name="TextBox 613"/>
          <p:cNvSpPr txBox="1"/>
          <p:nvPr/>
        </p:nvSpPr>
        <p:spPr>
          <a:xfrm>
            <a:off x="4855220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618" name="양쪽 모서리가 둥근 사각형 617"/>
          <p:cNvSpPr/>
          <p:nvPr/>
        </p:nvSpPr>
        <p:spPr bwMode="auto">
          <a:xfrm>
            <a:off x="6003674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19" name="양쪽 모서리가 둥근 사각형 618"/>
          <p:cNvSpPr/>
          <p:nvPr/>
        </p:nvSpPr>
        <p:spPr bwMode="auto">
          <a:xfrm>
            <a:off x="6003674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20" name="TextBox 619"/>
          <p:cNvSpPr txBox="1"/>
          <p:nvPr/>
        </p:nvSpPr>
        <p:spPr>
          <a:xfrm>
            <a:off x="5982984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621" name="양쪽 모서리가 둥근 사각형 620"/>
          <p:cNvSpPr/>
          <p:nvPr/>
        </p:nvSpPr>
        <p:spPr bwMode="auto">
          <a:xfrm>
            <a:off x="6375702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22" name="양쪽 모서리가 둥근 사각형 621"/>
          <p:cNvSpPr/>
          <p:nvPr/>
        </p:nvSpPr>
        <p:spPr bwMode="auto">
          <a:xfrm>
            <a:off x="6375702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23" name="TextBox 622"/>
          <p:cNvSpPr txBox="1"/>
          <p:nvPr/>
        </p:nvSpPr>
        <p:spPr>
          <a:xfrm>
            <a:off x="6355013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677" name="직사각형 676"/>
          <p:cNvSpPr/>
          <p:nvPr/>
        </p:nvSpPr>
        <p:spPr bwMode="auto">
          <a:xfrm>
            <a:off x="354000" y="2239308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8" name="직사각형 677"/>
          <p:cNvSpPr/>
          <p:nvPr/>
        </p:nvSpPr>
        <p:spPr bwMode="auto">
          <a:xfrm>
            <a:off x="1419225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9" name="양쪽 모서리가 둥근 사각형 678"/>
          <p:cNvSpPr/>
          <p:nvPr/>
        </p:nvSpPr>
        <p:spPr bwMode="auto">
          <a:xfrm>
            <a:off x="390722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80" name="직사각형 679"/>
          <p:cNvSpPr/>
          <p:nvPr/>
        </p:nvSpPr>
        <p:spPr bwMode="auto">
          <a:xfrm>
            <a:off x="2816940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81" name="직사각형 680"/>
          <p:cNvSpPr/>
          <p:nvPr/>
        </p:nvSpPr>
        <p:spPr bwMode="auto">
          <a:xfrm>
            <a:off x="4224027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82" name="직사각형 681"/>
          <p:cNvSpPr/>
          <p:nvPr/>
        </p:nvSpPr>
        <p:spPr bwMode="auto">
          <a:xfrm>
            <a:off x="5632625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83" name="양쪽 모서리가 둥근 사각형 682"/>
          <p:cNvSpPr/>
          <p:nvPr/>
        </p:nvSpPr>
        <p:spPr bwMode="auto">
          <a:xfrm>
            <a:off x="390722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84" name="TextBox 683"/>
          <p:cNvSpPr txBox="1"/>
          <p:nvPr/>
        </p:nvSpPr>
        <p:spPr>
          <a:xfrm>
            <a:off x="370033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685" name="양쪽 모서리가 둥근 사각형 684"/>
          <p:cNvSpPr/>
          <p:nvPr/>
        </p:nvSpPr>
        <p:spPr bwMode="auto">
          <a:xfrm>
            <a:off x="787027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86" name="양쪽 모서리가 둥근 사각형 685"/>
          <p:cNvSpPr/>
          <p:nvPr/>
        </p:nvSpPr>
        <p:spPr bwMode="auto">
          <a:xfrm>
            <a:off x="787027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87" name="TextBox 686"/>
          <p:cNvSpPr txBox="1"/>
          <p:nvPr/>
        </p:nvSpPr>
        <p:spPr>
          <a:xfrm>
            <a:off x="766338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691" name="양쪽 모서리가 둥근 사각형 690"/>
          <p:cNvSpPr/>
          <p:nvPr/>
        </p:nvSpPr>
        <p:spPr bwMode="auto">
          <a:xfrm>
            <a:off x="1578184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92" name="양쪽 모서리가 둥근 사각형 691"/>
          <p:cNvSpPr/>
          <p:nvPr/>
        </p:nvSpPr>
        <p:spPr bwMode="auto">
          <a:xfrm>
            <a:off x="1578184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93" name="TextBox 692"/>
          <p:cNvSpPr txBox="1"/>
          <p:nvPr/>
        </p:nvSpPr>
        <p:spPr>
          <a:xfrm>
            <a:off x="1557494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694" name="양쪽 모서리가 둥근 사각형 693"/>
          <p:cNvSpPr/>
          <p:nvPr/>
        </p:nvSpPr>
        <p:spPr bwMode="auto">
          <a:xfrm>
            <a:off x="2071592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95" name="양쪽 모서리가 둥근 사각형 694"/>
          <p:cNvSpPr/>
          <p:nvPr/>
        </p:nvSpPr>
        <p:spPr bwMode="auto">
          <a:xfrm>
            <a:off x="2071592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96" name="TextBox 695"/>
          <p:cNvSpPr txBox="1"/>
          <p:nvPr/>
        </p:nvSpPr>
        <p:spPr>
          <a:xfrm>
            <a:off x="2050902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700" name="양쪽 모서리가 둥근 사각형 699"/>
          <p:cNvSpPr/>
          <p:nvPr/>
        </p:nvSpPr>
        <p:spPr bwMode="auto">
          <a:xfrm>
            <a:off x="2977718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01" name="양쪽 모서리가 둥근 사각형 700"/>
          <p:cNvSpPr/>
          <p:nvPr/>
        </p:nvSpPr>
        <p:spPr bwMode="auto">
          <a:xfrm>
            <a:off x="2977718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02" name="TextBox 701"/>
          <p:cNvSpPr txBox="1"/>
          <p:nvPr/>
        </p:nvSpPr>
        <p:spPr>
          <a:xfrm>
            <a:off x="2957027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703" name="양쪽 모서리가 둥근 사각형 702"/>
          <p:cNvSpPr/>
          <p:nvPr/>
        </p:nvSpPr>
        <p:spPr bwMode="auto">
          <a:xfrm>
            <a:off x="3600599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04" name="양쪽 모서리가 둥근 사각형 703"/>
          <p:cNvSpPr/>
          <p:nvPr/>
        </p:nvSpPr>
        <p:spPr bwMode="auto">
          <a:xfrm>
            <a:off x="3600599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05" name="TextBox 704"/>
          <p:cNvSpPr txBox="1"/>
          <p:nvPr/>
        </p:nvSpPr>
        <p:spPr>
          <a:xfrm>
            <a:off x="3579908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709" name="양쪽 모서리가 둥근 사각형 708"/>
          <p:cNvSpPr/>
          <p:nvPr/>
        </p:nvSpPr>
        <p:spPr bwMode="auto">
          <a:xfrm>
            <a:off x="4261120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10" name="양쪽 모서리가 둥근 사각형 709"/>
          <p:cNvSpPr/>
          <p:nvPr/>
        </p:nvSpPr>
        <p:spPr bwMode="auto">
          <a:xfrm>
            <a:off x="4261120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11" name="TextBox 710"/>
          <p:cNvSpPr txBox="1"/>
          <p:nvPr/>
        </p:nvSpPr>
        <p:spPr>
          <a:xfrm>
            <a:off x="4240431" y="2281217"/>
            <a:ext cx="218492" cy="220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712" name="양쪽 모서리가 둥근 사각형 711"/>
          <p:cNvSpPr/>
          <p:nvPr/>
        </p:nvSpPr>
        <p:spPr bwMode="auto">
          <a:xfrm>
            <a:off x="4875910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13" name="양쪽 모서리가 둥근 사각형 712"/>
          <p:cNvSpPr/>
          <p:nvPr/>
        </p:nvSpPr>
        <p:spPr bwMode="auto">
          <a:xfrm>
            <a:off x="4875910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14" name="TextBox 713"/>
          <p:cNvSpPr txBox="1"/>
          <p:nvPr/>
        </p:nvSpPr>
        <p:spPr>
          <a:xfrm>
            <a:off x="4855220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718" name="양쪽 모서리가 둥근 사각형 717"/>
          <p:cNvSpPr/>
          <p:nvPr/>
        </p:nvSpPr>
        <p:spPr bwMode="auto">
          <a:xfrm>
            <a:off x="6003674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19" name="양쪽 모서리가 둥근 사각형 718"/>
          <p:cNvSpPr/>
          <p:nvPr/>
        </p:nvSpPr>
        <p:spPr bwMode="auto">
          <a:xfrm>
            <a:off x="6003674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0" name="TextBox 719"/>
          <p:cNvSpPr txBox="1"/>
          <p:nvPr/>
        </p:nvSpPr>
        <p:spPr>
          <a:xfrm>
            <a:off x="5982984" y="2281217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21" name="양쪽 모서리가 둥근 사각형 720"/>
          <p:cNvSpPr/>
          <p:nvPr/>
        </p:nvSpPr>
        <p:spPr bwMode="auto">
          <a:xfrm>
            <a:off x="6448531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2" name="양쪽 모서리가 둥근 사각형 721"/>
          <p:cNvSpPr/>
          <p:nvPr/>
        </p:nvSpPr>
        <p:spPr bwMode="auto">
          <a:xfrm>
            <a:off x="6448531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3" name="TextBox 722"/>
          <p:cNvSpPr txBox="1"/>
          <p:nvPr/>
        </p:nvSpPr>
        <p:spPr>
          <a:xfrm>
            <a:off x="6427841" y="2281217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27" name="직사각형 726"/>
          <p:cNvSpPr/>
          <p:nvPr/>
        </p:nvSpPr>
        <p:spPr bwMode="auto">
          <a:xfrm>
            <a:off x="354000" y="2601041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8" name="직사각형 727"/>
          <p:cNvSpPr/>
          <p:nvPr/>
        </p:nvSpPr>
        <p:spPr bwMode="auto">
          <a:xfrm>
            <a:off x="1419225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9" name="양쪽 모서리가 둥근 사각형 728"/>
          <p:cNvSpPr/>
          <p:nvPr/>
        </p:nvSpPr>
        <p:spPr bwMode="auto">
          <a:xfrm>
            <a:off x="536379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30" name="직사각형 729"/>
          <p:cNvSpPr/>
          <p:nvPr/>
        </p:nvSpPr>
        <p:spPr bwMode="auto">
          <a:xfrm>
            <a:off x="2816940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31" name="직사각형 730"/>
          <p:cNvSpPr/>
          <p:nvPr/>
        </p:nvSpPr>
        <p:spPr bwMode="auto">
          <a:xfrm>
            <a:off x="4224027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32" name="직사각형 731"/>
          <p:cNvSpPr/>
          <p:nvPr/>
        </p:nvSpPr>
        <p:spPr bwMode="auto">
          <a:xfrm>
            <a:off x="5632625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33" name="양쪽 모서리가 둥근 사각형 732"/>
          <p:cNvSpPr/>
          <p:nvPr/>
        </p:nvSpPr>
        <p:spPr bwMode="auto">
          <a:xfrm>
            <a:off x="536379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34" name="TextBox 733"/>
          <p:cNvSpPr txBox="1"/>
          <p:nvPr/>
        </p:nvSpPr>
        <p:spPr>
          <a:xfrm>
            <a:off x="515689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en-US" altLang="ko-KR" sz="600" b="1" smtClean="0">
              <a:latin typeface="+mn-ea"/>
            </a:endParaRPr>
          </a:p>
        </p:txBody>
      </p:sp>
      <p:sp>
        <p:nvSpPr>
          <p:cNvPr id="735" name="양쪽 모서리가 둥근 사각형 734"/>
          <p:cNvSpPr/>
          <p:nvPr/>
        </p:nvSpPr>
        <p:spPr bwMode="auto">
          <a:xfrm>
            <a:off x="819395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36" name="양쪽 모서리가 둥근 사각형 735"/>
          <p:cNvSpPr/>
          <p:nvPr/>
        </p:nvSpPr>
        <p:spPr bwMode="auto">
          <a:xfrm>
            <a:off x="819395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37" name="TextBox 736"/>
          <p:cNvSpPr txBox="1"/>
          <p:nvPr/>
        </p:nvSpPr>
        <p:spPr>
          <a:xfrm>
            <a:off x="798705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41" name="양쪽 모서리가 둥근 사각형 740"/>
          <p:cNvSpPr/>
          <p:nvPr/>
        </p:nvSpPr>
        <p:spPr bwMode="auto">
          <a:xfrm>
            <a:off x="1788576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42" name="양쪽 모서리가 둥근 사각형 741"/>
          <p:cNvSpPr/>
          <p:nvPr/>
        </p:nvSpPr>
        <p:spPr bwMode="auto">
          <a:xfrm>
            <a:off x="1788576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43" name="TextBox 742"/>
          <p:cNvSpPr txBox="1"/>
          <p:nvPr/>
        </p:nvSpPr>
        <p:spPr>
          <a:xfrm>
            <a:off x="1767886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44" name="양쪽 모서리가 둥근 사각형 743"/>
          <p:cNvSpPr/>
          <p:nvPr/>
        </p:nvSpPr>
        <p:spPr bwMode="auto">
          <a:xfrm>
            <a:off x="2184881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45" name="양쪽 모서리가 둥근 사각형 744"/>
          <p:cNvSpPr/>
          <p:nvPr/>
        </p:nvSpPr>
        <p:spPr bwMode="auto">
          <a:xfrm>
            <a:off x="2184881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46" name="TextBox 745"/>
          <p:cNvSpPr txBox="1"/>
          <p:nvPr/>
        </p:nvSpPr>
        <p:spPr>
          <a:xfrm>
            <a:off x="2164191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50" name="양쪽 모서리가 둥근 사각형 749"/>
          <p:cNvSpPr/>
          <p:nvPr/>
        </p:nvSpPr>
        <p:spPr bwMode="auto">
          <a:xfrm>
            <a:off x="2864430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51" name="양쪽 모서리가 둥근 사각형 750"/>
          <p:cNvSpPr/>
          <p:nvPr/>
        </p:nvSpPr>
        <p:spPr bwMode="auto">
          <a:xfrm>
            <a:off x="2864430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52" name="TextBox 751"/>
          <p:cNvSpPr txBox="1"/>
          <p:nvPr/>
        </p:nvSpPr>
        <p:spPr>
          <a:xfrm>
            <a:off x="2843740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53" name="양쪽 모서리가 둥근 사각형 752"/>
          <p:cNvSpPr/>
          <p:nvPr/>
        </p:nvSpPr>
        <p:spPr bwMode="auto">
          <a:xfrm>
            <a:off x="3471127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54" name="양쪽 모서리가 둥근 사각형 753"/>
          <p:cNvSpPr/>
          <p:nvPr/>
        </p:nvSpPr>
        <p:spPr bwMode="auto">
          <a:xfrm>
            <a:off x="3471127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55" name="TextBox 754"/>
          <p:cNvSpPr txBox="1"/>
          <p:nvPr/>
        </p:nvSpPr>
        <p:spPr>
          <a:xfrm>
            <a:off x="3450437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59" name="양쪽 모서리가 둥근 사각형 758"/>
          <p:cNvSpPr/>
          <p:nvPr/>
        </p:nvSpPr>
        <p:spPr bwMode="auto">
          <a:xfrm>
            <a:off x="4439144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60" name="양쪽 모서리가 둥근 사각형 759"/>
          <p:cNvSpPr/>
          <p:nvPr/>
        </p:nvSpPr>
        <p:spPr bwMode="auto">
          <a:xfrm>
            <a:off x="4439144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61" name="TextBox 760"/>
          <p:cNvSpPr txBox="1"/>
          <p:nvPr/>
        </p:nvSpPr>
        <p:spPr>
          <a:xfrm>
            <a:off x="4418455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62" name="양쪽 모서리가 둥근 사각형 761"/>
          <p:cNvSpPr/>
          <p:nvPr/>
        </p:nvSpPr>
        <p:spPr bwMode="auto">
          <a:xfrm>
            <a:off x="4722162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63" name="양쪽 모서리가 둥근 사각형 762"/>
          <p:cNvSpPr/>
          <p:nvPr/>
        </p:nvSpPr>
        <p:spPr bwMode="auto">
          <a:xfrm>
            <a:off x="4722162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4701471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68" name="양쪽 모서리가 둥근 사각형 767"/>
          <p:cNvSpPr/>
          <p:nvPr/>
        </p:nvSpPr>
        <p:spPr bwMode="auto">
          <a:xfrm>
            <a:off x="5744729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69" name="양쪽 모서리가 둥근 사각형 768"/>
          <p:cNvSpPr/>
          <p:nvPr/>
        </p:nvSpPr>
        <p:spPr bwMode="auto">
          <a:xfrm>
            <a:off x="5744729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0" name="TextBox 769"/>
          <p:cNvSpPr txBox="1"/>
          <p:nvPr/>
        </p:nvSpPr>
        <p:spPr>
          <a:xfrm>
            <a:off x="5724039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71" name="양쪽 모서리가 둥근 사각형 770"/>
          <p:cNvSpPr/>
          <p:nvPr/>
        </p:nvSpPr>
        <p:spPr bwMode="auto">
          <a:xfrm>
            <a:off x="6286690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2" name="양쪽 모서리가 둥근 사각형 771"/>
          <p:cNvSpPr/>
          <p:nvPr/>
        </p:nvSpPr>
        <p:spPr bwMode="auto">
          <a:xfrm>
            <a:off x="6286690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3" name="TextBox 772"/>
          <p:cNvSpPr txBox="1"/>
          <p:nvPr/>
        </p:nvSpPr>
        <p:spPr>
          <a:xfrm>
            <a:off x="6266001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77" name="직사각형 776"/>
          <p:cNvSpPr/>
          <p:nvPr/>
        </p:nvSpPr>
        <p:spPr bwMode="auto">
          <a:xfrm>
            <a:off x="354000" y="2936539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8" name="직사각형 777"/>
          <p:cNvSpPr/>
          <p:nvPr/>
        </p:nvSpPr>
        <p:spPr bwMode="auto">
          <a:xfrm>
            <a:off x="1419225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9" name="양쪽 모서리가 둥근 사각형 778"/>
          <p:cNvSpPr/>
          <p:nvPr/>
        </p:nvSpPr>
        <p:spPr bwMode="auto">
          <a:xfrm>
            <a:off x="390722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80" name="직사각형 779"/>
          <p:cNvSpPr/>
          <p:nvPr/>
        </p:nvSpPr>
        <p:spPr bwMode="auto">
          <a:xfrm>
            <a:off x="2816940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81" name="직사각형 780"/>
          <p:cNvSpPr/>
          <p:nvPr/>
        </p:nvSpPr>
        <p:spPr bwMode="auto">
          <a:xfrm>
            <a:off x="4224027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82" name="직사각형 781"/>
          <p:cNvSpPr/>
          <p:nvPr/>
        </p:nvSpPr>
        <p:spPr bwMode="auto">
          <a:xfrm>
            <a:off x="5632625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83" name="양쪽 모서리가 둥근 사각형 782"/>
          <p:cNvSpPr/>
          <p:nvPr/>
        </p:nvSpPr>
        <p:spPr bwMode="auto">
          <a:xfrm>
            <a:off x="390722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84" name="TextBox 783"/>
          <p:cNvSpPr txBox="1"/>
          <p:nvPr/>
        </p:nvSpPr>
        <p:spPr>
          <a:xfrm>
            <a:off x="370033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85" name="양쪽 모서리가 둥근 사각형 784"/>
          <p:cNvSpPr/>
          <p:nvPr/>
        </p:nvSpPr>
        <p:spPr bwMode="auto">
          <a:xfrm>
            <a:off x="803211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86" name="양쪽 모서리가 둥근 사각형 785"/>
          <p:cNvSpPr/>
          <p:nvPr/>
        </p:nvSpPr>
        <p:spPr bwMode="auto">
          <a:xfrm>
            <a:off x="803211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782522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91" name="양쪽 모서리가 둥근 사각형 790"/>
          <p:cNvSpPr/>
          <p:nvPr/>
        </p:nvSpPr>
        <p:spPr bwMode="auto">
          <a:xfrm>
            <a:off x="156200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92" name="양쪽 모서리가 둥근 사각형 791"/>
          <p:cNvSpPr/>
          <p:nvPr/>
        </p:nvSpPr>
        <p:spPr bwMode="auto">
          <a:xfrm>
            <a:off x="156200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93" name="TextBox 792"/>
          <p:cNvSpPr txBox="1"/>
          <p:nvPr/>
        </p:nvSpPr>
        <p:spPr>
          <a:xfrm>
            <a:off x="1541310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794" name="양쪽 모서리가 둥근 사각형 793"/>
          <p:cNvSpPr/>
          <p:nvPr/>
        </p:nvSpPr>
        <p:spPr bwMode="auto">
          <a:xfrm>
            <a:off x="2014949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95" name="양쪽 모서리가 둥근 사각형 794"/>
          <p:cNvSpPr/>
          <p:nvPr/>
        </p:nvSpPr>
        <p:spPr bwMode="auto">
          <a:xfrm>
            <a:off x="2014949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96" name="TextBox 795"/>
          <p:cNvSpPr txBox="1"/>
          <p:nvPr/>
        </p:nvSpPr>
        <p:spPr>
          <a:xfrm>
            <a:off x="1994259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00" name="양쪽 모서리가 둥근 사각형 799"/>
          <p:cNvSpPr/>
          <p:nvPr/>
        </p:nvSpPr>
        <p:spPr bwMode="auto">
          <a:xfrm>
            <a:off x="318811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01" name="양쪽 모서리가 둥근 사각형 800"/>
          <p:cNvSpPr/>
          <p:nvPr/>
        </p:nvSpPr>
        <p:spPr bwMode="auto">
          <a:xfrm>
            <a:off x="318811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02" name="TextBox 801"/>
          <p:cNvSpPr txBox="1"/>
          <p:nvPr/>
        </p:nvSpPr>
        <p:spPr>
          <a:xfrm>
            <a:off x="3167419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03" name="양쪽 모서리가 둥근 사각형 802"/>
          <p:cNvSpPr/>
          <p:nvPr/>
        </p:nvSpPr>
        <p:spPr bwMode="auto">
          <a:xfrm>
            <a:off x="3471127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04" name="양쪽 모서리가 둥근 사각형 803"/>
          <p:cNvSpPr/>
          <p:nvPr/>
        </p:nvSpPr>
        <p:spPr bwMode="auto">
          <a:xfrm>
            <a:off x="3471127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05" name="TextBox 804"/>
          <p:cNvSpPr txBox="1"/>
          <p:nvPr/>
        </p:nvSpPr>
        <p:spPr>
          <a:xfrm>
            <a:off x="3450437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09" name="양쪽 모서리가 둥근 사각형 808"/>
          <p:cNvSpPr/>
          <p:nvPr/>
        </p:nvSpPr>
        <p:spPr bwMode="auto">
          <a:xfrm>
            <a:off x="4592892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10" name="양쪽 모서리가 둥근 사각형 809"/>
          <p:cNvSpPr/>
          <p:nvPr/>
        </p:nvSpPr>
        <p:spPr bwMode="auto">
          <a:xfrm>
            <a:off x="4592892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11" name="TextBox 810"/>
          <p:cNvSpPr txBox="1"/>
          <p:nvPr/>
        </p:nvSpPr>
        <p:spPr>
          <a:xfrm>
            <a:off x="4572202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8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12" name="양쪽 모서리가 둥근 사각형 811"/>
          <p:cNvSpPr/>
          <p:nvPr/>
        </p:nvSpPr>
        <p:spPr bwMode="auto">
          <a:xfrm>
            <a:off x="487591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13" name="양쪽 모서리가 둥근 사각형 812"/>
          <p:cNvSpPr/>
          <p:nvPr/>
        </p:nvSpPr>
        <p:spPr bwMode="auto">
          <a:xfrm>
            <a:off x="487591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14" name="TextBox 813"/>
          <p:cNvSpPr txBox="1"/>
          <p:nvPr/>
        </p:nvSpPr>
        <p:spPr>
          <a:xfrm>
            <a:off x="4855220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5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18" name="양쪽 모서리가 둥근 사각형 817"/>
          <p:cNvSpPr/>
          <p:nvPr/>
        </p:nvSpPr>
        <p:spPr bwMode="auto">
          <a:xfrm>
            <a:off x="6003674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19" name="양쪽 모서리가 둥근 사각형 818"/>
          <p:cNvSpPr/>
          <p:nvPr/>
        </p:nvSpPr>
        <p:spPr bwMode="auto">
          <a:xfrm>
            <a:off x="6003674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0" name="TextBox 819"/>
          <p:cNvSpPr txBox="1"/>
          <p:nvPr/>
        </p:nvSpPr>
        <p:spPr>
          <a:xfrm>
            <a:off x="5982984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4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21" name="양쪽 모서리가 둥근 사각형 820"/>
          <p:cNvSpPr/>
          <p:nvPr/>
        </p:nvSpPr>
        <p:spPr bwMode="auto">
          <a:xfrm>
            <a:off x="628669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2" name="양쪽 모서리가 둥근 사각형 821"/>
          <p:cNvSpPr/>
          <p:nvPr/>
        </p:nvSpPr>
        <p:spPr bwMode="auto">
          <a:xfrm>
            <a:off x="628669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3" name="TextBox 822"/>
          <p:cNvSpPr txBox="1"/>
          <p:nvPr/>
        </p:nvSpPr>
        <p:spPr>
          <a:xfrm>
            <a:off x="6266001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27" name="직사각형 826"/>
          <p:cNvSpPr/>
          <p:nvPr/>
        </p:nvSpPr>
        <p:spPr bwMode="auto">
          <a:xfrm>
            <a:off x="354000" y="3297434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8" name="직사각형 827"/>
          <p:cNvSpPr/>
          <p:nvPr/>
        </p:nvSpPr>
        <p:spPr bwMode="auto">
          <a:xfrm>
            <a:off x="1419225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9" name="양쪽 모서리가 둥근 사각형 828"/>
          <p:cNvSpPr/>
          <p:nvPr/>
        </p:nvSpPr>
        <p:spPr bwMode="auto">
          <a:xfrm>
            <a:off x="390722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30" name="직사각형 829"/>
          <p:cNvSpPr/>
          <p:nvPr/>
        </p:nvSpPr>
        <p:spPr bwMode="auto">
          <a:xfrm>
            <a:off x="2816940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31" name="직사각형 830"/>
          <p:cNvSpPr/>
          <p:nvPr/>
        </p:nvSpPr>
        <p:spPr bwMode="auto">
          <a:xfrm>
            <a:off x="4224027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32" name="직사각형 831"/>
          <p:cNvSpPr/>
          <p:nvPr/>
        </p:nvSpPr>
        <p:spPr bwMode="auto">
          <a:xfrm>
            <a:off x="5632625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33" name="양쪽 모서리가 둥근 사각형 832"/>
          <p:cNvSpPr/>
          <p:nvPr/>
        </p:nvSpPr>
        <p:spPr bwMode="auto">
          <a:xfrm>
            <a:off x="390722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34" name="TextBox 833"/>
          <p:cNvSpPr txBox="1"/>
          <p:nvPr/>
        </p:nvSpPr>
        <p:spPr>
          <a:xfrm>
            <a:off x="370033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35" name="양쪽 모서리가 둥근 사각형 834"/>
          <p:cNvSpPr/>
          <p:nvPr/>
        </p:nvSpPr>
        <p:spPr bwMode="auto">
          <a:xfrm>
            <a:off x="673740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36" name="양쪽 모서리가 둥근 사각형 835"/>
          <p:cNvSpPr/>
          <p:nvPr/>
        </p:nvSpPr>
        <p:spPr bwMode="auto">
          <a:xfrm>
            <a:off x="673740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37" name="TextBox 836"/>
          <p:cNvSpPr txBox="1"/>
          <p:nvPr/>
        </p:nvSpPr>
        <p:spPr>
          <a:xfrm>
            <a:off x="653049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41" name="양쪽 모서리가 둥근 사각형 840"/>
          <p:cNvSpPr/>
          <p:nvPr/>
        </p:nvSpPr>
        <p:spPr bwMode="auto">
          <a:xfrm>
            <a:off x="1788576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42" name="양쪽 모서리가 둥근 사각형 841"/>
          <p:cNvSpPr/>
          <p:nvPr/>
        </p:nvSpPr>
        <p:spPr bwMode="auto">
          <a:xfrm>
            <a:off x="1788576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43" name="TextBox 842"/>
          <p:cNvSpPr txBox="1"/>
          <p:nvPr/>
        </p:nvSpPr>
        <p:spPr>
          <a:xfrm>
            <a:off x="1767886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44" name="양쪽 모서리가 둥근 사각형 843"/>
          <p:cNvSpPr/>
          <p:nvPr/>
        </p:nvSpPr>
        <p:spPr bwMode="auto">
          <a:xfrm>
            <a:off x="2071592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45" name="양쪽 모서리가 둥근 사각형 844"/>
          <p:cNvSpPr/>
          <p:nvPr/>
        </p:nvSpPr>
        <p:spPr bwMode="auto">
          <a:xfrm>
            <a:off x="2071592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46" name="TextBox 845"/>
          <p:cNvSpPr txBox="1"/>
          <p:nvPr/>
        </p:nvSpPr>
        <p:spPr>
          <a:xfrm>
            <a:off x="2050902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50" name="양쪽 모서리가 둥근 사각형 849"/>
          <p:cNvSpPr/>
          <p:nvPr/>
        </p:nvSpPr>
        <p:spPr bwMode="auto">
          <a:xfrm>
            <a:off x="3018177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51" name="양쪽 모서리가 둥근 사각형 850"/>
          <p:cNvSpPr/>
          <p:nvPr/>
        </p:nvSpPr>
        <p:spPr bwMode="auto">
          <a:xfrm>
            <a:off x="3018177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52" name="TextBox 851"/>
          <p:cNvSpPr txBox="1"/>
          <p:nvPr/>
        </p:nvSpPr>
        <p:spPr>
          <a:xfrm>
            <a:off x="2997488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53" name="양쪽 모서리가 둥근 사각형 852"/>
          <p:cNvSpPr/>
          <p:nvPr/>
        </p:nvSpPr>
        <p:spPr bwMode="auto">
          <a:xfrm>
            <a:off x="3600599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54" name="양쪽 모서리가 둥근 사각형 853"/>
          <p:cNvSpPr/>
          <p:nvPr/>
        </p:nvSpPr>
        <p:spPr bwMode="auto">
          <a:xfrm>
            <a:off x="3600599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55" name="TextBox 854"/>
          <p:cNvSpPr txBox="1"/>
          <p:nvPr/>
        </p:nvSpPr>
        <p:spPr>
          <a:xfrm>
            <a:off x="3579908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59" name="양쪽 모서리가 둥근 사각형 858"/>
          <p:cNvSpPr/>
          <p:nvPr/>
        </p:nvSpPr>
        <p:spPr bwMode="auto">
          <a:xfrm>
            <a:off x="4398684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60" name="양쪽 모서리가 둥근 사각형 859"/>
          <p:cNvSpPr/>
          <p:nvPr/>
        </p:nvSpPr>
        <p:spPr bwMode="auto">
          <a:xfrm>
            <a:off x="4398684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61" name="TextBox 860"/>
          <p:cNvSpPr txBox="1"/>
          <p:nvPr/>
        </p:nvSpPr>
        <p:spPr>
          <a:xfrm>
            <a:off x="4377994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62" name="양쪽 모서리가 둥근 사각형 861"/>
          <p:cNvSpPr/>
          <p:nvPr/>
        </p:nvSpPr>
        <p:spPr bwMode="auto">
          <a:xfrm>
            <a:off x="4875910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63" name="양쪽 모서리가 둥근 사각형 862"/>
          <p:cNvSpPr/>
          <p:nvPr/>
        </p:nvSpPr>
        <p:spPr bwMode="auto">
          <a:xfrm>
            <a:off x="4875910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64" name="TextBox 863"/>
          <p:cNvSpPr txBox="1"/>
          <p:nvPr/>
        </p:nvSpPr>
        <p:spPr>
          <a:xfrm>
            <a:off x="4855220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68" name="양쪽 모서리가 둥근 사각형 867"/>
          <p:cNvSpPr/>
          <p:nvPr/>
        </p:nvSpPr>
        <p:spPr bwMode="auto">
          <a:xfrm>
            <a:off x="5631442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69" name="양쪽 모서리가 둥근 사각형 868"/>
          <p:cNvSpPr/>
          <p:nvPr/>
        </p:nvSpPr>
        <p:spPr bwMode="auto">
          <a:xfrm>
            <a:off x="5631442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0" name="TextBox 869"/>
          <p:cNvSpPr txBox="1"/>
          <p:nvPr/>
        </p:nvSpPr>
        <p:spPr>
          <a:xfrm>
            <a:off x="5610752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9</a:t>
            </a:r>
          </a:p>
        </p:txBody>
      </p:sp>
      <p:sp>
        <p:nvSpPr>
          <p:cNvPr id="871" name="양쪽 모서리가 둥근 사각형 870"/>
          <p:cNvSpPr/>
          <p:nvPr/>
        </p:nvSpPr>
        <p:spPr bwMode="auto">
          <a:xfrm>
            <a:off x="5914458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2" name="양쪽 모서리가 둥근 사각형 871"/>
          <p:cNvSpPr/>
          <p:nvPr/>
        </p:nvSpPr>
        <p:spPr bwMode="auto">
          <a:xfrm>
            <a:off x="5914458" y="3254967"/>
            <a:ext cx="185387" cy="80586"/>
          </a:xfrm>
          <a:prstGeom prst="round2Same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3" name="TextBox 872"/>
          <p:cNvSpPr txBox="1"/>
          <p:nvPr/>
        </p:nvSpPr>
        <p:spPr>
          <a:xfrm>
            <a:off x="5893768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77" name="직사각형 876"/>
          <p:cNvSpPr/>
          <p:nvPr/>
        </p:nvSpPr>
        <p:spPr bwMode="auto">
          <a:xfrm>
            <a:off x="354000" y="3671984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8" name="직사각형 877"/>
          <p:cNvSpPr/>
          <p:nvPr/>
        </p:nvSpPr>
        <p:spPr bwMode="auto">
          <a:xfrm>
            <a:off x="1419225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9" name="양쪽 모서리가 둥근 사각형 878"/>
          <p:cNvSpPr/>
          <p:nvPr/>
        </p:nvSpPr>
        <p:spPr bwMode="auto">
          <a:xfrm>
            <a:off x="390722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80" name="직사각형 879"/>
          <p:cNvSpPr/>
          <p:nvPr/>
        </p:nvSpPr>
        <p:spPr bwMode="auto">
          <a:xfrm>
            <a:off x="2816940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81" name="직사각형 880"/>
          <p:cNvSpPr/>
          <p:nvPr/>
        </p:nvSpPr>
        <p:spPr bwMode="auto">
          <a:xfrm>
            <a:off x="4224027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82" name="직사각형 881"/>
          <p:cNvSpPr/>
          <p:nvPr/>
        </p:nvSpPr>
        <p:spPr bwMode="auto">
          <a:xfrm>
            <a:off x="5632625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83" name="양쪽 모서리가 둥근 사각형 882"/>
          <p:cNvSpPr/>
          <p:nvPr/>
        </p:nvSpPr>
        <p:spPr bwMode="auto">
          <a:xfrm>
            <a:off x="390722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84" name="TextBox 883"/>
          <p:cNvSpPr txBox="1"/>
          <p:nvPr/>
        </p:nvSpPr>
        <p:spPr>
          <a:xfrm>
            <a:off x="370033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85" name="양쪽 모서리가 둥근 사각형 884"/>
          <p:cNvSpPr/>
          <p:nvPr/>
        </p:nvSpPr>
        <p:spPr bwMode="auto">
          <a:xfrm>
            <a:off x="803211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86" name="양쪽 모서리가 둥근 사각형 885"/>
          <p:cNvSpPr/>
          <p:nvPr/>
        </p:nvSpPr>
        <p:spPr bwMode="auto">
          <a:xfrm>
            <a:off x="803211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87" name="TextBox 886"/>
          <p:cNvSpPr txBox="1"/>
          <p:nvPr/>
        </p:nvSpPr>
        <p:spPr>
          <a:xfrm>
            <a:off x="782522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91" name="양쪽 모서리가 둥근 사각형 890"/>
          <p:cNvSpPr/>
          <p:nvPr/>
        </p:nvSpPr>
        <p:spPr bwMode="auto">
          <a:xfrm>
            <a:off x="1513448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92" name="양쪽 모서리가 둥근 사각형 891"/>
          <p:cNvSpPr/>
          <p:nvPr/>
        </p:nvSpPr>
        <p:spPr bwMode="auto">
          <a:xfrm>
            <a:off x="1513448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93" name="TextBox 892"/>
          <p:cNvSpPr txBox="1"/>
          <p:nvPr/>
        </p:nvSpPr>
        <p:spPr>
          <a:xfrm>
            <a:off x="1492758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18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894" name="양쪽 모서리가 둥근 사각형 893"/>
          <p:cNvSpPr/>
          <p:nvPr/>
        </p:nvSpPr>
        <p:spPr bwMode="auto">
          <a:xfrm>
            <a:off x="1934028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95" name="양쪽 모서리가 둥근 사각형 894"/>
          <p:cNvSpPr/>
          <p:nvPr/>
        </p:nvSpPr>
        <p:spPr bwMode="auto">
          <a:xfrm>
            <a:off x="1934028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96" name="TextBox 895"/>
          <p:cNvSpPr txBox="1"/>
          <p:nvPr/>
        </p:nvSpPr>
        <p:spPr>
          <a:xfrm>
            <a:off x="1913338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5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00" name="양쪽 모서리가 둥근 사각형 899"/>
          <p:cNvSpPr/>
          <p:nvPr/>
        </p:nvSpPr>
        <p:spPr bwMode="auto">
          <a:xfrm>
            <a:off x="2904890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01" name="양쪽 모서리가 둥근 사각형 900"/>
          <p:cNvSpPr/>
          <p:nvPr/>
        </p:nvSpPr>
        <p:spPr bwMode="auto">
          <a:xfrm>
            <a:off x="2904890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02" name="TextBox 901"/>
          <p:cNvSpPr txBox="1"/>
          <p:nvPr/>
        </p:nvSpPr>
        <p:spPr>
          <a:xfrm>
            <a:off x="2884200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03" name="양쪽 모서리가 둥근 사각형 902"/>
          <p:cNvSpPr/>
          <p:nvPr/>
        </p:nvSpPr>
        <p:spPr bwMode="auto">
          <a:xfrm>
            <a:off x="3471127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04" name="양쪽 모서리가 둥근 사각형 903"/>
          <p:cNvSpPr/>
          <p:nvPr/>
        </p:nvSpPr>
        <p:spPr bwMode="auto">
          <a:xfrm>
            <a:off x="3471127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05" name="TextBox 904"/>
          <p:cNvSpPr txBox="1"/>
          <p:nvPr/>
        </p:nvSpPr>
        <p:spPr>
          <a:xfrm>
            <a:off x="3450437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09" name="양쪽 모서리가 둥근 사각형 908"/>
          <p:cNvSpPr/>
          <p:nvPr/>
        </p:nvSpPr>
        <p:spPr bwMode="auto">
          <a:xfrm>
            <a:off x="4317765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10" name="양쪽 모서리가 둥근 사각형 909"/>
          <p:cNvSpPr/>
          <p:nvPr/>
        </p:nvSpPr>
        <p:spPr bwMode="auto">
          <a:xfrm>
            <a:off x="4317765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11" name="TextBox 910"/>
          <p:cNvSpPr txBox="1"/>
          <p:nvPr/>
        </p:nvSpPr>
        <p:spPr>
          <a:xfrm>
            <a:off x="4297075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12" name="양쪽 모서리가 둥근 사각형 911"/>
          <p:cNvSpPr/>
          <p:nvPr/>
        </p:nvSpPr>
        <p:spPr bwMode="auto">
          <a:xfrm>
            <a:off x="4811173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13" name="양쪽 모서리가 둥근 사각형 912"/>
          <p:cNvSpPr/>
          <p:nvPr/>
        </p:nvSpPr>
        <p:spPr bwMode="auto">
          <a:xfrm>
            <a:off x="4811173" y="3629517"/>
            <a:ext cx="185387" cy="80586"/>
          </a:xfrm>
          <a:prstGeom prst="round2Same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14" name="TextBox 913"/>
          <p:cNvSpPr txBox="1"/>
          <p:nvPr/>
        </p:nvSpPr>
        <p:spPr>
          <a:xfrm>
            <a:off x="4790483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18" name="양쪽 모서리가 둥근 사각형 917"/>
          <p:cNvSpPr/>
          <p:nvPr/>
        </p:nvSpPr>
        <p:spPr bwMode="auto">
          <a:xfrm>
            <a:off x="5825650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19" name="양쪽 모서리가 둥근 사각형 918"/>
          <p:cNvSpPr/>
          <p:nvPr/>
        </p:nvSpPr>
        <p:spPr bwMode="auto">
          <a:xfrm>
            <a:off x="5825650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0" name="TextBox 919"/>
          <p:cNvSpPr txBox="1"/>
          <p:nvPr/>
        </p:nvSpPr>
        <p:spPr>
          <a:xfrm>
            <a:off x="5804960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21" name="양쪽 모서리가 둥근 사각형 920"/>
          <p:cNvSpPr/>
          <p:nvPr/>
        </p:nvSpPr>
        <p:spPr bwMode="auto">
          <a:xfrm>
            <a:off x="6286690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2" name="양쪽 모서리가 둥근 사각형 921"/>
          <p:cNvSpPr/>
          <p:nvPr/>
        </p:nvSpPr>
        <p:spPr bwMode="auto">
          <a:xfrm>
            <a:off x="6286690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3" name="TextBox 922"/>
          <p:cNvSpPr txBox="1"/>
          <p:nvPr/>
        </p:nvSpPr>
        <p:spPr>
          <a:xfrm>
            <a:off x="6266001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27" name="직사각형 926"/>
          <p:cNvSpPr/>
          <p:nvPr/>
        </p:nvSpPr>
        <p:spPr bwMode="auto">
          <a:xfrm>
            <a:off x="576110" y="4072234"/>
            <a:ext cx="72670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8" name="직사각형 927"/>
          <p:cNvSpPr/>
          <p:nvPr/>
        </p:nvSpPr>
        <p:spPr bwMode="auto">
          <a:xfrm>
            <a:off x="1419225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0" name="직사각형 929"/>
          <p:cNvSpPr/>
          <p:nvPr/>
        </p:nvSpPr>
        <p:spPr bwMode="auto">
          <a:xfrm>
            <a:off x="2816940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1" name="직사각형 930"/>
          <p:cNvSpPr/>
          <p:nvPr/>
        </p:nvSpPr>
        <p:spPr bwMode="auto">
          <a:xfrm>
            <a:off x="4224027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2" name="직사각형 931"/>
          <p:cNvSpPr/>
          <p:nvPr/>
        </p:nvSpPr>
        <p:spPr bwMode="auto">
          <a:xfrm>
            <a:off x="5632625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5" name="양쪽 모서리가 둥근 사각형 934"/>
          <p:cNvSpPr/>
          <p:nvPr/>
        </p:nvSpPr>
        <p:spPr bwMode="auto">
          <a:xfrm>
            <a:off x="67374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6" name="양쪽 모서리가 둥근 사각형 935"/>
          <p:cNvSpPr/>
          <p:nvPr/>
        </p:nvSpPr>
        <p:spPr bwMode="auto">
          <a:xfrm>
            <a:off x="67374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7" name="TextBox 936"/>
          <p:cNvSpPr txBox="1"/>
          <p:nvPr/>
        </p:nvSpPr>
        <p:spPr>
          <a:xfrm>
            <a:off x="653049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</a:t>
            </a:r>
            <a:r>
              <a:rPr lang="en-US" altLang="ko-KR" sz="600" b="1" smtClean="0">
                <a:latin typeface="+mn-ea"/>
              </a:rPr>
              <a:t>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41" name="양쪽 모서리가 둥근 사각형 940"/>
          <p:cNvSpPr/>
          <p:nvPr/>
        </p:nvSpPr>
        <p:spPr bwMode="auto">
          <a:xfrm>
            <a:off x="1788576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42" name="양쪽 모서리가 둥근 사각형 941"/>
          <p:cNvSpPr/>
          <p:nvPr/>
        </p:nvSpPr>
        <p:spPr bwMode="auto">
          <a:xfrm>
            <a:off x="1788576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43" name="TextBox 942"/>
          <p:cNvSpPr txBox="1"/>
          <p:nvPr/>
        </p:nvSpPr>
        <p:spPr>
          <a:xfrm>
            <a:off x="1767886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44" name="양쪽 모서리가 둥근 사각형 943"/>
          <p:cNvSpPr/>
          <p:nvPr/>
        </p:nvSpPr>
        <p:spPr bwMode="auto">
          <a:xfrm>
            <a:off x="2071592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45" name="양쪽 모서리가 둥근 사각형 944"/>
          <p:cNvSpPr/>
          <p:nvPr/>
        </p:nvSpPr>
        <p:spPr bwMode="auto">
          <a:xfrm>
            <a:off x="2071592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46" name="TextBox 945"/>
          <p:cNvSpPr txBox="1"/>
          <p:nvPr/>
        </p:nvSpPr>
        <p:spPr>
          <a:xfrm>
            <a:off x="2050902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50" name="양쪽 모서리가 둥근 사각형 949"/>
          <p:cNvSpPr/>
          <p:nvPr/>
        </p:nvSpPr>
        <p:spPr bwMode="auto">
          <a:xfrm>
            <a:off x="318811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51" name="양쪽 모서리가 둥근 사각형 950"/>
          <p:cNvSpPr/>
          <p:nvPr/>
        </p:nvSpPr>
        <p:spPr bwMode="auto">
          <a:xfrm>
            <a:off x="318811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52" name="TextBox 951"/>
          <p:cNvSpPr txBox="1"/>
          <p:nvPr/>
        </p:nvSpPr>
        <p:spPr>
          <a:xfrm>
            <a:off x="3167419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53" name="양쪽 모서리가 둥근 사각형 952"/>
          <p:cNvSpPr/>
          <p:nvPr/>
        </p:nvSpPr>
        <p:spPr bwMode="auto">
          <a:xfrm>
            <a:off x="3471127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54" name="양쪽 모서리가 둥근 사각형 953"/>
          <p:cNvSpPr/>
          <p:nvPr/>
        </p:nvSpPr>
        <p:spPr bwMode="auto">
          <a:xfrm>
            <a:off x="3471127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55" name="TextBox 954"/>
          <p:cNvSpPr txBox="1"/>
          <p:nvPr/>
        </p:nvSpPr>
        <p:spPr>
          <a:xfrm>
            <a:off x="3450437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59" name="양쪽 모서리가 둥근 사각형 958"/>
          <p:cNvSpPr/>
          <p:nvPr/>
        </p:nvSpPr>
        <p:spPr bwMode="auto">
          <a:xfrm>
            <a:off x="4592892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60" name="양쪽 모서리가 둥근 사각형 959"/>
          <p:cNvSpPr/>
          <p:nvPr/>
        </p:nvSpPr>
        <p:spPr bwMode="auto">
          <a:xfrm>
            <a:off x="4592892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61" name="TextBox 960"/>
          <p:cNvSpPr txBox="1"/>
          <p:nvPr/>
        </p:nvSpPr>
        <p:spPr>
          <a:xfrm>
            <a:off x="4572202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62" name="양쪽 모서리가 둥근 사각형 961"/>
          <p:cNvSpPr/>
          <p:nvPr/>
        </p:nvSpPr>
        <p:spPr bwMode="auto">
          <a:xfrm>
            <a:off x="487591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63" name="양쪽 모서리가 둥근 사각형 962"/>
          <p:cNvSpPr/>
          <p:nvPr/>
        </p:nvSpPr>
        <p:spPr bwMode="auto">
          <a:xfrm>
            <a:off x="487591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64" name="TextBox 963"/>
          <p:cNvSpPr txBox="1"/>
          <p:nvPr/>
        </p:nvSpPr>
        <p:spPr>
          <a:xfrm>
            <a:off x="4855220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68" name="양쪽 모서리가 둥근 사각형 967"/>
          <p:cNvSpPr/>
          <p:nvPr/>
        </p:nvSpPr>
        <p:spPr bwMode="auto">
          <a:xfrm>
            <a:off x="6003674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69" name="양쪽 모서리가 둥근 사각형 968"/>
          <p:cNvSpPr/>
          <p:nvPr/>
        </p:nvSpPr>
        <p:spPr bwMode="auto">
          <a:xfrm>
            <a:off x="6003674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0" name="TextBox 969"/>
          <p:cNvSpPr txBox="1"/>
          <p:nvPr/>
        </p:nvSpPr>
        <p:spPr>
          <a:xfrm>
            <a:off x="5982984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76%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71" name="양쪽 모서리가 둥근 사각형 970"/>
          <p:cNvSpPr/>
          <p:nvPr/>
        </p:nvSpPr>
        <p:spPr bwMode="auto">
          <a:xfrm>
            <a:off x="628669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2" name="양쪽 모서리가 둥근 사각형 971"/>
          <p:cNvSpPr/>
          <p:nvPr/>
        </p:nvSpPr>
        <p:spPr bwMode="auto">
          <a:xfrm>
            <a:off x="628669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3" name="TextBox 972"/>
          <p:cNvSpPr txBox="1"/>
          <p:nvPr/>
        </p:nvSpPr>
        <p:spPr>
          <a:xfrm>
            <a:off x="6266001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77" name="TextBox 976"/>
          <p:cNvSpPr txBox="1"/>
          <p:nvPr/>
        </p:nvSpPr>
        <p:spPr>
          <a:xfrm>
            <a:off x="360674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RC11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78" name="TextBox 977"/>
          <p:cNvSpPr txBox="1"/>
          <p:nvPr/>
        </p:nvSpPr>
        <p:spPr>
          <a:xfrm>
            <a:off x="835525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RC10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80" name="TextBox 979"/>
          <p:cNvSpPr txBox="1"/>
          <p:nvPr/>
        </p:nvSpPr>
        <p:spPr>
          <a:xfrm>
            <a:off x="1269771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RC09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81" name="TextBox 980"/>
          <p:cNvSpPr txBox="1"/>
          <p:nvPr/>
        </p:nvSpPr>
        <p:spPr>
          <a:xfrm>
            <a:off x="1652406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RC08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83" name="TextBox 982"/>
          <p:cNvSpPr txBox="1"/>
          <p:nvPr/>
        </p:nvSpPr>
        <p:spPr>
          <a:xfrm>
            <a:off x="5005138" y="1437054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RC03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84" name="TextBox 983"/>
          <p:cNvSpPr txBox="1"/>
          <p:nvPr/>
        </p:nvSpPr>
        <p:spPr>
          <a:xfrm>
            <a:off x="5387773" y="1437054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RC02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85" name="양쪽 모서리가 둥근 사각형 984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7" name="이등변 삼각형 986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8" name="타원 557"/>
          <p:cNvSpPr/>
          <p:nvPr/>
        </p:nvSpPr>
        <p:spPr>
          <a:xfrm>
            <a:off x="36470" y="64898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59" name="직사각형 558"/>
          <p:cNvSpPr/>
          <p:nvPr/>
        </p:nvSpPr>
        <p:spPr bwMode="auto">
          <a:xfrm>
            <a:off x="178304" y="635310"/>
            <a:ext cx="2338941" cy="264532"/>
          </a:xfrm>
          <a:prstGeom prst="rect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61" name="타원 560"/>
          <p:cNvSpPr/>
          <p:nvPr/>
        </p:nvSpPr>
        <p:spPr>
          <a:xfrm>
            <a:off x="7205382" y="664938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62" name="타원 561"/>
          <p:cNvSpPr/>
          <p:nvPr/>
        </p:nvSpPr>
        <p:spPr>
          <a:xfrm>
            <a:off x="7132553" y="98861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63" name="타원 562"/>
          <p:cNvSpPr/>
          <p:nvPr/>
        </p:nvSpPr>
        <p:spPr>
          <a:xfrm>
            <a:off x="244762" y="115901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64" name="타원 563"/>
          <p:cNvSpPr/>
          <p:nvPr/>
        </p:nvSpPr>
        <p:spPr>
          <a:xfrm>
            <a:off x="154762" y="155603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65" name="직사각형 564"/>
          <p:cNvSpPr/>
          <p:nvPr/>
        </p:nvSpPr>
        <p:spPr bwMode="auto">
          <a:xfrm>
            <a:off x="316620" y="1612914"/>
            <a:ext cx="6256883" cy="197814"/>
          </a:xfrm>
          <a:prstGeom prst="rect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66" name="타원 565"/>
          <p:cNvSpPr/>
          <p:nvPr/>
        </p:nvSpPr>
        <p:spPr>
          <a:xfrm>
            <a:off x="1412145" y="2138346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68" name="타원 567"/>
          <p:cNvSpPr/>
          <p:nvPr/>
        </p:nvSpPr>
        <p:spPr>
          <a:xfrm>
            <a:off x="7222553" y="537922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69" name="타원 568"/>
          <p:cNvSpPr/>
          <p:nvPr/>
        </p:nvSpPr>
        <p:spPr>
          <a:xfrm>
            <a:off x="103191" y="628866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9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7034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0" name="TextBox 569"/>
          <p:cNvSpPr txBox="1"/>
          <p:nvPr/>
        </p:nvSpPr>
        <p:spPr>
          <a:xfrm>
            <a:off x="5057159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L2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1" name="TextBox 570"/>
          <p:cNvSpPr txBox="1"/>
          <p:nvPr/>
        </p:nvSpPr>
        <p:spPr>
          <a:xfrm>
            <a:off x="3996410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L3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2" name="TextBox 571"/>
          <p:cNvSpPr txBox="1"/>
          <p:nvPr/>
        </p:nvSpPr>
        <p:spPr>
          <a:xfrm>
            <a:off x="3617472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L4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3" name="TextBox 572"/>
          <p:cNvSpPr txBox="1"/>
          <p:nvPr/>
        </p:nvSpPr>
        <p:spPr>
          <a:xfrm>
            <a:off x="3188594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L5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4" name="TextBox 573"/>
          <p:cNvSpPr txBox="1"/>
          <p:nvPr/>
        </p:nvSpPr>
        <p:spPr>
          <a:xfrm>
            <a:off x="2807975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L6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5" name="TextBox 574"/>
          <p:cNvSpPr txBox="1"/>
          <p:nvPr/>
        </p:nvSpPr>
        <p:spPr>
          <a:xfrm>
            <a:off x="1651741" y="1068096"/>
            <a:ext cx="4198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L10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6" name="TextBox 575"/>
          <p:cNvSpPr txBox="1"/>
          <p:nvPr/>
        </p:nvSpPr>
        <p:spPr>
          <a:xfrm>
            <a:off x="1228358" y="1068096"/>
            <a:ext cx="4781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L11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7" name="TextBox 576"/>
          <p:cNvSpPr txBox="1"/>
          <p:nvPr/>
        </p:nvSpPr>
        <p:spPr>
          <a:xfrm>
            <a:off x="810187" y="1068096"/>
            <a:ext cx="4410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L12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8" name="TextBox 577"/>
          <p:cNvSpPr txBox="1"/>
          <p:nvPr/>
        </p:nvSpPr>
        <p:spPr>
          <a:xfrm>
            <a:off x="374761" y="1068096"/>
            <a:ext cx="3875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L13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579" name="모서리가 둥근 직사각형 578"/>
          <p:cNvSpPr/>
          <p:nvPr/>
        </p:nvSpPr>
        <p:spPr bwMode="auto">
          <a:xfrm>
            <a:off x="2566817" y="666134"/>
            <a:ext cx="716400" cy="185611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19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80" name="타원 579"/>
          <p:cNvSpPr/>
          <p:nvPr/>
        </p:nvSpPr>
        <p:spPr>
          <a:xfrm>
            <a:off x="3264212" y="55898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574937"/>
              </p:ext>
            </p:extLst>
          </p:nvPr>
        </p:nvGraphicFramePr>
        <p:xfrm>
          <a:off x="712945" y="5352006"/>
          <a:ext cx="2130802" cy="12858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System Alert List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현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System Alert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갯수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System Alert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활성화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11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Geo-Fence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영역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Static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영역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Block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또는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Line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12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Summary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 삭제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기존 기능 유지 및 서버 사용률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(CPU, RAM)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추가</a:t>
                      </a: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 bwMode="auto">
          <a:xfrm>
            <a:off x="2765425" y="4005867"/>
            <a:ext cx="1399987" cy="354497"/>
          </a:xfrm>
          <a:prstGeom prst="rect">
            <a:avLst/>
          </a:prstGeom>
          <a:noFill/>
          <a:ln w="190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9" name="타원 638"/>
          <p:cNvSpPr/>
          <p:nvPr/>
        </p:nvSpPr>
        <p:spPr>
          <a:xfrm>
            <a:off x="2753739" y="3939767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11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640" name="직사각형 639"/>
          <p:cNvSpPr/>
          <p:nvPr/>
        </p:nvSpPr>
        <p:spPr bwMode="auto">
          <a:xfrm>
            <a:off x="5918343" y="670767"/>
            <a:ext cx="938474" cy="1925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ko-KR" altLang="en-US" sz="700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641" name="그룹 640"/>
          <p:cNvGrpSpPr/>
          <p:nvPr/>
        </p:nvGrpSpPr>
        <p:grpSpPr>
          <a:xfrm>
            <a:off x="6914187" y="655369"/>
            <a:ext cx="216000" cy="216000"/>
            <a:chOff x="7138180" y="889843"/>
            <a:chExt cx="216000" cy="216000"/>
          </a:xfrm>
        </p:grpSpPr>
        <p:sp>
          <p:nvSpPr>
            <p:cNvPr id="642" name="Button"/>
            <p:cNvSpPr/>
            <p:nvPr/>
          </p:nvSpPr>
          <p:spPr>
            <a:xfrm>
              <a:off x="7138180" y="889843"/>
              <a:ext cx="216000" cy="216000"/>
            </a:xfrm>
            <a:prstGeom prst="roundRect">
              <a:avLst>
                <a:gd name="adj" fmla="val 5000"/>
              </a:avLst>
            </a:prstGeom>
            <a:solidFill>
              <a:srgbClr val="FF5050"/>
            </a:solidFill>
            <a:ln w="6350">
              <a:noFill/>
            </a:ln>
            <a:effectLst>
              <a:outerShdw blurRad="38100" dist="12700" dir="5400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6200" tIns="45720" rIns="762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3" name="Search"/>
            <p:cNvSpPr>
              <a:spLocks noChangeAspect="1" noEditPoints="1"/>
            </p:cNvSpPr>
            <p:nvPr/>
          </p:nvSpPr>
          <p:spPr bwMode="auto">
            <a:xfrm>
              <a:off x="7174154" y="928695"/>
              <a:ext cx="139700" cy="142875"/>
            </a:xfrm>
            <a:custGeom>
              <a:avLst/>
              <a:gdLst>
                <a:gd name="T0" fmla="*/ 227 w 572"/>
                <a:gd name="T1" fmla="*/ 0 h 585"/>
                <a:gd name="T2" fmla="*/ 0 w 572"/>
                <a:gd name="T3" fmla="*/ 227 h 585"/>
                <a:gd name="T4" fmla="*/ 227 w 572"/>
                <a:gd name="T5" fmla="*/ 453 h 585"/>
                <a:gd name="T6" fmla="*/ 359 w 572"/>
                <a:gd name="T7" fmla="*/ 410 h 585"/>
                <a:gd name="T8" fmla="*/ 535 w 572"/>
                <a:gd name="T9" fmla="*/ 585 h 585"/>
                <a:gd name="T10" fmla="*/ 572 w 572"/>
                <a:gd name="T11" fmla="*/ 548 h 585"/>
                <a:gd name="T12" fmla="*/ 399 w 572"/>
                <a:gd name="T13" fmla="*/ 374 h 585"/>
                <a:gd name="T14" fmla="*/ 454 w 572"/>
                <a:gd name="T15" fmla="*/ 227 h 585"/>
                <a:gd name="T16" fmla="*/ 227 w 572"/>
                <a:gd name="T17" fmla="*/ 0 h 585"/>
                <a:gd name="T18" fmla="*/ 227 w 572"/>
                <a:gd name="T19" fmla="*/ 27 h 585"/>
                <a:gd name="T20" fmla="*/ 427 w 572"/>
                <a:gd name="T21" fmla="*/ 227 h 585"/>
                <a:gd name="T22" fmla="*/ 227 w 572"/>
                <a:gd name="T23" fmla="*/ 427 h 585"/>
                <a:gd name="T24" fmla="*/ 27 w 572"/>
                <a:gd name="T25" fmla="*/ 227 h 585"/>
                <a:gd name="T26" fmla="*/ 227 w 572"/>
                <a:gd name="T27" fmla="*/ 27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2" h="585">
                  <a:moveTo>
                    <a:pt x="227" y="0"/>
                  </a:moveTo>
                  <a:cubicBezTo>
                    <a:pt x="102" y="0"/>
                    <a:pt x="0" y="102"/>
                    <a:pt x="0" y="227"/>
                  </a:cubicBezTo>
                  <a:cubicBezTo>
                    <a:pt x="0" y="352"/>
                    <a:pt x="102" y="453"/>
                    <a:pt x="227" y="453"/>
                  </a:cubicBezTo>
                  <a:cubicBezTo>
                    <a:pt x="276" y="453"/>
                    <a:pt x="322" y="437"/>
                    <a:pt x="359" y="410"/>
                  </a:cubicBezTo>
                  <a:lnTo>
                    <a:pt x="535" y="585"/>
                  </a:lnTo>
                  <a:lnTo>
                    <a:pt x="572" y="548"/>
                  </a:lnTo>
                  <a:lnTo>
                    <a:pt x="399" y="374"/>
                  </a:lnTo>
                  <a:cubicBezTo>
                    <a:pt x="433" y="335"/>
                    <a:pt x="454" y="283"/>
                    <a:pt x="454" y="227"/>
                  </a:cubicBezTo>
                  <a:cubicBezTo>
                    <a:pt x="454" y="102"/>
                    <a:pt x="352" y="0"/>
                    <a:pt x="227" y="0"/>
                  </a:cubicBezTo>
                  <a:close/>
                  <a:moveTo>
                    <a:pt x="227" y="27"/>
                  </a:moveTo>
                  <a:cubicBezTo>
                    <a:pt x="338" y="27"/>
                    <a:pt x="427" y="116"/>
                    <a:pt x="427" y="227"/>
                  </a:cubicBezTo>
                  <a:cubicBezTo>
                    <a:pt x="427" y="337"/>
                    <a:pt x="338" y="427"/>
                    <a:pt x="227" y="427"/>
                  </a:cubicBezTo>
                  <a:cubicBezTo>
                    <a:pt x="116" y="427"/>
                    <a:pt x="27" y="337"/>
                    <a:pt x="27" y="227"/>
                  </a:cubicBezTo>
                  <a:cubicBezTo>
                    <a:pt x="27" y="116"/>
                    <a:pt x="116" y="27"/>
                    <a:pt x="227" y="27"/>
                  </a:cubicBezTo>
                  <a:close/>
                </a:path>
              </a:pathLst>
            </a:custGeom>
            <a:solidFill>
              <a:srgbClr val="5F5F5F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12" name="직사각형 11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644" name="타원 643"/>
          <p:cNvSpPr/>
          <p:nvPr/>
        </p:nvSpPr>
        <p:spPr>
          <a:xfrm>
            <a:off x="-28831" y="6645081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b="1" kern="0" noProof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12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646" name="그림 6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156" y="4026135"/>
            <a:ext cx="1092131" cy="766893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47" name="타원 646"/>
          <p:cNvSpPr/>
          <p:nvPr/>
        </p:nvSpPr>
        <p:spPr>
          <a:xfrm>
            <a:off x="4975993" y="4259593"/>
            <a:ext cx="221081" cy="221081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7-1</a:t>
            </a:r>
            <a:endParaRPr kumimoji="0" lang="ko-KR" altLang="en-US" sz="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7107498" y="962506"/>
            <a:ext cx="749870" cy="3157262"/>
            <a:chOff x="7107498" y="962506"/>
            <a:chExt cx="749870" cy="3157262"/>
          </a:xfrm>
        </p:grpSpPr>
        <p:sp>
          <p:nvSpPr>
            <p:cNvPr id="28" name="직사각형 27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253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5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5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57" name="그룹 256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258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60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61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9" name="TextBox 258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311" name="그룹 310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312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1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1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3" name="TextBox 312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99" name="그룹 98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263" name="그룹 262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264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266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267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5" name="TextBox 264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305" name="그룹 304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306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308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309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7" name="TextBox 306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324" name="TextBox 323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325" name="TextBox 324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581" name="그룹 580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589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62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2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7" name="TextBox 62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631" name="TextBox 630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655" name="그룹 654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65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65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5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7" name="TextBox 65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661" name="TextBox 660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662" name="Camera"/>
          <p:cNvSpPr>
            <a:spLocks noChangeAspect="1" noEditPoints="1"/>
          </p:cNvSpPr>
          <p:nvPr/>
        </p:nvSpPr>
        <p:spPr bwMode="auto">
          <a:xfrm>
            <a:off x="88426" y="5664425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45213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" name="타원 644"/>
          <p:cNvSpPr/>
          <p:nvPr/>
        </p:nvSpPr>
        <p:spPr>
          <a:xfrm>
            <a:off x="7188419" y="316133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6" name="직사각형 5"/>
          <p:cNvSpPr/>
          <p:nvPr/>
        </p:nvSpPr>
        <p:spPr bwMode="auto">
          <a:xfrm>
            <a:off x="1030712" y="187735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2" name="직사각형 631"/>
          <p:cNvSpPr/>
          <p:nvPr/>
        </p:nvSpPr>
        <p:spPr bwMode="auto">
          <a:xfrm>
            <a:off x="2430640" y="1877354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3" name="직사각형 632"/>
          <p:cNvSpPr/>
          <p:nvPr/>
        </p:nvSpPr>
        <p:spPr bwMode="auto">
          <a:xfrm>
            <a:off x="3830562" y="187735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4" name="직사각형 633"/>
          <p:cNvSpPr/>
          <p:nvPr/>
        </p:nvSpPr>
        <p:spPr bwMode="auto">
          <a:xfrm>
            <a:off x="5239453" y="187735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5" name="직사각형 634"/>
          <p:cNvSpPr/>
          <p:nvPr/>
        </p:nvSpPr>
        <p:spPr bwMode="auto">
          <a:xfrm>
            <a:off x="6647576" y="1877354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6" name="직사각형 635"/>
          <p:cNvSpPr/>
          <p:nvPr/>
        </p:nvSpPr>
        <p:spPr bwMode="auto">
          <a:xfrm>
            <a:off x="1030712" y="2240390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7" name="직사각형 636"/>
          <p:cNvSpPr/>
          <p:nvPr/>
        </p:nvSpPr>
        <p:spPr bwMode="auto">
          <a:xfrm>
            <a:off x="2430640" y="2240390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8" name="직사각형 637"/>
          <p:cNvSpPr/>
          <p:nvPr/>
        </p:nvSpPr>
        <p:spPr bwMode="auto">
          <a:xfrm>
            <a:off x="3830562" y="2240390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8" name="직사각형 647"/>
          <p:cNvSpPr/>
          <p:nvPr/>
        </p:nvSpPr>
        <p:spPr bwMode="auto">
          <a:xfrm>
            <a:off x="5239453" y="2240390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9" name="직사각형 648"/>
          <p:cNvSpPr/>
          <p:nvPr/>
        </p:nvSpPr>
        <p:spPr bwMode="auto">
          <a:xfrm>
            <a:off x="6647576" y="2240390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0" name="직사각형 649"/>
          <p:cNvSpPr/>
          <p:nvPr/>
        </p:nvSpPr>
        <p:spPr bwMode="auto">
          <a:xfrm>
            <a:off x="1030712" y="260637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1" name="직사각형 650"/>
          <p:cNvSpPr/>
          <p:nvPr/>
        </p:nvSpPr>
        <p:spPr bwMode="auto">
          <a:xfrm>
            <a:off x="2430640" y="2606374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2" name="직사각형 651"/>
          <p:cNvSpPr/>
          <p:nvPr/>
        </p:nvSpPr>
        <p:spPr bwMode="auto">
          <a:xfrm>
            <a:off x="3830562" y="2606374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3" name="직사각형 652"/>
          <p:cNvSpPr/>
          <p:nvPr/>
        </p:nvSpPr>
        <p:spPr bwMode="auto">
          <a:xfrm>
            <a:off x="5239453" y="260637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4" name="직사각형 653"/>
          <p:cNvSpPr/>
          <p:nvPr/>
        </p:nvSpPr>
        <p:spPr bwMode="auto">
          <a:xfrm>
            <a:off x="6647576" y="2606374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3" name="직사각형 662"/>
          <p:cNvSpPr/>
          <p:nvPr/>
        </p:nvSpPr>
        <p:spPr bwMode="auto">
          <a:xfrm>
            <a:off x="1030712" y="2936546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4" name="직사각형 663"/>
          <p:cNvSpPr/>
          <p:nvPr/>
        </p:nvSpPr>
        <p:spPr bwMode="auto">
          <a:xfrm>
            <a:off x="2430640" y="293654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5" name="직사각형 664"/>
          <p:cNvSpPr/>
          <p:nvPr/>
        </p:nvSpPr>
        <p:spPr bwMode="auto">
          <a:xfrm>
            <a:off x="3830562" y="293654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6" name="직사각형 665"/>
          <p:cNvSpPr/>
          <p:nvPr/>
        </p:nvSpPr>
        <p:spPr bwMode="auto">
          <a:xfrm>
            <a:off x="5239453" y="2936546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7" name="직사각형 666"/>
          <p:cNvSpPr/>
          <p:nvPr/>
        </p:nvSpPr>
        <p:spPr bwMode="auto">
          <a:xfrm>
            <a:off x="6647576" y="293654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8" name="직사각형 667"/>
          <p:cNvSpPr/>
          <p:nvPr/>
        </p:nvSpPr>
        <p:spPr bwMode="auto">
          <a:xfrm>
            <a:off x="1030712" y="3297401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9" name="직사각형 668"/>
          <p:cNvSpPr/>
          <p:nvPr/>
        </p:nvSpPr>
        <p:spPr bwMode="auto">
          <a:xfrm>
            <a:off x="2430640" y="3297401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0" name="직사각형 669"/>
          <p:cNvSpPr/>
          <p:nvPr/>
        </p:nvSpPr>
        <p:spPr bwMode="auto">
          <a:xfrm>
            <a:off x="3830562" y="3297401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1" name="직사각형 670"/>
          <p:cNvSpPr/>
          <p:nvPr/>
        </p:nvSpPr>
        <p:spPr bwMode="auto">
          <a:xfrm>
            <a:off x="5239453" y="3297401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2" name="직사각형 671"/>
          <p:cNvSpPr/>
          <p:nvPr/>
        </p:nvSpPr>
        <p:spPr bwMode="auto">
          <a:xfrm>
            <a:off x="6647576" y="3297401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3" name="직사각형 672"/>
          <p:cNvSpPr/>
          <p:nvPr/>
        </p:nvSpPr>
        <p:spPr bwMode="auto">
          <a:xfrm>
            <a:off x="1030712" y="3671986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4" name="직사각형 673"/>
          <p:cNvSpPr/>
          <p:nvPr/>
        </p:nvSpPr>
        <p:spPr bwMode="auto">
          <a:xfrm>
            <a:off x="2430640" y="367198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5" name="직사각형 674"/>
          <p:cNvSpPr/>
          <p:nvPr/>
        </p:nvSpPr>
        <p:spPr bwMode="auto">
          <a:xfrm>
            <a:off x="3830562" y="367198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6" name="직사각형 675"/>
          <p:cNvSpPr/>
          <p:nvPr/>
        </p:nvSpPr>
        <p:spPr bwMode="auto">
          <a:xfrm>
            <a:off x="5239453" y="367198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9" name="직사각형 928"/>
          <p:cNvSpPr/>
          <p:nvPr/>
        </p:nvSpPr>
        <p:spPr bwMode="auto">
          <a:xfrm>
            <a:off x="6647576" y="367198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3" name="직사각형 932"/>
          <p:cNvSpPr/>
          <p:nvPr/>
        </p:nvSpPr>
        <p:spPr bwMode="auto">
          <a:xfrm>
            <a:off x="1030712" y="407223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4" name="직사각형 933"/>
          <p:cNvSpPr/>
          <p:nvPr/>
        </p:nvSpPr>
        <p:spPr bwMode="auto">
          <a:xfrm>
            <a:off x="2430640" y="4072236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9" name="직사각형 978"/>
          <p:cNvSpPr/>
          <p:nvPr/>
        </p:nvSpPr>
        <p:spPr bwMode="auto">
          <a:xfrm>
            <a:off x="3830562" y="407223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6" name="직사각형 985"/>
          <p:cNvSpPr/>
          <p:nvPr/>
        </p:nvSpPr>
        <p:spPr bwMode="auto">
          <a:xfrm>
            <a:off x="6647576" y="407223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7" name="타원 506"/>
          <p:cNvSpPr/>
          <p:nvPr/>
        </p:nvSpPr>
        <p:spPr>
          <a:xfrm>
            <a:off x="4010455" y="2511041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13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60370"/>
              </p:ext>
            </p:extLst>
          </p:nvPr>
        </p:nvGraphicFramePr>
        <p:xfrm>
          <a:off x="2925017" y="5806796"/>
          <a:ext cx="2130802" cy="850244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13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블록별 콘테이너 적재율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적재율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(%)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현적재 콘테이너수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블록당 적재 가능한 총콘테이너수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*100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레드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(Critical),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블루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(Major),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옐로우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(Minor)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컬러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그린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정상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36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277" y="78018"/>
            <a:ext cx="38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  <a:latin typeface="+mn-ea"/>
              </a:rPr>
              <a:t>Table Of Contents</a:t>
            </a:r>
            <a:endParaRPr lang="ko-KR" altLang="en-US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21684" y="853473"/>
            <a:ext cx="401063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9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marL="342900">
              <a:lnSpc>
                <a:spcPct val="150000"/>
              </a:lnSpc>
            </a:pPr>
            <a:r>
              <a:rPr lang="en-US" altLang="ko-KR" sz="1100" b="1" dirty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5. Object Editor</a:t>
            </a:r>
          </a:p>
          <a:p>
            <a:pPr marL="342900">
              <a:lnSpc>
                <a:spcPct val="150000"/>
              </a:lnSpc>
            </a:pPr>
            <a:r>
              <a:rPr lang="en-US" altLang="ko-KR" sz="1100" b="1" dirty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6. Help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 dirty="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Manual</a:t>
            </a:r>
          </a:p>
          <a:p>
            <a:pPr marL="914400" lvl="1" indent="-228600">
              <a:lnSpc>
                <a:spcPct val="150000"/>
              </a:lnSpc>
              <a:buAutoNum type="arabicParenR"/>
            </a:pPr>
            <a:r>
              <a:rPr lang="en-US" altLang="ko-KR" sz="11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Info. </a:t>
            </a:r>
            <a:r>
              <a:rPr lang="en-US" altLang="ko-KR" sz="1100" dirty="0" smtClean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VT</a:t>
            </a:r>
          </a:p>
          <a:p>
            <a:pPr marL="457200" indent="-228600">
              <a:lnSpc>
                <a:spcPct val="150000"/>
              </a:lnSpc>
              <a:buAutoNum type="arabicParenR"/>
            </a:pPr>
            <a:endParaRPr lang="en-US" altLang="ko-KR" sz="1100" b="1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solidFill>
                  <a:schemeClr val="accent2">
                    <a:lumMod val="75000"/>
                  </a:schemeClr>
                </a:solidFill>
                <a:latin typeface="맑은 고딕"/>
              </a:rPr>
              <a:t>V. 3D View Port Expression Method</a:t>
            </a:r>
          </a:p>
          <a:p>
            <a:pPr marL="342900" indent="2304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Environment</a:t>
            </a:r>
          </a:p>
          <a:p>
            <a:pPr marL="342900" indent="2304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Object </a:t>
            </a:r>
            <a:r>
              <a:rPr lang="ko-KR" altLang="en-US" sz="1100" b="1" dirty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표현 </a:t>
            </a:r>
            <a:r>
              <a:rPr lang="ko-KR" altLang="en-US" sz="11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기법</a:t>
            </a:r>
            <a:endParaRPr lang="en-US" altLang="ko-KR" sz="1100" b="1" dirty="0" smtClean="0">
              <a:solidFill>
                <a:schemeClr val="accent2">
                  <a:lumMod val="75000"/>
                </a:schemeClr>
              </a:solidFill>
              <a:latin typeface="맑은 고딕"/>
              <a:ea typeface="맑은 고딕"/>
            </a:endParaRPr>
          </a:p>
          <a:p>
            <a:pPr marL="342900" indent="2304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  <a:latin typeface="맑은 고딕"/>
                <a:ea typeface="맑은 고딕"/>
              </a:rPr>
              <a:t>Object</a:t>
            </a:r>
          </a:p>
          <a:p>
            <a:pPr marL="342900" indent="230400">
              <a:lnSpc>
                <a:spcPct val="150000"/>
              </a:lnSpc>
              <a:buFont typeface="+mj-lt"/>
              <a:buAutoNum type="arabicPeriod"/>
            </a:pPr>
            <a:endParaRPr lang="ko-KR" altLang="en-US" sz="1100" b="1" dirty="0">
              <a:solidFill>
                <a:schemeClr val="accent2">
                  <a:lumMod val="75000"/>
                </a:schemeClr>
              </a:solidFill>
              <a:latin typeface="맑은 고딕"/>
              <a:ea typeface="맑은 고딕"/>
            </a:endParaRPr>
          </a:p>
          <a:p>
            <a:pPr marL="228600">
              <a:lnSpc>
                <a:spcPct val="150000"/>
              </a:lnSpc>
            </a:pPr>
            <a:endParaRPr lang="en-US" altLang="ko-KR" sz="1100" b="1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98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그룹 1087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1089" name="직사각형 1088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90" name="TextBox 1089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565" name="직사각형 564"/>
          <p:cNvSpPr/>
          <p:nvPr/>
        </p:nvSpPr>
        <p:spPr bwMode="auto">
          <a:xfrm>
            <a:off x="7315198" y="5518769"/>
            <a:ext cx="332045" cy="11748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67" name="타원 566"/>
          <p:cNvSpPr/>
          <p:nvPr/>
        </p:nvSpPr>
        <p:spPr bwMode="auto">
          <a:xfrm>
            <a:off x="7363212" y="5831073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6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OTR</a:t>
            </a:r>
            <a:endParaRPr lang="ko-KR" altLang="en-US" sz="6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68" name="타원 567"/>
          <p:cNvSpPr/>
          <p:nvPr/>
        </p:nvSpPr>
        <p:spPr bwMode="auto">
          <a:xfrm>
            <a:off x="7363212" y="6106202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RS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69" name="타원 568"/>
          <p:cNvSpPr/>
          <p:nvPr/>
        </p:nvSpPr>
        <p:spPr bwMode="auto">
          <a:xfrm>
            <a:off x="7363212" y="6394228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EH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>
                <a:latin typeface="+mj-ea"/>
              </a:rPr>
              <a:t>VT Monitoring Screen View : </a:t>
            </a:r>
            <a:r>
              <a:rPr lang="ko-KR" altLang="en-US" sz="800">
                <a:latin typeface="+mj-ea"/>
              </a:rPr>
              <a:t>메뉴 </a:t>
            </a:r>
            <a:r>
              <a:rPr lang="ko-KR" altLang="en-US" sz="800" smtClean="0">
                <a:latin typeface="+mj-ea"/>
              </a:rPr>
              <a:t>펼친화면</a:t>
            </a:r>
            <a:r>
              <a:rPr lang="en-US" altLang="ko-KR" sz="800" smtClean="0">
                <a:latin typeface="+mj-ea"/>
              </a:rPr>
              <a:t>(Default)</a:t>
            </a:r>
            <a:endParaRPr lang="en-US" altLang="ko-KR" sz="800" dirty="0">
              <a:latin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597696"/>
              </p:ext>
            </p:extLst>
          </p:nvPr>
        </p:nvGraphicFramePr>
        <p:xfrm>
          <a:off x="7709484" y="849870"/>
          <a:ext cx="2130802" cy="2856760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메뉴영역</a:t>
                      </a: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반투명 레이어</a:t>
                      </a: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메뉴버튼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활성화된 영역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1Depth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메뉴명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1Depth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마우스오버 시 하위메뉴 활성화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다음 화면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닫기 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펼쳐진 메뉴영역 숨김 처리 및 메뉴버튼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Screen Capture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스크린 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전체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자동캡쳐 후 임의의 로컬 디렉토리에 저장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추후 상세 기획 예정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Snapshot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버튼 클릭시점의 사용자 스크린 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전체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의 스크린 템플릿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화면각도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지점 등을 임의의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VT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사용자에게 전송 및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Rewind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가능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추후 상세 기획 예정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OTRList View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OTR Object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마우스 우클릭 시 우측영역에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OTRList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활성화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추후 상세 기획 예정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" name="모서리가 둥근 직사각형 101"/>
          <p:cNvSpPr/>
          <p:nvPr/>
        </p:nvSpPr>
        <p:spPr bwMode="auto">
          <a:xfrm>
            <a:off x="113559" y="666134"/>
            <a:ext cx="714849" cy="185611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7" name="모서리가 둥근 직사각형 376"/>
          <p:cNvSpPr/>
          <p:nvPr/>
        </p:nvSpPr>
        <p:spPr bwMode="auto">
          <a:xfrm>
            <a:off x="876960" y="666134"/>
            <a:ext cx="714849" cy="185611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8" name="모서리가 둥근 직사각형 377"/>
          <p:cNvSpPr/>
          <p:nvPr/>
        </p:nvSpPr>
        <p:spPr bwMode="auto">
          <a:xfrm>
            <a:off x="1652405" y="666134"/>
            <a:ext cx="714849" cy="185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3" name="양쪽 모서리가 둥근 사각형 572"/>
          <p:cNvSpPr/>
          <p:nvPr/>
        </p:nvSpPr>
        <p:spPr bwMode="auto">
          <a:xfrm rot="5400000">
            <a:off x="62679" y="6396004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4" name="이등변 삼각형 573"/>
          <p:cNvSpPr/>
          <p:nvPr/>
        </p:nvSpPr>
        <p:spPr bwMode="auto">
          <a:xfrm rot="5400000">
            <a:off x="218816" y="6498944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5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57570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2" name="타원 991"/>
          <p:cNvSpPr/>
          <p:nvPr/>
        </p:nvSpPr>
        <p:spPr bwMode="auto">
          <a:xfrm>
            <a:off x="7363212" y="5559231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YT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3" name="타원 992"/>
          <p:cNvSpPr/>
          <p:nvPr/>
        </p:nvSpPr>
        <p:spPr>
          <a:xfrm>
            <a:off x="7026987" y="3282453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063263" y="609718"/>
            <a:ext cx="729368" cy="2878092"/>
            <a:chOff x="7063263" y="609718"/>
            <a:chExt cx="729368" cy="2878092"/>
          </a:xfrm>
        </p:grpSpPr>
        <p:sp>
          <p:nvSpPr>
            <p:cNvPr id="1014" name="직사각형 1013"/>
            <p:cNvSpPr/>
            <p:nvPr/>
          </p:nvSpPr>
          <p:spPr bwMode="auto">
            <a:xfrm>
              <a:off x="7194090" y="609718"/>
              <a:ext cx="453152" cy="2852735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1015" name="그룹 1014"/>
            <p:cNvGrpSpPr/>
            <p:nvPr/>
          </p:nvGrpSpPr>
          <p:grpSpPr>
            <a:xfrm>
              <a:off x="7133933" y="657110"/>
              <a:ext cx="588027" cy="485464"/>
              <a:chOff x="7133932" y="657110"/>
              <a:chExt cx="588027" cy="485464"/>
            </a:xfrm>
          </p:grpSpPr>
          <p:grpSp>
            <p:nvGrpSpPr>
              <p:cNvPr id="1016" name="그룹 1015"/>
              <p:cNvGrpSpPr/>
              <p:nvPr/>
            </p:nvGrpSpPr>
            <p:grpSpPr>
              <a:xfrm>
                <a:off x="7198624" y="657110"/>
                <a:ext cx="466692" cy="248399"/>
                <a:chOff x="7236927" y="1253816"/>
                <a:chExt cx="466692" cy="248399"/>
              </a:xfrm>
            </p:grpSpPr>
            <p:grpSp>
              <p:nvGrpSpPr>
                <p:cNvPr id="1018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1020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1021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2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19" name="TextBox 1018"/>
                <p:cNvSpPr txBox="1"/>
                <p:nvPr/>
              </p:nvSpPr>
              <p:spPr>
                <a:xfrm>
                  <a:off x="7236927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1017" name="TextBox 1016"/>
              <p:cNvSpPr txBox="1"/>
              <p:nvPr/>
            </p:nvSpPr>
            <p:spPr>
              <a:xfrm>
                <a:off x="7133932" y="869422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>
                    <a:solidFill>
                      <a:schemeClr val="bg1"/>
                    </a:solidFill>
                  </a:rPr>
                  <a:t>Virtual Terminal</a:t>
                </a:r>
                <a:endParaRPr lang="ko-KR" altLang="en-US" sz="7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3" name="그룹 1022"/>
            <p:cNvGrpSpPr/>
            <p:nvPr/>
          </p:nvGrpSpPr>
          <p:grpSpPr>
            <a:xfrm>
              <a:off x="7063263" y="1159589"/>
              <a:ext cx="729368" cy="394413"/>
              <a:chOff x="7063262" y="657110"/>
              <a:chExt cx="729368" cy="394413"/>
            </a:xfrm>
          </p:grpSpPr>
          <p:grpSp>
            <p:nvGrpSpPr>
              <p:cNvPr id="1024" name="그룹 1023"/>
              <p:cNvGrpSpPr/>
              <p:nvPr/>
            </p:nvGrpSpPr>
            <p:grpSpPr>
              <a:xfrm>
                <a:off x="7198624" y="657110"/>
                <a:ext cx="466692" cy="248399"/>
                <a:chOff x="7236927" y="1253816"/>
                <a:chExt cx="466692" cy="248399"/>
              </a:xfrm>
            </p:grpSpPr>
            <p:grpSp>
              <p:nvGrpSpPr>
                <p:cNvPr id="1026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1028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1029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0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27" name="TextBox 1026"/>
                <p:cNvSpPr txBox="1"/>
                <p:nvPr/>
              </p:nvSpPr>
              <p:spPr>
                <a:xfrm>
                  <a:off x="7236927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1025" name="TextBox 1024"/>
              <p:cNvSpPr txBox="1"/>
              <p:nvPr/>
            </p:nvSpPr>
            <p:spPr>
              <a:xfrm>
                <a:off x="7063262" y="869422"/>
                <a:ext cx="729368" cy="18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>
                    <a:solidFill>
                      <a:schemeClr val="bg1"/>
                    </a:solidFill>
                  </a:rPr>
                  <a:t>Monitoring</a:t>
                </a:r>
                <a:endParaRPr lang="ko-KR" altLang="en-US" sz="7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9" name="그룹 1038"/>
            <p:cNvGrpSpPr/>
            <p:nvPr/>
          </p:nvGrpSpPr>
          <p:grpSpPr>
            <a:xfrm>
              <a:off x="7063263" y="1591185"/>
              <a:ext cx="729368" cy="394413"/>
              <a:chOff x="7063262" y="657110"/>
              <a:chExt cx="729368" cy="394413"/>
            </a:xfrm>
          </p:grpSpPr>
          <p:grpSp>
            <p:nvGrpSpPr>
              <p:cNvPr id="1040" name="그룹 1039"/>
              <p:cNvGrpSpPr/>
              <p:nvPr/>
            </p:nvGrpSpPr>
            <p:grpSpPr>
              <a:xfrm>
                <a:off x="7198624" y="657110"/>
                <a:ext cx="466692" cy="248399"/>
                <a:chOff x="7236927" y="1253816"/>
                <a:chExt cx="466692" cy="248399"/>
              </a:xfrm>
            </p:grpSpPr>
            <p:grpSp>
              <p:nvGrpSpPr>
                <p:cNvPr id="1042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1044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1045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6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43" name="TextBox 1042"/>
                <p:cNvSpPr txBox="1"/>
                <p:nvPr/>
              </p:nvSpPr>
              <p:spPr>
                <a:xfrm>
                  <a:off x="7236927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1041" name="TextBox 1040"/>
              <p:cNvSpPr txBox="1"/>
              <p:nvPr/>
            </p:nvSpPr>
            <p:spPr>
              <a:xfrm>
                <a:off x="7063262" y="869422"/>
                <a:ext cx="729368" cy="18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>
                    <a:solidFill>
                      <a:schemeClr val="bg1"/>
                    </a:solidFill>
                  </a:rPr>
                  <a:t>Setting</a:t>
                </a:r>
                <a:endParaRPr lang="ko-KR" altLang="en-US" sz="7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47" name="그룹 1046"/>
            <p:cNvGrpSpPr/>
            <p:nvPr/>
          </p:nvGrpSpPr>
          <p:grpSpPr>
            <a:xfrm>
              <a:off x="7063263" y="2027072"/>
              <a:ext cx="729368" cy="394413"/>
              <a:chOff x="7063262" y="657110"/>
              <a:chExt cx="729368" cy="394413"/>
            </a:xfrm>
          </p:grpSpPr>
          <p:grpSp>
            <p:nvGrpSpPr>
              <p:cNvPr id="1048" name="그룹 1047"/>
              <p:cNvGrpSpPr/>
              <p:nvPr/>
            </p:nvGrpSpPr>
            <p:grpSpPr>
              <a:xfrm>
                <a:off x="7198624" y="657110"/>
                <a:ext cx="466692" cy="248399"/>
                <a:chOff x="7236927" y="1253816"/>
                <a:chExt cx="466692" cy="248399"/>
              </a:xfrm>
            </p:grpSpPr>
            <p:grpSp>
              <p:nvGrpSpPr>
                <p:cNvPr id="1050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1052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1053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4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51" name="TextBox 1050"/>
                <p:cNvSpPr txBox="1"/>
                <p:nvPr/>
              </p:nvSpPr>
              <p:spPr>
                <a:xfrm>
                  <a:off x="7236927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1049" name="TextBox 1048"/>
              <p:cNvSpPr txBox="1"/>
              <p:nvPr/>
            </p:nvSpPr>
            <p:spPr>
              <a:xfrm>
                <a:off x="7063262" y="869422"/>
                <a:ext cx="729368" cy="18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>
                    <a:solidFill>
                      <a:schemeClr val="bg1"/>
                    </a:solidFill>
                  </a:rPr>
                  <a:t>Rule Manager</a:t>
                </a:r>
              </a:p>
            </p:txBody>
          </p:sp>
        </p:grpSp>
        <p:grpSp>
          <p:nvGrpSpPr>
            <p:cNvPr id="1055" name="그룹 1054"/>
            <p:cNvGrpSpPr/>
            <p:nvPr/>
          </p:nvGrpSpPr>
          <p:grpSpPr>
            <a:xfrm>
              <a:off x="7063263" y="2446509"/>
              <a:ext cx="729368" cy="394413"/>
              <a:chOff x="7063262" y="657110"/>
              <a:chExt cx="729368" cy="394413"/>
            </a:xfrm>
          </p:grpSpPr>
          <p:grpSp>
            <p:nvGrpSpPr>
              <p:cNvPr id="1056" name="그룹 1055"/>
              <p:cNvGrpSpPr/>
              <p:nvPr/>
            </p:nvGrpSpPr>
            <p:grpSpPr>
              <a:xfrm>
                <a:off x="7198624" y="657110"/>
                <a:ext cx="466692" cy="248399"/>
                <a:chOff x="7236927" y="1253816"/>
                <a:chExt cx="466692" cy="248399"/>
              </a:xfrm>
            </p:grpSpPr>
            <p:grpSp>
              <p:nvGrpSpPr>
                <p:cNvPr id="1058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1060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1061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2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59" name="TextBox 1058"/>
                <p:cNvSpPr txBox="1"/>
                <p:nvPr/>
              </p:nvSpPr>
              <p:spPr>
                <a:xfrm>
                  <a:off x="7236927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1057" name="TextBox 1056"/>
              <p:cNvSpPr txBox="1"/>
              <p:nvPr/>
            </p:nvSpPr>
            <p:spPr>
              <a:xfrm>
                <a:off x="7063262" y="869422"/>
                <a:ext cx="729368" cy="18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>
                    <a:solidFill>
                      <a:schemeClr val="bg1"/>
                    </a:solidFill>
                  </a:rPr>
                  <a:t>Object Editor</a:t>
                </a:r>
              </a:p>
            </p:txBody>
          </p:sp>
        </p:grpSp>
        <p:grpSp>
          <p:nvGrpSpPr>
            <p:cNvPr id="1063" name="그룹 1062"/>
            <p:cNvGrpSpPr/>
            <p:nvPr/>
          </p:nvGrpSpPr>
          <p:grpSpPr>
            <a:xfrm>
              <a:off x="7063263" y="2892803"/>
              <a:ext cx="729368" cy="394413"/>
              <a:chOff x="7063262" y="657110"/>
              <a:chExt cx="729368" cy="394413"/>
            </a:xfrm>
          </p:grpSpPr>
          <p:grpSp>
            <p:nvGrpSpPr>
              <p:cNvPr id="1064" name="그룹 1063"/>
              <p:cNvGrpSpPr/>
              <p:nvPr/>
            </p:nvGrpSpPr>
            <p:grpSpPr>
              <a:xfrm>
                <a:off x="7198624" y="657110"/>
                <a:ext cx="466692" cy="248399"/>
                <a:chOff x="7236927" y="1253816"/>
                <a:chExt cx="466692" cy="248399"/>
              </a:xfrm>
            </p:grpSpPr>
            <p:grpSp>
              <p:nvGrpSpPr>
                <p:cNvPr id="1066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1068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1069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0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67" name="TextBox 1066"/>
                <p:cNvSpPr txBox="1"/>
                <p:nvPr/>
              </p:nvSpPr>
              <p:spPr>
                <a:xfrm>
                  <a:off x="7236927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1065" name="TextBox 1064"/>
              <p:cNvSpPr txBox="1"/>
              <p:nvPr/>
            </p:nvSpPr>
            <p:spPr>
              <a:xfrm>
                <a:off x="7063262" y="869422"/>
                <a:ext cx="729368" cy="18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>
                    <a:solidFill>
                      <a:schemeClr val="bg1"/>
                    </a:solidFill>
                  </a:rPr>
                  <a:t>Help</a:t>
                </a:r>
                <a:endParaRPr lang="ko-KR" altLang="en-US" sz="7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71" name="Button"/>
            <p:cNvSpPr/>
            <p:nvPr/>
          </p:nvSpPr>
          <p:spPr>
            <a:xfrm>
              <a:off x="7194812" y="3313615"/>
              <a:ext cx="462077" cy="174195"/>
            </a:xfrm>
            <a:prstGeom prst="roundRect">
              <a:avLst>
                <a:gd name="adj" fmla="val 5000"/>
              </a:avLst>
            </a:prstGeom>
            <a:solidFill>
              <a:srgbClr val="FF5050"/>
            </a:solidFill>
            <a:ln w="6350">
              <a:noFill/>
            </a:ln>
            <a:effectLst>
              <a:outerShdw blurRad="38100" dist="12700" dir="5400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6200" tIns="45720" rIns="762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Close</a:t>
              </a:r>
              <a:endParaRPr lang="en-US" sz="700" b="1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080" name="타원 1079"/>
          <p:cNvSpPr/>
          <p:nvPr/>
        </p:nvSpPr>
        <p:spPr>
          <a:xfrm>
            <a:off x="7140004" y="62792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918343" y="655369"/>
            <a:ext cx="1211844" cy="216000"/>
            <a:chOff x="5918343" y="655369"/>
            <a:chExt cx="1211844" cy="216000"/>
          </a:xfrm>
        </p:grpSpPr>
        <p:sp>
          <p:nvSpPr>
            <p:cNvPr id="1082" name="직사각형 1081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1083" name="그룹 1082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1084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85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1087" name="모서리가 둥근 직사각형 1086"/>
          <p:cNvSpPr/>
          <p:nvPr/>
        </p:nvSpPr>
        <p:spPr bwMode="auto">
          <a:xfrm>
            <a:off x="2445437" y="666134"/>
            <a:ext cx="716400" cy="185611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19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17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9" name="타원 518"/>
          <p:cNvSpPr/>
          <p:nvPr/>
        </p:nvSpPr>
        <p:spPr>
          <a:xfrm>
            <a:off x="221585" y="5536871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noProof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21" name="타원 520"/>
          <p:cNvSpPr/>
          <p:nvPr/>
        </p:nvSpPr>
        <p:spPr>
          <a:xfrm>
            <a:off x="350773" y="598147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05" name="직사각형 504"/>
          <p:cNvSpPr/>
          <p:nvPr/>
        </p:nvSpPr>
        <p:spPr bwMode="auto">
          <a:xfrm>
            <a:off x="5239453" y="4072236"/>
            <a:ext cx="272107" cy="2284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6" name="자유형 505"/>
          <p:cNvSpPr/>
          <p:nvPr/>
        </p:nvSpPr>
        <p:spPr>
          <a:xfrm>
            <a:off x="113560" y="1569855"/>
            <a:ext cx="7080531" cy="4094570"/>
          </a:xfrm>
          <a:custGeom>
            <a:avLst/>
            <a:gdLst>
              <a:gd name="connsiteX0" fmla="*/ 169932 w 7080531"/>
              <a:gd name="connsiteY0" fmla="*/ 0 h 4094570"/>
              <a:gd name="connsiteX1" fmla="*/ 7072439 w 7080531"/>
              <a:gd name="connsiteY1" fmla="*/ 32369 h 4094570"/>
              <a:gd name="connsiteX2" fmla="*/ 7080531 w 7080531"/>
              <a:gd name="connsiteY2" fmla="*/ 2896949 h 4094570"/>
              <a:gd name="connsiteX3" fmla="*/ 5680608 w 7080531"/>
              <a:gd name="connsiteY3" fmla="*/ 4094570 h 4094570"/>
              <a:gd name="connsiteX4" fmla="*/ 4491079 w 7080531"/>
              <a:gd name="connsiteY4" fmla="*/ 4094570 h 4094570"/>
              <a:gd name="connsiteX5" fmla="*/ 4491079 w 7080531"/>
              <a:gd name="connsiteY5" fmla="*/ 4094570 h 4094570"/>
              <a:gd name="connsiteX6" fmla="*/ 4450619 w 7080531"/>
              <a:gd name="connsiteY6" fmla="*/ 4029834 h 4094570"/>
              <a:gd name="connsiteX7" fmla="*/ 4426343 w 7080531"/>
              <a:gd name="connsiteY7" fmla="*/ 3981282 h 4094570"/>
              <a:gd name="connsiteX8" fmla="*/ 4377791 w 7080531"/>
              <a:gd name="connsiteY8" fmla="*/ 3940822 h 4094570"/>
              <a:gd name="connsiteX9" fmla="*/ 4313054 w 7080531"/>
              <a:gd name="connsiteY9" fmla="*/ 3892269 h 4094570"/>
              <a:gd name="connsiteX10" fmla="*/ 4264502 w 7080531"/>
              <a:gd name="connsiteY10" fmla="*/ 3859901 h 4094570"/>
              <a:gd name="connsiteX11" fmla="*/ 4183582 w 7080531"/>
              <a:gd name="connsiteY11" fmla="*/ 3827533 h 4094570"/>
              <a:gd name="connsiteX12" fmla="*/ 4151214 w 7080531"/>
              <a:gd name="connsiteY12" fmla="*/ 3819441 h 4094570"/>
              <a:gd name="connsiteX13" fmla="*/ 3989373 w 7080531"/>
              <a:gd name="connsiteY13" fmla="*/ 3811349 h 4094570"/>
              <a:gd name="connsiteX14" fmla="*/ 3673784 w 7080531"/>
              <a:gd name="connsiteY14" fmla="*/ 3803257 h 4094570"/>
              <a:gd name="connsiteX15" fmla="*/ 3552403 w 7080531"/>
              <a:gd name="connsiteY15" fmla="*/ 3795165 h 4094570"/>
              <a:gd name="connsiteX16" fmla="*/ 3520035 w 7080531"/>
              <a:gd name="connsiteY16" fmla="*/ 3787073 h 4094570"/>
              <a:gd name="connsiteX17" fmla="*/ 3455299 w 7080531"/>
              <a:gd name="connsiteY17" fmla="*/ 3778981 h 4094570"/>
              <a:gd name="connsiteX18" fmla="*/ 3366286 w 7080531"/>
              <a:gd name="connsiteY18" fmla="*/ 3730429 h 4094570"/>
              <a:gd name="connsiteX19" fmla="*/ 3333918 w 7080531"/>
              <a:gd name="connsiteY19" fmla="*/ 3722337 h 4094570"/>
              <a:gd name="connsiteX20" fmla="*/ 3083065 w 7080531"/>
              <a:gd name="connsiteY20" fmla="*/ 3706153 h 4094570"/>
              <a:gd name="connsiteX21" fmla="*/ 2896948 w 7080531"/>
              <a:gd name="connsiteY21" fmla="*/ 3714245 h 4094570"/>
              <a:gd name="connsiteX22" fmla="*/ 2621819 w 7080531"/>
              <a:gd name="connsiteY22" fmla="*/ 3698061 h 4094570"/>
              <a:gd name="connsiteX23" fmla="*/ 2597543 w 7080531"/>
              <a:gd name="connsiteY23" fmla="*/ 3681877 h 4094570"/>
              <a:gd name="connsiteX24" fmla="*/ 2589451 w 7080531"/>
              <a:gd name="connsiteY24" fmla="*/ 3657600 h 4094570"/>
              <a:gd name="connsiteX25" fmla="*/ 2573267 w 7080531"/>
              <a:gd name="connsiteY25" fmla="*/ 3633324 h 4094570"/>
              <a:gd name="connsiteX26" fmla="*/ 2540899 w 7080531"/>
              <a:gd name="connsiteY26" fmla="*/ 3560496 h 4094570"/>
              <a:gd name="connsiteX27" fmla="*/ 2532807 w 7080531"/>
              <a:gd name="connsiteY27" fmla="*/ 3503852 h 4094570"/>
              <a:gd name="connsiteX28" fmla="*/ 979136 w 7080531"/>
              <a:gd name="connsiteY28" fmla="*/ 3520036 h 4094570"/>
              <a:gd name="connsiteX29" fmla="*/ 704007 w 7080531"/>
              <a:gd name="connsiteY29" fmla="*/ 3455300 h 4094570"/>
              <a:gd name="connsiteX30" fmla="*/ 542166 w 7080531"/>
              <a:gd name="connsiteY30" fmla="*/ 3342011 h 4094570"/>
              <a:gd name="connsiteX31" fmla="*/ 493614 w 7080531"/>
              <a:gd name="connsiteY31" fmla="*/ 3236815 h 4094570"/>
              <a:gd name="connsiteX32" fmla="*/ 453154 w 7080531"/>
              <a:gd name="connsiteY32" fmla="*/ 3018330 h 4094570"/>
              <a:gd name="connsiteX33" fmla="*/ 396509 w 7080531"/>
              <a:gd name="connsiteY33" fmla="*/ 2379059 h 4094570"/>
              <a:gd name="connsiteX34" fmla="*/ 0 w 7080531"/>
              <a:gd name="connsiteY34" fmla="*/ 2379059 h 4094570"/>
              <a:gd name="connsiteX35" fmla="*/ 0 w 7080531"/>
              <a:gd name="connsiteY35" fmla="*/ 1917813 h 4094570"/>
              <a:gd name="connsiteX36" fmla="*/ 218485 w 7080531"/>
              <a:gd name="connsiteY36" fmla="*/ 1707420 h 4094570"/>
              <a:gd name="connsiteX37" fmla="*/ 169932 w 7080531"/>
              <a:gd name="connsiteY37" fmla="*/ 0 h 409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80531" h="4094570">
                <a:moveTo>
                  <a:pt x="169932" y="0"/>
                </a:moveTo>
                <a:lnTo>
                  <a:pt x="7072439" y="32369"/>
                </a:lnTo>
                <a:cubicBezTo>
                  <a:pt x="7075136" y="987229"/>
                  <a:pt x="7077834" y="1942089"/>
                  <a:pt x="7080531" y="2896949"/>
                </a:cubicBezTo>
                <a:lnTo>
                  <a:pt x="5680608" y="4094570"/>
                </a:lnTo>
                <a:lnTo>
                  <a:pt x="4491079" y="4094570"/>
                </a:lnTo>
                <a:lnTo>
                  <a:pt x="4491079" y="4094570"/>
                </a:lnTo>
                <a:cubicBezTo>
                  <a:pt x="4477592" y="4072991"/>
                  <a:pt x="4462804" y="4052173"/>
                  <a:pt x="4450619" y="4029834"/>
                </a:cubicBezTo>
                <a:cubicBezTo>
                  <a:pt x="4427569" y="3987576"/>
                  <a:pt x="4460806" y="4022638"/>
                  <a:pt x="4426343" y="3981282"/>
                </a:cubicBezTo>
                <a:cubicBezTo>
                  <a:pt x="4388865" y="3936309"/>
                  <a:pt x="4416964" y="3975099"/>
                  <a:pt x="4377791" y="3940822"/>
                </a:cubicBezTo>
                <a:cubicBezTo>
                  <a:pt x="4320570" y="3890753"/>
                  <a:pt x="4360224" y="3907992"/>
                  <a:pt x="4313054" y="3892269"/>
                </a:cubicBezTo>
                <a:lnTo>
                  <a:pt x="4264502" y="3859901"/>
                </a:lnTo>
                <a:cubicBezTo>
                  <a:pt x="4244411" y="3846507"/>
                  <a:pt x="4204637" y="3832797"/>
                  <a:pt x="4183582" y="3827533"/>
                </a:cubicBezTo>
                <a:cubicBezTo>
                  <a:pt x="4172793" y="3824836"/>
                  <a:pt x="4162297" y="3820365"/>
                  <a:pt x="4151214" y="3819441"/>
                </a:cubicBezTo>
                <a:cubicBezTo>
                  <a:pt x="4097386" y="3814955"/>
                  <a:pt x="4043356" y="3813179"/>
                  <a:pt x="3989373" y="3811349"/>
                </a:cubicBezTo>
                <a:lnTo>
                  <a:pt x="3673784" y="3803257"/>
                </a:lnTo>
                <a:cubicBezTo>
                  <a:pt x="3633324" y="3800560"/>
                  <a:pt x="3592730" y="3799410"/>
                  <a:pt x="3552403" y="3795165"/>
                </a:cubicBezTo>
                <a:cubicBezTo>
                  <a:pt x="3541343" y="3794001"/>
                  <a:pt x="3531005" y="3788901"/>
                  <a:pt x="3520035" y="3787073"/>
                </a:cubicBezTo>
                <a:cubicBezTo>
                  <a:pt x="3498584" y="3783498"/>
                  <a:pt x="3476878" y="3781678"/>
                  <a:pt x="3455299" y="3778981"/>
                </a:cubicBezTo>
                <a:cubicBezTo>
                  <a:pt x="3410949" y="3749414"/>
                  <a:pt x="3439722" y="3767146"/>
                  <a:pt x="3366286" y="3730429"/>
                </a:cubicBezTo>
                <a:cubicBezTo>
                  <a:pt x="3356339" y="3725455"/>
                  <a:pt x="3344888" y="3724165"/>
                  <a:pt x="3333918" y="3722337"/>
                </a:cubicBezTo>
                <a:cubicBezTo>
                  <a:pt x="3250301" y="3708401"/>
                  <a:pt x="3168871" y="3709884"/>
                  <a:pt x="3083065" y="3706153"/>
                </a:cubicBezTo>
                <a:cubicBezTo>
                  <a:pt x="3021026" y="3708850"/>
                  <a:pt x="2959046" y="3714245"/>
                  <a:pt x="2896948" y="3714245"/>
                </a:cubicBezTo>
                <a:cubicBezTo>
                  <a:pt x="2676922" y="3714245"/>
                  <a:pt x="2728085" y="3724628"/>
                  <a:pt x="2621819" y="3698061"/>
                </a:cubicBezTo>
                <a:cubicBezTo>
                  <a:pt x="2613727" y="3692666"/>
                  <a:pt x="2603618" y="3689471"/>
                  <a:pt x="2597543" y="3681877"/>
                </a:cubicBezTo>
                <a:cubicBezTo>
                  <a:pt x="2592214" y="3675216"/>
                  <a:pt x="2593266" y="3665230"/>
                  <a:pt x="2589451" y="3657600"/>
                </a:cubicBezTo>
                <a:cubicBezTo>
                  <a:pt x="2585102" y="3648901"/>
                  <a:pt x="2577217" y="3642211"/>
                  <a:pt x="2573267" y="3633324"/>
                </a:cubicBezTo>
                <a:cubicBezTo>
                  <a:pt x="2534748" y="3546657"/>
                  <a:pt x="2577525" y="3615436"/>
                  <a:pt x="2540899" y="3560496"/>
                </a:cubicBezTo>
                <a:cubicBezTo>
                  <a:pt x="2531749" y="3514746"/>
                  <a:pt x="2532807" y="3533790"/>
                  <a:pt x="2532807" y="3503852"/>
                </a:cubicBezTo>
                <a:lnTo>
                  <a:pt x="979136" y="3520036"/>
                </a:lnTo>
                <a:lnTo>
                  <a:pt x="704007" y="3455300"/>
                </a:lnTo>
                <a:lnTo>
                  <a:pt x="542166" y="3342011"/>
                </a:lnTo>
                <a:lnTo>
                  <a:pt x="493614" y="3236815"/>
                </a:lnTo>
                <a:lnTo>
                  <a:pt x="453154" y="3018330"/>
                </a:lnTo>
                <a:lnTo>
                  <a:pt x="396509" y="2379059"/>
                </a:lnTo>
                <a:lnTo>
                  <a:pt x="0" y="2379059"/>
                </a:lnTo>
                <a:lnTo>
                  <a:pt x="0" y="1917813"/>
                </a:lnTo>
                <a:lnTo>
                  <a:pt x="218485" y="1707420"/>
                </a:lnTo>
                <a:lnTo>
                  <a:pt x="169932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7" name="직사각형 506"/>
          <p:cNvSpPr/>
          <p:nvPr/>
        </p:nvSpPr>
        <p:spPr bwMode="auto">
          <a:xfrm>
            <a:off x="2765425" y="4895684"/>
            <a:ext cx="1547631" cy="29940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Building</a:t>
            </a:r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8" name="직사각형 507"/>
          <p:cNvSpPr/>
          <p:nvPr/>
        </p:nvSpPr>
        <p:spPr bwMode="auto">
          <a:xfrm>
            <a:off x="354000" y="1877354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9" name="직사각형 508"/>
          <p:cNvSpPr/>
          <p:nvPr/>
        </p:nvSpPr>
        <p:spPr bwMode="auto">
          <a:xfrm>
            <a:off x="1419225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10" name="직사각형 509"/>
          <p:cNvSpPr/>
          <p:nvPr/>
        </p:nvSpPr>
        <p:spPr bwMode="auto">
          <a:xfrm>
            <a:off x="412695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11" name="직사각형 510"/>
          <p:cNvSpPr/>
          <p:nvPr/>
        </p:nvSpPr>
        <p:spPr bwMode="auto">
          <a:xfrm>
            <a:off x="412695" y="1453425"/>
            <a:ext cx="291313" cy="114898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12" name="Image"/>
          <p:cNvGrpSpPr/>
          <p:nvPr/>
        </p:nvGrpSpPr>
        <p:grpSpPr>
          <a:xfrm>
            <a:off x="440773" y="1276854"/>
            <a:ext cx="125597" cy="125597"/>
            <a:chOff x="9600101" y="1622168"/>
            <a:chExt cx="1333500" cy="1333500"/>
          </a:xfrm>
        </p:grpSpPr>
        <p:sp>
          <p:nvSpPr>
            <p:cNvPr id="514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15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2" name="TextBox 521"/>
          <p:cNvSpPr txBox="1"/>
          <p:nvPr/>
        </p:nvSpPr>
        <p:spPr>
          <a:xfrm>
            <a:off x="443033" y="1192216"/>
            <a:ext cx="37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 A</a:t>
            </a:r>
          </a:p>
          <a:p>
            <a:pPr algn="ctr"/>
            <a:r>
              <a:rPr lang="en-US" altLang="ko-KR" sz="700" smtClean="0">
                <a:latin typeface="+mn-ea"/>
              </a:rPr>
              <a:t> 18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523" name="직선 연결선 522"/>
          <p:cNvCxnSpPr/>
          <p:nvPr/>
        </p:nvCxnSpPr>
        <p:spPr>
          <a:xfrm>
            <a:off x="601243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" name="직사각형 523"/>
          <p:cNvSpPr/>
          <p:nvPr/>
        </p:nvSpPr>
        <p:spPr bwMode="auto">
          <a:xfrm>
            <a:off x="887546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25" name="직사각형 524"/>
          <p:cNvSpPr/>
          <p:nvPr/>
        </p:nvSpPr>
        <p:spPr bwMode="auto">
          <a:xfrm>
            <a:off x="887546" y="1453425"/>
            <a:ext cx="291313" cy="114898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26" name="Image"/>
          <p:cNvGrpSpPr/>
          <p:nvPr/>
        </p:nvGrpSpPr>
        <p:grpSpPr>
          <a:xfrm>
            <a:off x="915624" y="1276854"/>
            <a:ext cx="125597" cy="125597"/>
            <a:chOff x="9600101" y="1622168"/>
            <a:chExt cx="1333500" cy="1333500"/>
          </a:xfrm>
        </p:grpSpPr>
        <p:sp>
          <p:nvSpPr>
            <p:cNvPr id="528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29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1" name="TextBox 530"/>
          <p:cNvSpPr txBox="1"/>
          <p:nvPr/>
        </p:nvSpPr>
        <p:spPr>
          <a:xfrm>
            <a:off x="865861" y="1192217"/>
            <a:ext cx="423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M</a:t>
            </a:r>
          </a:p>
          <a:p>
            <a:pPr algn="ctr"/>
            <a:r>
              <a:rPr lang="en-US" altLang="ko-KR" sz="700" smtClean="0">
                <a:latin typeface="+mn-ea"/>
              </a:rPr>
              <a:t>5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532" name="직선 연결선 531"/>
          <p:cNvCxnSpPr/>
          <p:nvPr/>
        </p:nvCxnSpPr>
        <p:spPr>
          <a:xfrm>
            <a:off x="1054424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3" name="직사각형 532"/>
          <p:cNvSpPr/>
          <p:nvPr/>
        </p:nvSpPr>
        <p:spPr bwMode="auto">
          <a:xfrm>
            <a:off x="1321792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35" name="직사각형 534"/>
          <p:cNvSpPr/>
          <p:nvPr/>
        </p:nvSpPr>
        <p:spPr bwMode="auto">
          <a:xfrm>
            <a:off x="1321792" y="1453425"/>
            <a:ext cx="291313" cy="114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36" name="Image"/>
          <p:cNvGrpSpPr/>
          <p:nvPr/>
        </p:nvGrpSpPr>
        <p:grpSpPr>
          <a:xfrm>
            <a:off x="1349870" y="1276854"/>
            <a:ext cx="125597" cy="125597"/>
            <a:chOff x="9600101" y="1622168"/>
            <a:chExt cx="1333500" cy="1333500"/>
          </a:xfrm>
        </p:grpSpPr>
        <p:sp>
          <p:nvSpPr>
            <p:cNvPr id="537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38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0" name="TextBox 539"/>
          <p:cNvSpPr txBox="1"/>
          <p:nvPr/>
        </p:nvSpPr>
        <p:spPr>
          <a:xfrm>
            <a:off x="1330276" y="1192217"/>
            <a:ext cx="393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A</a:t>
            </a:r>
          </a:p>
          <a:p>
            <a:pPr algn="ctr"/>
            <a:r>
              <a:rPr lang="en-US" altLang="ko-KR" sz="700">
                <a:latin typeface="+mn-ea"/>
              </a:rPr>
              <a:t>7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541" name="직선 연결선 540"/>
          <p:cNvCxnSpPr/>
          <p:nvPr/>
        </p:nvCxnSpPr>
        <p:spPr>
          <a:xfrm>
            <a:off x="1510342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" name="직사각형 541"/>
          <p:cNvSpPr/>
          <p:nvPr/>
        </p:nvSpPr>
        <p:spPr bwMode="auto">
          <a:xfrm>
            <a:off x="1704427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43" name="직사각형 542"/>
          <p:cNvSpPr/>
          <p:nvPr/>
        </p:nvSpPr>
        <p:spPr bwMode="auto">
          <a:xfrm>
            <a:off x="1704427" y="1453425"/>
            <a:ext cx="291313" cy="114898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44" name="Image"/>
          <p:cNvGrpSpPr/>
          <p:nvPr/>
        </p:nvGrpSpPr>
        <p:grpSpPr>
          <a:xfrm>
            <a:off x="1732505" y="1276854"/>
            <a:ext cx="125597" cy="125597"/>
            <a:chOff x="9600101" y="1622168"/>
            <a:chExt cx="1333500" cy="1333500"/>
          </a:xfrm>
        </p:grpSpPr>
        <p:sp>
          <p:nvSpPr>
            <p:cNvPr id="545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46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8" name="TextBox 547"/>
          <p:cNvSpPr txBox="1"/>
          <p:nvPr/>
        </p:nvSpPr>
        <p:spPr>
          <a:xfrm>
            <a:off x="1706500" y="1192217"/>
            <a:ext cx="39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4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549" name="직선 연결선 548"/>
          <p:cNvCxnSpPr/>
          <p:nvPr/>
        </p:nvCxnSpPr>
        <p:spPr>
          <a:xfrm>
            <a:off x="1892975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직사각형 549"/>
          <p:cNvSpPr/>
          <p:nvPr/>
        </p:nvSpPr>
        <p:spPr bwMode="auto">
          <a:xfrm>
            <a:off x="2817448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51" name="직사각형 550"/>
          <p:cNvSpPr/>
          <p:nvPr/>
        </p:nvSpPr>
        <p:spPr bwMode="auto">
          <a:xfrm>
            <a:off x="2817448" y="1469609"/>
            <a:ext cx="291313" cy="1148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52" name="TextBox 551"/>
          <p:cNvSpPr txBox="1"/>
          <p:nvPr/>
        </p:nvSpPr>
        <p:spPr>
          <a:xfrm>
            <a:off x="2765427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RC07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53" name="Image"/>
          <p:cNvGrpSpPr/>
          <p:nvPr/>
        </p:nvGrpSpPr>
        <p:grpSpPr>
          <a:xfrm>
            <a:off x="2845526" y="1293038"/>
            <a:ext cx="125597" cy="125597"/>
            <a:chOff x="9600101" y="1622168"/>
            <a:chExt cx="1333500" cy="1333500"/>
          </a:xfrm>
        </p:grpSpPr>
        <p:sp>
          <p:nvSpPr>
            <p:cNvPr id="554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55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7" name="TextBox 556"/>
          <p:cNvSpPr txBox="1"/>
          <p:nvPr/>
        </p:nvSpPr>
        <p:spPr>
          <a:xfrm>
            <a:off x="2828190" y="1208400"/>
            <a:ext cx="382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 A</a:t>
            </a:r>
          </a:p>
          <a:p>
            <a:pPr algn="ctr"/>
            <a:r>
              <a:rPr lang="en-US" altLang="ko-KR" sz="700" smtClean="0">
                <a:latin typeface="+mn-ea"/>
              </a:rPr>
              <a:t>9</a:t>
            </a:r>
            <a:endParaRPr lang="ko-KR" altLang="en-US" sz="700" dirty="0">
              <a:latin typeface="+mn-ea"/>
            </a:endParaRPr>
          </a:p>
        </p:txBody>
      </p:sp>
      <p:cxnSp>
        <p:nvCxnSpPr>
          <p:cNvPr id="558" name="직선 연결선 557"/>
          <p:cNvCxnSpPr/>
          <p:nvPr/>
        </p:nvCxnSpPr>
        <p:spPr>
          <a:xfrm>
            <a:off x="3005996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9" name="직사각형 558"/>
          <p:cNvSpPr/>
          <p:nvPr/>
        </p:nvSpPr>
        <p:spPr bwMode="auto">
          <a:xfrm>
            <a:off x="3200082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60" name="직사각형 559"/>
          <p:cNvSpPr/>
          <p:nvPr/>
        </p:nvSpPr>
        <p:spPr bwMode="auto">
          <a:xfrm>
            <a:off x="3200082" y="1469609"/>
            <a:ext cx="291313" cy="114898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61" name="TextBox 560"/>
          <p:cNvSpPr txBox="1"/>
          <p:nvPr/>
        </p:nvSpPr>
        <p:spPr>
          <a:xfrm>
            <a:off x="3148060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RC06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62" name="Image"/>
          <p:cNvGrpSpPr/>
          <p:nvPr/>
        </p:nvGrpSpPr>
        <p:grpSpPr>
          <a:xfrm>
            <a:off x="3228159" y="1293038"/>
            <a:ext cx="125597" cy="125597"/>
            <a:chOff x="9600101" y="1622168"/>
            <a:chExt cx="1333500" cy="1333500"/>
          </a:xfrm>
        </p:grpSpPr>
        <p:sp>
          <p:nvSpPr>
            <p:cNvPr id="563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6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0" name="TextBox 569"/>
          <p:cNvSpPr txBox="1"/>
          <p:nvPr/>
        </p:nvSpPr>
        <p:spPr>
          <a:xfrm>
            <a:off x="3210824" y="1208400"/>
            <a:ext cx="36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17</a:t>
            </a:r>
            <a:endParaRPr lang="ko-KR" altLang="en-US" sz="700" dirty="0">
              <a:latin typeface="+mn-ea"/>
            </a:endParaRPr>
          </a:p>
        </p:txBody>
      </p:sp>
      <p:cxnSp>
        <p:nvCxnSpPr>
          <p:cNvPr id="571" name="직선 연결선 570"/>
          <p:cNvCxnSpPr/>
          <p:nvPr/>
        </p:nvCxnSpPr>
        <p:spPr>
          <a:xfrm>
            <a:off x="3388631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2" name="직사각형 571"/>
          <p:cNvSpPr/>
          <p:nvPr/>
        </p:nvSpPr>
        <p:spPr bwMode="auto">
          <a:xfrm>
            <a:off x="3626945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6" name="직사각형 575"/>
          <p:cNvSpPr/>
          <p:nvPr/>
        </p:nvSpPr>
        <p:spPr bwMode="auto">
          <a:xfrm>
            <a:off x="3626945" y="1469609"/>
            <a:ext cx="291313" cy="114898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7" name="TextBox 576"/>
          <p:cNvSpPr txBox="1"/>
          <p:nvPr/>
        </p:nvSpPr>
        <p:spPr>
          <a:xfrm>
            <a:off x="3574924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RC05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78" name="Image"/>
          <p:cNvGrpSpPr/>
          <p:nvPr/>
        </p:nvGrpSpPr>
        <p:grpSpPr>
          <a:xfrm>
            <a:off x="3655023" y="1293038"/>
            <a:ext cx="125597" cy="125597"/>
            <a:chOff x="9600101" y="1622168"/>
            <a:chExt cx="1333500" cy="1333500"/>
          </a:xfrm>
        </p:grpSpPr>
        <p:sp>
          <p:nvSpPr>
            <p:cNvPr id="579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80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9" name="TextBox 588"/>
          <p:cNvSpPr txBox="1"/>
          <p:nvPr/>
        </p:nvSpPr>
        <p:spPr>
          <a:xfrm>
            <a:off x="3626944" y="1208400"/>
            <a:ext cx="37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10</a:t>
            </a:r>
            <a:endParaRPr lang="ko-KR" altLang="en-US" sz="700" dirty="0">
              <a:latin typeface="+mn-ea"/>
            </a:endParaRPr>
          </a:p>
        </p:txBody>
      </p:sp>
      <p:cxnSp>
        <p:nvCxnSpPr>
          <p:cNvPr id="621" name="직선 연결선 620"/>
          <p:cNvCxnSpPr/>
          <p:nvPr/>
        </p:nvCxnSpPr>
        <p:spPr>
          <a:xfrm>
            <a:off x="3815493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2" name="직사각형 621"/>
          <p:cNvSpPr/>
          <p:nvPr/>
        </p:nvSpPr>
        <p:spPr bwMode="auto">
          <a:xfrm>
            <a:off x="4009579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23" name="직사각형 622"/>
          <p:cNvSpPr/>
          <p:nvPr/>
        </p:nvSpPr>
        <p:spPr bwMode="auto">
          <a:xfrm>
            <a:off x="4009579" y="1469609"/>
            <a:ext cx="291313" cy="1148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24" name="TextBox 623"/>
          <p:cNvSpPr txBox="1"/>
          <p:nvPr/>
        </p:nvSpPr>
        <p:spPr>
          <a:xfrm>
            <a:off x="3957557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RC04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25" name="Image"/>
          <p:cNvGrpSpPr/>
          <p:nvPr/>
        </p:nvGrpSpPr>
        <p:grpSpPr>
          <a:xfrm>
            <a:off x="4037656" y="1293038"/>
            <a:ext cx="125597" cy="125597"/>
            <a:chOff x="9600101" y="1622168"/>
            <a:chExt cx="1333500" cy="1333500"/>
          </a:xfrm>
        </p:grpSpPr>
        <p:sp>
          <p:nvSpPr>
            <p:cNvPr id="626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27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9" name="TextBox 628"/>
          <p:cNvSpPr txBox="1"/>
          <p:nvPr/>
        </p:nvSpPr>
        <p:spPr>
          <a:xfrm>
            <a:off x="4037657" y="1208401"/>
            <a:ext cx="343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M</a:t>
            </a:r>
            <a:endParaRPr lang="en-US" altLang="ko-KR" sz="700" smtClean="0">
              <a:latin typeface="+mn-ea"/>
            </a:endParaRPr>
          </a:p>
          <a:p>
            <a:pPr algn="ctr"/>
            <a:r>
              <a:rPr lang="en-US" altLang="ko-KR" sz="700" smtClean="0">
                <a:latin typeface="+mn-ea"/>
              </a:rPr>
              <a:t>9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630" name="직선 연결선 629"/>
          <p:cNvCxnSpPr/>
          <p:nvPr/>
        </p:nvCxnSpPr>
        <p:spPr>
          <a:xfrm>
            <a:off x="4198128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1" name="직사각형 630"/>
          <p:cNvSpPr/>
          <p:nvPr/>
        </p:nvSpPr>
        <p:spPr bwMode="auto">
          <a:xfrm>
            <a:off x="5057159" y="1240767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2" name="직사각형 631"/>
          <p:cNvSpPr/>
          <p:nvPr/>
        </p:nvSpPr>
        <p:spPr bwMode="auto">
          <a:xfrm>
            <a:off x="5057159" y="1477701"/>
            <a:ext cx="291313" cy="114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633" name="Image"/>
          <p:cNvGrpSpPr/>
          <p:nvPr/>
        </p:nvGrpSpPr>
        <p:grpSpPr>
          <a:xfrm>
            <a:off x="5085237" y="1301130"/>
            <a:ext cx="125597" cy="125597"/>
            <a:chOff x="9600101" y="1622168"/>
            <a:chExt cx="1333500" cy="1333500"/>
          </a:xfrm>
        </p:grpSpPr>
        <p:sp>
          <p:nvSpPr>
            <p:cNvPr id="634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35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7" name="TextBox 636"/>
          <p:cNvSpPr txBox="1"/>
          <p:nvPr/>
        </p:nvSpPr>
        <p:spPr>
          <a:xfrm>
            <a:off x="5039898" y="1216493"/>
            <a:ext cx="423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21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638" name="직선 연결선 637"/>
          <p:cNvCxnSpPr/>
          <p:nvPr/>
        </p:nvCxnSpPr>
        <p:spPr>
          <a:xfrm>
            <a:off x="5245709" y="1378473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9" name="그룹 638"/>
          <p:cNvGrpSpPr/>
          <p:nvPr/>
        </p:nvGrpSpPr>
        <p:grpSpPr>
          <a:xfrm>
            <a:off x="5439794" y="1216491"/>
            <a:ext cx="393298" cy="380008"/>
            <a:chOff x="412694" y="1192215"/>
            <a:chExt cx="393298" cy="380008"/>
          </a:xfrm>
        </p:grpSpPr>
        <p:sp>
          <p:nvSpPr>
            <p:cNvPr id="640" name="직사각형 639"/>
            <p:cNvSpPr/>
            <p:nvPr/>
          </p:nvSpPr>
          <p:spPr bwMode="auto">
            <a:xfrm>
              <a:off x="412694" y="1216491"/>
              <a:ext cx="291313" cy="35573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41" name="직사각형 640"/>
            <p:cNvSpPr/>
            <p:nvPr/>
          </p:nvSpPr>
          <p:spPr bwMode="auto">
            <a:xfrm>
              <a:off x="412694" y="1453425"/>
              <a:ext cx="291313" cy="114898"/>
            </a:xfrm>
            <a:prstGeom prst="rect">
              <a:avLst/>
            </a:prstGeom>
            <a:solidFill>
              <a:srgbClr val="00B0F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642" name="Image"/>
            <p:cNvGrpSpPr/>
            <p:nvPr/>
          </p:nvGrpSpPr>
          <p:grpSpPr>
            <a:xfrm>
              <a:off x="440772" y="1276852"/>
              <a:ext cx="125597" cy="125597"/>
              <a:chOff x="9600101" y="1622168"/>
              <a:chExt cx="1333500" cy="1333500"/>
            </a:xfrm>
          </p:grpSpPr>
          <p:sp>
            <p:nvSpPr>
              <p:cNvPr id="645" name="Border"/>
              <p:cNvSpPr>
                <a:spLocks noChangeAspect="1"/>
              </p:cNvSpPr>
              <p:nvPr/>
            </p:nvSpPr>
            <p:spPr>
              <a:xfrm>
                <a:off x="9600101" y="1622168"/>
                <a:ext cx="1333500" cy="13335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646" name="Line"/>
              <p:cNvCxnSpPr/>
              <p:nvPr/>
            </p:nvCxnSpPr>
            <p:spPr>
              <a:xfrm>
                <a:off x="9793519" y="1815586"/>
                <a:ext cx="946665" cy="946664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Line"/>
              <p:cNvCxnSpPr/>
              <p:nvPr/>
            </p:nvCxnSpPr>
            <p:spPr>
              <a:xfrm flipV="1">
                <a:off x="9793519" y="1815587"/>
                <a:ext cx="946666" cy="946663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3" name="TextBox 642"/>
            <p:cNvSpPr txBox="1"/>
            <p:nvPr/>
          </p:nvSpPr>
          <p:spPr>
            <a:xfrm>
              <a:off x="418510" y="1192215"/>
              <a:ext cx="3874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smtClean="0">
                  <a:latin typeface="+mn-ea"/>
                </a:rPr>
                <a:t>A</a:t>
              </a:r>
            </a:p>
            <a:p>
              <a:pPr algn="ctr"/>
              <a:r>
                <a:rPr lang="en-US" altLang="ko-KR" sz="700" smtClean="0">
                  <a:latin typeface="+mn-ea"/>
                </a:rPr>
                <a:t>2</a:t>
              </a:r>
              <a:endParaRPr lang="ko-KR" altLang="en-US" sz="700" dirty="0" smtClean="0">
                <a:latin typeface="+mn-ea"/>
              </a:endParaRPr>
            </a:p>
          </p:txBody>
        </p:sp>
        <p:cxnSp>
          <p:nvCxnSpPr>
            <p:cNvPr id="644" name="직선 연결선 643"/>
            <p:cNvCxnSpPr/>
            <p:nvPr/>
          </p:nvCxnSpPr>
          <p:spPr>
            <a:xfrm>
              <a:off x="601244" y="1354195"/>
              <a:ext cx="72000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8" name="모서리가 둥근 직사각형 647"/>
          <p:cNvSpPr/>
          <p:nvPr/>
        </p:nvSpPr>
        <p:spPr bwMode="auto">
          <a:xfrm>
            <a:off x="412694" y="1663978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9" name="모서리가 둥근 직사각형 648"/>
          <p:cNvSpPr/>
          <p:nvPr/>
        </p:nvSpPr>
        <p:spPr bwMode="auto">
          <a:xfrm>
            <a:off x="704007" y="1644212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0" name="모서리가 둥근 직사각형 649"/>
          <p:cNvSpPr/>
          <p:nvPr/>
        </p:nvSpPr>
        <p:spPr bwMode="auto">
          <a:xfrm>
            <a:off x="1155382" y="1644212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1" name="모서리가 둥근 직사각형 650"/>
          <p:cNvSpPr/>
          <p:nvPr/>
        </p:nvSpPr>
        <p:spPr bwMode="auto">
          <a:xfrm>
            <a:off x="1004057" y="1718676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2" name="모서리가 둥근 직사각형 651"/>
          <p:cNvSpPr/>
          <p:nvPr/>
        </p:nvSpPr>
        <p:spPr bwMode="auto">
          <a:xfrm>
            <a:off x="674210" y="1741533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3" name="모서리가 둥근 직사각형 652"/>
          <p:cNvSpPr/>
          <p:nvPr/>
        </p:nvSpPr>
        <p:spPr bwMode="auto">
          <a:xfrm>
            <a:off x="1634618" y="1657381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4" name="모서리가 둥근 직사각형 653"/>
          <p:cNvSpPr/>
          <p:nvPr/>
        </p:nvSpPr>
        <p:spPr bwMode="auto">
          <a:xfrm>
            <a:off x="2426163" y="1657381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5" name="모서리가 둥근 직사각형 654"/>
          <p:cNvSpPr/>
          <p:nvPr/>
        </p:nvSpPr>
        <p:spPr bwMode="auto">
          <a:xfrm>
            <a:off x="2558602" y="1725572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6" name="모서리가 둥근 직사각형 655"/>
          <p:cNvSpPr/>
          <p:nvPr/>
        </p:nvSpPr>
        <p:spPr bwMode="auto">
          <a:xfrm>
            <a:off x="3727133" y="1679853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7" name="모서리가 둥근 직사각형 656"/>
          <p:cNvSpPr/>
          <p:nvPr/>
        </p:nvSpPr>
        <p:spPr bwMode="auto">
          <a:xfrm>
            <a:off x="4975993" y="1672957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8" name="모서리가 둥근 직사각형 657"/>
          <p:cNvSpPr/>
          <p:nvPr/>
        </p:nvSpPr>
        <p:spPr bwMode="auto">
          <a:xfrm>
            <a:off x="6390311" y="1640646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9" name="모서리가 둥근 직사각형 658"/>
          <p:cNvSpPr/>
          <p:nvPr/>
        </p:nvSpPr>
        <p:spPr bwMode="auto">
          <a:xfrm>
            <a:off x="6063548" y="1667071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0" name="모서리가 둥근 직사각형 659"/>
          <p:cNvSpPr/>
          <p:nvPr/>
        </p:nvSpPr>
        <p:spPr bwMode="auto">
          <a:xfrm>
            <a:off x="6180124" y="1653839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1" name="모서리가 둥근 직사각형 660"/>
          <p:cNvSpPr/>
          <p:nvPr/>
        </p:nvSpPr>
        <p:spPr bwMode="auto">
          <a:xfrm>
            <a:off x="1338944" y="1770687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2" name="모서리가 둥근 직사각형 661"/>
          <p:cNvSpPr/>
          <p:nvPr/>
        </p:nvSpPr>
        <p:spPr bwMode="auto">
          <a:xfrm>
            <a:off x="5005225" y="1762676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3" name="모서리가 둥근 직사각형 662"/>
          <p:cNvSpPr/>
          <p:nvPr/>
        </p:nvSpPr>
        <p:spPr bwMode="auto">
          <a:xfrm>
            <a:off x="6034404" y="1759878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4" name="모서리가 둥근 직사각형 663"/>
          <p:cNvSpPr/>
          <p:nvPr/>
        </p:nvSpPr>
        <p:spPr bwMode="auto">
          <a:xfrm>
            <a:off x="6216094" y="1770686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5" name="모서리가 둥근 직사각형 664"/>
          <p:cNvSpPr/>
          <p:nvPr/>
        </p:nvSpPr>
        <p:spPr bwMode="auto">
          <a:xfrm>
            <a:off x="1448482" y="1641118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6" name="모서리가 둥근 직사각형 665"/>
          <p:cNvSpPr/>
          <p:nvPr/>
        </p:nvSpPr>
        <p:spPr bwMode="auto">
          <a:xfrm>
            <a:off x="2288402" y="1765010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7" name="모서리가 둥근 직사각형 666"/>
          <p:cNvSpPr/>
          <p:nvPr/>
        </p:nvSpPr>
        <p:spPr bwMode="auto">
          <a:xfrm>
            <a:off x="3829206" y="1762363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8" name="모서리가 둥근 직사각형 667"/>
          <p:cNvSpPr/>
          <p:nvPr/>
        </p:nvSpPr>
        <p:spPr bwMode="auto">
          <a:xfrm>
            <a:off x="6332022" y="1703464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9" name="양쪽 모서리가 둥근 사각형 668"/>
          <p:cNvSpPr/>
          <p:nvPr/>
        </p:nvSpPr>
        <p:spPr bwMode="auto">
          <a:xfrm>
            <a:off x="390722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0" name="직사각형 669"/>
          <p:cNvSpPr/>
          <p:nvPr/>
        </p:nvSpPr>
        <p:spPr bwMode="auto">
          <a:xfrm>
            <a:off x="2816940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1" name="직사각형 670"/>
          <p:cNvSpPr/>
          <p:nvPr/>
        </p:nvSpPr>
        <p:spPr bwMode="auto">
          <a:xfrm>
            <a:off x="4224027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2" name="직사각형 671"/>
          <p:cNvSpPr/>
          <p:nvPr/>
        </p:nvSpPr>
        <p:spPr bwMode="auto">
          <a:xfrm>
            <a:off x="5632625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3" name="양쪽 모서리가 둥근 사각형 672"/>
          <p:cNvSpPr/>
          <p:nvPr/>
        </p:nvSpPr>
        <p:spPr bwMode="auto">
          <a:xfrm>
            <a:off x="390722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4" name="TextBox 673"/>
          <p:cNvSpPr txBox="1"/>
          <p:nvPr/>
        </p:nvSpPr>
        <p:spPr>
          <a:xfrm>
            <a:off x="370033" y="1919263"/>
            <a:ext cx="218492" cy="220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M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13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675" name="양쪽 모서리가 둥근 사각형 674"/>
          <p:cNvSpPr/>
          <p:nvPr/>
        </p:nvSpPr>
        <p:spPr bwMode="auto">
          <a:xfrm>
            <a:off x="673740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6" name="양쪽 모서리가 둥근 사각형 675"/>
          <p:cNvSpPr/>
          <p:nvPr/>
        </p:nvSpPr>
        <p:spPr bwMode="auto">
          <a:xfrm>
            <a:off x="673740" y="1834887"/>
            <a:ext cx="185387" cy="8058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1" name="TextBox 720"/>
          <p:cNvSpPr txBox="1"/>
          <p:nvPr/>
        </p:nvSpPr>
        <p:spPr>
          <a:xfrm>
            <a:off x="653049" y="1919263"/>
            <a:ext cx="218492" cy="220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722" name="양쪽 모서리가 둥근 사각형 721"/>
          <p:cNvSpPr/>
          <p:nvPr/>
        </p:nvSpPr>
        <p:spPr bwMode="auto">
          <a:xfrm>
            <a:off x="1788576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3" name="양쪽 모서리가 둥근 사각형 722"/>
          <p:cNvSpPr/>
          <p:nvPr/>
        </p:nvSpPr>
        <p:spPr bwMode="auto">
          <a:xfrm>
            <a:off x="1788576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4" name="TextBox 723"/>
          <p:cNvSpPr txBox="1"/>
          <p:nvPr/>
        </p:nvSpPr>
        <p:spPr>
          <a:xfrm>
            <a:off x="1767886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23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725" name="양쪽 모서리가 둥근 사각형 724"/>
          <p:cNvSpPr/>
          <p:nvPr/>
        </p:nvSpPr>
        <p:spPr bwMode="auto">
          <a:xfrm>
            <a:off x="2071592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6" name="양쪽 모서리가 둥근 사각형 725"/>
          <p:cNvSpPr/>
          <p:nvPr/>
        </p:nvSpPr>
        <p:spPr bwMode="auto">
          <a:xfrm>
            <a:off x="2071592" y="1834887"/>
            <a:ext cx="185387" cy="8058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1" name="TextBox 770"/>
          <p:cNvSpPr txBox="1"/>
          <p:nvPr/>
        </p:nvSpPr>
        <p:spPr>
          <a:xfrm>
            <a:off x="2050902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23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772" name="양쪽 모서리가 둥근 사각형 771"/>
          <p:cNvSpPr/>
          <p:nvPr/>
        </p:nvSpPr>
        <p:spPr bwMode="auto">
          <a:xfrm>
            <a:off x="3058638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3" name="양쪽 모서리가 둥근 사각형 772"/>
          <p:cNvSpPr/>
          <p:nvPr/>
        </p:nvSpPr>
        <p:spPr bwMode="auto">
          <a:xfrm>
            <a:off x="3058638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4" name="TextBox 773"/>
          <p:cNvSpPr txBox="1"/>
          <p:nvPr/>
        </p:nvSpPr>
        <p:spPr>
          <a:xfrm>
            <a:off x="3037948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9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775" name="양쪽 모서리가 둥근 사각형 774"/>
          <p:cNvSpPr/>
          <p:nvPr/>
        </p:nvSpPr>
        <p:spPr bwMode="auto">
          <a:xfrm>
            <a:off x="3471127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6" name="양쪽 모서리가 둥근 사각형 775"/>
          <p:cNvSpPr/>
          <p:nvPr/>
        </p:nvSpPr>
        <p:spPr bwMode="auto">
          <a:xfrm>
            <a:off x="3471127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1" name="TextBox 820"/>
          <p:cNvSpPr txBox="1"/>
          <p:nvPr/>
        </p:nvSpPr>
        <p:spPr>
          <a:xfrm>
            <a:off x="3450437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9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822" name="양쪽 모서리가 둥근 사각형 821"/>
          <p:cNvSpPr/>
          <p:nvPr/>
        </p:nvSpPr>
        <p:spPr bwMode="auto">
          <a:xfrm>
            <a:off x="4342041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3" name="양쪽 모서리가 둥근 사각형 822"/>
          <p:cNvSpPr/>
          <p:nvPr/>
        </p:nvSpPr>
        <p:spPr bwMode="auto">
          <a:xfrm>
            <a:off x="4342041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4" name="TextBox 823"/>
          <p:cNvSpPr txBox="1"/>
          <p:nvPr/>
        </p:nvSpPr>
        <p:spPr>
          <a:xfrm>
            <a:off x="4321350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825" name="양쪽 모서리가 둥근 사각형 824"/>
          <p:cNvSpPr/>
          <p:nvPr/>
        </p:nvSpPr>
        <p:spPr bwMode="auto">
          <a:xfrm>
            <a:off x="4875910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6" name="양쪽 모서리가 둥근 사각형 825"/>
          <p:cNvSpPr/>
          <p:nvPr/>
        </p:nvSpPr>
        <p:spPr bwMode="auto">
          <a:xfrm>
            <a:off x="4875910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4" name="TextBox 873"/>
          <p:cNvSpPr txBox="1"/>
          <p:nvPr/>
        </p:nvSpPr>
        <p:spPr>
          <a:xfrm>
            <a:off x="4855220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875" name="양쪽 모서리가 둥근 사각형 874"/>
          <p:cNvSpPr/>
          <p:nvPr/>
        </p:nvSpPr>
        <p:spPr bwMode="auto">
          <a:xfrm>
            <a:off x="6003674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6" name="양쪽 모서리가 둥근 사각형 875"/>
          <p:cNvSpPr/>
          <p:nvPr/>
        </p:nvSpPr>
        <p:spPr bwMode="auto">
          <a:xfrm>
            <a:off x="6003674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1" name="TextBox 920"/>
          <p:cNvSpPr txBox="1"/>
          <p:nvPr/>
        </p:nvSpPr>
        <p:spPr>
          <a:xfrm>
            <a:off x="5982984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22" name="양쪽 모서리가 둥근 사각형 921"/>
          <p:cNvSpPr/>
          <p:nvPr/>
        </p:nvSpPr>
        <p:spPr bwMode="auto">
          <a:xfrm>
            <a:off x="6375702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3" name="양쪽 모서리가 둥근 사각형 922"/>
          <p:cNvSpPr/>
          <p:nvPr/>
        </p:nvSpPr>
        <p:spPr bwMode="auto">
          <a:xfrm>
            <a:off x="6375702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4" name="TextBox 923"/>
          <p:cNvSpPr txBox="1"/>
          <p:nvPr/>
        </p:nvSpPr>
        <p:spPr>
          <a:xfrm>
            <a:off x="6355013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25" name="직사각형 924"/>
          <p:cNvSpPr/>
          <p:nvPr/>
        </p:nvSpPr>
        <p:spPr bwMode="auto">
          <a:xfrm>
            <a:off x="354000" y="2239308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6" name="직사각형 925"/>
          <p:cNvSpPr/>
          <p:nvPr/>
        </p:nvSpPr>
        <p:spPr bwMode="auto">
          <a:xfrm>
            <a:off x="1419225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9" name="양쪽 모서리가 둥근 사각형 928"/>
          <p:cNvSpPr/>
          <p:nvPr/>
        </p:nvSpPr>
        <p:spPr bwMode="auto">
          <a:xfrm>
            <a:off x="390722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3" name="직사각형 932"/>
          <p:cNvSpPr/>
          <p:nvPr/>
        </p:nvSpPr>
        <p:spPr bwMode="auto">
          <a:xfrm>
            <a:off x="2816940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4" name="직사각형 933"/>
          <p:cNvSpPr/>
          <p:nvPr/>
        </p:nvSpPr>
        <p:spPr bwMode="auto">
          <a:xfrm>
            <a:off x="4224027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1" name="직사각형 970"/>
          <p:cNvSpPr/>
          <p:nvPr/>
        </p:nvSpPr>
        <p:spPr bwMode="auto">
          <a:xfrm>
            <a:off x="5632625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2" name="양쪽 모서리가 둥근 사각형 971"/>
          <p:cNvSpPr/>
          <p:nvPr/>
        </p:nvSpPr>
        <p:spPr bwMode="auto">
          <a:xfrm>
            <a:off x="390722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3" name="TextBox 972"/>
          <p:cNvSpPr txBox="1"/>
          <p:nvPr/>
        </p:nvSpPr>
        <p:spPr>
          <a:xfrm>
            <a:off x="370033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74" name="양쪽 모서리가 둥근 사각형 973"/>
          <p:cNvSpPr/>
          <p:nvPr/>
        </p:nvSpPr>
        <p:spPr bwMode="auto">
          <a:xfrm>
            <a:off x="787027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5" name="양쪽 모서리가 둥근 사각형 974"/>
          <p:cNvSpPr/>
          <p:nvPr/>
        </p:nvSpPr>
        <p:spPr bwMode="auto">
          <a:xfrm>
            <a:off x="787027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6" name="TextBox 975"/>
          <p:cNvSpPr txBox="1"/>
          <p:nvPr/>
        </p:nvSpPr>
        <p:spPr>
          <a:xfrm>
            <a:off x="766338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79" name="양쪽 모서리가 둥근 사각형 978"/>
          <p:cNvSpPr/>
          <p:nvPr/>
        </p:nvSpPr>
        <p:spPr bwMode="auto">
          <a:xfrm>
            <a:off x="1578184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2" name="양쪽 모서리가 둥근 사각형 981"/>
          <p:cNvSpPr/>
          <p:nvPr/>
        </p:nvSpPr>
        <p:spPr bwMode="auto">
          <a:xfrm>
            <a:off x="1578184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5" name="TextBox 984"/>
          <p:cNvSpPr txBox="1"/>
          <p:nvPr/>
        </p:nvSpPr>
        <p:spPr>
          <a:xfrm>
            <a:off x="1557494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86" name="양쪽 모서리가 둥근 사각형 985"/>
          <p:cNvSpPr/>
          <p:nvPr/>
        </p:nvSpPr>
        <p:spPr bwMode="auto">
          <a:xfrm>
            <a:off x="2071592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7" name="양쪽 모서리가 둥근 사각형 986"/>
          <p:cNvSpPr/>
          <p:nvPr/>
        </p:nvSpPr>
        <p:spPr bwMode="auto">
          <a:xfrm>
            <a:off x="2071592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8" name="TextBox 987"/>
          <p:cNvSpPr txBox="1"/>
          <p:nvPr/>
        </p:nvSpPr>
        <p:spPr>
          <a:xfrm>
            <a:off x="2050902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89" name="양쪽 모서리가 둥근 사각형 988"/>
          <p:cNvSpPr/>
          <p:nvPr/>
        </p:nvSpPr>
        <p:spPr bwMode="auto">
          <a:xfrm>
            <a:off x="2977718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0" name="양쪽 모서리가 둥근 사각형 989"/>
          <p:cNvSpPr/>
          <p:nvPr/>
        </p:nvSpPr>
        <p:spPr bwMode="auto">
          <a:xfrm>
            <a:off x="2977718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1" name="TextBox 990"/>
          <p:cNvSpPr txBox="1"/>
          <p:nvPr/>
        </p:nvSpPr>
        <p:spPr>
          <a:xfrm>
            <a:off x="2957027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94" name="양쪽 모서리가 둥근 사각형 993"/>
          <p:cNvSpPr/>
          <p:nvPr/>
        </p:nvSpPr>
        <p:spPr bwMode="auto">
          <a:xfrm>
            <a:off x="3600599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5" name="양쪽 모서리가 둥근 사각형 994"/>
          <p:cNvSpPr/>
          <p:nvPr/>
        </p:nvSpPr>
        <p:spPr bwMode="auto">
          <a:xfrm>
            <a:off x="3600599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6" name="TextBox 995"/>
          <p:cNvSpPr txBox="1"/>
          <p:nvPr/>
        </p:nvSpPr>
        <p:spPr>
          <a:xfrm>
            <a:off x="3579908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97" name="양쪽 모서리가 둥근 사각형 996"/>
          <p:cNvSpPr/>
          <p:nvPr/>
        </p:nvSpPr>
        <p:spPr bwMode="auto">
          <a:xfrm>
            <a:off x="4261120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8" name="양쪽 모서리가 둥근 사각형 997"/>
          <p:cNvSpPr/>
          <p:nvPr/>
        </p:nvSpPr>
        <p:spPr bwMode="auto">
          <a:xfrm>
            <a:off x="4261120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9" name="TextBox 998"/>
          <p:cNvSpPr txBox="1"/>
          <p:nvPr/>
        </p:nvSpPr>
        <p:spPr>
          <a:xfrm>
            <a:off x="4240431" y="2281217"/>
            <a:ext cx="218492" cy="220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00" name="양쪽 모서리가 둥근 사각형 999"/>
          <p:cNvSpPr/>
          <p:nvPr/>
        </p:nvSpPr>
        <p:spPr bwMode="auto">
          <a:xfrm>
            <a:off x="4875910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1" name="양쪽 모서리가 둥근 사각형 1000"/>
          <p:cNvSpPr/>
          <p:nvPr/>
        </p:nvSpPr>
        <p:spPr bwMode="auto">
          <a:xfrm>
            <a:off x="4875910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2" name="TextBox 1001"/>
          <p:cNvSpPr txBox="1"/>
          <p:nvPr/>
        </p:nvSpPr>
        <p:spPr>
          <a:xfrm>
            <a:off x="4855220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03" name="양쪽 모서리가 둥근 사각형 1002"/>
          <p:cNvSpPr/>
          <p:nvPr/>
        </p:nvSpPr>
        <p:spPr bwMode="auto">
          <a:xfrm>
            <a:off x="6003674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4" name="양쪽 모서리가 둥근 사각형 1003"/>
          <p:cNvSpPr/>
          <p:nvPr/>
        </p:nvSpPr>
        <p:spPr bwMode="auto">
          <a:xfrm>
            <a:off x="6003674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5" name="TextBox 1004"/>
          <p:cNvSpPr txBox="1"/>
          <p:nvPr/>
        </p:nvSpPr>
        <p:spPr>
          <a:xfrm>
            <a:off x="5982984" y="2281217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06" name="양쪽 모서리가 둥근 사각형 1005"/>
          <p:cNvSpPr/>
          <p:nvPr/>
        </p:nvSpPr>
        <p:spPr bwMode="auto">
          <a:xfrm>
            <a:off x="6448531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7" name="양쪽 모서리가 둥근 사각형 1006"/>
          <p:cNvSpPr/>
          <p:nvPr/>
        </p:nvSpPr>
        <p:spPr bwMode="auto">
          <a:xfrm>
            <a:off x="6448531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8" name="TextBox 1007"/>
          <p:cNvSpPr txBox="1"/>
          <p:nvPr/>
        </p:nvSpPr>
        <p:spPr>
          <a:xfrm>
            <a:off x="6427841" y="2281217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09" name="직사각형 1008"/>
          <p:cNvSpPr/>
          <p:nvPr/>
        </p:nvSpPr>
        <p:spPr bwMode="auto">
          <a:xfrm>
            <a:off x="354000" y="2601041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0" name="직사각형 1009"/>
          <p:cNvSpPr/>
          <p:nvPr/>
        </p:nvSpPr>
        <p:spPr bwMode="auto">
          <a:xfrm>
            <a:off x="1419225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1" name="양쪽 모서리가 둥근 사각형 1010"/>
          <p:cNvSpPr/>
          <p:nvPr/>
        </p:nvSpPr>
        <p:spPr bwMode="auto">
          <a:xfrm>
            <a:off x="536379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2" name="직사각형 1011"/>
          <p:cNvSpPr/>
          <p:nvPr/>
        </p:nvSpPr>
        <p:spPr bwMode="auto">
          <a:xfrm>
            <a:off x="2816940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3" name="직사각형 1012"/>
          <p:cNvSpPr/>
          <p:nvPr/>
        </p:nvSpPr>
        <p:spPr bwMode="auto">
          <a:xfrm>
            <a:off x="4224027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1" name="직사각형 1030"/>
          <p:cNvSpPr/>
          <p:nvPr/>
        </p:nvSpPr>
        <p:spPr bwMode="auto">
          <a:xfrm>
            <a:off x="5632625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2" name="양쪽 모서리가 둥근 사각형 1031"/>
          <p:cNvSpPr/>
          <p:nvPr/>
        </p:nvSpPr>
        <p:spPr bwMode="auto">
          <a:xfrm>
            <a:off x="536379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3" name="TextBox 1032"/>
          <p:cNvSpPr txBox="1"/>
          <p:nvPr/>
        </p:nvSpPr>
        <p:spPr>
          <a:xfrm>
            <a:off x="515689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en-US" altLang="ko-KR" sz="600" b="1" smtClean="0">
              <a:latin typeface="+mn-ea"/>
            </a:endParaRPr>
          </a:p>
        </p:txBody>
      </p:sp>
      <p:sp>
        <p:nvSpPr>
          <p:cNvPr id="1034" name="양쪽 모서리가 둥근 사각형 1033"/>
          <p:cNvSpPr/>
          <p:nvPr/>
        </p:nvSpPr>
        <p:spPr bwMode="auto">
          <a:xfrm>
            <a:off x="819395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5" name="양쪽 모서리가 둥근 사각형 1034"/>
          <p:cNvSpPr/>
          <p:nvPr/>
        </p:nvSpPr>
        <p:spPr bwMode="auto">
          <a:xfrm>
            <a:off x="819395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6" name="TextBox 1035"/>
          <p:cNvSpPr txBox="1"/>
          <p:nvPr/>
        </p:nvSpPr>
        <p:spPr>
          <a:xfrm>
            <a:off x="798705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37" name="양쪽 모서리가 둥근 사각형 1036"/>
          <p:cNvSpPr/>
          <p:nvPr/>
        </p:nvSpPr>
        <p:spPr bwMode="auto">
          <a:xfrm>
            <a:off x="1788576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8" name="양쪽 모서리가 둥근 사각형 1037"/>
          <p:cNvSpPr/>
          <p:nvPr/>
        </p:nvSpPr>
        <p:spPr bwMode="auto">
          <a:xfrm>
            <a:off x="1788576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2" name="TextBox 1071"/>
          <p:cNvSpPr txBox="1"/>
          <p:nvPr/>
        </p:nvSpPr>
        <p:spPr>
          <a:xfrm>
            <a:off x="1767886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73" name="양쪽 모서리가 둥근 사각형 1072"/>
          <p:cNvSpPr/>
          <p:nvPr/>
        </p:nvSpPr>
        <p:spPr bwMode="auto">
          <a:xfrm>
            <a:off x="2184881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4" name="양쪽 모서리가 둥근 사각형 1073"/>
          <p:cNvSpPr/>
          <p:nvPr/>
        </p:nvSpPr>
        <p:spPr bwMode="auto">
          <a:xfrm>
            <a:off x="2184881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5" name="TextBox 1074"/>
          <p:cNvSpPr txBox="1"/>
          <p:nvPr/>
        </p:nvSpPr>
        <p:spPr>
          <a:xfrm>
            <a:off x="2164191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76" name="양쪽 모서리가 둥근 사각형 1075"/>
          <p:cNvSpPr/>
          <p:nvPr/>
        </p:nvSpPr>
        <p:spPr bwMode="auto">
          <a:xfrm>
            <a:off x="2864430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7" name="양쪽 모서리가 둥근 사각형 1076"/>
          <p:cNvSpPr/>
          <p:nvPr/>
        </p:nvSpPr>
        <p:spPr bwMode="auto">
          <a:xfrm>
            <a:off x="2864430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8" name="TextBox 1077"/>
          <p:cNvSpPr txBox="1"/>
          <p:nvPr/>
        </p:nvSpPr>
        <p:spPr>
          <a:xfrm>
            <a:off x="2843740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79" name="양쪽 모서리가 둥근 사각형 1078"/>
          <p:cNvSpPr/>
          <p:nvPr/>
        </p:nvSpPr>
        <p:spPr bwMode="auto">
          <a:xfrm>
            <a:off x="3471127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1" name="양쪽 모서리가 둥근 사각형 1080"/>
          <p:cNvSpPr/>
          <p:nvPr/>
        </p:nvSpPr>
        <p:spPr bwMode="auto">
          <a:xfrm>
            <a:off x="3471127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6" name="TextBox 1085"/>
          <p:cNvSpPr txBox="1"/>
          <p:nvPr/>
        </p:nvSpPr>
        <p:spPr>
          <a:xfrm>
            <a:off x="3450437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91" name="양쪽 모서리가 둥근 사각형 1090"/>
          <p:cNvSpPr/>
          <p:nvPr/>
        </p:nvSpPr>
        <p:spPr bwMode="auto">
          <a:xfrm>
            <a:off x="4439144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2" name="양쪽 모서리가 둥근 사각형 1091"/>
          <p:cNvSpPr/>
          <p:nvPr/>
        </p:nvSpPr>
        <p:spPr bwMode="auto">
          <a:xfrm>
            <a:off x="4439144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3" name="TextBox 1092"/>
          <p:cNvSpPr txBox="1"/>
          <p:nvPr/>
        </p:nvSpPr>
        <p:spPr>
          <a:xfrm>
            <a:off x="4418455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94" name="양쪽 모서리가 둥근 사각형 1093"/>
          <p:cNvSpPr/>
          <p:nvPr/>
        </p:nvSpPr>
        <p:spPr bwMode="auto">
          <a:xfrm>
            <a:off x="4722162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5" name="양쪽 모서리가 둥근 사각형 1094"/>
          <p:cNvSpPr/>
          <p:nvPr/>
        </p:nvSpPr>
        <p:spPr bwMode="auto">
          <a:xfrm>
            <a:off x="4722162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6" name="TextBox 1095"/>
          <p:cNvSpPr txBox="1"/>
          <p:nvPr/>
        </p:nvSpPr>
        <p:spPr>
          <a:xfrm>
            <a:off x="4701471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97" name="양쪽 모서리가 둥근 사각형 1096"/>
          <p:cNvSpPr/>
          <p:nvPr/>
        </p:nvSpPr>
        <p:spPr bwMode="auto">
          <a:xfrm>
            <a:off x="5744729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8" name="양쪽 모서리가 둥근 사각형 1097"/>
          <p:cNvSpPr/>
          <p:nvPr/>
        </p:nvSpPr>
        <p:spPr bwMode="auto">
          <a:xfrm>
            <a:off x="5744729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9" name="TextBox 1098"/>
          <p:cNvSpPr txBox="1"/>
          <p:nvPr/>
        </p:nvSpPr>
        <p:spPr>
          <a:xfrm>
            <a:off x="5724039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00" name="양쪽 모서리가 둥근 사각형 1099"/>
          <p:cNvSpPr/>
          <p:nvPr/>
        </p:nvSpPr>
        <p:spPr bwMode="auto">
          <a:xfrm>
            <a:off x="6286690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1" name="양쪽 모서리가 둥근 사각형 1100"/>
          <p:cNvSpPr/>
          <p:nvPr/>
        </p:nvSpPr>
        <p:spPr bwMode="auto">
          <a:xfrm>
            <a:off x="6286690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2" name="TextBox 1101"/>
          <p:cNvSpPr txBox="1"/>
          <p:nvPr/>
        </p:nvSpPr>
        <p:spPr>
          <a:xfrm>
            <a:off x="6266001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03" name="직사각형 1102"/>
          <p:cNvSpPr/>
          <p:nvPr/>
        </p:nvSpPr>
        <p:spPr bwMode="auto">
          <a:xfrm>
            <a:off x="354000" y="2936539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4" name="직사각형 1103"/>
          <p:cNvSpPr/>
          <p:nvPr/>
        </p:nvSpPr>
        <p:spPr bwMode="auto">
          <a:xfrm>
            <a:off x="1419225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5" name="양쪽 모서리가 둥근 사각형 1104"/>
          <p:cNvSpPr/>
          <p:nvPr/>
        </p:nvSpPr>
        <p:spPr bwMode="auto">
          <a:xfrm>
            <a:off x="390722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6" name="직사각형 1105"/>
          <p:cNvSpPr/>
          <p:nvPr/>
        </p:nvSpPr>
        <p:spPr bwMode="auto">
          <a:xfrm>
            <a:off x="2816940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7" name="직사각형 1106"/>
          <p:cNvSpPr/>
          <p:nvPr/>
        </p:nvSpPr>
        <p:spPr bwMode="auto">
          <a:xfrm>
            <a:off x="4224027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8" name="직사각형 1107"/>
          <p:cNvSpPr/>
          <p:nvPr/>
        </p:nvSpPr>
        <p:spPr bwMode="auto">
          <a:xfrm>
            <a:off x="5632625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9" name="양쪽 모서리가 둥근 사각형 1108"/>
          <p:cNvSpPr/>
          <p:nvPr/>
        </p:nvSpPr>
        <p:spPr bwMode="auto">
          <a:xfrm>
            <a:off x="390722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0" name="TextBox 1109"/>
          <p:cNvSpPr txBox="1"/>
          <p:nvPr/>
        </p:nvSpPr>
        <p:spPr>
          <a:xfrm>
            <a:off x="370033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11" name="양쪽 모서리가 둥근 사각형 1110"/>
          <p:cNvSpPr/>
          <p:nvPr/>
        </p:nvSpPr>
        <p:spPr bwMode="auto">
          <a:xfrm>
            <a:off x="803211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2" name="양쪽 모서리가 둥근 사각형 1111"/>
          <p:cNvSpPr/>
          <p:nvPr/>
        </p:nvSpPr>
        <p:spPr bwMode="auto">
          <a:xfrm>
            <a:off x="803211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3" name="TextBox 1112"/>
          <p:cNvSpPr txBox="1"/>
          <p:nvPr/>
        </p:nvSpPr>
        <p:spPr>
          <a:xfrm>
            <a:off x="782522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14" name="양쪽 모서리가 둥근 사각형 1113"/>
          <p:cNvSpPr/>
          <p:nvPr/>
        </p:nvSpPr>
        <p:spPr bwMode="auto">
          <a:xfrm>
            <a:off x="156200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5" name="양쪽 모서리가 둥근 사각형 1114"/>
          <p:cNvSpPr/>
          <p:nvPr/>
        </p:nvSpPr>
        <p:spPr bwMode="auto">
          <a:xfrm>
            <a:off x="156200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6" name="TextBox 1115"/>
          <p:cNvSpPr txBox="1"/>
          <p:nvPr/>
        </p:nvSpPr>
        <p:spPr>
          <a:xfrm>
            <a:off x="1541310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17" name="양쪽 모서리가 둥근 사각형 1116"/>
          <p:cNvSpPr/>
          <p:nvPr/>
        </p:nvSpPr>
        <p:spPr bwMode="auto">
          <a:xfrm>
            <a:off x="2014949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8" name="양쪽 모서리가 둥근 사각형 1117"/>
          <p:cNvSpPr/>
          <p:nvPr/>
        </p:nvSpPr>
        <p:spPr bwMode="auto">
          <a:xfrm>
            <a:off x="2014949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9" name="TextBox 1118"/>
          <p:cNvSpPr txBox="1"/>
          <p:nvPr/>
        </p:nvSpPr>
        <p:spPr>
          <a:xfrm>
            <a:off x="1994259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20" name="양쪽 모서리가 둥근 사각형 1119"/>
          <p:cNvSpPr/>
          <p:nvPr/>
        </p:nvSpPr>
        <p:spPr bwMode="auto">
          <a:xfrm>
            <a:off x="318811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1" name="양쪽 모서리가 둥근 사각형 1120"/>
          <p:cNvSpPr/>
          <p:nvPr/>
        </p:nvSpPr>
        <p:spPr bwMode="auto">
          <a:xfrm>
            <a:off x="318811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2" name="TextBox 1121"/>
          <p:cNvSpPr txBox="1"/>
          <p:nvPr/>
        </p:nvSpPr>
        <p:spPr>
          <a:xfrm>
            <a:off x="3167419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23" name="양쪽 모서리가 둥근 사각형 1122"/>
          <p:cNvSpPr/>
          <p:nvPr/>
        </p:nvSpPr>
        <p:spPr bwMode="auto">
          <a:xfrm>
            <a:off x="3471127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4" name="양쪽 모서리가 둥근 사각형 1123"/>
          <p:cNvSpPr/>
          <p:nvPr/>
        </p:nvSpPr>
        <p:spPr bwMode="auto">
          <a:xfrm>
            <a:off x="3471127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5" name="TextBox 1124"/>
          <p:cNvSpPr txBox="1"/>
          <p:nvPr/>
        </p:nvSpPr>
        <p:spPr>
          <a:xfrm>
            <a:off x="3450437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26" name="양쪽 모서리가 둥근 사각형 1125"/>
          <p:cNvSpPr/>
          <p:nvPr/>
        </p:nvSpPr>
        <p:spPr bwMode="auto">
          <a:xfrm>
            <a:off x="4592892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7" name="양쪽 모서리가 둥근 사각형 1126"/>
          <p:cNvSpPr/>
          <p:nvPr/>
        </p:nvSpPr>
        <p:spPr bwMode="auto">
          <a:xfrm>
            <a:off x="4592892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8" name="TextBox 1127"/>
          <p:cNvSpPr txBox="1"/>
          <p:nvPr/>
        </p:nvSpPr>
        <p:spPr>
          <a:xfrm>
            <a:off x="4572202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8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29" name="양쪽 모서리가 둥근 사각형 1128"/>
          <p:cNvSpPr/>
          <p:nvPr/>
        </p:nvSpPr>
        <p:spPr bwMode="auto">
          <a:xfrm>
            <a:off x="487591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0" name="양쪽 모서리가 둥근 사각형 1129"/>
          <p:cNvSpPr/>
          <p:nvPr/>
        </p:nvSpPr>
        <p:spPr bwMode="auto">
          <a:xfrm>
            <a:off x="487591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1" name="TextBox 1130"/>
          <p:cNvSpPr txBox="1"/>
          <p:nvPr/>
        </p:nvSpPr>
        <p:spPr>
          <a:xfrm>
            <a:off x="4855220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5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32" name="양쪽 모서리가 둥근 사각형 1131"/>
          <p:cNvSpPr/>
          <p:nvPr/>
        </p:nvSpPr>
        <p:spPr bwMode="auto">
          <a:xfrm>
            <a:off x="6003674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3" name="양쪽 모서리가 둥근 사각형 1132"/>
          <p:cNvSpPr/>
          <p:nvPr/>
        </p:nvSpPr>
        <p:spPr bwMode="auto">
          <a:xfrm>
            <a:off x="6003674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4" name="TextBox 1133"/>
          <p:cNvSpPr txBox="1"/>
          <p:nvPr/>
        </p:nvSpPr>
        <p:spPr>
          <a:xfrm>
            <a:off x="5982984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4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35" name="양쪽 모서리가 둥근 사각형 1134"/>
          <p:cNvSpPr/>
          <p:nvPr/>
        </p:nvSpPr>
        <p:spPr bwMode="auto">
          <a:xfrm>
            <a:off x="628669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6" name="양쪽 모서리가 둥근 사각형 1135"/>
          <p:cNvSpPr/>
          <p:nvPr/>
        </p:nvSpPr>
        <p:spPr bwMode="auto">
          <a:xfrm>
            <a:off x="628669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7" name="TextBox 1136"/>
          <p:cNvSpPr txBox="1"/>
          <p:nvPr/>
        </p:nvSpPr>
        <p:spPr>
          <a:xfrm>
            <a:off x="6266001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38" name="직사각형 1137"/>
          <p:cNvSpPr/>
          <p:nvPr/>
        </p:nvSpPr>
        <p:spPr bwMode="auto">
          <a:xfrm>
            <a:off x="354000" y="3297434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9" name="직사각형 1138"/>
          <p:cNvSpPr/>
          <p:nvPr/>
        </p:nvSpPr>
        <p:spPr bwMode="auto">
          <a:xfrm>
            <a:off x="1419225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0" name="양쪽 모서리가 둥근 사각형 1139"/>
          <p:cNvSpPr/>
          <p:nvPr/>
        </p:nvSpPr>
        <p:spPr bwMode="auto">
          <a:xfrm>
            <a:off x="390722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1" name="직사각형 1140"/>
          <p:cNvSpPr/>
          <p:nvPr/>
        </p:nvSpPr>
        <p:spPr bwMode="auto">
          <a:xfrm>
            <a:off x="2816940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2" name="직사각형 1141"/>
          <p:cNvSpPr/>
          <p:nvPr/>
        </p:nvSpPr>
        <p:spPr bwMode="auto">
          <a:xfrm>
            <a:off x="4224027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3" name="직사각형 1142"/>
          <p:cNvSpPr/>
          <p:nvPr/>
        </p:nvSpPr>
        <p:spPr bwMode="auto">
          <a:xfrm>
            <a:off x="5632625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4" name="양쪽 모서리가 둥근 사각형 1143"/>
          <p:cNvSpPr/>
          <p:nvPr/>
        </p:nvSpPr>
        <p:spPr bwMode="auto">
          <a:xfrm>
            <a:off x="390722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5" name="TextBox 1144"/>
          <p:cNvSpPr txBox="1"/>
          <p:nvPr/>
        </p:nvSpPr>
        <p:spPr>
          <a:xfrm>
            <a:off x="370033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46" name="양쪽 모서리가 둥근 사각형 1145"/>
          <p:cNvSpPr/>
          <p:nvPr/>
        </p:nvSpPr>
        <p:spPr bwMode="auto">
          <a:xfrm>
            <a:off x="673740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7" name="양쪽 모서리가 둥근 사각형 1146"/>
          <p:cNvSpPr/>
          <p:nvPr/>
        </p:nvSpPr>
        <p:spPr bwMode="auto">
          <a:xfrm>
            <a:off x="673740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8" name="TextBox 1147"/>
          <p:cNvSpPr txBox="1"/>
          <p:nvPr/>
        </p:nvSpPr>
        <p:spPr>
          <a:xfrm>
            <a:off x="653049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49" name="양쪽 모서리가 둥근 사각형 1148"/>
          <p:cNvSpPr/>
          <p:nvPr/>
        </p:nvSpPr>
        <p:spPr bwMode="auto">
          <a:xfrm>
            <a:off x="1788576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0" name="양쪽 모서리가 둥근 사각형 1149"/>
          <p:cNvSpPr/>
          <p:nvPr/>
        </p:nvSpPr>
        <p:spPr bwMode="auto">
          <a:xfrm>
            <a:off x="1788576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1" name="TextBox 1150"/>
          <p:cNvSpPr txBox="1"/>
          <p:nvPr/>
        </p:nvSpPr>
        <p:spPr>
          <a:xfrm>
            <a:off x="1767886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52" name="양쪽 모서리가 둥근 사각형 1151"/>
          <p:cNvSpPr/>
          <p:nvPr/>
        </p:nvSpPr>
        <p:spPr bwMode="auto">
          <a:xfrm>
            <a:off x="2071592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3" name="양쪽 모서리가 둥근 사각형 1152"/>
          <p:cNvSpPr/>
          <p:nvPr/>
        </p:nvSpPr>
        <p:spPr bwMode="auto">
          <a:xfrm>
            <a:off x="2071592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4" name="TextBox 1153"/>
          <p:cNvSpPr txBox="1"/>
          <p:nvPr/>
        </p:nvSpPr>
        <p:spPr>
          <a:xfrm>
            <a:off x="2050902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55" name="양쪽 모서리가 둥근 사각형 1154"/>
          <p:cNvSpPr/>
          <p:nvPr/>
        </p:nvSpPr>
        <p:spPr bwMode="auto">
          <a:xfrm>
            <a:off x="3018177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6" name="양쪽 모서리가 둥근 사각형 1155"/>
          <p:cNvSpPr/>
          <p:nvPr/>
        </p:nvSpPr>
        <p:spPr bwMode="auto">
          <a:xfrm>
            <a:off x="3018177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7" name="TextBox 1156"/>
          <p:cNvSpPr txBox="1"/>
          <p:nvPr/>
        </p:nvSpPr>
        <p:spPr>
          <a:xfrm>
            <a:off x="2997488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58" name="양쪽 모서리가 둥근 사각형 1157"/>
          <p:cNvSpPr/>
          <p:nvPr/>
        </p:nvSpPr>
        <p:spPr bwMode="auto">
          <a:xfrm>
            <a:off x="3600599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9" name="양쪽 모서리가 둥근 사각형 1158"/>
          <p:cNvSpPr/>
          <p:nvPr/>
        </p:nvSpPr>
        <p:spPr bwMode="auto">
          <a:xfrm>
            <a:off x="3600599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0" name="TextBox 1159"/>
          <p:cNvSpPr txBox="1"/>
          <p:nvPr/>
        </p:nvSpPr>
        <p:spPr>
          <a:xfrm>
            <a:off x="3579908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61" name="양쪽 모서리가 둥근 사각형 1160"/>
          <p:cNvSpPr/>
          <p:nvPr/>
        </p:nvSpPr>
        <p:spPr bwMode="auto">
          <a:xfrm>
            <a:off x="4398684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2" name="양쪽 모서리가 둥근 사각형 1161"/>
          <p:cNvSpPr/>
          <p:nvPr/>
        </p:nvSpPr>
        <p:spPr bwMode="auto">
          <a:xfrm>
            <a:off x="4398684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3" name="TextBox 1162"/>
          <p:cNvSpPr txBox="1"/>
          <p:nvPr/>
        </p:nvSpPr>
        <p:spPr>
          <a:xfrm>
            <a:off x="4377994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64" name="양쪽 모서리가 둥근 사각형 1163"/>
          <p:cNvSpPr/>
          <p:nvPr/>
        </p:nvSpPr>
        <p:spPr bwMode="auto">
          <a:xfrm>
            <a:off x="4875910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5" name="양쪽 모서리가 둥근 사각형 1164"/>
          <p:cNvSpPr/>
          <p:nvPr/>
        </p:nvSpPr>
        <p:spPr bwMode="auto">
          <a:xfrm>
            <a:off x="4875910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6" name="TextBox 1165"/>
          <p:cNvSpPr txBox="1"/>
          <p:nvPr/>
        </p:nvSpPr>
        <p:spPr>
          <a:xfrm>
            <a:off x="4855220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67" name="양쪽 모서리가 둥근 사각형 1166"/>
          <p:cNvSpPr/>
          <p:nvPr/>
        </p:nvSpPr>
        <p:spPr bwMode="auto">
          <a:xfrm>
            <a:off x="5631442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8" name="양쪽 모서리가 둥근 사각형 1167"/>
          <p:cNvSpPr/>
          <p:nvPr/>
        </p:nvSpPr>
        <p:spPr bwMode="auto">
          <a:xfrm>
            <a:off x="5631442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9" name="TextBox 1168"/>
          <p:cNvSpPr txBox="1"/>
          <p:nvPr/>
        </p:nvSpPr>
        <p:spPr>
          <a:xfrm>
            <a:off x="5610752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9</a:t>
            </a:r>
          </a:p>
        </p:txBody>
      </p:sp>
      <p:sp>
        <p:nvSpPr>
          <p:cNvPr id="1170" name="양쪽 모서리가 둥근 사각형 1169"/>
          <p:cNvSpPr/>
          <p:nvPr/>
        </p:nvSpPr>
        <p:spPr bwMode="auto">
          <a:xfrm>
            <a:off x="5914458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1" name="양쪽 모서리가 둥근 사각형 1170"/>
          <p:cNvSpPr/>
          <p:nvPr/>
        </p:nvSpPr>
        <p:spPr bwMode="auto">
          <a:xfrm>
            <a:off x="5914458" y="3254967"/>
            <a:ext cx="185387" cy="80586"/>
          </a:xfrm>
          <a:prstGeom prst="round2Same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2" name="TextBox 1171"/>
          <p:cNvSpPr txBox="1"/>
          <p:nvPr/>
        </p:nvSpPr>
        <p:spPr>
          <a:xfrm>
            <a:off x="5893768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73" name="직사각형 1172"/>
          <p:cNvSpPr/>
          <p:nvPr/>
        </p:nvSpPr>
        <p:spPr bwMode="auto">
          <a:xfrm>
            <a:off x="354000" y="3671984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4" name="직사각형 1173"/>
          <p:cNvSpPr/>
          <p:nvPr/>
        </p:nvSpPr>
        <p:spPr bwMode="auto">
          <a:xfrm>
            <a:off x="1419225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5" name="양쪽 모서리가 둥근 사각형 1174"/>
          <p:cNvSpPr/>
          <p:nvPr/>
        </p:nvSpPr>
        <p:spPr bwMode="auto">
          <a:xfrm>
            <a:off x="390722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6" name="직사각형 1175"/>
          <p:cNvSpPr/>
          <p:nvPr/>
        </p:nvSpPr>
        <p:spPr bwMode="auto">
          <a:xfrm>
            <a:off x="2816940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7" name="직사각형 1176"/>
          <p:cNvSpPr/>
          <p:nvPr/>
        </p:nvSpPr>
        <p:spPr bwMode="auto">
          <a:xfrm>
            <a:off x="4224027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8" name="직사각형 1177"/>
          <p:cNvSpPr/>
          <p:nvPr/>
        </p:nvSpPr>
        <p:spPr bwMode="auto">
          <a:xfrm>
            <a:off x="5632625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9" name="양쪽 모서리가 둥근 사각형 1178"/>
          <p:cNvSpPr/>
          <p:nvPr/>
        </p:nvSpPr>
        <p:spPr bwMode="auto">
          <a:xfrm>
            <a:off x="390722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0" name="TextBox 1179"/>
          <p:cNvSpPr txBox="1"/>
          <p:nvPr/>
        </p:nvSpPr>
        <p:spPr>
          <a:xfrm>
            <a:off x="370033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81" name="양쪽 모서리가 둥근 사각형 1180"/>
          <p:cNvSpPr/>
          <p:nvPr/>
        </p:nvSpPr>
        <p:spPr bwMode="auto">
          <a:xfrm>
            <a:off x="803211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2" name="양쪽 모서리가 둥근 사각형 1181"/>
          <p:cNvSpPr/>
          <p:nvPr/>
        </p:nvSpPr>
        <p:spPr bwMode="auto">
          <a:xfrm>
            <a:off x="803211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3" name="TextBox 1182"/>
          <p:cNvSpPr txBox="1"/>
          <p:nvPr/>
        </p:nvSpPr>
        <p:spPr>
          <a:xfrm>
            <a:off x="782522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84" name="양쪽 모서리가 둥근 사각형 1183"/>
          <p:cNvSpPr/>
          <p:nvPr/>
        </p:nvSpPr>
        <p:spPr bwMode="auto">
          <a:xfrm>
            <a:off x="1513448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5" name="양쪽 모서리가 둥근 사각형 1184"/>
          <p:cNvSpPr/>
          <p:nvPr/>
        </p:nvSpPr>
        <p:spPr bwMode="auto">
          <a:xfrm>
            <a:off x="1513448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6" name="TextBox 1185"/>
          <p:cNvSpPr txBox="1"/>
          <p:nvPr/>
        </p:nvSpPr>
        <p:spPr>
          <a:xfrm>
            <a:off x="1492758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18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87" name="양쪽 모서리가 둥근 사각형 1186"/>
          <p:cNvSpPr/>
          <p:nvPr/>
        </p:nvSpPr>
        <p:spPr bwMode="auto">
          <a:xfrm>
            <a:off x="1934028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8" name="양쪽 모서리가 둥근 사각형 1187"/>
          <p:cNvSpPr/>
          <p:nvPr/>
        </p:nvSpPr>
        <p:spPr bwMode="auto">
          <a:xfrm>
            <a:off x="1934028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9" name="TextBox 1188"/>
          <p:cNvSpPr txBox="1"/>
          <p:nvPr/>
        </p:nvSpPr>
        <p:spPr>
          <a:xfrm>
            <a:off x="1913338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5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90" name="양쪽 모서리가 둥근 사각형 1189"/>
          <p:cNvSpPr/>
          <p:nvPr/>
        </p:nvSpPr>
        <p:spPr bwMode="auto">
          <a:xfrm>
            <a:off x="2904890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1" name="양쪽 모서리가 둥근 사각형 1190"/>
          <p:cNvSpPr/>
          <p:nvPr/>
        </p:nvSpPr>
        <p:spPr bwMode="auto">
          <a:xfrm>
            <a:off x="2904890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2" name="TextBox 1191"/>
          <p:cNvSpPr txBox="1"/>
          <p:nvPr/>
        </p:nvSpPr>
        <p:spPr>
          <a:xfrm>
            <a:off x="2884200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93" name="양쪽 모서리가 둥근 사각형 1192"/>
          <p:cNvSpPr/>
          <p:nvPr/>
        </p:nvSpPr>
        <p:spPr bwMode="auto">
          <a:xfrm>
            <a:off x="3471127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4" name="양쪽 모서리가 둥근 사각형 1193"/>
          <p:cNvSpPr/>
          <p:nvPr/>
        </p:nvSpPr>
        <p:spPr bwMode="auto">
          <a:xfrm>
            <a:off x="3471127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5" name="TextBox 1194"/>
          <p:cNvSpPr txBox="1"/>
          <p:nvPr/>
        </p:nvSpPr>
        <p:spPr>
          <a:xfrm>
            <a:off x="3450437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96" name="양쪽 모서리가 둥근 사각형 1195"/>
          <p:cNvSpPr/>
          <p:nvPr/>
        </p:nvSpPr>
        <p:spPr bwMode="auto">
          <a:xfrm>
            <a:off x="4317765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7" name="양쪽 모서리가 둥근 사각형 1196"/>
          <p:cNvSpPr/>
          <p:nvPr/>
        </p:nvSpPr>
        <p:spPr bwMode="auto">
          <a:xfrm>
            <a:off x="4317765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8" name="TextBox 1197"/>
          <p:cNvSpPr txBox="1"/>
          <p:nvPr/>
        </p:nvSpPr>
        <p:spPr>
          <a:xfrm>
            <a:off x="4297075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99" name="양쪽 모서리가 둥근 사각형 1198"/>
          <p:cNvSpPr/>
          <p:nvPr/>
        </p:nvSpPr>
        <p:spPr bwMode="auto">
          <a:xfrm>
            <a:off x="4811173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0" name="양쪽 모서리가 둥근 사각형 1199"/>
          <p:cNvSpPr/>
          <p:nvPr/>
        </p:nvSpPr>
        <p:spPr bwMode="auto">
          <a:xfrm>
            <a:off x="4811173" y="3629517"/>
            <a:ext cx="185387" cy="80586"/>
          </a:xfrm>
          <a:prstGeom prst="round2Same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1" name="TextBox 1200"/>
          <p:cNvSpPr txBox="1"/>
          <p:nvPr/>
        </p:nvSpPr>
        <p:spPr>
          <a:xfrm>
            <a:off x="4790483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02" name="양쪽 모서리가 둥근 사각형 1201"/>
          <p:cNvSpPr/>
          <p:nvPr/>
        </p:nvSpPr>
        <p:spPr bwMode="auto">
          <a:xfrm>
            <a:off x="5825650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3" name="양쪽 모서리가 둥근 사각형 1202"/>
          <p:cNvSpPr/>
          <p:nvPr/>
        </p:nvSpPr>
        <p:spPr bwMode="auto">
          <a:xfrm>
            <a:off x="5825650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4" name="TextBox 1203"/>
          <p:cNvSpPr txBox="1"/>
          <p:nvPr/>
        </p:nvSpPr>
        <p:spPr>
          <a:xfrm>
            <a:off x="5804960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05" name="양쪽 모서리가 둥근 사각형 1204"/>
          <p:cNvSpPr/>
          <p:nvPr/>
        </p:nvSpPr>
        <p:spPr bwMode="auto">
          <a:xfrm>
            <a:off x="6286690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6" name="양쪽 모서리가 둥근 사각형 1205"/>
          <p:cNvSpPr/>
          <p:nvPr/>
        </p:nvSpPr>
        <p:spPr bwMode="auto">
          <a:xfrm>
            <a:off x="6286690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7" name="TextBox 1206"/>
          <p:cNvSpPr txBox="1"/>
          <p:nvPr/>
        </p:nvSpPr>
        <p:spPr>
          <a:xfrm>
            <a:off x="6266001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08" name="직사각형 1207"/>
          <p:cNvSpPr/>
          <p:nvPr/>
        </p:nvSpPr>
        <p:spPr bwMode="auto">
          <a:xfrm>
            <a:off x="576110" y="4072234"/>
            <a:ext cx="72670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9" name="직사각형 1208"/>
          <p:cNvSpPr/>
          <p:nvPr/>
        </p:nvSpPr>
        <p:spPr bwMode="auto">
          <a:xfrm>
            <a:off x="1419225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0" name="직사각형 1209"/>
          <p:cNvSpPr/>
          <p:nvPr/>
        </p:nvSpPr>
        <p:spPr bwMode="auto">
          <a:xfrm>
            <a:off x="2816940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1" name="직사각형 1210"/>
          <p:cNvSpPr/>
          <p:nvPr/>
        </p:nvSpPr>
        <p:spPr bwMode="auto">
          <a:xfrm>
            <a:off x="4224027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2" name="직사각형 1211"/>
          <p:cNvSpPr/>
          <p:nvPr/>
        </p:nvSpPr>
        <p:spPr bwMode="auto">
          <a:xfrm>
            <a:off x="5632625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3" name="양쪽 모서리가 둥근 사각형 1212"/>
          <p:cNvSpPr/>
          <p:nvPr/>
        </p:nvSpPr>
        <p:spPr bwMode="auto">
          <a:xfrm>
            <a:off x="67374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4" name="양쪽 모서리가 둥근 사각형 1213"/>
          <p:cNvSpPr/>
          <p:nvPr/>
        </p:nvSpPr>
        <p:spPr bwMode="auto">
          <a:xfrm>
            <a:off x="67374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5" name="TextBox 1214"/>
          <p:cNvSpPr txBox="1"/>
          <p:nvPr/>
        </p:nvSpPr>
        <p:spPr>
          <a:xfrm>
            <a:off x="653049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</a:t>
            </a:r>
            <a:r>
              <a:rPr lang="en-US" altLang="ko-KR" sz="600" b="1" smtClean="0">
                <a:latin typeface="+mn-ea"/>
              </a:rPr>
              <a:t>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16" name="양쪽 모서리가 둥근 사각형 1215"/>
          <p:cNvSpPr/>
          <p:nvPr/>
        </p:nvSpPr>
        <p:spPr bwMode="auto">
          <a:xfrm>
            <a:off x="1788576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7" name="양쪽 모서리가 둥근 사각형 1216"/>
          <p:cNvSpPr/>
          <p:nvPr/>
        </p:nvSpPr>
        <p:spPr bwMode="auto">
          <a:xfrm>
            <a:off x="1788576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8" name="TextBox 1217"/>
          <p:cNvSpPr txBox="1"/>
          <p:nvPr/>
        </p:nvSpPr>
        <p:spPr>
          <a:xfrm>
            <a:off x="1767886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19" name="양쪽 모서리가 둥근 사각형 1218"/>
          <p:cNvSpPr/>
          <p:nvPr/>
        </p:nvSpPr>
        <p:spPr bwMode="auto">
          <a:xfrm>
            <a:off x="2071592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0" name="양쪽 모서리가 둥근 사각형 1219"/>
          <p:cNvSpPr/>
          <p:nvPr/>
        </p:nvSpPr>
        <p:spPr bwMode="auto">
          <a:xfrm>
            <a:off x="2071592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1" name="TextBox 1220"/>
          <p:cNvSpPr txBox="1"/>
          <p:nvPr/>
        </p:nvSpPr>
        <p:spPr>
          <a:xfrm>
            <a:off x="2050902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22" name="양쪽 모서리가 둥근 사각형 1221"/>
          <p:cNvSpPr/>
          <p:nvPr/>
        </p:nvSpPr>
        <p:spPr bwMode="auto">
          <a:xfrm>
            <a:off x="318811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3" name="양쪽 모서리가 둥근 사각형 1222"/>
          <p:cNvSpPr/>
          <p:nvPr/>
        </p:nvSpPr>
        <p:spPr bwMode="auto">
          <a:xfrm>
            <a:off x="318811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4" name="TextBox 1223"/>
          <p:cNvSpPr txBox="1"/>
          <p:nvPr/>
        </p:nvSpPr>
        <p:spPr>
          <a:xfrm>
            <a:off x="3167419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25" name="양쪽 모서리가 둥근 사각형 1224"/>
          <p:cNvSpPr/>
          <p:nvPr/>
        </p:nvSpPr>
        <p:spPr bwMode="auto">
          <a:xfrm>
            <a:off x="3471127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6" name="양쪽 모서리가 둥근 사각형 1225"/>
          <p:cNvSpPr/>
          <p:nvPr/>
        </p:nvSpPr>
        <p:spPr bwMode="auto">
          <a:xfrm>
            <a:off x="3471127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7" name="TextBox 1226"/>
          <p:cNvSpPr txBox="1"/>
          <p:nvPr/>
        </p:nvSpPr>
        <p:spPr>
          <a:xfrm>
            <a:off x="3450437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28" name="양쪽 모서리가 둥근 사각형 1227"/>
          <p:cNvSpPr/>
          <p:nvPr/>
        </p:nvSpPr>
        <p:spPr bwMode="auto">
          <a:xfrm>
            <a:off x="4592892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9" name="양쪽 모서리가 둥근 사각형 1228"/>
          <p:cNvSpPr/>
          <p:nvPr/>
        </p:nvSpPr>
        <p:spPr bwMode="auto">
          <a:xfrm>
            <a:off x="4592892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0" name="TextBox 1229"/>
          <p:cNvSpPr txBox="1"/>
          <p:nvPr/>
        </p:nvSpPr>
        <p:spPr>
          <a:xfrm>
            <a:off x="4572202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31" name="양쪽 모서리가 둥근 사각형 1230"/>
          <p:cNvSpPr/>
          <p:nvPr/>
        </p:nvSpPr>
        <p:spPr bwMode="auto">
          <a:xfrm>
            <a:off x="487591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2" name="양쪽 모서리가 둥근 사각형 1231"/>
          <p:cNvSpPr/>
          <p:nvPr/>
        </p:nvSpPr>
        <p:spPr bwMode="auto">
          <a:xfrm>
            <a:off x="487591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3" name="TextBox 1232"/>
          <p:cNvSpPr txBox="1"/>
          <p:nvPr/>
        </p:nvSpPr>
        <p:spPr>
          <a:xfrm>
            <a:off x="4855220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34" name="양쪽 모서리가 둥근 사각형 1233"/>
          <p:cNvSpPr/>
          <p:nvPr/>
        </p:nvSpPr>
        <p:spPr bwMode="auto">
          <a:xfrm>
            <a:off x="6003674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5" name="양쪽 모서리가 둥근 사각형 1234"/>
          <p:cNvSpPr/>
          <p:nvPr/>
        </p:nvSpPr>
        <p:spPr bwMode="auto">
          <a:xfrm>
            <a:off x="6003674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6" name="TextBox 1235"/>
          <p:cNvSpPr txBox="1"/>
          <p:nvPr/>
        </p:nvSpPr>
        <p:spPr>
          <a:xfrm>
            <a:off x="5982984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76%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37" name="양쪽 모서리가 둥근 사각형 1236"/>
          <p:cNvSpPr/>
          <p:nvPr/>
        </p:nvSpPr>
        <p:spPr bwMode="auto">
          <a:xfrm>
            <a:off x="628669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8" name="양쪽 모서리가 둥근 사각형 1237"/>
          <p:cNvSpPr/>
          <p:nvPr/>
        </p:nvSpPr>
        <p:spPr bwMode="auto">
          <a:xfrm>
            <a:off x="628669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9" name="TextBox 1238"/>
          <p:cNvSpPr txBox="1"/>
          <p:nvPr/>
        </p:nvSpPr>
        <p:spPr>
          <a:xfrm>
            <a:off x="6266001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40" name="TextBox 1239"/>
          <p:cNvSpPr txBox="1"/>
          <p:nvPr/>
        </p:nvSpPr>
        <p:spPr>
          <a:xfrm>
            <a:off x="360674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RC11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1" name="TextBox 1240"/>
          <p:cNvSpPr txBox="1"/>
          <p:nvPr/>
        </p:nvSpPr>
        <p:spPr>
          <a:xfrm>
            <a:off x="835525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RC10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2" name="TextBox 1241"/>
          <p:cNvSpPr txBox="1"/>
          <p:nvPr/>
        </p:nvSpPr>
        <p:spPr>
          <a:xfrm>
            <a:off x="1269771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RC09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3" name="TextBox 1242"/>
          <p:cNvSpPr txBox="1"/>
          <p:nvPr/>
        </p:nvSpPr>
        <p:spPr>
          <a:xfrm>
            <a:off x="1652406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RC08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4" name="TextBox 1243"/>
          <p:cNvSpPr txBox="1"/>
          <p:nvPr/>
        </p:nvSpPr>
        <p:spPr>
          <a:xfrm>
            <a:off x="5005138" y="1437054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RC03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5" name="TextBox 1244"/>
          <p:cNvSpPr txBox="1"/>
          <p:nvPr/>
        </p:nvSpPr>
        <p:spPr>
          <a:xfrm>
            <a:off x="5387773" y="1437054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RC02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6" name="TextBox 1245"/>
          <p:cNvSpPr txBox="1"/>
          <p:nvPr/>
        </p:nvSpPr>
        <p:spPr>
          <a:xfrm>
            <a:off x="5437034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47" name="TextBox 1246"/>
          <p:cNvSpPr txBox="1"/>
          <p:nvPr/>
        </p:nvSpPr>
        <p:spPr>
          <a:xfrm>
            <a:off x="5057159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L2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48" name="TextBox 1247"/>
          <p:cNvSpPr txBox="1"/>
          <p:nvPr/>
        </p:nvSpPr>
        <p:spPr>
          <a:xfrm>
            <a:off x="3996410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L3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49" name="TextBox 1248"/>
          <p:cNvSpPr txBox="1"/>
          <p:nvPr/>
        </p:nvSpPr>
        <p:spPr>
          <a:xfrm>
            <a:off x="3617472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L4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0" name="TextBox 1249"/>
          <p:cNvSpPr txBox="1"/>
          <p:nvPr/>
        </p:nvSpPr>
        <p:spPr>
          <a:xfrm>
            <a:off x="3188594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L5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1" name="TextBox 1250"/>
          <p:cNvSpPr txBox="1"/>
          <p:nvPr/>
        </p:nvSpPr>
        <p:spPr>
          <a:xfrm>
            <a:off x="2807975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L6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2" name="TextBox 1251"/>
          <p:cNvSpPr txBox="1"/>
          <p:nvPr/>
        </p:nvSpPr>
        <p:spPr>
          <a:xfrm>
            <a:off x="1651741" y="1068096"/>
            <a:ext cx="4198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L10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3" name="TextBox 1252"/>
          <p:cNvSpPr txBox="1"/>
          <p:nvPr/>
        </p:nvSpPr>
        <p:spPr>
          <a:xfrm>
            <a:off x="1228358" y="1068096"/>
            <a:ext cx="4781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L11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4" name="TextBox 1253"/>
          <p:cNvSpPr txBox="1"/>
          <p:nvPr/>
        </p:nvSpPr>
        <p:spPr>
          <a:xfrm>
            <a:off x="810187" y="1068096"/>
            <a:ext cx="4410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L12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5" name="TextBox 1254"/>
          <p:cNvSpPr txBox="1"/>
          <p:nvPr/>
        </p:nvSpPr>
        <p:spPr>
          <a:xfrm>
            <a:off x="374761" y="1068096"/>
            <a:ext cx="3875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L13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6" name="직사각형 1255"/>
          <p:cNvSpPr/>
          <p:nvPr/>
        </p:nvSpPr>
        <p:spPr bwMode="auto">
          <a:xfrm>
            <a:off x="2765425" y="4005867"/>
            <a:ext cx="1399987" cy="354497"/>
          </a:xfrm>
          <a:prstGeom prst="rect">
            <a:avLst/>
          </a:prstGeom>
          <a:noFill/>
          <a:ln w="190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57" name="직사각형 1256"/>
          <p:cNvSpPr/>
          <p:nvPr/>
        </p:nvSpPr>
        <p:spPr bwMode="auto">
          <a:xfrm>
            <a:off x="1030712" y="187735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58" name="직사각형 1257"/>
          <p:cNvSpPr/>
          <p:nvPr/>
        </p:nvSpPr>
        <p:spPr bwMode="auto">
          <a:xfrm>
            <a:off x="2430640" y="1877354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59" name="직사각형 1258"/>
          <p:cNvSpPr/>
          <p:nvPr/>
        </p:nvSpPr>
        <p:spPr bwMode="auto">
          <a:xfrm>
            <a:off x="3830562" y="187735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0" name="직사각형 1259"/>
          <p:cNvSpPr/>
          <p:nvPr/>
        </p:nvSpPr>
        <p:spPr bwMode="auto">
          <a:xfrm>
            <a:off x="5239453" y="187735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1" name="직사각형 1260"/>
          <p:cNvSpPr/>
          <p:nvPr/>
        </p:nvSpPr>
        <p:spPr bwMode="auto">
          <a:xfrm>
            <a:off x="6647576" y="1877354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2" name="직사각형 1261"/>
          <p:cNvSpPr/>
          <p:nvPr/>
        </p:nvSpPr>
        <p:spPr bwMode="auto">
          <a:xfrm>
            <a:off x="1030712" y="2240390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3" name="직사각형 1262"/>
          <p:cNvSpPr/>
          <p:nvPr/>
        </p:nvSpPr>
        <p:spPr bwMode="auto">
          <a:xfrm>
            <a:off x="2430640" y="2240390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4" name="직사각형 1263"/>
          <p:cNvSpPr/>
          <p:nvPr/>
        </p:nvSpPr>
        <p:spPr bwMode="auto">
          <a:xfrm>
            <a:off x="3830562" y="2240390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5" name="직사각형 1264"/>
          <p:cNvSpPr/>
          <p:nvPr/>
        </p:nvSpPr>
        <p:spPr bwMode="auto">
          <a:xfrm>
            <a:off x="5239453" y="2240390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6" name="직사각형 1265"/>
          <p:cNvSpPr/>
          <p:nvPr/>
        </p:nvSpPr>
        <p:spPr bwMode="auto">
          <a:xfrm>
            <a:off x="6647576" y="2240390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7" name="직사각형 1266"/>
          <p:cNvSpPr/>
          <p:nvPr/>
        </p:nvSpPr>
        <p:spPr bwMode="auto">
          <a:xfrm>
            <a:off x="1030712" y="260637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8" name="직사각형 1267"/>
          <p:cNvSpPr/>
          <p:nvPr/>
        </p:nvSpPr>
        <p:spPr bwMode="auto">
          <a:xfrm>
            <a:off x="2430640" y="2606374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9" name="직사각형 1268"/>
          <p:cNvSpPr/>
          <p:nvPr/>
        </p:nvSpPr>
        <p:spPr bwMode="auto">
          <a:xfrm>
            <a:off x="3830562" y="2606374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0" name="직사각형 1269"/>
          <p:cNvSpPr/>
          <p:nvPr/>
        </p:nvSpPr>
        <p:spPr bwMode="auto">
          <a:xfrm>
            <a:off x="5239453" y="260637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1" name="직사각형 1270"/>
          <p:cNvSpPr/>
          <p:nvPr/>
        </p:nvSpPr>
        <p:spPr bwMode="auto">
          <a:xfrm>
            <a:off x="6647576" y="2606374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2" name="직사각형 1271"/>
          <p:cNvSpPr/>
          <p:nvPr/>
        </p:nvSpPr>
        <p:spPr bwMode="auto">
          <a:xfrm>
            <a:off x="1030712" y="2936546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3" name="직사각형 1272"/>
          <p:cNvSpPr/>
          <p:nvPr/>
        </p:nvSpPr>
        <p:spPr bwMode="auto">
          <a:xfrm>
            <a:off x="2430640" y="293654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4" name="직사각형 1273"/>
          <p:cNvSpPr/>
          <p:nvPr/>
        </p:nvSpPr>
        <p:spPr bwMode="auto">
          <a:xfrm>
            <a:off x="3830562" y="293654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5" name="직사각형 1274"/>
          <p:cNvSpPr/>
          <p:nvPr/>
        </p:nvSpPr>
        <p:spPr bwMode="auto">
          <a:xfrm>
            <a:off x="5239453" y="2936546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6" name="직사각형 1275"/>
          <p:cNvSpPr/>
          <p:nvPr/>
        </p:nvSpPr>
        <p:spPr bwMode="auto">
          <a:xfrm>
            <a:off x="6647576" y="293654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7" name="직사각형 1276"/>
          <p:cNvSpPr/>
          <p:nvPr/>
        </p:nvSpPr>
        <p:spPr bwMode="auto">
          <a:xfrm>
            <a:off x="1030712" y="3297401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8" name="직사각형 1277"/>
          <p:cNvSpPr/>
          <p:nvPr/>
        </p:nvSpPr>
        <p:spPr bwMode="auto">
          <a:xfrm>
            <a:off x="2430640" y="3297401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9" name="직사각형 1278"/>
          <p:cNvSpPr/>
          <p:nvPr/>
        </p:nvSpPr>
        <p:spPr bwMode="auto">
          <a:xfrm>
            <a:off x="3830562" y="3297401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0" name="직사각형 1279"/>
          <p:cNvSpPr/>
          <p:nvPr/>
        </p:nvSpPr>
        <p:spPr bwMode="auto">
          <a:xfrm>
            <a:off x="5239453" y="3297401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1" name="직사각형 1280"/>
          <p:cNvSpPr/>
          <p:nvPr/>
        </p:nvSpPr>
        <p:spPr bwMode="auto">
          <a:xfrm>
            <a:off x="6647576" y="3297401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2" name="직사각형 1281"/>
          <p:cNvSpPr/>
          <p:nvPr/>
        </p:nvSpPr>
        <p:spPr bwMode="auto">
          <a:xfrm>
            <a:off x="1030712" y="3671986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3" name="직사각형 1282"/>
          <p:cNvSpPr/>
          <p:nvPr/>
        </p:nvSpPr>
        <p:spPr bwMode="auto">
          <a:xfrm>
            <a:off x="2430640" y="367198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4" name="직사각형 1283"/>
          <p:cNvSpPr/>
          <p:nvPr/>
        </p:nvSpPr>
        <p:spPr bwMode="auto">
          <a:xfrm>
            <a:off x="3830562" y="367198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5" name="직사각형 1284"/>
          <p:cNvSpPr/>
          <p:nvPr/>
        </p:nvSpPr>
        <p:spPr bwMode="auto">
          <a:xfrm>
            <a:off x="5239453" y="367198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6" name="직사각형 1285"/>
          <p:cNvSpPr/>
          <p:nvPr/>
        </p:nvSpPr>
        <p:spPr bwMode="auto">
          <a:xfrm>
            <a:off x="6647576" y="367198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7" name="직사각형 1286"/>
          <p:cNvSpPr/>
          <p:nvPr/>
        </p:nvSpPr>
        <p:spPr bwMode="auto">
          <a:xfrm>
            <a:off x="1030712" y="407223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8" name="직사각형 1287"/>
          <p:cNvSpPr/>
          <p:nvPr/>
        </p:nvSpPr>
        <p:spPr bwMode="auto">
          <a:xfrm>
            <a:off x="2430640" y="4072236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9" name="직사각형 1288"/>
          <p:cNvSpPr/>
          <p:nvPr/>
        </p:nvSpPr>
        <p:spPr bwMode="auto">
          <a:xfrm>
            <a:off x="3830562" y="407223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90" name="직사각형 1289"/>
          <p:cNvSpPr/>
          <p:nvPr/>
        </p:nvSpPr>
        <p:spPr bwMode="auto">
          <a:xfrm>
            <a:off x="6647576" y="407223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91" name="직사각형 1290"/>
          <p:cNvSpPr/>
          <p:nvPr/>
        </p:nvSpPr>
        <p:spPr bwMode="auto">
          <a:xfrm>
            <a:off x="5239453" y="4070060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9" name="타원 488"/>
          <p:cNvSpPr/>
          <p:nvPr/>
        </p:nvSpPr>
        <p:spPr>
          <a:xfrm>
            <a:off x="154762" y="155603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90" name="직사각형 489"/>
          <p:cNvSpPr/>
          <p:nvPr/>
        </p:nvSpPr>
        <p:spPr bwMode="auto">
          <a:xfrm>
            <a:off x="316620" y="1612914"/>
            <a:ext cx="6256883" cy="197814"/>
          </a:xfrm>
          <a:prstGeom prst="rect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직사각형 502"/>
          <p:cNvSpPr/>
          <p:nvPr/>
        </p:nvSpPr>
        <p:spPr bwMode="auto">
          <a:xfrm>
            <a:off x="5239453" y="4072236"/>
            <a:ext cx="272107" cy="2284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5" name="자유형 504"/>
          <p:cNvSpPr/>
          <p:nvPr/>
        </p:nvSpPr>
        <p:spPr>
          <a:xfrm>
            <a:off x="113560" y="1569855"/>
            <a:ext cx="7080531" cy="4094570"/>
          </a:xfrm>
          <a:custGeom>
            <a:avLst/>
            <a:gdLst>
              <a:gd name="connsiteX0" fmla="*/ 169932 w 7080531"/>
              <a:gd name="connsiteY0" fmla="*/ 0 h 4094570"/>
              <a:gd name="connsiteX1" fmla="*/ 7072439 w 7080531"/>
              <a:gd name="connsiteY1" fmla="*/ 32369 h 4094570"/>
              <a:gd name="connsiteX2" fmla="*/ 7080531 w 7080531"/>
              <a:gd name="connsiteY2" fmla="*/ 2896949 h 4094570"/>
              <a:gd name="connsiteX3" fmla="*/ 5680608 w 7080531"/>
              <a:gd name="connsiteY3" fmla="*/ 4094570 h 4094570"/>
              <a:gd name="connsiteX4" fmla="*/ 4491079 w 7080531"/>
              <a:gd name="connsiteY4" fmla="*/ 4094570 h 4094570"/>
              <a:gd name="connsiteX5" fmla="*/ 4491079 w 7080531"/>
              <a:gd name="connsiteY5" fmla="*/ 4094570 h 4094570"/>
              <a:gd name="connsiteX6" fmla="*/ 4450619 w 7080531"/>
              <a:gd name="connsiteY6" fmla="*/ 4029834 h 4094570"/>
              <a:gd name="connsiteX7" fmla="*/ 4426343 w 7080531"/>
              <a:gd name="connsiteY7" fmla="*/ 3981282 h 4094570"/>
              <a:gd name="connsiteX8" fmla="*/ 4377791 w 7080531"/>
              <a:gd name="connsiteY8" fmla="*/ 3940822 h 4094570"/>
              <a:gd name="connsiteX9" fmla="*/ 4313054 w 7080531"/>
              <a:gd name="connsiteY9" fmla="*/ 3892269 h 4094570"/>
              <a:gd name="connsiteX10" fmla="*/ 4264502 w 7080531"/>
              <a:gd name="connsiteY10" fmla="*/ 3859901 h 4094570"/>
              <a:gd name="connsiteX11" fmla="*/ 4183582 w 7080531"/>
              <a:gd name="connsiteY11" fmla="*/ 3827533 h 4094570"/>
              <a:gd name="connsiteX12" fmla="*/ 4151214 w 7080531"/>
              <a:gd name="connsiteY12" fmla="*/ 3819441 h 4094570"/>
              <a:gd name="connsiteX13" fmla="*/ 3989373 w 7080531"/>
              <a:gd name="connsiteY13" fmla="*/ 3811349 h 4094570"/>
              <a:gd name="connsiteX14" fmla="*/ 3673784 w 7080531"/>
              <a:gd name="connsiteY14" fmla="*/ 3803257 h 4094570"/>
              <a:gd name="connsiteX15" fmla="*/ 3552403 w 7080531"/>
              <a:gd name="connsiteY15" fmla="*/ 3795165 h 4094570"/>
              <a:gd name="connsiteX16" fmla="*/ 3520035 w 7080531"/>
              <a:gd name="connsiteY16" fmla="*/ 3787073 h 4094570"/>
              <a:gd name="connsiteX17" fmla="*/ 3455299 w 7080531"/>
              <a:gd name="connsiteY17" fmla="*/ 3778981 h 4094570"/>
              <a:gd name="connsiteX18" fmla="*/ 3366286 w 7080531"/>
              <a:gd name="connsiteY18" fmla="*/ 3730429 h 4094570"/>
              <a:gd name="connsiteX19" fmla="*/ 3333918 w 7080531"/>
              <a:gd name="connsiteY19" fmla="*/ 3722337 h 4094570"/>
              <a:gd name="connsiteX20" fmla="*/ 3083065 w 7080531"/>
              <a:gd name="connsiteY20" fmla="*/ 3706153 h 4094570"/>
              <a:gd name="connsiteX21" fmla="*/ 2896948 w 7080531"/>
              <a:gd name="connsiteY21" fmla="*/ 3714245 h 4094570"/>
              <a:gd name="connsiteX22" fmla="*/ 2621819 w 7080531"/>
              <a:gd name="connsiteY22" fmla="*/ 3698061 h 4094570"/>
              <a:gd name="connsiteX23" fmla="*/ 2597543 w 7080531"/>
              <a:gd name="connsiteY23" fmla="*/ 3681877 h 4094570"/>
              <a:gd name="connsiteX24" fmla="*/ 2589451 w 7080531"/>
              <a:gd name="connsiteY24" fmla="*/ 3657600 h 4094570"/>
              <a:gd name="connsiteX25" fmla="*/ 2573267 w 7080531"/>
              <a:gd name="connsiteY25" fmla="*/ 3633324 h 4094570"/>
              <a:gd name="connsiteX26" fmla="*/ 2540899 w 7080531"/>
              <a:gd name="connsiteY26" fmla="*/ 3560496 h 4094570"/>
              <a:gd name="connsiteX27" fmla="*/ 2532807 w 7080531"/>
              <a:gd name="connsiteY27" fmla="*/ 3503852 h 4094570"/>
              <a:gd name="connsiteX28" fmla="*/ 979136 w 7080531"/>
              <a:gd name="connsiteY28" fmla="*/ 3520036 h 4094570"/>
              <a:gd name="connsiteX29" fmla="*/ 704007 w 7080531"/>
              <a:gd name="connsiteY29" fmla="*/ 3455300 h 4094570"/>
              <a:gd name="connsiteX30" fmla="*/ 542166 w 7080531"/>
              <a:gd name="connsiteY30" fmla="*/ 3342011 h 4094570"/>
              <a:gd name="connsiteX31" fmla="*/ 493614 w 7080531"/>
              <a:gd name="connsiteY31" fmla="*/ 3236815 h 4094570"/>
              <a:gd name="connsiteX32" fmla="*/ 453154 w 7080531"/>
              <a:gd name="connsiteY32" fmla="*/ 3018330 h 4094570"/>
              <a:gd name="connsiteX33" fmla="*/ 396509 w 7080531"/>
              <a:gd name="connsiteY33" fmla="*/ 2379059 h 4094570"/>
              <a:gd name="connsiteX34" fmla="*/ 0 w 7080531"/>
              <a:gd name="connsiteY34" fmla="*/ 2379059 h 4094570"/>
              <a:gd name="connsiteX35" fmla="*/ 0 w 7080531"/>
              <a:gd name="connsiteY35" fmla="*/ 1917813 h 4094570"/>
              <a:gd name="connsiteX36" fmla="*/ 218485 w 7080531"/>
              <a:gd name="connsiteY36" fmla="*/ 1707420 h 4094570"/>
              <a:gd name="connsiteX37" fmla="*/ 169932 w 7080531"/>
              <a:gd name="connsiteY37" fmla="*/ 0 h 409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80531" h="4094570">
                <a:moveTo>
                  <a:pt x="169932" y="0"/>
                </a:moveTo>
                <a:lnTo>
                  <a:pt x="7072439" y="32369"/>
                </a:lnTo>
                <a:cubicBezTo>
                  <a:pt x="7075136" y="987229"/>
                  <a:pt x="7077834" y="1942089"/>
                  <a:pt x="7080531" y="2896949"/>
                </a:cubicBezTo>
                <a:lnTo>
                  <a:pt x="5680608" y="4094570"/>
                </a:lnTo>
                <a:lnTo>
                  <a:pt x="4491079" y="4094570"/>
                </a:lnTo>
                <a:lnTo>
                  <a:pt x="4491079" y="4094570"/>
                </a:lnTo>
                <a:cubicBezTo>
                  <a:pt x="4477592" y="4072991"/>
                  <a:pt x="4462804" y="4052173"/>
                  <a:pt x="4450619" y="4029834"/>
                </a:cubicBezTo>
                <a:cubicBezTo>
                  <a:pt x="4427569" y="3987576"/>
                  <a:pt x="4460806" y="4022638"/>
                  <a:pt x="4426343" y="3981282"/>
                </a:cubicBezTo>
                <a:cubicBezTo>
                  <a:pt x="4388865" y="3936309"/>
                  <a:pt x="4416964" y="3975099"/>
                  <a:pt x="4377791" y="3940822"/>
                </a:cubicBezTo>
                <a:cubicBezTo>
                  <a:pt x="4320570" y="3890753"/>
                  <a:pt x="4360224" y="3907992"/>
                  <a:pt x="4313054" y="3892269"/>
                </a:cubicBezTo>
                <a:lnTo>
                  <a:pt x="4264502" y="3859901"/>
                </a:lnTo>
                <a:cubicBezTo>
                  <a:pt x="4244411" y="3846507"/>
                  <a:pt x="4204637" y="3832797"/>
                  <a:pt x="4183582" y="3827533"/>
                </a:cubicBezTo>
                <a:cubicBezTo>
                  <a:pt x="4172793" y="3824836"/>
                  <a:pt x="4162297" y="3820365"/>
                  <a:pt x="4151214" y="3819441"/>
                </a:cubicBezTo>
                <a:cubicBezTo>
                  <a:pt x="4097386" y="3814955"/>
                  <a:pt x="4043356" y="3813179"/>
                  <a:pt x="3989373" y="3811349"/>
                </a:cubicBezTo>
                <a:lnTo>
                  <a:pt x="3673784" y="3803257"/>
                </a:lnTo>
                <a:cubicBezTo>
                  <a:pt x="3633324" y="3800560"/>
                  <a:pt x="3592730" y="3799410"/>
                  <a:pt x="3552403" y="3795165"/>
                </a:cubicBezTo>
                <a:cubicBezTo>
                  <a:pt x="3541343" y="3794001"/>
                  <a:pt x="3531005" y="3788901"/>
                  <a:pt x="3520035" y="3787073"/>
                </a:cubicBezTo>
                <a:cubicBezTo>
                  <a:pt x="3498584" y="3783498"/>
                  <a:pt x="3476878" y="3781678"/>
                  <a:pt x="3455299" y="3778981"/>
                </a:cubicBezTo>
                <a:cubicBezTo>
                  <a:pt x="3410949" y="3749414"/>
                  <a:pt x="3439722" y="3767146"/>
                  <a:pt x="3366286" y="3730429"/>
                </a:cubicBezTo>
                <a:cubicBezTo>
                  <a:pt x="3356339" y="3725455"/>
                  <a:pt x="3344888" y="3724165"/>
                  <a:pt x="3333918" y="3722337"/>
                </a:cubicBezTo>
                <a:cubicBezTo>
                  <a:pt x="3250301" y="3708401"/>
                  <a:pt x="3168871" y="3709884"/>
                  <a:pt x="3083065" y="3706153"/>
                </a:cubicBezTo>
                <a:cubicBezTo>
                  <a:pt x="3021026" y="3708850"/>
                  <a:pt x="2959046" y="3714245"/>
                  <a:pt x="2896948" y="3714245"/>
                </a:cubicBezTo>
                <a:cubicBezTo>
                  <a:pt x="2676922" y="3714245"/>
                  <a:pt x="2728085" y="3724628"/>
                  <a:pt x="2621819" y="3698061"/>
                </a:cubicBezTo>
                <a:cubicBezTo>
                  <a:pt x="2613727" y="3692666"/>
                  <a:pt x="2603618" y="3689471"/>
                  <a:pt x="2597543" y="3681877"/>
                </a:cubicBezTo>
                <a:cubicBezTo>
                  <a:pt x="2592214" y="3675216"/>
                  <a:pt x="2593266" y="3665230"/>
                  <a:pt x="2589451" y="3657600"/>
                </a:cubicBezTo>
                <a:cubicBezTo>
                  <a:pt x="2585102" y="3648901"/>
                  <a:pt x="2577217" y="3642211"/>
                  <a:pt x="2573267" y="3633324"/>
                </a:cubicBezTo>
                <a:cubicBezTo>
                  <a:pt x="2534748" y="3546657"/>
                  <a:pt x="2577525" y="3615436"/>
                  <a:pt x="2540899" y="3560496"/>
                </a:cubicBezTo>
                <a:cubicBezTo>
                  <a:pt x="2531749" y="3514746"/>
                  <a:pt x="2532807" y="3533790"/>
                  <a:pt x="2532807" y="3503852"/>
                </a:cubicBezTo>
                <a:lnTo>
                  <a:pt x="979136" y="3520036"/>
                </a:lnTo>
                <a:lnTo>
                  <a:pt x="704007" y="3455300"/>
                </a:lnTo>
                <a:lnTo>
                  <a:pt x="542166" y="3342011"/>
                </a:lnTo>
                <a:lnTo>
                  <a:pt x="493614" y="3236815"/>
                </a:lnTo>
                <a:lnTo>
                  <a:pt x="453154" y="3018330"/>
                </a:lnTo>
                <a:lnTo>
                  <a:pt x="396509" y="2379059"/>
                </a:lnTo>
                <a:lnTo>
                  <a:pt x="0" y="2379059"/>
                </a:lnTo>
                <a:lnTo>
                  <a:pt x="0" y="1917813"/>
                </a:lnTo>
                <a:lnTo>
                  <a:pt x="218485" y="1707420"/>
                </a:lnTo>
                <a:lnTo>
                  <a:pt x="169932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6" name="직사각형 505"/>
          <p:cNvSpPr/>
          <p:nvPr/>
        </p:nvSpPr>
        <p:spPr bwMode="auto">
          <a:xfrm>
            <a:off x="2765425" y="4895684"/>
            <a:ext cx="1547631" cy="29940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Building</a:t>
            </a:r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7" name="직사각형 506"/>
          <p:cNvSpPr/>
          <p:nvPr/>
        </p:nvSpPr>
        <p:spPr bwMode="auto">
          <a:xfrm>
            <a:off x="354000" y="1877354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8" name="직사각형 507"/>
          <p:cNvSpPr/>
          <p:nvPr/>
        </p:nvSpPr>
        <p:spPr bwMode="auto">
          <a:xfrm>
            <a:off x="1419225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9" name="직사각형 508"/>
          <p:cNvSpPr/>
          <p:nvPr/>
        </p:nvSpPr>
        <p:spPr bwMode="auto">
          <a:xfrm>
            <a:off x="412695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10" name="직사각형 509"/>
          <p:cNvSpPr/>
          <p:nvPr/>
        </p:nvSpPr>
        <p:spPr bwMode="auto">
          <a:xfrm>
            <a:off x="412695" y="1453425"/>
            <a:ext cx="291313" cy="114898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11" name="Image"/>
          <p:cNvGrpSpPr/>
          <p:nvPr/>
        </p:nvGrpSpPr>
        <p:grpSpPr>
          <a:xfrm>
            <a:off x="440773" y="1276854"/>
            <a:ext cx="125597" cy="125597"/>
            <a:chOff x="9600101" y="1622168"/>
            <a:chExt cx="1333500" cy="1333500"/>
          </a:xfrm>
        </p:grpSpPr>
        <p:sp>
          <p:nvSpPr>
            <p:cNvPr id="512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14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6" name="TextBox 515"/>
          <p:cNvSpPr txBox="1"/>
          <p:nvPr/>
        </p:nvSpPr>
        <p:spPr>
          <a:xfrm>
            <a:off x="443033" y="1192216"/>
            <a:ext cx="37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 A</a:t>
            </a:r>
          </a:p>
          <a:p>
            <a:pPr algn="ctr"/>
            <a:r>
              <a:rPr lang="en-US" altLang="ko-KR" sz="700" smtClean="0">
                <a:latin typeface="+mn-ea"/>
              </a:rPr>
              <a:t> 18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517" name="직선 연결선 516"/>
          <p:cNvCxnSpPr/>
          <p:nvPr/>
        </p:nvCxnSpPr>
        <p:spPr>
          <a:xfrm>
            <a:off x="601243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직사각형 517"/>
          <p:cNvSpPr/>
          <p:nvPr/>
        </p:nvSpPr>
        <p:spPr bwMode="auto">
          <a:xfrm>
            <a:off x="887546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2" name="직사각형 571"/>
          <p:cNvSpPr/>
          <p:nvPr/>
        </p:nvSpPr>
        <p:spPr bwMode="auto">
          <a:xfrm>
            <a:off x="887546" y="1453425"/>
            <a:ext cx="291313" cy="114898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73" name="Image"/>
          <p:cNvGrpSpPr/>
          <p:nvPr/>
        </p:nvGrpSpPr>
        <p:grpSpPr>
          <a:xfrm>
            <a:off x="915624" y="1276854"/>
            <a:ext cx="125597" cy="125597"/>
            <a:chOff x="9600101" y="1622168"/>
            <a:chExt cx="1333500" cy="1333500"/>
          </a:xfrm>
        </p:grpSpPr>
        <p:sp>
          <p:nvSpPr>
            <p:cNvPr id="577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78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0" name="TextBox 579"/>
          <p:cNvSpPr txBox="1"/>
          <p:nvPr/>
        </p:nvSpPr>
        <p:spPr>
          <a:xfrm>
            <a:off x="865861" y="1192217"/>
            <a:ext cx="423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M</a:t>
            </a:r>
          </a:p>
          <a:p>
            <a:pPr algn="ctr"/>
            <a:r>
              <a:rPr lang="en-US" altLang="ko-KR" sz="700" smtClean="0">
                <a:latin typeface="+mn-ea"/>
              </a:rPr>
              <a:t>5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589" name="직선 연결선 588"/>
          <p:cNvCxnSpPr/>
          <p:nvPr/>
        </p:nvCxnSpPr>
        <p:spPr>
          <a:xfrm>
            <a:off x="1054424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1" name="직사각형 620"/>
          <p:cNvSpPr/>
          <p:nvPr/>
        </p:nvSpPr>
        <p:spPr bwMode="auto">
          <a:xfrm>
            <a:off x="1321792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22" name="직사각형 621"/>
          <p:cNvSpPr/>
          <p:nvPr/>
        </p:nvSpPr>
        <p:spPr bwMode="auto">
          <a:xfrm>
            <a:off x="1321792" y="1453425"/>
            <a:ext cx="291313" cy="114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623" name="Image"/>
          <p:cNvGrpSpPr/>
          <p:nvPr/>
        </p:nvGrpSpPr>
        <p:grpSpPr>
          <a:xfrm>
            <a:off x="1349870" y="1276854"/>
            <a:ext cx="125597" cy="125597"/>
            <a:chOff x="9600101" y="1622168"/>
            <a:chExt cx="1333500" cy="1333500"/>
          </a:xfrm>
        </p:grpSpPr>
        <p:sp>
          <p:nvSpPr>
            <p:cNvPr id="624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25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7" name="TextBox 626"/>
          <p:cNvSpPr txBox="1"/>
          <p:nvPr/>
        </p:nvSpPr>
        <p:spPr>
          <a:xfrm>
            <a:off x="1330276" y="1192217"/>
            <a:ext cx="393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A</a:t>
            </a:r>
          </a:p>
          <a:p>
            <a:pPr algn="ctr"/>
            <a:r>
              <a:rPr lang="en-US" altLang="ko-KR" sz="700">
                <a:latin typeface="+mn-ea"/>
              </a:rPr>
              <a:t>7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628" name="직선 연결선 627"/>
          <p:cNvCxnSpPr/>
          <p:nvPr/>
        </p:nvCxnSpPr>
        <p:spPr>
          <a:xfrm>
            <a:off x="1510342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9" name="직사각형 628"/>
          <p:cNvSpPr/>
          <p:nvPr/>
        </p:nvSpPr>
        <p:spPr bwMode="auto">
          <a:xfrm>
            <a:off x="1704427" y="1216491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0" name="직사각형 629"/>
          <p:cNvSpPr/>
          <p:nvPr/>
        </p:nvSpPr>
        <p:spPr bwMode="auto">
          <a:xfrm>
            <a:off x="1704427" y="1453425"/>
            <a:ext cx="291313" cy="114898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631" name="Image"/>
          <p:cNvGrpSpPr/>
          <p:nvPr/>
        </p:nvGrpSpPr>
        <p:grpSpPr>
          <a:xfrm>
            <a:off x="1732505" y="1276854"/>
            <a:ext cx="125597" cy="125597"/>
            <a:chOff x="9600101" y="1622168"/>
            <a:chExt cx="1333500" cy="1333500"/>
          </a:xfrm>
        </p:grpSpPr>
        <p:sp>
          <p:nvSpPr>
            <p:cNvPr id="632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33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5" name="TextBox 634"/>
          <p:cNvSpPr txBox="1"/>
          <p:nvPr/>
        </p:nvSpPr>
        <p:spPr>
          <a:xfrm>
            <a:off x="1706500" y="1192217"/>
            <a:ext cx="39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4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636" name="직선 연결선 635"/>
          <p:cNvCxnSpPr/>
          <p:nvPr/>
        </p:nvCxnSpPr>
        <p:spPr>
          <a:xfrm>
            <a:off x="1892975" y="1354197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직사각형 636"/>
          <p:cNvSpPr/>
          <p:nvPr/>
        </p:nvSpPr>
        <p:spPr bwMode="auto">
          <a:xfrm>
            <a:off x="2817448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8" name="직사각형 637"/>
          <p:cNvSpPr/>
          <p:nvPr/>
        </p:nvSpPr>
        <p:spPr bwMode="auto">
          <a:xfrm>
            <a:off x="2817448" y="1469609"/>
            <a:ext cx="291313" cy="1148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2765427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RC07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40" name="Image"/>
          <p:cNvGrpSpPr/>
          <p:nvPr/>
        </p:nvGrpSpPr>
        <p:grpSpPr>
          <a:xfrm>
            <a:off x="2845526" y="1293038"/>
            <a:ext cx="125597" cy="125597"/>
            <a:chOff x="9600101" y="1622168"/>
            <a:chExt cx="1333500" cy="1333500"/>
          </a:xfrm>
        </p:grpSpPr>
        <p:sp>
          <p:nvSpPr>
            <p:cNvPr id="641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42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4" name="TextBox 643"/>
          <p:cNvSpPr txBox="1"/>
          <p:nvPr/>
        </p:nvSpPr>
        <p:spPr>
          <a:xfrm>
            <a:off x="2828190" y="1208400"/>
            <a:ext cx="382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 A</a:t>
            </a:r>
          </a:p>
          <a:p>
            <a:pPr algn="ctr"/>
            <a:r>
              <a:rPr lang="en-US" altLang="ko-KR" sz="700" smtClean="0">
                <a:latin typeface="+mn-ea"/>
              </a:rPr>
              <a:t>9</a:t>
            </a:r>
            <a:endParaRPr lang="ko-KR" altLang="en-US" sz="700" dirty="0">
              <a:latin typeface="+mn-ea"/>
            </a:endParaRPr>
          </a:p>
        </p:txBody>
      </p:sp>
      <p:cxnSp>
        <p:nvCxnSpPr>
          <p:cNvPr id="645" name="직선 연결선 644"/>
          <p:cNvCxnSpPr/>
          <p:nvPr/>
        </p:nvCxnSpPr>
        <p:spPr>
          <a:xfrm>
            <a:off x="3005996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6" name="직사각형 645"/>
          <p:cNvSpPr/>
          <p:nvPr/>
        </p:nvSpPr>
        <p:spPr bwMode="auto">
          <a:xfrm>
            <a:off x="3200082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7" name="직사각형 646"/>
          <p:cNvSpPr/>
          <p:nvPr/>
        </p:nvSpPr>
        <p:spPr bwMode="auto">
          <a:xfrm>
            <a:off x="3200082" y="1469609"/>
            <a:ext cx="291313" cy="114898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8" name="TextBox 647"/>
          <p:cNvSpPr txBox="1"/>
          <p:nvPr/>
        </p:nvSpPr>
        <p:spPr>
          <a:xfrm>
            <a:off x="3148060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RC06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49" name="Image"/>
          <p:cNvGrpSpPr/>
          <p:nvPr/>
        </p:nvGrpSpPr>
        <p:grpSpPr>
          <a:xfrm>
            <a:off x="3228159" y="1293038"/>
            <a:ext cx="125597" cy="125597"/>
            <a:chOff x="9600101" y="1622168"/>
            <a:chExt cx="1333500" cy="1333500"/>
          </a:xfrm>
        </p:grpSpPr>
        <p:sp>
          <p:nvSpPr>
            <p:cNvPr id="650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51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3" name="TextBox 652"/>
          <p:cNvSpPr txBox="1"/>
          <p:nvPr/>
        </p:nvSpPr>
        <p:spPr>
          <a:xfrm>
            <a:off x="3210824" y="1208400"/>
            <a:ext cx="360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17</a:t>
            </a:r>
            <a:endParaRPr lang="ko-KR" altLang="en-US" sz="700" dirty="0">
              <a:latin typeface="+mn-ea"/>
            </a:endParaRPr>
          </a:p>
        </p:txBody>
      </p:sp>
      <p:cxnSp>
        <p:nvCxnSpPr>
          <p:cNvPr id="654" name="직선 연결선 653"/>
          <p:cNvCxnSpPr/>
          <p:nvPr/>
        </p:nvCxnSpPr>
        <p:spPr>
          <a:xfrm>
            <a:off x="3388631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" name="직사각형 654"/>
          <p:cNvSpPr/>
          <p:nvPr/>
        </p:nvSpPr>
        <p:spPr bwMode="auto">
          <a:xfrm>
            <a:off x="3626945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6" name="직사각형 655"/>
          <p:cNvSpPr/>
          <p:nvPr/>
        </p:nvSpPr>
        <p:spPr bwMode="auto">
          <a:xfrm>
            <a:off x="3626945" y="1469609"/>
            <a:ext cx="291313" cy="114898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7" name="TextBox 656"/>
          <p:cNvSpPr txBox="1"/>
          <p:nvPr/>
        </p:nvSpPr>
        <p:spPr>
          <a:xfrm>
            <a:off x="3574924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RC05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58" name="Image"/>
          <p:cNvGrpSpPr/>
          <p:nvPr/>
        </p:nvGrpSpPr>
        <p:grpSpPr>
          <a:xfrm>
            <a:off x="3655023" y="1293038"/>
            <a:ext cx="125597" cy="125597"/>
            <a:chOff x="9600101" y="1622168"/>
            <a:chExt cx="1333500" cy="1333500"/>
          </a:xfrm>
        </p:grpSpPr>
        <p:sp>
          <p:nvSpPr>
            <p:cNvPr id="659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60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2" name="TextBox 661"/>
          <p:cNvSpPr txBox="1"/>
          <p:nvPr/>
        </p:nvSpPr>
        <p:spPr>
          <a:xfrm>
            <a:off x="3626944" y="1208400"/>
            <a:ext cx="37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10</a:t>
            </a:r>
            <a:endParaRPr lang="ko-KR" altLang="en-US" sz="700" dirty="0">
              <a:latin typeface="+mn-ea"/>
            </a:endParaRPr>
          </a:p>
        </p:txBody>
      </p:sp>
      <p:cxnSp>
        <p:nvCxnSpPr>
          <p:cNvPr id="663" name="직선 연결선 662"/>
          <p:cNvCxnSpPr/>
          <p:nvPr/>
        </p:nvCxnSpPr>
        <p:spPr>
          <a:xfrm>
            <a:off x="3815493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4" name="직사각형 663"/>
          <p:cNvSpPr/>
          <p:nvPr/>
        </p:nvSpPr>
        <p:spPr bwMode="auto">
          <a:xfrm>
            <a:off x="4009579" y="1232675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5" name="직사각형 664"/>
          <p:cNvSpPr/>
          <p:nvPr/>
        </p:nvSpPr>
        <p:spPr bwMode="auto">
          <a:xfrm>
            <a:off x="4009579" y="1469609"/>
            <a:ext cx="291313" cy="11489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6" name="TextBox 665"/>
          <p:cNvSpPr txBox="1"/>
          <p:nvPr/>
        </p:nvSpPr>
        <p:spPr>
          <a:xfrm>
            <a:off x="3957557" y="1428962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RC04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67" name="Image"/>
          <p:cNvGrpSpPr/>
          <p:nvPr/>
        </p:nvGrpSpPr>
        <p:grpSpPr>
          <a:xfrm>
            <a:off x="4037656" y="1293038"/>
            <a:ext cx="125597" cy="125597"/>
            <a:chOff x="9600101" y="1622168"/>
            <a:chExt cx="1333500" cy="1333500"/>
          </a:xfrm>
        </p:grpSpPr>
        <p:sp>
          <p:nvSpPr>
            <p:cNvPr id="668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69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1" name="TextBox 670"/>
          <p:cNvSpPr txBox="1"/>
          <p:nvPr/>
        </p:nvSpPr>
        <p:spPr>
          <a:xfrm>
            <a:off x="4037657" y="1208401"/>
            <a:ext cx="343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>
                <a:latin typeface="+mn-ea"/>
              </a:rPr>
              <a:t>M</a:t>
            </a:r>
            <a:endParaRPr lang="en-US" altLang="ko-KR" sz="700" smtClean="0">
              <a:latin typeface="+mn-ea"/>
            </a:endParaRPr>
          </a:p>
          <a:p>
            <a:pPr algn="ctr"/>
            <a:r>
              <a:rPr lang="en-US" altLang="ko-KR" sz="700" smtClean="0">
                <a:latin typeface="+mn-ea"/>
              </a:rPr>
              <a:t>9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672" name="직선 연결선 671"/>
          <p:cNvCxnSpPr/>
          <p:nvPr/>
        </p:nvCxnSpPr>
        <p:spPr>
          <a:xfrm>
            <a:off x="4198128" y="1370381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3" name="직사각형 672"/>
          <p:cNvSpPr/>
          <p:nvPr/>
        </p:nvSpPr>
        <p:spPr bwMode="auto">
          <a:xfrm>
            <a:off x="5057159" y="1240767"/>
            <a:ext cx="291313" cy="355732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4" name="직사각형 673"/>
          <p:cNvSpPr/>
          <p:nvPr/>
        </p:nvSpPr>
        <p:spPr bwMode="auto">
          <a:xfrm>
            <a:off x="5057159" y="1477701"/>
            <a:ext cx="291313" cy="114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675" name="Image"/>
          <p:cNvGrpSpPr/>
          <p:nvPr/>
        </p:nvGrpSpPr>
        <p:grpSpPr>
          <a:xfrm>
            <a:off x="5085237" y="1301130"/>
            <a:ext cx="125597" cy="125597"/>
            <a:chOff x="9600101" y="1622168"/>
            <a:chExt cx="1333500" cy="1333500"/>
          </a:xfrm>
        </p:grpSpPr>
        <p:sp>
          <p:nvSpPr>
            <p:cNvPr id="676" name="Border"/>
            <p:cNvSpPr>
              <a:spLocks noChangeAspect="1"/>
            </p:cNvSpPr>
            <p:nvPr/>
          </p:nvSpPr>
          <p:spPr>
            <a:xfrm>
              <a:off x="9600101" y="1622168"/>
              <a:ext cx="1333500" cy="133350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721" name="Line"/>
            <p:cNvCxnSpPr/>
            <p:nvPr/>
          </p:nvCxnSpPr>
          <p:spPr>
            <a:xfrm>
              <a:off x="9793519" y="1815586"/>
              <a:ext cx="946665" cy="946664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Line"/>
            <p:cNvCxnSpPr/>
            <p:nvPr/>
          </p:nvCxnSpPr>
          <p:spPr>
            <a:xfrm flipV="1">
              <a:off x="9793519" y="1815587"/>
              <a:ext cx="946666" cy="946663"/>
            </a:xfrm>
            <a:prstGeom prst="line">
              <a:avLst/>
            </a:prstGeom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3" name="TextBox 722"/>
          <p:cNvSpPr txBox="1"/>
          <p:nvPr/>
        </p:nvSpPr>
        <p:spPr>
          <a:xfrm>
            <a:off x="5039898" y="1216493"/>
            <a:ext cx="423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A</a:t>
            </a:r>
          </a:p>
          <a:p>
            <a:pPr algn="ctr"/>
            <a:r>
              <a:rPr lang="en-US" altLang="ko-KR" sz="700" smtClean="0">
                <a:latin typeface="+mn-ea"/>
              </a:rPr>
              <a:t>21</a:t>
            </a:r>
            <a:endParaRPr lang="ko-KR" altLang="en-US" sz="700" dirty="0" smtClean="0">
              <a:latin typeface="+mn-ea"/>
            </a:endParaRPr>
          </a:p>
        </p:txBody>
      </p:sp>
      <p:cxnSp>
        <p:nvCxnSpPr>
          <p:cNvPr id="724" name="직선 연결선 723"/>
          <p:cNvCxnSpPr/>
          <p:nvPr/>
        </p:nvCxnSpPr>
        <p:spPr>
          <a:xfrm>
            <a:off x="5245709" y="1378473"/>
            <a:ext cx="72001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5" name="그룹 724"/>
          <p:cNvGrpSpPr/>
          <p:nvPr/>
        </p:nvGrpSpPr>
        <p:grpSpPr>
          <a:xfrm>
            <a:off x="5439794" y="1216491"/>
            <a:ext cx="393298" cy="380008"/>
            <a:chOff x="412694" y="1192215"/>
            <a:chExt cx="393298" cy="380008"/>
          </a:xfrm>
        </p:grpSpPr>
        <p:sp>
          <p:nvSpPr>
            <p:cNvPr id="726" name="직사각형 725"/>
            <p:cNvSpPr/>
            <p:nvPr/>
          </p:nvSpPr>
          <p:spPr bwMode="auto">
            <a:xfrm>
              <a:off x="412694" y="1216491"/>
              <a:ext cx="291313" cy="35573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71" name="직사각형 770"/>
            <p:cNvSpPr/>
            <p:nvPr/>
          </p:nvSpPr>
          <p:spPr bwMode="auto">
            <a:xfrm>
              <a:off x="412694" y="1453425"/>
              <a:ext cx="291313" cy="114898"/>
            </a:xfrm>
            <a:prstGeom prst="rect">
              <a:avLst/>
            </a:prstGeom>
            <a:solidFill>
              <a:srgbClr val="00B0F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772" name="Image"/>
            <p:cNvGrpSpPr/>
            <p:nvPr/>
          </p:nvGrpSpPr>
          <p:grpSpPr>
            <a:xfrm>
              <a:off x="440772" y="1276852"/>
              <a:ext cx="125597" cy="125597"/>
              <a:chOff x="9600101" y="1622168"/>
              <a:chExt cx="1333500" cy="1333500"/>
            </a:xfrm>
          </p:grpSpPr>
          <p:sp>
            <p:nvSpPr>
              <p:cNvPr id="775" name="Border"/>
              <p:cNvSpPr>
                <a:spLocks noChangeAspect="1"/>
              </p:cNvSpPr>
              <p:nvPr/>
            </p:nvSpPr>
            <p:spPr>
              <a:xfrm>
                <a:off x="9600101" y="1622168"/>
                <a:ext cx="1333500" cy="13335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776" name="Line"/>
              <p:cNvCxnSpPr/>
              <p:nvPr/>
            </p:nvCxnSpPr>
            <p:spPr>
              <a:xfrm>
                <a:off x="9793519" y="1815586"/>
                <a:ext cx="946665" cy="946664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1" name="Line"/>
              <p:cNvCxnSpPr/>
              <p:nvPr/>
            </p:nvCxnSpPr>
            <p:spPr>
              <a:xfrm flipV="1">
                <a:off x="9793519" y="1815587"/>
                <a:ext cx="946666" cy="946663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3" name="TextBox 772"/>
            <p:cNvSpPr txBox="1"/>
            <p:nvPr/>
          </p:nvSpPr>
          <p:spPr>
            <a:xfrm>
              <a:off x="418510" y="1192215"/>
              <a:ext cx="3874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smtClean="0">
                  <a:latin typeface="+mn-ea"/>
                </a:rPr>
                <a:t>A</a:t>
              </a:r>
            </a:p>
            <a:p>
              <a:pPr algn="ctr"/>
              <a:r>
                <a:rPr lang="en-US" altLang="ko-KR" sz="700" smtClean="0">
                  <a:latin typeface="+mn-ea"/>
                </a:rPr>
                <a:t>2</a:t>
              </a:r>
              <a:endParaRPr lang="ko-KR" altLang="en-US" sz="700" dirty="0" smtClean="0">
                <a:latin typeface="+mn-ea"/>
              </a:endParaRPr>
            </a:p>
          </p:txBody>
        </p:sp>
        <p:cxnSp>
          <p:nvCxnSpPr>
            <p:cNvPr id="774" name="직선 연결선 773"/>
            <p:cNvCxnSpPr/>
            <p:nvPr/>
          </p:nvCxnSpPr>
          <p:spPr>
            <a:xfrm>
              <a:off x="601244" y="1354195"/>
              <a:ext cx="72000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2" name="모서리가 둥근 직사각형 821"/>
          <p:cNvSpPr/>
          <p:nvPr/>
        </p:nvSpPr>
        <p:spPr bwMode="auto">
          <a:xfrm>
            <a:off x="412694" y="1663978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3" name="모서리가 둥근 직사각형 822"/>
          <p:cNvSpPr/>
          <p:nvPr/>
        </p:nvSpPr>
        <p:spPr bwMode="auto">
          <a:xfrm>
            <a:off x="704007" y="1644212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4" name="모서리가 둥근 직사각형 823"/>
          <p:cNvSpPr/>
          <p:nvPr/>
        </p:nvSpPr>
        <p:spPr bwMode="auto">
          <a:xfrm>
            <a:off x="1155382" y="1644212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5" name="모서리가 둥근 직사각형 824"/>
          <p:cNvSpPr/>
          <p:nvPr/>
        </p:nvSpPr>
        <p:spPr bwMode="auto">
          <a:xfrm>
            <a:off x="1004057" y="1718676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6" name="모서리가 둥근 직사각형 825"/>
          <p:cNvSpPr/>
          <p:nvPr/>
        </p:nvSpPr>
        <p:spPr bwMode="auto">
          <a:xfrm>
            <a:off x="674210" y="1741533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4" name="모서리가 둥근 직사각형 873"/>
          <p:cNvSpPr/>
          <p:nvPr/>
        </p:nvSpPr>
        <p:spPr bwMode="auto">
          <a:xfrm>
            <a:off x="1634618" y="1657381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5" name="모서리가 둥근 직사각형 874"/>
          <p:cNvSpPr/>
          <p:nvPr/>
        </p:nvSpPr>
        <p:spPr bwMode="auto">
          <a:xfrm>
            <a:off x="2426163" y="1657381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6" name="모서리가 둥근 직사각형 875"/>
          <p:cNvSpPr/>
          <p:nvPr/>
        </p:nvSpPr>
        <p:spPr bwMode="auto">
          <a:xfrm>
            <a:off x="2558602" y="1725572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1" name="모서리가 둥근 직사각형 920"/>
          <p:cNvSpPr/>
          <p:nvPr/>
        </p:nvSpPr>
        <p:spPr bwMode="auto">
          <a:xfrm>
            <a:off x="3727133" y="1679853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2" name="모서리가 둥근 직사각형 921"/>
          <p:cNvSpPr/>
          <p:nvPr/>
        </p:nvSpPr>
        <p:spPr bwMode="auto">
          <a:xfrm>
            <a:off x="4975993" y="1672957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3" name="모서리가 둥근 직사각형 922"/>
          <p:cNvSpPr/>
          <p:nvPr/>
        </p:nvSpPr>
        <p:spPr bwMode="auto">
          <a:xfrm>
            <a:off x="6390311" y="1640646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4" name="모서리가 둥근 직사각형 923"/>
          <p:cNvSpPr/>
          <p:nvPr/>
        </p:nvSpPr>
        <p:spPr bwMode="auto">
          <a:xfrm>
            <a:off x="6063548" y="1667071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5" name="모서리가 둥근 직사각형 924"/>
          <p:cNvSpPr/>
          <p:nvPr/>
        </p:nvSpPr>
        <p:spPr bwMode="auto">
          <a:xfrm>
            <a:off x="6180124" y="1653839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6" name="모서리가 둥근 직사각형 925"/>
          <p:cNvSpPr/>
          <p:nvPr/>
        </p:nvSpPr>
        <p:spPr bwMode="auto">
          <a:xfrm>
            <a:off x="1338944" y="1770687"/>
            <a:ext cx="58288" cy="45719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9" name="모서리가 둥근 직사각형 928"/>
          <p:cNvSpPr/>
          <p:nvPr/>
        </p:nvSpPr>
        <p:spPr bwMode="auto">
          <a:xfrm>
            <a:off x="5005225" y="1762676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3" name="모서리가 둥근 직사각형 932"/>
          <p:cNvSpPr/>
          <p:nvPr/>
        </p:nvSpPr>
        <p:spPr bwMode="auto">
          <a:xfrm>
            <a:off x="6034404" y="1759878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4" name="모서리가 둥근 직사각형 933"/>
          <p:cNvSpPr/>
          <p:nvPr/>
        </p:nvSpPr>
        <p:spPr bwMode="auto">
          <a:xfrm>
            <a:off x="6216094" y="1770686"/>
            <a:ext cx="58288" cy="45719"/>
          </a:xfrm>
          <a:prstGeom prst="roundRect">
            <a:avLst/>
          </a:prstGeom>
          <a:solidFill>
            <a:srgbClr val="FFFF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1" name="모서리가 둥근 직사각형 970"/>
          <p:cNvSpPr/>
          <p:nvPr/>
        </p:nvSpPr>
        <p:spPr bwMode="auto">
          <a:xfrm>
            <a:off x="1448482" y="1641118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2" name="모서리가 둥근 직사각형 971"/>
          <p:cNvSpPr/>
          <p:nvPr/>
        </p:nvSpPr>
        <p:spPr bwMode="auto">
          <a:xfrm>
            <a:off x="2288402" y="1765010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3" name="모서리가 둥근 직사각형 972"/>
          <p:cNvSpPr/>
          <p:nvPr/>
        </p:nvSpPr>
        <p:spPr bwMode="auto">
          <a:xfrm>
            <a:off x="3829206" y="1762363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4" name="모서리가 둥근 직사각형 973"/>
          <p:cNvSpPr/>
          <p:nvPr/>
        </p:nvSpPr>
        <p:spPr bwMode="auto">
          <a:xfrm>
            <a:off x="6332022" y="1703464"/>
            <a:ext cx="58288" cy="45719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5" name="양쪽 모서리가 둥근 사각형 974"/>
          <p:cNvSpPr/>
          <p:nvPr/>
        </p:nvSpPr>
        <p:spPr bwMode="auto">
          <a:xfrm>
            <a:off x="390722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6" name="직사각형 975"/>
          <p:cNvSpPr/>
          <p:nvPr/>
        </p:nvSpPr>
        <p:spPr bwMode="auto">
          <a:xfrm>
            <a:off x="2816940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9" name="직사각형 978"/>
          <p:cNvSpPr/>
          <p:nvPr/>
        </p:nvSpPr>
        <p:spPr bwMode="auto">
          <a:xfrm>
            <a:off x="4224027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2" name="직사각형 981"/>
          <p:cNvSpPr/>
          <p:nvPr/>
        </p:nvSpPr>
        <p:spPr bwMode="auto">
          <a:xfrm>
            <a:off x="5632625" y="187735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5" name="양쪽 모서리가 둥근 사각형 984"/>
          <p:cNvSpPr/>
          <p:nvPr/>
        </p:nvSpPr>
        <p:spPr bwMode="auto">
          <a:xfrm>
            <a:off x="390722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7" name="TextBox 986"/>
          <p:cNvSpPr txBox="1"/>
          <p:nvPr/>
        </p:nvSpPr>
        <p:spPr>
          <a:xfrm>
            <a:off x="370033" y="1919263"/>
            <a:ext cx="218492" cy="220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M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13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988" name="양쪽 모서리가 둥근 사각형 987"/>
          <p:cNvSpPr/>
          <p:nvPr/>
        </p:nvSpPr>
        <p:spPr bwMode="auto">
          <a:xfrm>
            <a:off x="673740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9" name="양쪽 모서리가 둥근 사각형 988"/>
          <p:cNvSpPr/>
          <p:nvPr/>
        </p:nvSpPr>
        <p:spPr bwMode="auto">
          <a:xfrm>
            <a:off x="673740" y="1834887"/>
            <a:ext cx="185387" cy="8058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0" name="TextBox 989"/>
          <p:cNvSpPr txBox="1"/>
          <p:nvPr/>
        </p:nvSpPr>
        <p:spPr>
          <a:xfrm>
            <a:off x="653049" y="1919263"/>
            <a:ext cx="218492" cy="220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991" name="양쪽 모서리가 둥근 사각형 990"/>
          <p:cNvSpPr/>
          <p:nvPr/>
        </p:nvSpPr>
        <p:spPr bwMode="auto">
          <a:xfrm>
            <a:off x="1788576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7" name="양쪽 모서리가 둥근 사각형 996"/>
          <p:cNvSpPr/>
          <p:nvPr/>
        </p:nvSpPr>
        <p:spPr bwMode="auto">
          <a:xfrm>
            <a:off x="1788576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9" name="TextBox 998"/>
          <p:cNvSpPr txBox="1"/>
          <p:nvPr/>
        </p:nvSpPr>
        <p:spPr>
          <a:xfrm>
            <a:off x="1767886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23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00" name="양쪽 모서리가 둥근 사각형 999"/>
          <p:cNvSpPr/>
          <p:nvPr/>
        </p:nvSpPr>
        <p:spPr bwMode="auto">
          <a:xfrm>
            <a:off x="2071592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1" name="양쪽 모서리가 둥근 사각형 1000"/>
          <p:cNvSpPr/>
          <p:nvPr/>
        </p:nvSpPr>
        <p:spPr bwMode="auto">
          <a:xfrm>
            <a:off x="2071592" y="1834887"/>
            <a:ext cx="185387" cy="8058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3" name="TextBox 1012"/>
          <p:cNvSpPr txBox="1"/>
          <p:nvPr/>
        </p:nvSpPr>
        <p:spPr>
          <a:xfrm>
            <a:off x="2050902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23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14" name="양쪽 모서리가 둥근 사각형 1013"/>
          <p:cNvSpPr/>
          <p:nvPr/>
        </p:nvSpPr>
        <p:spPr bwMode="auto">
          <a:xfrm>
            <a:off x="3058638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5" name="양쪽 모서리가 둥근 사각형 1014"/>
          <p:cNvSpPr/>
          <p:nvPr/>
        </p:nvSpPr>
        <p:spPr bwMode="auto">
          <a:xfrm>
            <a:off x="3058638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6" name="TextBox 1015"/>
          <p:cNvSpPr txBox="1"/>
          <p:nvPr/>
        </p:nvSpPr>
        <p:spPr>
          <a:xfrm>
            <a:off x="3037948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9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17" name="양쪽 모서리가 둥근 사각형 1016"/>
          <p:cNvSpPr/>
          <p:nvPr/>
        </p:nvSpPr>
        <p:spPr bwMode="auto">
          <a:xfrm>
            <a:off x="3471127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8" name="양쪽 모서리가 둥근 사각형 1017"/>
          <p:cNvSpPr/>
          <p:nvPr/>
        </p:nvSpPr>
        <p:spPr bwMode="auto">
          <a:xfrm>
            <a:off x="3471127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9" name="TextBox 1018"/>
          <p:cNvSpPr txBox="1"/>
          <p:nvPr/>
        </p:nvSpPr>
        <p:spPr>
          <a:xfrm>
            <a:off x="3450437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9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20" name="양쪽 모서리가 둥근 사각형 1019"/>
          <p:cNvSpPr/>
          <p:nvPr/>
        </p:nvSpPr>
        <p:spPr bwMode="auto">
          <a:xfrm>
            <a:off x="4342041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1" name="양쪽 모서리가 둥근 사각형 1020"/>
          <p:cNvSpPr/>
          <p:nvPr/>
        </p:nvSpPr>
        <p:spPr bwMode="auto">
          <a:xfrm>
            <a:off x="4342041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2" name="TextBox 1021"/>
          <p:cNvSpPr txBox="1"/>
          <p:nvPr/>
        </p:nvSpPr>
        <p:spPr>
          <a:xfrm>
            <a:off x="4321350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23" name="양쪽 모서리가 둥근 사각형 1022"/>
          <p:cNvSpPr/>
          <p:nvPr/>
        </p:nvSpPr>
        <p:spPr bwMode="auto">
          <a:xfrm>
            <a:off x="4875910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4" name="양쪽 모서리가 둥근 사각형 1023"/>
          <p:cNvSpPr/>
          <p:nvPr/>
        </p:nvSpPr>
        <p:spPr bwMode="auto">
          <a:xfrm>
            <a:off x="4875910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4855220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26" name="양쪽 모서리가 둥근 사각형 1025"/>
          <p:cNvSpPr/>
          <p:nvPr/>
        </p:nvSpPr>
        <p:spPr bwMode="auto">
          <a:xfrm>
            <a:off x="6003674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7" name="양쪽 모서리가 둥근 사각형 1026"/>
          <p:cNvSpPr/>
          <p:nvPr/>
        </p:nvSpPr>
        <p:spPr bwMode="auto">
          <a:xfrm>
            <a:off x="6003674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8" name="TextBox 1027"/>
          <p:cNvSpPr txBox="1"/>
          <p:nvPr/>
        </p:nvSpPr>
        <p:spPr>
          <a:xfrm>
            <a:off x="5982984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29" name="양쪽 모서리가 둥근 사각형 1028"/>
          <p:cNvSpPr/>
          <p:nvPr/>
        </p:nvSpPr>
        <p:spPr bwMode="auto">
          <a:xfrm>
            <a:off x="6375702" y="183125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0" name="양쪽 모서리가 둥근 사각형 1029"/>
          <p:cNvSpPr/>
          <p:nvPr/>
        </p:nvSpPr>
        <p:spPr bwMode="auto">
          <a:xfrm>
            <a:off x="6375702" y="183488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1" name="TextBox 1030"/>
          <p:cNvSpPr txBox="1"/>
          <p:nvPr/>
        </p:nvSpPr>
        <p:spPr>
          <a:xfrm>
            <a:off x="6355013" y="1919262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32" name="직사각형 1031"/>
          <p:cNvSpPr/>
          <p:nvPr/>
        </p:nvSpPr>
        <p:spPr bwMode="auto">
          <a:xfrm>
            <a:off x="354000" y="2239308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3" name="직사각형 1032"/>
          <p:cNvSpPr/>
          <p:nvPr/>
        </p:nvSpPr>
        <p:spPr bwMode="auto">
          <a:xfrm>
            <a:off x="1419225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4" name="양쪽 모서리가 둥근 사각형 1033"/>
          <p:cNvSpPr/>
          <p:nvPr/>
        </p:nvSpPr>
        <p:spPr bwMode="auto">
          <a:xfrm>
            <a:off x="390722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5" name="직사각형 1034"/>
          <p:cNvSpPr/>
          <p:nvPr/>
        </p:nvSpPr>
        <p:spPr bwMode="auto">
          <a:xfrm>
            <a:off x="2816940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6" name="직사각형 1035"/>
          <p:cNvSpPr/>
          <p:nvPr/>
        </p:nvSpPr>
        <p:spPr bwMode="auto">
          <a:xfrm>
            <a:off x="4224027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7" name="직사각형 1036"/>
          <p:cNvSpPr/>
          <p:nvPr/>
        </p:nvSpPr>
        <p:spPr bwMode="auto">
          <a:xfrm>
            <a:off x="5632625" y="2239308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8" name="양쪽 모서리가 둥근 사각형 1037"/>
          <p:cNvSpPr/>
          <p:nvPr/>
        </p:nvSpPr>
        <p:spPr bwMode="auto">
          <a:xfrm>
            <a:off x="390722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9" name="TextBox 1038"/>
          <p:cNvSpPr txBox="1"/>
          <p:nvPr/>
        </p:nvSpPr>
        <p:spPr>
          <a:xfrm>
            <a:off x="370033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40" name="양쪽 모서리가 둥근 사각형 1039"/>
          <p:cNvSpPr/>
          <p:nvPr/>
        </p:nvSpPr>
        <p:spPr bwMode="auto">
          <a:xfrm>
            <a:off x="787027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41" name="양쪽 모서리가 둥근 사각형 1040"/>
          <p:cNvSpPr/>
          <p:nvPr/>
        </p:nvSpPr>
        <p:spPr bwMode="auto">
          <a:xfrm>
            <a:off x="787027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42" name="TextBox 1041"/>
          <p:cNvSpPr txBox="1"/>
          <p:nvPr/>
        </p:nvSpPr>
        <p:spPr>
          <a:xfrm>
            <a:off x="766338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43" name="양쪽 모서리가 둥근 사각형 1042"/>
          <p:cNvSpPr/>
          <p:nvPr/>
        </p:nvSpPr>
        <p:spPr bwMode="auto">
          <a:xfrm>
            <a:off x="1578184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44" name="양쪽 모서리가 둥근 사각형 1043"/>
          <p:cNvSpPr/>
          <p:nvPr/>
        </p:nvSpPr>
        <p:spPr bwMode="auto">
          <a:xfrm>
            <a:off x="1578184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45" name="TextBox 1044"/>
          <p:cNvSpPr txBox="1"/>
          <p:nvPr/>
        </p:nvSpPr>
        <p:spPr>
          <a:xfrm>
            <a:off x="1557494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46" name="양쪽 모서리가 둥근 사각형 1045"/>
          <p:cNvSpPr/>
          <p:nvPr/>
        </p:nvSpPr>
        <p:spPr bwMode="auto">
          <a:xfrm>
            <a:off x="2071592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47" name="양쪽 모서리가 둥근 사각형 1046"/>
          <p:cNvSpPr/>
          <p:nvPr/>
        </p:nvSpPr>
        <p:spPr bwMode="auto">
          <a:xfrm>
            <a:off x="2071592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48" name="TextBox 1047"/>
          <p:cNvSpPr txBox="1"/>
          <p:nvPr/>
        </p:nvSpPr>
        <p:spPr>
          <a:xfrm>
            <a:off x="2050902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49" name="양쪽 모서리가 둥근 사각형 1048"/>
          <p:cNvSpPr/>
          <p:nvPr/>
        </p:nvSpPr>
        <p:spPr bwMode="auto">
          <a:xfrm>
            <a:off x="2977718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50" name="양쪽 모서리가 둥근 사각형 1049"/>
          <p:cNvSpPr/>
          <p:nvPr/>
        </p:nvSpPr>
        <p:spPr bwMode="auto">
          <a:xfrm>
            <a:off x="2977718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51" name="TextBox 1050"/>
          <p:cNvSpPr txBox="1"/>
          <p:nvPr/>
        </p:nvSpPr>
        <p:spPr>
          <a:xfrm>
            <a:off x="2957027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52" name="양쪽 모서리가 둥근 사각형 1051"/>
          <p:cNvSpPr/>
          <p:nvPr/>
        </p:nvSpPr>
        <p:spPr bwMode="auto">
          <a:xfrm>
            <a:off x="3600599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53" name="양쪽 모서리가 둥근 사각형 1052"/>
          <p:cNvSpPr/>
          <p:nvPr/>
        </p:nvSpPr>
        <p:spPr bwMode="auto">
          <a:xfrm>
            <a:off x="3600599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54" name="TextBox 1053"/>
          <p:cNvSpPr txBox="1"/>
          <p:nvPr/>
        </p:nvSpPr>
        <p:spPr>
          <a:xfrm>
            <a:off x="3579908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55" name="양쪽 모서리가 둥근 사각형 1054"/>
          <p:cNvSpPr/>
          <p:nvPr/>
        </p:nvSpPr>
        <p:spPr bwMode="auto">
          <a:xfrm>
            <a:off x="4261120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56" name="양쪽 모서리가 둥근 사각형 1055"/>
          <p:cNvSpPr/>
          <p:nvPr/>
        </p:nvSpPr>
        <p:spPr bwMode="auto">
          <a:xfrm>
            <a:off x="4261120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57" name="TextBox 1056"/>
          <p:cNvSpPr txBox="1"/>
          <p:nvPr/>
        </p:nvSpPr>
        <p:spPr>
          <a:xfrm>
            <a:off x="4240431" y="2281217"/>
            <a:ext cx="218492" cy="2205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58" name="양쪽 모서리가 둥근 사각형 1057"/>
          <p:cNvSpPr/>
          <p:nvPr/>
        </p:nvSpPr>
        <p:spPr bwMode="auto">
          <a:xfrm>
            <a:off x="4875910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59" name="양쪽 모서리가 둥근 사각형 1058"/>
          <p:cNvSpPr/>
          <p:nvPr/>
        </p:nvSpPr>
        <p:spPr bwMode="auto">
          <a:xfrm>
            <a:off x="4875910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60" name="TextBox 1059"/>
          <p:cNvSpPr txBox="1"/>
          <p:nvPr/>
        </p:nvSpPr>
        <p:spPr>
          <a:xfrm>
            <a:off x="4855220" y="2281217"/>
            <a:ext cx="218492" cy="2213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500"/>
              </a:lnSpc>
            </a:pPr>
            <a:r>
              <a:rPr lang="en-US" altLang="ko-KR" sz="600" b="1">
                <a:latin typeface="+mn-ea"/>
              </a:rPr>
              <a:t>A</a:t>
            </a:r>
          </a:p>
          <a:p>
            <a:pPr algn="ctr">
              <a:lnSpc>
                <a:spcPts val="500"/>
              </a:lnSpc>
            </a:pPr>
            <a:r>
              <a:rPr lang="en-US" altLang="ko-KR" sz="600" b="1" smtClean="0">
                <a:latin typeface="+mn-ea"/>
              </a:rPr>
              <a:t>56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061" name="양쪽 모서리가 둥근 사각형 1060"/>
          <p:cNvSpPr/>
          <p:nvPr/>
        </p:nvSpPr>
        <p:spPr bwMode="auto">
          <a:xfrm>
            <a:off x="6003674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62" name="양쪽 모서리가 둥근 사각형 1061"/>
          <p:cNvSpPr/>
          <p:nvPr/>
        </p:nvSpPr>
        <p:spPr bwMode="auto">
          <a:xfrm>
            <a:off x="6003674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63" name="TextBox 1062"/>
          <p:cNvSpPr txBox="1"/>
          <p:nvPr/>
        </p:nvSpPr>
        <p:spPr>
          <a:xfrm>
            <a:off x="5982984" y="2281217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64" name="양쪽 모서리가 둥근 사각형 1063"/>
          <p:cNvSpPr/>
          <p:nvPr/>
        </p:nvSpPr>
        <p:spPr bwMode="auto">
          <a:xfrm>
            <a:off x="6448531" y="2193209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65" name="양쪽 모서리가 둥근 사각형 1064"/>
          <p:cNvSpPr/>
          <p:nvPr/>
        </p:nvSpPr>
        <p:spPr bwMode="auto">
          <a:xfrm>
            <a:off x="6448531" y="2196841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66" name="TextBox 1065"/>
          <p:cNvSpPr txBox="1"/>
          <p:nvPr/>
        </p:nvSpPr>
        <p:spPr>
          <a:xfrm>
            <a:off x="6427841" y="2281217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67" name="직사각형 1066"/>
          <p:cNvSpPr/>
          <p:nvPr/>
        </p:nvSpPr>
        <p:spPr bwMode="auto">
          <a:xfrm>
            <a:off x="354000" y="2601041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68" name="직사각형 1067"/>
          <p:cNvSpPr/>
          <p:nvPr/>
        </p:nvSpPr>
        <p:spPr bwMode="auto">
          <a:xfrm>
            <a:off x="1419225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69" name="양쪽 모서리가 둥근 사각형 1068"/>
          <p:cNvSpPr/>
          <p:nvPr/>
        </p:nvSpPr>
        <p:spPr bwMode="auto">
          <a:xfrm>
            <a:off x="536379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0" name="직사각형 1069"/>
          <p:cNvSpPr/>
          <p:nvPr/>
        </p:nvSpPr>
        <p:spPr bwMode="auto">
          <a:xfrm>
            <a:off x="2816940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1" name="직사각형 1070"/>
          <p:cNvSpPr/>
          <p:nvPr/>
        </p:nvSpPr>
        <p:spPr bwMode="auto">
          <a:xfrm>
            <a:off x="4224027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2" name="직사각형 1071"/>
          <p:cNvSpPr/>
          <p:nvPr/>
        </p:nvSpPr>
        <p:spPr bwMode="auto">
          <a:xfrm>
            <a:off x="5632625" y="2601041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3" name="양쪽 모서리가 둥근 사각형 1072"/>
          <p:cNvSpPr/>
          <p:nvPr/>
        </p:nvSpPr>
        <p:spPr bwMode="auto">
          <a:xfrm>
            <a:off x="536379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4" name="TextBox 1073"/>
          <p:cNvSpPr txBox="1"/>
          <p:nvPr/>
        </p:nvSpPr>
        <p:spPr>
          <a:xfrm>
            <a:off x="515689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en-US" altLang="ko-KR" sz="600" b="1" smtClean="0">
              <a:latin typeface="+mn-ea"/>
            </a:endParaRPr>
          </a:p>
        </p:txBody>
      </p:sp>
      <p:sp>
        <p:nvSpPr>
          <p:cNvPr id="1075" name="양쪽 모서리가 둥근 사각형 1074"/>
          <p:cNvSpPr/>
          <p:nvPr/>
        </p:nvSpPr>
        <p:spPr bwMode="auto">
          <a:xfrm>
            <a:off x="819395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6" name="양쪽 모서리가 둥근 사각형 1075"/>
          <p:cNvSpPr/>
          <p:nvPr/>
        </p:nvSpPr>
        <p:spPr bwMode="auto">
          <a:xfrm>
            <a:off x="819395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7" name="TextBox 1076"/>
          <p:cNvSpPr txBox="1"/>
          <p:nvPr/>
        </p:nvSpPr>
        <p:spPr>
          <a:xfrm>
            <a:off x="798705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78" name="양쪽 모서리가 둥근 사각형 1077"/>
          <p:cNvSpPr/>
          <p:nvPr/>
        </p:nvSpPr>
        <p:spPr bwMode="auto">
          <a:xfrm>
            <a:off x="1788576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9" name="양쪽 모서리가 둥근 사각형 1078"/>
          <p:cNvSpPr/>
          <p:nvPr/>
        </p:nvSpPr>
        <p:spPr bwMode="auto">
          <a:xfrm>
            <a:off x="1788576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0" name="TextBox 1079"/>
          <p:cNvSpPr txBox="1"/>
          <p:nvPr/>
        </p:nvSpPr>
        <p:spPr>
          <a:xfrm>
            <a:off x="1767886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81" name="양쪽 모서리가 둥근 사각형 1080"/>
          <p:cNvSpPr/>
          <p:nvPr/>
        </p:nvSpPr>
        <p:spPr bwMode="auto">
          <a:xfrm>
            <a:off x="2184881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2" name="양쪽 모서리가 둥근 사각형 1081"/>
          <p:cNvSpPr/>
          <p:nvPr/>
        </p:nvSpPr>
        <p:spPr bwMode="auto">
          <a:xfrm>
            <a:off x="2184881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3" name="TextBox 1082"/>
          <p:cNvSpPr txBox="1"/>
          <p:nvPr/>
        </p:nvSpPr>
        <p:spPr>
          <a:xfrm>
            <a:off x="2164191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84" name="양쪽 모서리가 둥근 사각형 1083"/>
          <p:cNvSpPr/>
          <p:nvPr/>
        </p:nvSpPr>
        <p:spPr bwMode="auto">
          <a:xfrm>
            <a:off x="2864430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5" name="양쪽 모서리가 둥근 사각형 1084"/>
          <p:cNvSpPr/>
          <p:nvPr/>
        </p:nvSpPr>
        <p:spPr bwMode="auto">
          <a:xfrm>
            <a:off x="2864430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6" name="TextBox 1085"/>
          <p:cNvSpPr txBox="1"/>
          <p:nvPr/>
        </p:nvSpPr>
        <p:spPr>
          <a:xfrm>
            <a:off x="2843740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87" name="양쪽 모서리가 둥근 사각형 1086"/>
          <p:cNvSpPr/>
          <p:nvPr/>
        </p:nvSpPr>
        <p:spPr bwMode="auto">
          <a:xfrm>
            <a:off x="3471127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8" name="양쪽 모서리가 둥근 사각형 1087"/>
          <p:cNvSpPr/>
          <p:nvPr/>
        </p:nvSpPr>
        <p:spPr bwMode="auto">
          <a:xfrm>
            <a:off x="3471127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9" name="TextBox 1088"/>
          <p:cNvSpPr txBox="1"/>
          <p:nvPr/>
        </p:nvSpPr>
        <p:spPr>
          <a:xfrm>
            <a:off x="3450437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90" name="양쪽 모서리가 둥근 사각형 1089"/>
          <p:cNvSpPr/>
          <p:nvPr/>
        </p:nvSpPr>
        <p:spPr bwMode="auto">
          <a:xfrm>
            <a:off x="4439144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1" name="양쪽 모서리가 둥근 사각형 1090"/>
          <p:cNvSpPr/>
          <p:nvPr/>
        </p:nvSpPr>
        <p:spPr bwMode="auto">
          <a:xfrm>
            <a:off x="4439144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2" name="TextBox 1091"/>
          <p:cNvSpPr txBox="1"/>
          <p:nvPr/>
        </p:nvSpPr>
        <p:spPr>
          <a:xfrm>
            <a:off x="4418455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93" name="양쪽 모서리가 둥근 사각형 1092"/>
          <p:cNvSpPr/>
          <p:nvPr/>
        </p:nvSpPr>
        <p:spPr bwMode="auto">
          <a:xfrm>
            <a:off x="4722162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4" name="양쪽 모서리가 둥근 사각형 1093"/>
          <p:cNvSpPr/>
          <p:nvPr/>
        </p:nvSpPr>
        <p:spPr bwMode="auto">
          <a:xfrm>
            <a:off x="4722162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5" name="TextBox 1094"/>
          <p:cNvSpPr txBox="1"/>
          <p:nvPr/>
        </p:nvSpPr>
        <p:spPr>
          <a:xfrm>
            <a:off x="4701471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96" name="양쪽 모서리가 둥근 사각형 1095"/>
          <p:cNvSpPr/>
          <p:nvPr/>
        </p:nvSpPr>
        <p:spPr bwMode="auto">
          <a:xfrm>
            <a:off x="5744729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7" name="양쪽 모서리가 둥근 사각형 1096"/>
          <p:cNvSpPr/>
          <p:nvPr/>
        </p:nvSpPr>
        <p:spPr bwMode="auto">
          <a:xfrm>
            <a:off x="5744729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8" name="TextBox 1097"/>
          <p:cNvSpPr txBox="1"/>
          <p:nvPr/>
        </p:nvSpPr>
        <p:spPr>
          <a:xfrm>
            <a:off x="5724039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099" name="양쪽 모서리가 둥근 사각형 1098"/>
          <p:cNvSpPr/>
          <p:nvPr/>
        </p:nvSpPr>
        <p:spPr bwMode="auto">
          <a:xfrm>
            <a:off x="6286690" y="2554942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0" name="양쪽 모서리가 둥근 사각형 1099"/>
          <p:cNvSpPr/>
          <p:nvPr/>
        </p:nvSpPr>
        <p:spPr bwMode="auto">
          <a:xfrm>
            <a:off x="6286690" y="2558574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1" name="TextBox 1100"/>
          <p:cNvSpPr txBox="1"/>
          <p:nvPr/>
        </p:nvSpPr>
        <p:spPr>
          <a:xfrm>
            <a:off x="6266001" y="2642950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02" name="직사각형 1101"/>
          <p:cNvSpPr/>
          <p:nvPr/>
        </p:nvSpPr>
        <p:spPr bwMode="auto">
          <a:xfrm>
            <a:off x="354000" y="2936539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3" name="직사각형 1102"/>
          <p:cNvSpPr/>
          <p:nvPr/>
        </p:nvSpPr>
        <p:spPr bwMode="auto">
          <a:xfrm>
            <a:off x="1419225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4" name="양쪽 모서리가 둥근 사각형 1103"/>
          <p:cNvSpPr/>
          <p:nvPr/>
        </p:nvSpPr>
        <p:spPr bwMode="auto">
          <a:xfrm>
            <a:off x="390722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5" name="직사각형 1104"/>
          <p:cNvSpPr/>
          <p:nvPr/>
        </p:nvSpPr>
        <p:spPr bwMode="auto">
          <a:xfrm>
            <a:off x="2816940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6" name="직사각형 1105"/>
          <p:cNvSpPr/>
          <p:nvPr/>
        </p:nvSpPr>
        <p:spPr bwMode="auto">
          <a:xfrm>
            <a:off x="4224027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7" name="직사각형 1106"/>
          <p:cNvSpPr/>
          <p:nvPr/>
        </p:nvSpPr>
        <p:spPr bwMode="auto">
          <a:xfrm>
            <a:off x="5632625" y="2936539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8" name="양쪽 모서리가 둥근 사각형 1107"/>
          <p:cNvSpPr/>
          <p:nvPr/>
        </p:nvSpPr>
        <p:spPr bwMode="auto">
          <a:xfrm>
            <a:off x="390722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9" name="TextBox 1108"/>
          <p:cNvSpPr txBox="1"/>
          <p:nvPr/>
        </p:nvSpPr>
        <p:spPr>
          <a:xfrm>
            <a:off x="370033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10" name="양쪽 모서리가 둥근 사각형 1109"/>
          <p:cNvSpPr/>
          <p:nvPr/>
        </p:nvSpPr>
        <p:spPr bwMode="auto">
          <a:xfrm>
            <a:off x="803211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1" name="양쪽 모서리가 둥근 사각형 1110"/>
          <p:cNvSpPr/>
          <p:nvPr/>
        </p:nvSpPr>
        <p:spPr bwMode="auto">
          <a:xfrm>
            <a:off x="803211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2" name="TextBox 1111"/>
          <p:cNvSpPr txBox="1"/>
          <p:nvPr/>
        </p:nvSpPr>
        <p:spPr>
          <a:xfrm>
            <a:off x="782522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13" name="양쪽 모서리가 둥근 사각형 1112"/>
          <p:cNvSpPr/>
          <p:nvPr/>
        </p:nvSpPr>
        <p:spPr bwMode="auto">
          <a:xfrm>
            <a:off x="156200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4" name="양쪽 모서리가 둥근 사각형 1113"/>
          <p:cNvSpPr/>
          <p:nvPr/>
        </p:nvSpPr>
        <p:spPr bwMode="auto">
          <a:xfrm>
            <a:off x="156200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5" name="TextBox 1114"/>
          <p:cNvSpPr txBox="1"/>
          <p:nvPr/>
        </p:nvSpPr>
        <p:spPr>
          <a:xfrm>
            <a:off x="1541310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16" name="양쪽 모서리가 둥근 사각형 1115"/>
          <p:cNvSpPr/>
          <p:nvPr/>
        </p:nvSpPr>
        <p:spPr bwMode="auto">
          <a:xfrm>
            <a:off x="2014949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7" name="양쪽 모서리가 둥근 사각형 1116"/>
          <p:cNvSpPr/>
          <p:nvPr/>
        </p:nvSpPr>
        <p:spPr bwMode="auto">
          <a:xfrm>
            <a:off x="2014949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8" name="TextBox 1117"/>
          <p:cNvSpPr txBox="1"/>
          <p:nvPr/>
        </p:nvSpPr>
        <p:spPr>
          <a:xfrm>
            <a:off x="1994259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19" name="양쪽 모서리가 둥근 사각형 1118"/>
          <p:cNvSpPr/>
          <p:nvPr/>
        </p:nvSpPr>
        <p:spPr bwMode="auto">
          <a:xfrm>
            <a:off x="318811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0" name="양쪽 모서리가 둥근 사각형 1119"/>
          <p:cNvSpPr/>
          <p:nvPr/>
        </p:nvSpPr>
        <p:spPr bwMode="auto">
          <a:xfrm>
            <a:off x="318811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1" name="TextBox 1120"/>
          <p:cNvSpPr txBox="1"/>
          <p:nvPr/>
        </p:nvSpPr>
        <p:spPr>
          <a:xfrm>
            <a:off x="3167419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22" name="양쪽 모서리가 둥근 사각형 1121"/>
          <p:cNvSpPr/>
          <p:nvPr/>
        </p:nvSpPr>
        <p:spPr bwMode="auto">
          <a:xfrm>
            <a:off x="3471127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3" name="양쪽 모서리가 둥근 사각형 1122"/>
          <p:cNvSpPr/>
          <p:nvPr/>
        </p:nvSpPr>
        <p:spPr bwMode="auto">
          <a:xfrm>
            <a:off x="3471127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4" name="TextBox 1123"/>
          <p:cNvSpPr txBox="1"/>
          <p:nvPr/>
        </p:nvSpPr>
        <p:spPr>
          <a:xfrm>
            <a:off x="3450437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25" name="양쪽 모서리가 둥근 사각형 1124"/>
          <p:cNvSpPr/>
          <p:nvPr/>
        </p:nvSpPr>
        <p:spPr bwMode="auto">
          <a:xfrm>
            <a:off x="4592892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6" name="양쪽 모서리가 둥근 사각형 1125"/>
          <p:cNvSpPr/>
          <p:nvPr/>
        </p:nvSpPr>
        <p:spPr bwMode="auto">
          <a:xfrm>
            <a:off x="4592892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7" name="TextBox 1126"/>
          <p:cNvSpPr txBox="1"/>
          <p:nvPr/>
        </p:nvSpPr>
        <p:spPr>
          <a:xfrm>
            <a:off x="4572202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8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28" name="양쪽 모서리가 둥근 사각형 1127"/>
          <p:cNvSpPr/>
          <p:nvPr/>
        </p:nvSpPr>
        <p:spPr bwMode="auto">
          <a:xfrm>
            <a:off x="487591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9" name="양쪽 모서리가 둥근 사각형 1128"/>
          <p:cNvSpPr/>
          <p:nvPr/>
        </p:nvSpPr>
        <p:spPr bwMode="auto">
          <a:xfrm>
            <a:off x="487591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0" name="TextBox 1129"/>
          <p:cNvSpPr txBox="1"/>
          <p:nvPr/>
        </p:nvSpPr>
        <p:spPr>
          <a:xfrm>
            <a:off x="4855220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5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31" name="양쪽 모서리가 둥근 사각형 1130"/>
          <p:cNvSpPr/>
          <p:nvPr/>
        </p:nvSpPr>
        <p:spPr bwMode="auto">
          <a:xfrm>
            <a:off x="6003674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2" name="양쪽 모서리가 둥근 사각형 1131"/>
          <p:cNvSpPr/>
          <p:nvPr/>
        </p:nvSpPr>
        <p:spPr bwMode="auto">
          <a:xfrm>
            <a:off x="6003674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3" name="TextBox 1132"/>
          <p:cNvSpPr txBox="1"/>
          <p:nvPr/>
        </p:nvSpPr>
        <p:spPr>
          <a:xfrm>
            <a:off x="5982984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4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34" name="양쪽 모서리가 둥근 사각형 1133"/>
          <p:cNvSpPr/>
          <p:nvPr/>
        </p:nvSpPr>
        <p:spPr bwMode="auto">
          <a:xfrm>
            <a:off x="6286690" y="2890440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5" name="양쪽 모서리가 둥근 사각형 1134"/>
          <p:cNvSpPr/>
          <p:nvPr/>
        </p:nvSpPr>
        <p:spPr bwMode="auto">
          <a:xfrm>
            <a:off x="6286690" y="2894072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6" name="TextBox 1135"/>
          <p:cNvSpPr txBox="1"/>
          <p:nvPr/>
        </p:nvSpPr>
        <p:spPr>
          <a:xfrm>
            <a:off x="6266001" y="2978448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37" name="직사각형 1136"/>
          <p:cNvSpPr/>
          <p:nvPr/>
        </p:nvSpPr>
        <p:spPr bwMode="auto">
          <a:xfrm>
            <a:off x="354000" y="3297434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8" name="직사각형 1137"/>
          <p:cNvSpPr/>
          <p:nvPr/>
        </p:nvSpPr>
        <p:spPr bwMode="auto">
          <a:xfrm>
            <a:off x="1419225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9" name="양쪽 모서리가 둥근 사각형 1138"/>
          <p:cNvSpPr/>
          <p:nvPr/>
        </p:nvSpPr>
        <p:spPr bwMode="auto">
          <a:xfrm>
            <a:off x="390722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0" name="직사각형 1139"/>
          <p:cNvSpPr/>
          <p:nvPr/>
        </p:nvSpPr>
        <p:spPr bwMode="auto">
          <a:xfrm>
            <a:off x="2816940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1" name="직사각형 1140"/>
          <p:cNvSpPr/>
          <p:nvPr/>
        </p:nvSpPr>
        <p:spPr bwMode="auto">
          <a:xfrm>
            <a:off x="4224027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2" name="직사각형 1141"/>
          <p:cNvSpPr/>
          <p:nvPr/>
        </p:nvSpPr>
        <p:spPr bwMode="auto">
          <a:xfrm>
            <a:off x="5632625" y="32974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3" name="양쪽 모서리가 둥근 사각형 1142"/>
          <p:cNvSpPr/>
          <p:nvPr/>
        </p:nvSpPr>
        <p:spPr bwMode="auto">
          <a:xfrm>
            <a:off x="390722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4" name="TextBox 1143"/>
          <p:cNvSpPr txBox="1"/>
          <p:nvPr/>
        </p:nvSpPr>
        <p:spPr>
          <a:xfrm>
            <a:off x="370033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45" name="양쪽 모서리가 둥근 사각형 1144"/>
          <p:cNvSpPr/>
          <p:nvPr/>
        </p:nvSpPr>
        <p:spPr bwMode="auto">
          <a:xfrm>
            <a:off x="673740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6" name="양쪽 모서리가 둥근 사각형 1145"/>
          <p:cNvSpPr/>
          <p:nvPr/>
        </p:nvSpPr>
        <p:spPr bwMode="auto">
          <a:xfrm>
            <a:off x="673740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7" name="TextBox 1146"/>
          <p:cNvSpPr txBox="1"/>
          <p:nvPr/>
        </p:nvSpPr>
        <p:spPr>
          <a:xfrm>
            <a:off x="653049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48" name="양쪽 모서리가 둥근 사각형 1147"/>
          <p:cNvSpPr/>
          <p:nvPr/>
        </p:nvSpPr>
        <p:spPr bwMode="auto">
          <a:xfrm>
            <a:off x="1788576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9" name="양쪽 모서리가 둥근 사각형 1148"/>
          <p:cNvSpPr/>
          <p:nvPr/>
        </p:nvSpPr>
        <p:spPr bwMode="auto">
          <a:xfrm>
            <a:off x="1788576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0" name="TextBox 1149"/>
          <p:cNvSpPr txBox="1"/>
          <p:nvPr/>
        </p:nvSpPr>
        <p:spPr>
          <a:xfrm>
            <a:off x="1767886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51" name="양쪽 모서리가 둥근 사각형 1150"/>
          <p:cNvSpPr/>
          <p:nvPr/>
        </p:nvSpPr>
        <p:spPr bwMode="auto">
          <a:xfrm>
            <a:off x="2071592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2" name="양쪽 모서리가 둥근 사각형 1151"/>
          <p:cNvSpPr/>
          <p:nvPr/>
        </p:nvSpPr>
        <p:spPr bwMode="auto">
          <a:xfrm>
            <a:off x="2071592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3" name="TextBox 1152"/>
          <p:cNvSpPr txBox="1"/>
          <p:nvPr/>
        </p:nvSpPr>
        <p:spPr>
          <a:xfrm>
            <a:off x="2050902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54" name="양쪽 모서리가 둥근 사각형 1153"/>
          <p:cNvSpPr/>
          <p:nvPr/>
        </p:nvSpPr>
        <p:spPr bwMode="auto">
          <a:xfrm>
            <a:off x="3018177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5" name="양쪽 모서리가 둥근 사각형 1154"/>
          <p:cNvSpPr/>
          <p:nvPr/>
        </p:nvSpPr>
        <p:spPr bwMode="auto">
          <a:xfrm>
            <a:off x="3018177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6" name="TextBox 1155"/>
          <p:cNvSpPr txBox="1"/>
          <p:nvPr/>
        </p:nvSpPr>
        <p:spPr>
          <a:xfrm>
            <a:off x="2997488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57" name="양쪽 모서리가 둥근 사각형 1156"/>
          <p:cNvSpPr/>
          <p:nvPr/>
        </p:nvSpPr>
        <p:spPr bwMode="auto">
          <a:xfrm>
            <a:off x="3600599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8" name="양쪽 모서리가 둥근 사각형 1157"/>
          <p:cNvSpPr/>
          <p:nvPr/>
        </p:nvSpPr>
        <p:spPr bwMode="auto">
          <a:xfrm>
            <a:off x="3600599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59" name="TextBox 1158"/>
          <p:cNvSpPr txBox="1"/>
          <p:nvPr/>
        </p:nvSpPr>
        <p:spPr>
          <a:xfrm>
            <a:off x="3579908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60" name="양쪽 모서리가 둥근 사각형 1159"/>
          <p:cNvSpPr/>
          <p:nvPr/>
        </p:nvSpPr>
        <p:spPr bwMode="auto">
          <a:xfrm>
            <a:off x="4398684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1" name="양쪽 모서리가 둥근 사각형 1160"/>
          <p:cNvSpPr/>
          <p:nvPr/>
        </p:nvSpPr>
        <p:spPr bwMode="auto">
          <a:xfrm>
            <a:off x="4398684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2" name="TextBox 1161"/>
          <p:cNvSpPr txBox="1"/>
          <p:nvPr/>
        </p:nvSpPr>
        <p:spPr>
          <a:xfrm>
            <a:off x="4377994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63" name="양쪽 모서리가 둥근 사각형 1162"/>
          <p:cNvSpPr/>
          <p:nvPr/>
        </p:nvSpPr>
        <p:spPr bwMode="auto">
          <a:xfrm>
            <a:off x="4875910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4" name="양쪽 모서리가 둥근 사각형 1163"/>
          <p:cNvSpPr/>
          <p:nvPr/>
        </p:nvSpPr>
        <p:spPr bwMode="auto">
          <a:xfrm>
            <a:off x="4875910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5" name="TextBox 1164"/>
          <p:cNvSpPr txBox="1"/>
          <p:nvPr/>
        </p:nvSpPr>
        <p:spPr>
          <a:xfrm>
            <a:off x="4855220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66" name="양쪽 모서리가 둥근 사각형 1165"/>
          <p:cNvSpPr/>
          <p:nvPr/>
        </p:nvSpPr>
        <p:spPr bwMode="auto">
          <a:xfrm>
            <a:off x="5631442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7" name="양쪽 모서리가 둥근 사각형 1166"/>
          <p:cNvSpPr/>
          <p:nvPr/>
        </p:nvSpPr>
        <p:spPr bwMode="auto">
          <a:xfrm>
            <a:off x="5631442" y="32549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8" name="TextBox 1167"/>
          <p:cNvSpPr txBox="1"/>
          <p:nvPr/>
        </p:nvSpPr>
        <p:spPr>
          <a:xfrm>
            <a:off x="5610752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9</a:t>
            </a:r>
          </a:p>
        </p:txBody>
      </p:sp>
      <p:sp>
        <p:nvSpPr>
          <p:cNvPr id="1169" name="양쪽 모서리가 둥근 사각형 1168"/>
          <p:cNvSpPr/>
          <p:nvPr/>
        </p:nvSpPr>
        <p:spPr bwMode="auto">
          <a:xfrm>
            <a:off x="5914458" y="32513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0" name="양쪽 모서리가 둥근 사각형 1169"/>
          <p:cNvSpPr/>
          <p:nvPr/>
        </p:nvSpPr>
        <p:spPr bwMode="auto">
          <a:xfrm>
            <a:off x="5914458" y="3254967"/>
            <a:ext cx="185387" cy="80586"/>
          </a:xfrm>
          <a:prstGeom prst="round2Same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1" name="TextBox 1170"/>
          <p:cNvSpPr txBox="1"/>
          <p:nvPr/>
        </p:nvSpPr>
        <p:spPr>
          <a:xfrm>
            <a:off x="5893768" y="33393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72" name="직사각형 1171"/>
          <p:cNvSpPr/>
          <p:nvPr/>
        </p:nvSpPr>
        <p:spPr bwMode="auto">
          <a:xfrm>
            <a:off x="354000" y="3671984"/>
            <a:ext cx="94881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3" name="직사각형 1172"/>
          <p:cNvSpPr/>
          <p:nvPr/>
        </p:nvSpPr>
        <p:spPr bwMode="auto">
          <a:xfrm>
            <a:off x="1419225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4" name="양쪽 모서리가 둥근 사각형 1173"/>
          <p:cNvSpPr/>
          <p:nvPr/>
        </p:nvSpPr>
        <p:spPr bwMode="auto">
          <a:xfrm>
            <a:off x="390722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5" name="직사각형 1174"/>
          <p:cNvSpPr/>
          <p:nvPr/>
        </p:nvSpPr>
        <p:spPr bwMode="auto">
          <a:xfrm>
            <a:off x="2816940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6" name="직사각형 1175"/>
          <p:cNvSpPr/>
          <p:nvPr/>
        </p:nvSpPr>
        <p:spPr bwMode="auto">
          <a:xfrm>
            <a:off x="4224027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7" name="직사각형 1176"/>
          <p:cNvSpPr/>
          <p:nvPr/>
        </p:nvSpPr>
        <p:spPr bwMode="auto">
          <a:xfrm>
            <a:off x="5632625" y="367198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8" name="양쪽 모서리가 둥근 사각형 1177"/>
          <p:cNvSpPr/>
          <p:nvPr/>
        </p:nvSpPr>
        <p:spPr bwMode="auto">
          <a:xfrm>
            <a:off x="390722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9" name="TextBox 1178"/>
          <p:cNvSpPr txBox="1"/>
          <p:nvPr/>
        </p:nvSpPr>
        <p:spPr>
          <a:xfrm>
            <a:off x="370033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80" name="양쪽 모서리가 둥근 사각형 1179"/>
          <p:cNvSpPr/>
          <p:nvPr/>
        </p:nvSpPr>
        <p:spPr bwMode="auto">
          <a:xfrm>
            <a:off x="803211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1" name="양쪽 모서리가 둥근 사각형 1180"/>
          <p:cNvSpPr/>
          <p:nvPr/>
        </p:nvSpPr>
        <p:spPr bwMode="auto">
          <a:xfrm>
            <a:off x="803211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2" name="TextBox 1181"/>
          <p:cNvSpPr txBox="1"/>
          <p:nvPr/>
        </p:nvSpPr>
        <p:spPr>
          <a:xfrm>
            <a:off x="782522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83" name="양쪽 모서리가 둥근 사각형 1182"/>
          <p:cNvSpPr/>
          <p:nvPr/>
        </p:nvSpPr>
        <p:spPr bwMode="auto">
          <a:xfrm>
            <a:off x="1513448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4" name="양쪽 모서리가 둥근 사각형 1183"/>
          <p:cNvSpPr/>
          <p:nvPr/>
        </p:nvSpPr>
        <p:spPr bwMode="auto">
          <a:xfrm>
            <a:off x="1513448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5" name="TextBox 1184"/>
          <p:cNvSpPr txBox="1"/>
          <p:nvPr/>
        </p:nvSpPr>
        <p:spPr>
          <a:xfrm>
            <a:off x="1492758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18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86" name="양쪽 모서리가 둥근 사각형 1185"/>
          <p:cNvSpPr/>
          <p:nvPr/>
        </p:nvSpPr>
        <p:spPr bwMode="auto">
          <a:xfrm>
            <a:off x="1934028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7" name="양쪽 모서리가 둥근 사각형 1186"/>
          <p:cNvSpPr/>
          <p:nvPr/>
        </p:nvSpPr>
        <p:spPr bwMode="auto">
          <a:xfrm>
            <a:off x="1934028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8" name="TextBox 1187"/>
          <p:cNvSpPr txBox="1"/>
          <p:nvPr/>
        </p:nvSpPr>
        <p:spPr>
          <a:xfrm>
            <a:off x="1913338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5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89" name="양쪽 모서리가 둥근 사각형 1188"/>
          <p:cNvSpPr/>
          <p:nvPr/>
        </p:nvSpPr>
        <p:spPr bwMode="auto">
          <a:xfrm>
            <a:off x="2904890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0" name="양쪽 모서리가 둥근 사각형 1189"/>
          <p:cNvSpPr/>
          <p:nvPr/>
        </p:nvSpPr>
        <p:spPr bwMode="auto">
          <a:xfrm>
            <a:off x="2904890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1" name="TextBox 1190"/>
          <p:cNvSpPr txBox="1"/>
          <p:nvPr/>
        </p:nvSpPr>
        <p:spPr>
          <a:xfrm>
            <a:off x="2884200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3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92" name="양쪽 모서리가 둥근 사각형 1191"/>
          <p:cNvSpPr/>
          <p:nvPr/>
        </p:nvSpPr>
        <p:spPr bwMode="auto">
          <a:xfrm>
            <a:off x="3471127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3" name="양쪽 모서리가 둥근 사각형 1192"/>
          <p:cNvSpPr/>
          <p:nvPr/>
        </p:nvSpPr>
        <p:spPr bwMode="auto">
          <a:xfrm>
            <a:off x="3471127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4" name="TextBox 1193"/>
          <p:cNvSpPr txBox="1"/>
          <p:nvPr/>
        </p:nvSpPr>
        <p:spPr>
          <a:xfrm>
            <a:off x="3450437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95" name="양쪽 모서리가 둥근 사각형 1194"/>
          <p:cNvSpPr/>
          <p:nvPr/>
        </p:nvSpPr>
        <p:spPr bwMode="auto">
          <a:xfrm>
            <a:off x="4317765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6" name="양쪽 모서리가 둥근 사각형 1195"/>
          <p:cNvSpPr/>
          <p:nvPr/>
        </p:nvSpPr>
        <p:spPr bwMode="auto">
          <a:xfrm>
            <a:off x="4317765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7" name="TextBox 1196"/>
          <p:cNvSpPr txBox="1"/>
          <p:nvPr/>
        </p:nvSpPr>
        <p:spPr>
          <a:xfrm>
            <a:off x="4297075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16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198" name="양쪽 모서리가 둥근 사각형 1197"/>
          <p:cNvSpPr/>
          <p:nvPr/>
        </p:nvSpPr>
        <p:spPr bwMode="auto">
          <a:xfrm>
            <a:off x="4811173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9" name="양쪽 모서리가 둥근 사각형 1198"/>
          <p:cNvSpPr/>
          <p:nvPr/>
        </p:nvSpPr>
        <p:spPr bwMode="auto">
          <a:xfrm>
            <a:off x="4811173" y="3629517"/>
            <a:ext cx="185387" cy="80586"/>
          </a:xfrm>
          <a:prstGeom prst="round2Same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0" name="TextBox 1199"/>
          <p:cNvSpPr txBox="1"/>
          <p:nvPr/>
        </p:nvSpPr>
        <p:spPr>
          <a:xfrm>
            <a:off x="4790483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01" name="양쪽 모서리가 둥근 사각형 1200"/>
          <p:cNvSpPr/>
          <p:nvPr/>
        </p:nvSpPr>
        <p:spPr bwMode="auto">
          <a:xfrm>
            <a:off x="5825650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2" name="양쪽 모서리가 둥근 사각형 1201"/>
          <p:cNvSpPr/>
          <p:nvPr/>
        </p:nvSpPr>
        <p:spPr bwMode="auto">
          <a:xfrm>
            <a:off x="5825650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3" name="TextBox 1202"/>
          <p:cNvSpPr txBox="1"/>
          <p:nvPr/>
        </p:nvSpPr>
        <p:spPr>
          <a:xfrm>
            <a:off x="5804960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04" name="양쪽 모서리가 둥근 사각형 1203"/>
          <p:cNvSpPr/>
          <p:nvPr/>
        </p:nvSpPr>
        <p:spPr bwMode="auto">
          <a:xfrm>
            <a:off x="6286690" y="362588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5" name="양쪽 모서리가 둥근 사각형 1204"/>
          <p:cNvSpPr/>
          <p:nvPr/>
        </p:nvSpPr>
        <p:spPr bwMode="auto">
          <a:xfrm>
            <a:off x="6286690" y="362951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6" name="TextBox 1205"/>
          <p:cNvSpPr txBox="1"/>
          <p:nvPr/>
        </p:nvSpPr>
        <p:spPr>
          <a:xfrm>
            <a:off x="6266001" y="371389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2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07" name="직사각형 1206"/>
          <p:cNvSpPr/>
          <p:nvPr/>
        </p:nvSpPr>
        <p:spPr bwMode="auto">
          <a:xfrm>
            <a:off x="576110" y="4072234"/>
            <a:ext cx="726709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8" name="직사각형 1207"/>
          <p:cNvSpPr/>
          <p:nvPr/>
        </p:nvSpPr>
        <p:spPr bwMode="auto">
          <a:xfrm>
            <a:off x="1419225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9" name="직사각형 1208"/>
          <p:cNvSpPr/>
          <p:nvPr/>
        </p:nvSpPr>
        <p:spPr bwMode="auto">
          <a:xfrm>
            <a:off x="2816940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0" name="직사각형 1209"/>
          <p:cNvSpPr/>
          <p:nvPr/>
        </p:nvSpPr>
        <p:spPr bwMode="auto">
          <a:xfrm>
            <a:off x="4224027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1" name="직사각형 1210"/>
          <p:cNvSpPr/>
          <p:nvPr/>
        </p:nvSpPr>
        <p:spPr bwMode="auto">
          <a:xfrm>
            <a:off x="5632625" y="4072234"/>
            <a:ext cx="1283515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2" name="양쪽 모서리가 둥근 사각형 1211"/>
          <p:cNvSpPr/>
          <p:nvPr/>
        </p:nvSpPr>
        <p:spPr bwMode="auto">
          <a:xfrm>
            <a:off x="67374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3" name="양쪽 모서리가 둥근 사각형 1212"/>
          <p:cNvSpPr/>
          <p:nvPr/>
        </p:nvSpPr>
        <p:spPr bwMode="auto">
          <a:xfrm>
            <a:off x="67374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4" name="TextBox 1213"/>
          <p:cNvSpPr txBox="1"/>
          <p:nvPr/>
        </p:nvSpPr>
        <p:spPr>
          <a:xfrm>
            <a:off x="653049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</a:t>
            </a:r>
            <a:r>
              <a:rPr lang="en-US" altLang="ko-KR" sz="600" b="1" smtClean="0">
                <a:latin typeface="+mn-ea"/>
              </a:rPr>
              <a:t>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7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15" name="양쪽 모서리가 둥근 사각형 1214"/>
          <p:cNvSpPr/>
          <p:nvPr/>
        </p:nvSpPr>
        <p:spPr bwMode="auto">
          <a:xfrm>
            <a:off x="1788576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6" name="양쪽 모서리가 둥근 사각형 1215"/>
          <p:cNvSpPr/>
          <p:nvPr/>
        </p:nvSpPr>
        <p:spPr bwMode="auto">
          <a:xfrm>
            <a:off x="1788576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7" name="TextBox 1216"/>
          <p:cNvSpPr txBox="1"/>
          <p:nvPr/>
        </p:nvSpPr>
        <p:spPr>
          <a:xfrm>
            <a:off x="1767886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18" name="양쪽 모서리가 둥근 사각형 1217"/>
          <p:cNvSpPr/>
          <p:nvPr/>
        </p:nvSpPr>
        <p:spPr bwMode="auto">
          <a:xfrm>
            <a:off x="2071592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19" name="양쪽 모서리가 둥근 사각형 1218"/>
          <p:cNvSpPr/>
          <p:nvPr/>
        </p:nvSpPr>
        <p:spPr bwMode="auto">
          <a:xfrm>
            <a:off x="2071592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0" name="TextBox 1219"/>
          <p:cNvSpPr txBox="1"/>
          <p:nvPr/>
        </p:nvSpPr>
        <p:spPr>
          <a:xfrm>
            <a:off x="2050902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21" name="양쪽 모서리가 둥근 사각형 1220"/>
          <p:cNvSpPr/>
          <p:nvPr/>
        </p:nvSpPr>
        <p:spPr bwMode="auto">
          <a:xfrm>
            <a:off x="318811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2" name="양쪽 모서리가 둥근 사각형 1221"/>
          <p:cNvSpPr/>
          <p:nvPr/>
        </p:nvSpPr>
        <p:spPr bwMode="auto">
          <a:xfrm>
            <a:off x="318811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3" name="TextBox 1222"/>
          <p:cNvSpPr txBox="1"/>
          <p:nvPr/>
        </p:nvSpPr>
        <p:spPr>
          <a:xfrm>
            <a:off x="3167419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24" name="양쪽 모서리가 둥근 사각형 1223"/>
          <p:cNvSpPr/>
          <p:nvPr/>
        </p:nvSpPr>
        <p:spPr bwMode="auto">
          <a:xfrm>
            <a:off x="3471127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5" name="양쪽 모서리가 둥근 사각형 1224"/>
          <p:cNvSpPr/>
          <p:nvPr/>
        </p:nvSpPr>
        <p:spPr bwMode="auto">
          <a:xfrm>
            <a:off x="3471127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6" name="TextBox 1225"/>
          <p:cNvSpPr txBox="1"/>
          <p:nvPr/>
        </p:nvSpPr>
        <p:spPr>
          <a:xfrm>
            <a:off x="3450437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</a:t>
            </a:r>
            <a:endParaRPr lang="en-US" altLang="ko-KR" sz="600" b="1">
              <a:latin typeface="+mn-ea"/>
            </a:endParaRPr>
          </a:p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6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27" name="양쪽 모서리가 둥근 사각형 1226"/>
          <p:cNvSpPr/>
          <p:nvPr/>
        </p:nvSpPr>
        <p:spPr bwMode="auto">
          <a:xfrm>
            <a:off x="4592892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8" name="양쪽 모서리가 둥근 사각형 1227"/>
          <p:cNvSpPr/>
          <p:nvPr/>
        </p:nvSpPr>
        <p:spPr bwMode="auto">
          <a:xfrm>
            <a:off x="4592892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29" name="TextBox 1228"/>
          <p:cNvSpPr txBox="1"/>
          <p:nvPr/>
        </p:nvSpPr>
        <p:spPr>
          <a:xfrm>
            <a:off x="4572202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30" name="양쪽 모서리가 둥근 사각형 1229"/>
          <p:cNvSpPr/>
          <p:nvPr/>
        </p:nvSpPr>
        <p:spPr bwMode="auto">
          <a:xfrm>
            <a:off x="487591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1" name="양쪽 모서리가 둥근 사각형 1230"/>
          <p:cNvSpPr/>
          <p:nvPr/>
        </p:nvSpPr>
        <p:spPr bwMode="auto">
          <a:xfrm>
            <a:off x="487591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2" name="TextBox 1231"/>
          <p:cNvSpPr txBox="1"/>
          <p:nvPr/>
        </p:nvSpPr>
        <p:spPr>
          <a:xfrm>
            <a:off x="4855220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33" name="양쪽 모서리가 둥근 사각형 1232"/>
          <p:cNvSpPr/>
          <p:nvPr/>
        </p:nvSpPr>
        <p:spPr bwMode="auto">
          <a:xfrm>
            <a:off x="6003674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4" name="양쪽 모서리가 둥근 사각형 1233"/>
          <p:cNvSpPr/>
          <p:nvPr/>
        </p:nvSpPr>
        <p:spPr bwMode="auto">
          <a:xfrm>
            <a:off x="6003674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A01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5" name="TextBox 1234"/>
          <p:cNvSpPr txBox="1"/>
          <p:nvPr/>
        </p:nvSpPr>
        <p:spPr>
          <a:xfrm>
            <a:off x="5982984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 smtClean="0">
                <a:latin typeface="+mn-ea"/>
              </a:rPr>
              <a:t>A 76%</a:t>
            </a:r>
            <a:endParaRPr lang="ko-KR" altLang="en-US" sz="600" b="1" dirty="0" smtClean="0">
              <a:latin typeface="+mn-ea"/>
            </a:endParaRPr>
          </a:p>
        </p:txBody>
      </p:sp>
      <p:sp>
        <p:nvSpPr>
          <p:cNvPr id="1236" name="양쪽 모서리가 둥근 사각형 1235"/>
          <p:cNvSpPr/>
          <p:nvPr/>
        </p:nvSpPr>
        <p:spPr bwMode="auto">
          <a:xfrm>
            <a:off x="6286690" y="4026135"/>
            <a:ext cx="185387" cy="274541"/>
          </a:xfrm>
          <a:prstGeom prst="round2Same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7" name="양쪽 모서리가 둥근 사각형 1236"/>
          <p:cNvSpPr/>
          <p:nvPr/>
        </p:nvSpPr>
        <p:spPr bwMode="auto">
          <a:xfrm>
            <a:off x="6286690" y="4029767"/>
            <a:ext cx="185387" cy="80586"/>
          </a:xfrm>
          <a:prstGeom prst="round2Same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B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01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38" name="TextBox 1237"/>
          <p:cNvSpPr txBox="1"/>
          <p:nvPr/>
        </p:nvSpPr>
        <p:spPr>
          <a:xfrm>
            <a:off x="6266001" y="4114143"/>
            <a:ext cx="218492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M </a:t>
            </a:r>
          </a:p>
          <a:p>
            <a:pPr algn="ctr">
              <a:lnSpc>
                <a:spcPts val="600"/>
              </a:lnSpc>
            </a:pPr>
            <a:r>
              <a:rPr lang="en-US" altLang="ko-KR" sz="600" b="1">
                <a:latin typeface="+mn-ea"/>
              </a:rPr>
              <a:t>7</a:t>
            </a:r>
            <a:endParaRPr lang="ko-KR" altLang="en-US" sz="600" b="1" dirty="0">
              <a:latin typeface="+mn-ea"/>
            </a:endParaRPr>
          </a:p>
        </p:txBody>
      </p:sp>
      <p:sp>
        <p:nvSpPr>
          <p:cNvPr id="1239" name="TextBox 1238"/>
          <p:cNvSpPr txBox="1"/>
          <p:nvPr/>
        </p:nvSpPr>
        <p:spPr>
          <a:xfrm>
            <a:off x="360674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RC11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0" name="TextBox 1239"/>
          <p:cNvSpPr txBox="1"/>
          <p:nvPr/>
        </p:nvSpPr>
        <p:spPr>
          <a:xfrm>
            <a:off x="835525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RC10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1" name="TextBox 1240"/>
          <p:cNvSpPr txBox="1"/>
          <p:nvPr/>
        </p:nvSpPr>
        <p:spPr>
          <a:xfrm>
            <a:off x="1269771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RC09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2" name="TextBox 1241"/>
          <p:cNvSpPr txBox="1"/>
          <p:nvPr/>
        </p:nvSpPr>
        <p:spPr>
          <a:xfrm>
            <a:off x="1652406" y="1412778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RC08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3" name="TextBox 1242"/>
          <p:cNvSpPr txBox="1"/>
          <p:nvPr/>
        </p:nvSpPr>
        <p:spPr>
          <a:xfrm>
            <a:off x="5005138" y="1437054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RC03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4" name="TextBox 1243"/>
          <p:cNvSpPr txBox="1"/>
          <p:nvPr/>
        </p:nvSpPr>
        <p:spPr>
          <a:xfrm>
            <a:off x="5387773" y="1437054"/>
            <a:ext cx="41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solidFill>
                  <a:schemeClr val="bg1"/>
                </a:solidFill>
                <a:latin typeface="+mn-ea"/>
              </a:rPr>
              <a:t>RC02</a:t>
            </a:r>
            <a:endParaRPr lang="ko-KR" altLang="en-US" sz="7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45" name="TextBox 1244"/>
          <p:cNvSpPr txBox="1"/>
          <p:nvPr/>
        </p:nvSpPr>
        <p:spPr>
          <a:xfrm>
            <a:off x="5437034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46" name="TextBox 1245"/>
          <p:cNvSpPr txBox="1"/>
          <p:nvPr/>
        </p:nvSpPr>
        <p:spPr>
          <a:xfrm>
            <a:off x="5057159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L2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47" name="TextBox 1246"/>
          <p:cNvSpPr txBox="1"/>
          <p:nvPr/>
        </p:nvSpPr>
        <p:spPr>
          <a:xfrm>
            <a:off x="3996410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L3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48" name="TextBox 1247"/>
          <p:cNvSpPr txBox="1"/>
          <p:nvPr/>
        </p:nvSpPr>
        <p:spPr>
          <a:xfrm>
            <a:off x="3617472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L4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49" name="TextBox 1248"/>
          <p:cNvSpPr txBox="1"/>
          <p:nvPr/>
        </p:nvSpPr>
        <p:spPr>
          <a:xfrm>
            <a:off x="3188594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L5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0" name="TextBox 1249"/>
          <p:cNvSpPr txBox="1"/>
          <p:nvPr/>
        </p:nvSpPr>
        <p:spPr>
          <a:xfrm>
            <a:off x="2807975" y="1084280"/>
            <a:ext cx="3102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L6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1" name="TextBox 1250"/>
          <p:cNvSpPr txBox="1"/>
          <p:nvPr/>
        </p:nvSpPr>
        <p:spPr>
          <a:xfrm>
            <a:off x="1651741" y="1068096"/>
            <a:ext cx="4198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L10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2" name="TextBox 1251"/>
          <p:cNvSpPr txBox="1"/>
          <p:nvPr/>
        </p:nvSpPr>
        <p:spPr>
          <a:xfrm>
            <a:off x="1228358" y="1068096"/>
            <a:ext cx="4781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L11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3" name="TextBox 1252"/>
          <p:cNvSpPr txBox="1"/>
          <p:nvPr/>
        </p:nvSpPr>
        <p:spPr>
          <a:xfrm>
            <a:off x="810187" y="1068096"/>
            <a:ext cx="4410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L12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4" name="TextBox 1253"/>
          <p:cNvSpPr txBox="1"/>
          <p:nvPr/>
        </p:nvSpPr>
        <p:spPr>
          <a:xfrm>
            <a:off x="374761" y="1068096"/>
            <a:ext cx="3875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mtClean="0">
                <a:latin typeface="+mn-ea"/>
              </a:rPr>
              <a:t>L13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1255" name="직사각형 1254"/>
          <p:cNvSpPr/>
          <p:nvPr/>
        </p:nvSpPr>
        <p:spPr bwMode="auto">
          <a:xfrm>
            <a:off x="2765425" y="4005867"/>
            <a:ext cx="1399987" cy="354497"/>
          </a:xfrm>
          <a:prstGeom prst="rect">
            <a:avLst/>
          </a:prstGeom>
          <a:noFill/>
          <a:ln w="190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56" name="직사각형 1255"/>
          <p:cNvSpPr/>
          <p:nvPr/>
        </p:nvSpPr>
        <p:spPr bwMode="auto">
          <a:xfrm>
            <a:off x="1030712" y="187735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57" name="직사각형 1256"/>
          <p:cNvSpPr/>
          <p:nvPr/>
        </p:nvSpPr>
        <p:spPr bwMode="auto">
          <a:xfrm>
            <a:off x="2430640" y="1877354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58" name="직사각형 1257"/>
          <p:cNvSpPr/>
          <p:nvPr/>
        </p:nvSpPr>
        <p:spPr bwMode="auto">
          <a:xfrm>
            <a:off x="3830562" y="187735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59" name="직사각형 1258"/>
          <p:cNvSpPr/>
          <p:nvPr/>
        </p:nvSpPr>
        <p:spPr bwMode="auto">
          <a:xfrm>
            <a:off x="5239453" y="187735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0" name="직사각형 1259"/>
          <p:cNvSpPr/>
          <p:nvPr/>
        </p:nvSpPr>
        <p:spPr bwMode="auto">
          <a:xfrm>
            <a:off x="6647576" y="1877354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1" name="직사각형 1260"/>
          <p:cNvSpPr/>
          <p:nvPr/>
        </p:nvSpPr>
        <p:spPr bwMode="auto">
          <a:xfrm>
            <a:off x="1030712" y="2240390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2" name="직사각형 1261"/>
          <p:cNvSpPr/>
          <p:nvPr/>
        </p:nvSpPr>
        <p:spPr bwMode="auto">
          <a:xfrm>
            <a:off x="2430640" y="2240390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3" name="직사각형 1262"/>
          <p:cNvSpPr/>
          <p:nvPr/>
        </p:nvSpPr>
        <p:spPr bwMode="auto">
          <a:xfrm>
            <a:off x="3830562" y="2240390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4" name="직사각형 1263"/>
          <p:cNvSpPr/>
          <p:nvPr/>
        </p:nvSpPr>
        <p:spPr bwMode="auto">
          <a:xfrm>
            <a:off x="5239453" y="2240390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5" name="직사각형 1264"/>
          <p:cNvSpPr/>
          <p:nvPr/>
        </p:nvSpPr>
        <p:spPr bwMode="auto">
          <a:xfrm>
            <a:off x="6647576" y="2240390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6" name="직사각형 1265"/>
          <p:cNvSpPr/>
          <p:nvPr/>
        </p:nvSpPr>
        <p:spPr bwMode="auto">
          <a:xfrm>
            <a:off x="1030712" y="260637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7" name="직사각형 1266"/>
          <p:cNvSpPr/>
          <p:nvPr/>
        </p:nvSpPr>
        <p:spPr bwMode="auto">
          <a:xfrm>
            <a:off x="2430640" y="2606374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8" name="직사각형 1267"/>
          <p:cNvSpPr/>
          <p:nvPr/>
        </p:nvSpPr>
        <p:spPr bwMode="auto">
          <a:xfrm>
            <a:off x="3830562" y="2606374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69" name="직사각형 1268"/>
          <p:cNvSpPr/>
          <p:nvPr/>
        </p:nvSpPr>
        <p:spPr bwMode="auto">
          <a:xfrm>
            <a:off x="5239453" y="2606374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0" name="직사각형 1269"/>
          <p:cNvSpPr/>
          <p:nvPr/>
        </p:nvSpPr>
        <p:spPr bwMode="auto">
          <a:xfrm>
            <a:off x="6647576" y="2606374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1" name="직사각형 1270"/>
          <p:cNvSpPr/>
          <p:nvPr/>
        </p:nvSpPr>
        <p:spPr bwMode="auto">
          <a:xfrm>
            <a:off x="1030712" y="2936546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2" name="직사각형 1271"/>
          <p:cNvSpPr/>
          <p:nvPr/>
        </p:nvSpPr>
        <p:spPr bwMode="auto">
          <a:xfrm>
            <a:off x="2430640" y="293654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3" name="직사각형 1272"/>
          <p:cNvSpPr/>
          <p:nvPr/>
        </p:nvSpPr>
        <p:spPr bwMode="auto">
          <a:xfrm>
            <a:off x="3830562" y="293654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4" name="직사각형 1273"/>
          <p:cNvSpPr/>
          <p:nvPr/>
        </p:nvSpPr>
        <p:spPr bwMode="auto">
          <a:xfrm>
            <a:off x="5239453" y="2936546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5" name="직사각형 1274"/>
          <p:cNvSpPr/>
          <p:nvPr/>
        </p:nvSpPr>
        <p:spPr bwMode="auto">
          <a:xfrm>
            <a:off x="6647576" y="293654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6" name="직사각형 1275"/>
          <p:cNvSpPr/>
          <p:nvPr/>
        </p:nvSpPr>
        <p:spPr bwMode="auto">
          <a:xfrm>
            <a:off x="1030712" y="3297401"/>
            <a:ext cx="272107" cy="228440"/>
          </a:xfrm>
          <a:prstGeom prst="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7" name="직사각형 1276"/>
          <p:cNvSpPr/>
          <p:nvPr/>
        </p:nvSpPr>
        <p:spPr bwMode="auto">
          <a:xfrm>
            <a:off x="2430640" y="3297401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8" name="직사각형 1277"/>
          <p:cNvSpPr/>
          <p:nvPr/>
        </p:nvSpPr>
        <p:spPr bwMode="auto">
          <a:xfrm>
            <a:off x="3830562" y="3297401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79" name="직사각형 1278"/>
          <p:cNvSpPr/>
          <p:nvPr/>
        </p:nvSpPr>
        <p:spPr bwMode="auto">
          <a:xfrm>
            <a:off x="5239453" y="3297401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0" name="직사각형 1279"/>
          <p:cNvSpPr/>
          <p:nvPr/>
        </p:nvSpPr>
        <p:spPr bwMode="auto">
          <a:xfrm>
            <a:off x="6647576" y="3297401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1" name="직사각형 1280"/>
          <p:cNvSpPr/>
          <p:nvPr/>
        </p:nvSpPr>
        <p:spPr bwMode="auto">
          <a:xfrm>
            <a:off x="1030712" y="3671986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2" name="직사각형 1281"/>
          <p:cNvSpPr/>
          <p:nvPr/>
        </p:nvSpPr>
        <p:spPr bwMode="auto">
          <a:xfrm>
            <a:off x="2430640" y="367198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3" name="직사각형 1282"/>
          <p:cNvSpPr/>
          <p:nvPr/>
        </p:nvSpPr>
        <p:spPr bwMode="auto">
          <a:xfrm>
            <a:off x="3830562" y="367198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4" name="직사각형 1283"/>
          <p:cNvSpPr/>
          <p:nvPr/>
        </p:nvSpPr>
        <p:spPr bwMode="auto">
          <a:xfrm>
            <a:off x="5239453" y="367198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5" name="직사각형 1284"/>
          <p:cNvSpPr/>
          <p:nvPr/>
        </p:nvSpPr>
        <p:spPr bwMode="auto">
          <a:xfrm>
            <a:off x="6647576" y="3671986"/>
            <a:ext cx="272107" cy="2284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6" name="직사각형 1285"/>
          <p:cNvSpPr/>
          <p:nvPr/>
        </p:nvSpPr>
        <p:spPr bwMode="auto">
          <a:xfrm>
            <a:off x="1030712" y="407223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59%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7" name="직사각형 1286"/>
          <p:cNvSpPr/>
          <p:nvPr/>
        </p:nvSpPr>
        <p:spPr bwMode="auto">
          <a:xfrm>
            <a:off x="2430640" y="4072236"/>
            <a:ext cx="272107" cy="22844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13%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8" name="직사각형 1287"/>
          <p:cNvSpPr/>
          <p:nvPr/>
        </p:nvSpPr>
        <p:spPr bwMode="auto">
          <a:xfrm>
            <a:off x="3830562" y="407223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6</a:t>
            </a:r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3%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89" name="직사각형 1288"/>
          <p:cNvSpPr/>
          <p:nvPr/>
        </p:nvSpPr>
        <p:spPr bwMode="auto">
          <a:xfrm>
            <a:off x="6647576" y="4072236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45%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90" name="직사각형 1289"/>
          <p:cNvSpPr/>
          <p:nvPr/>
        </p:nvSpPr>
        <p:spPr bwMode="auto">
          <a:xfrm>
            <a:off x="5239453" y="4070060"/>
            <a:ext cx="272107" cy="228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78%</a:t>
            </a:r>
            <a:endParaRPr lang="ko-KR" altLang="en-US" sz="7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>
                <a:latin typeface="+mj-ea"/>
              </a:rPr>
              <a:t>VT Monitoring Screen View : 2Depth </a:t>
            </a:r>
            <a:r>
              <a:rPr lang="ko-KR" altLang="en-US" sz="800" smtClean="0">
                <a:latin typeface="+mj-ea"/>
              </a:rPr>
              <a:t>메뉴 펼친화면</a:t>
            </a:r>
            <a:endParaRPr lang="en-US" altLang="ko-KR" sz="800" dirty="0">
              <a:latin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371178"/>
              </p:ext>
            </p:extLst>
          </p:nvPr>
        </p:nvGraphicFramePr>
        <p:xfrm>
          <a:off x="7709484" y="849870"/>
          <a:ext cx="2130802" cy="66279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2Depth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메뉴영역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메뉴버튼 마우스 오버 시 좌측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2Depth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영역 활성화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2Depth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메뉴명 클릭 시 해당 메뉴화면 활성화 또는 기능 적용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" name="모서리가 둥근 직사각형 101"/>
          <p:cNvSpPr/>
          <p:nvPr/>
        </p:nvSpPr>
        <p:spPr bwMode="auto">
          <a:xfrm>
            <a:off x="113559" y="666134"/>
            <a:ext cx="714849" cy="185611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7" name="모서리가 둥근 직사각형 376"/>
          <p:cNvSpPr/>
          <p:nvPr/>
        </p:nvSpPr>
        <p:spPr bwMode="auto">
          <a:xfrm>
            <a:off x="876960" y="666134"/>
            <a:ext cx="714849" cy="185611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8" name="모서리가 둥근 직사각형 377"/>
          <p:cNvSpPr/>
          <p:nvPr/>
        </p:nvSpPr>
        <p:spPr bwMode="auto">
          <a:xfrm>
            <a:off x="1652405" y="666134"/>
            <a:ext cx="714849" cy="185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6" name="직사각형 985"/>
          <p:cNvSpPr/>
          <p:nvPr/>
        </p:nvSpPr>
        <p:spPr bwMode="auto">
          <a:xfrm>
            <a:off x="6308688" y="1160188"/>
            <a:ext cx="885402" cy="945608"/>
          </a:xfrm>
          <a:prstGeom prst="rect">
            <a:avLst/>
          </a:prstGeom>
          <a:solidFill>
            <a:srgbClr val="000000">
              <a:alpha val="5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>
              <a:lnSpc>
                <a:spcPct val="150000"/>
              </a:lnSpc>
            </a:pPr>
            <a:r>
              <a:rPr lang="en-US" altLang="ko-KR" sz="700" b="1">
                <a:solidFill>
                  <a:prstClr val="white"/>
                </a:solidFill>
                <a:latin typeface="맑은 고딕"/>
              </a:rPr>
              <a:t>- </a:t>
            </a:r>
            <a:r>
              <a:rPr lang="en-US" altLang="ko-KR" sz="700" b="1" smtClean="0">
                <a:solidFill>
                  <a:prstClr val="white"/>
                </a:solidFill>
                <a:latin typeface="맑은 고딕"/>
              </a:rPr>
              <a:t>OTRList Viewer</a:t>
            </a:r>
            <a:endParaRPr lang="en-US" altLang="ko-KR" sz="700" b="1">
              <a:solidFill>
                <a:prstClr val="white"/>
              </a:solidFill>
              <a:latin typeface="맑은 고딕"/>
            </a:endParaRPr>
          </a:p>
          <a:p>
            <a:pPr lvl="0">
              <a:lnSpc>
                <a:spcPct val="150000"/>
              </a:lnSpc>
            </a:pPr>
            <a:r>
              <a:rPr lang="en-US" altLang="ko-KR" sz="700" b="1">
                <a:solidFill>
                  <a:prstClr val="white"/>
                </a:solidFill>
                <a:latin typeface="맑은 고딕"/>
              </a:rPr>
              <a:t>- Rewinder</a:t>
            </a:r>
          </a:p>
          <a:p>
            <a:pPr lvl="0">
              <a:lnSpc>
                <a:spcPct val="150000"/>
              </a:lnSpc>
            </a:pPr>
            <a:r>
              <a:rPr lang="en-US" altLang="ko-KR" sz="700" b="1">
                <a:solidFill>
                  <a:prstClr val="white"/>
                </a:solidFill>
                <a:latin typeface="맑은 고딕"/>
              </a:rPr>
              <a:t>- Screen Capture</a:t>
            </a:r>
          </a:p>
          <a:p>
            <a:pPr lvl="0">
              <a:lnSpc>
                <a:spcPct val="150000"/>
              </a:lnSpc>
            </a:pPr>
            <a:r>
              <a:rPr lang="en-US" altLang="ko-KR" sz="700" b="1">
                <a:solidFill>
                  <a:prstClr val="white"/>
                </a:solidFill>
                <a:latin typeface="맑은 고딕"/>
              </a:rPr>
              <a:t>- Snapshot</a:t>
            </a:r>
          </a:p>
          <a:p>
            <a:pPr lvl="0">
              <a:lnSpc>
                <a:spcPct val="150000"/>
              </a:lnSpc>
            </a:pPr>
            <a:r>
              <a:rPr lang="en-US" altLang="ko-KR" sz="700" b="1" smtClean="0">
                <a:solidFill>
                  <a:prstClr val="white"/>
                </a:solidFill>
                <a:latin typeface="맑은 고딕"/>
              </a:rPr>
              <a:t>- Instance Message</a:t>
            </a:r>
            <a:endParaRPr lang="en-US" altLang="ko-KR" sz="700" b="1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581" name="타원 580"/>
          <p:cNvSpPr/>
          <p:nvPr/>
        </p:nvSpPr>
        <p:spPr>
          <a:xfrm>
            <a:off x="6308688" y="96758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992" name="그룹 991"/>
          <p:cNvGrpSpPr/>
          <p:nvPr/>
        </p:nvGrpSpPr>
        <p:grpSpPr>
          <a:xfrm>
            <a:off x="5918343" y="655369"/>
            <a:ext cx="1211844" cy="216000"/>
            <a:chOff x="5918343" y="655369"/>
            <a:chExt cx="1211844" cy="216000"/>
          </a:xfrm>
        </p:grpSpPr>
        <p:sp>
          <p:nvSpPr>
            <p:cNvPr id="993" name="직사각형 992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994" name="그룹 993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995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96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998" name="모서리가 둥근 직사각형 997"/>
          <p:cNvSpPr/>
          <p:nvPr/>
        </p:nvSpPr>
        <p:spPr bwMode="auto">
          <a:xfrm>
            <a:off x="2445437" y="666134"/>
            <a:ext cx="716400" cy="185611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19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002" name="그룹 1001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1003" name="직사각형 1002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04" name="TextBox 1003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1005" name="직사각형 1004"/>
          <p:cNvSpPr/>
          <p:nvPr/>
        </p:nvSpPr>
        <p:spPr bwMode="auto">
          <a:xfrm>
            <a:off x="7315198" y="5518769"/>
            <a:ext cx="332045" cy="11748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6" name="타원 1005"/>
          <p:cNvSpPr/>
          <p:nvPr/>
        </p:nvSpPr>
        <p:spPr bwMode="auto">
          <a:xfrm>
            <a:off x="7363212" y="5831073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6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OTR</a:t>
            </a:r>
            <a:endParaRPr lang="ko-KR" altLang="en-US" sz="6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7" name="타원 1006"/>
          <p:cNvSpPr/>
          <p:nvPr/>
        </p:nvSpPr>
        <p:spPr bwMode="auto">
          <a:xfrm>
            <a:off x="7363212" y="6106202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RS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8" name="타원 1007"/>
          <p:cNvSpPr/>
          <p:nvPr/>
        </p:nvSpPr>
        <p:spPr bwMode="auto">
          <a:xfrm>
            <a:off x="7363212" y="6394228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EH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9" name="양쪽 모서리가 둥근 사각형 1008"/>
          <p:cNvSpPr/>
          <p:nvPr/>
        </p:nvSpPr>
        <p:spPr bwMode="auto">
          <a:xfrm rot="5400000">
            <a:off x="62679" y="6396004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0" name="이등변 삼각형 1009"/>
          <p:cNvSpPr/>
          <p:nvPr/>
        </p:nvSpPr>
        <p:spPr bwMode="auto">
          <a:xfrm rot="5400000">
            <a:off x="218816" y="6498944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10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57570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2" name="타원 1011"/>
          <p:cNvSpPr/>
          <p:nvPr/>
        </p:nvSpPr>
        <p:spPr bwMode="auto">
          <a:xfrm>
            <a:off x="7363212" y="5559231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YT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19" name="직사각형 518"/>
          <p:cNvSpPr/>
          <p:nvPr/>
        </p:nvSpPr>
        <p:spPr bwMode="auto">
          <a:xfrm>
            <a:off x="7194090" y="609718"/>
            <a:ext cx="453152" cy="2852735"/>
          </a:xfrm>
          <a:prstGeom prst="rect">
            <a:avLst/>
          </a:prstGeom>
          <a:solidFill>
            <a:srgbClr val="000000">
              <a:alpha val="5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21" name="그룹 520"/>
          <p:cNvGrpSpPr/>
          <p:nvPr/>
        </p:nvGrpSpPr>
        <p:grpSpPr>
          <a:xfrm>
            <a:off x="7133933" y="657110"/>
            <a:ext cx="588027" cy="485464"/>
            <a:chOff x="7133932" y="657110"/>
            <a:chExt cx="588027" cy="485464"/>
          </a:xfrm>
        </p:grpSpPr>
        <p:grpSp>
          <p:nvGrpSpPr>
            <p:cNvPr id="522" name="그룹 521"/>
            <p:cNvGrpSpPr/>
            <p:nvPr/>
          </p:nvGrpSpPr>
          <p:grpSpPr>
            <a:xfrm>
              <a:off x="7198624" y="657110"/>
              <a:ext cx="466692" cy="248399"/>
              <a:chOff x="7236927" y="1253816"/>
              <a:chExt cx="466692" cy="248399"/>
            </a:xfrm>
          </p:grpSpPr>
          <p:grpSp>
            <p:nvGrpSpPr>
              <p:cNvPr id="524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26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28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5" name="TextBox 524"/>
              <p:cNvSpPr txBox="1"/>
              <p:nvPr/>
            </p:nvSpPr>
            <p:spPr>
              <a:xfrm>
                <a:off x="7236927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23" name="TextBox 522"/>
            <p:cNvSpPr txBox="1"/>
            <p:nvPr/>
          </p:nvSpPr>
          <p:spPr>
            <a:xfrm>
              <a:off x="7133932" y="869422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>
                  <a:solidFill>
                    <a:schemeClr val="bg1"/>
                  </a:solidFill>
                </a:rPr>
                <a:t>Virtual Terminal</a:t>
              </a:r>
              <a:endParaRPr lang="ko-KR" altLang="en-US" sz="7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39" name="그룹 538"/>
          <p:cNvGrpSpPr/>
          <p:nvPr/>
        </p:nvGrpSpPr>
        <p:grpSpPr>
          <a:xfrm>
            <a:off x="7063263" y="1591185"/>
            <a:ext cx="729368" cy="394413"/>
            <a:chOff x="7063262" y="657110"/>
            <a:chExt cx="729368" cy="394413"/>
          </a:xfrm>
        </p:grpSpPr>
        <p:grpSp>
          <p:nvGrpSpPr>
            <p:cNvPr id="540" name="그룹 539"/>
            <p:cNvGrpSpPr/>
            <p:nvPr/>
          </p:nvGrpSpPr>
          <p:grpSpPr>
            <a:xfrm>
              <a:off x="7198624" y="657110"/>
              <a:ext cx="466692" cy="248399"/>
              <a:chOff x="7236927" y="1253816"/>
              <a:chExt cx="466692" cy="248399"/>
            </a:xfrm>
          </p:grpSpPr>
          <p:grpSp>
            <p:nvGrpSpPr>
              <p:cNvPr id="542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4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4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3" name="TextBox 542"/>
              <p:cNvSpPr txBox="1"/>
              <p:nvPr/>
            </p:nvSpPr>
            <p:spPr>
              <a:xfrm>
                <a:off x="7236927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41" name="TextBox 540"/>
            <p:cNvSpPr txBox="1"/>
            <p:nvPr/>
          </p:nvSpPr>
          <p:spPr>
            <a:xfrm>
              <a:off x="7063262" y="869422"/>
              <a:ext cx="729368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>
                  <a:solidFill>
                    <a:schemeClr val="bg1"/>
                  </a:solidFill>
                </a:rPr>
                <a:t>Setting</a:t>
              </a:r>
              <a:endParaRPr lang="ko-KR" altLang="en-US" sz="7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47" name="그룹 546"/>
          <p:cNvGrpSpPr/>
          <p:nvPr/>
        </p:nvGrpSpPr>
        <p:grpSpPr>
          <a:xfrm>
            <a:off x="7063263" y="2027072"/>
            <a:ext cx="729368" cy="394413"/>
            <a:chOff x="7063262" y="657110"/>
            <a:chExt cx="729368" cy="394413"/>
          </a:xfrm>
        </p:grpSpPr>
        <p:grpSp>
          <p:nvGrpSpPr>
            <p:cNvPr id="548" name="그룹 547"/>
            <p:cNvGrpSpPr/>
            <p:nvPr/>
          </p:nvGrpSpPr>
          <p:grpSpPr>
            <a:xfrm>
              <a:off x="7198624" y="657110"/>
              <a:ext cx="466692" cy="248399"/>
              <a:chOff x="7236927" y="1253816"/>
              <a:chExt cx="466692" cy="248399"/>
            </a:xfrm>
          </p:grpSpPr>
          <p:grpSp>
            <p:nvGrpSpPr>
              <p:cNvPr id="550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52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53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1" name="TextBox 550"/>
              <p:cNvSpPr txBox="1"/>
              <p:nvPr/>
            </p:nvSpPr>
            <p:spPr>
              <a:xfrm>
                <a:off x="7236927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49" name="TextBox 548"/>
            <p:cNvSpPr txBox="1"/>
            <p:nvPr/>
          </p:nvSpPr>
          <p:spPr>
            <a:xfrm>
              <a:off x="7063262" y="869422"/>
              <a:ext cx="729368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>
                  <a:solidFill>
                    <a:schemeClr val="bg1"/>
                  </a:solidFill>
                </a:rPr>
                <a:t>Rule Manager</a:t>
              </a:r>
            </a:p>
          </p:txBody>
        </p:sp>
      </p:grpSp>
      <p:grpSp>
        <p:nvGrpSpPr>
          <p:cNvPr id="555" name="그룹 554"/>
          <p:cNvGrpSpPr/>
          <p:nvPr/>
        </p:nvGrpSpPr>
        <p:grpSpPr>
          <a:xfrm>
            <a:off x="7063263" y="2446509"/>
            <a:ext cx="729368" cy="394413"/>
            <a:chOff x="7063262" y="657110"/>
            <a:chExt cx="729368" cy="394413"/>
          </a:xfrm>
        </p:grpSpPr>
        <p:grpSp>
          <p:nvGrpSpPr>
            <p:cNvPr id="556" name="그룹 555"/>
            <p:cNvGrpSpPr/>
            <p:nvPr/>
          </p:nvGrpSpPr>
          <p:grpSpPr>
            <a:xfrm>
              <a:off x="7198624" y="657110"/>
              <a:ext cx="466692" cy="248399"/>
              <a:chOff x="7236927" y="1253816"/>
              <a:chExt cx="466692" cy="248399"/>
            </a:xfrm>
          </p:grpSpPr>
          <p:grpSp>
            <p:nvGrpSpPr>
              <p:cNvPr id="558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60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61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2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9" name="TextBox 558"/>
              <p:cNvSpPr txBox="1"/>
              <p:nvPr/>
            </p:nvSpPr>
            <p:spPr>
              <a:xfrm>
                <a:off x="7236927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57" name="TextBox 556"/>
            <p:cNvSpPr txBox="1"/>
            <p:nvPr/>
          </p:nvSpPr>
          <p:spPr>
            <a:xfrm>
              <a:off x="7063262" y="869422"/>
              <a:ext cx="729368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>
                  <a:solidFill>
                    <a:schemeClr val="bg1"/>
                  </a:solidFill>
                </a:rPr>
                <a:t>Object Editor</a:t>
              </a:r>
            </a:p>
          </p:txBody>
        </p:sp>
      </p:grpSp>
      <p:grpSp>
        <p:nvGrpSpPr>
          <p:cNvPr id="563" name="그룹 562"/>
          <p:cNvGrpSpPr/>
          <p:nvPr/>
        </p:nvGrpSpPr>
        <p:grpSpPr>
          <a:xfrm>
            <a:off x="7063263" y="2892803"/>
            <a:ext cx="729368" cy="394413"/>
            <a:chOff x="7063262" y="657110"/>
            <a:chExt cx="729368" cy="394413"/>
          </a:xfrm>
        </p:grpSpPr>
        <p:grpSp>
          <p:nvGrpSpPr>
            <p:cNvPr id="564" name="그룹 563"/>
            <p:cNvGrpSpPr/>
            <p:nvPr/>
          </p:nvGrpSpPr>
          <p:grpSpPr>
            <a:xfrm>
              <a:off x="7198624" y="657110"/>
              <a:ext cx="466692" cy="248399"/>
              <a:chOff x="7236927" y="1253816"/>
              <a:chExt cx="466692" cy="248399"/>
            </a:xfrm>
          </p:grpSpPr>
          <p:grpSp>
            <p:nvGrpSpPr>
              <p:cNvPr id="56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6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6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7" name="TextBox 566"/>
              <p:cNvSpPr txBox="1"/>
              <p:nvPr/>
            </p:nvSpPr>
            <p:spPr>
              <a:xfrm>
                <a:off x="7236927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65" name="TextBox 564"/>
            <p:cNvSpPr txBox="1"/>
            <p:nvPr/>
          </p:nvSpPr>
          <p:spPr>
            <a:xfrm>
              <a:off x="7063262" y="869422"/>
              <a:ext cx="729368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>
                  <a:solidFill>
                    <a:schemeClr val="bg1"/>
                  </a:solidFill>
                </a:rPr>
                <a:t>Help</a:t>
              </a:r>
              <a:endParaRPr lang="ko-KR" altLang="en-US" sz="700" b="1">
                <a:solidFill>
                  <a:schemeClr val="bg1"/>
                </a:solidFill>
              </a:endParaRPr>
            </a:p>
          </p:txBody>
        </p:sp>
      </p:grpSp>
      <p:sp>
        <p:nvSpPr>
          <p:cNvPr id="571" name="Button"/>
          <p:cNvSpPr/>
          <p:nvPr/>
        </p:nvSpPr>
        <p:spPr>
          <a:xfrm>
            <a:off x="7194812" y="3313615"/>
            <a:ext cx="462077" cy="174195"/>
          </a:xfrm>
          <a:prstGeom prst="roundRect">
            <a:avLst>
              <a:gd name="adj" fmla="val 5000"/>
            </a:avLst>
          </a:prstGeom>
          <a:solidFill>
            <a:srgbClr val="FF5050"/>
          </a:solidFill>
          <a:ln w="6350">
            <a:noFill/>
          </a:ln>
          <a:effectLst>
            <a:outerShdw blurRad="38100" dist="12700" dir="5400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45720" rIns="76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1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Close</a:t>
            </a:r>
            <a:endParaRPr lang="en-US" sz="700" b="1" dirty="0" smtClea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4" name="직사각형 573"/>
          <p:cNvSpPr/>
          <p:nvPr/>
        </p:nvSpPr>
        <p:spPr bwMode="auto">
          <a:xfrm>
            <a:off x="7184445" y="1113732"/>
            <a:ext cx="462798" cy="453562"/>
          </a:xfrm>
          <a:prstGeom prst="rect">
            <a:avLst/>
          </a:prstGeom>
          <a:solidFill>
            <a:srgbClr val="000000">
              <a:alpha val="60000"/>
            </a:srgb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30" name="그룹 529"/>
          <p:cNvGrpSpPr/>
          <p:nvPr/>
        </p:nvGrpSpPr>
        <p:grpSpPr>
          <a:xfrm>
            <a:off x="7056031" y="1175442"/>
            <a:ext cx="729368" cy="394413"/>
            <a:chOff x="7063262" y="657110"/>
            <a:chExt cx="729368" cy="394413"/>
          </a:xfrm>
        </p:grpSpPr>
        <p:grpSp>
          <p:nvGrpSpPr>
            <p:cNvPr id="531" name="그룹 530"/>
            <p:cNvGrpSpPr/>
            <p:nvPr/>
          </p:nvGrpSpPr>
          <p:grpSpPr>
            <a:xfrm>
              <a:off x="7198624" y="657110"/>
              <a:ext cx="466692" cy="248399"/>
              <a:chOff x="7236927" y="1253816"/>
              <a:chExt cx="466692" cy="248399"/>
            </a:xfrm>
          </p:grpSpPr>
          <p:grpSp>
            <p:nvGrpSpPr>
              <p:cNvPr id="533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36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37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5" name="TextBox 534"/>
              <p:cNvSpPr txBox="1"/>
              <p:nvPr/>
            </p:nvSpPr>
            <p:spPr>
              <a:xfrm>
                <a:off x="7236927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32" name="TextBox 531"/>
            <p:cNvSpPr txBox="1"/>
            <p:nvPr/>
          </p:nvSpPr>
          <p:spPr>
            <a:xfrm>
              <a:off x="7063262" y="869422"/>
              <a:ext cx="729368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>
                  <a:solidFill>
                    <a:schemeClr val="bg1"/>
                  </a:solidFill>
                </a:rPr>
                <a:t>Monitoring</a:t>
              </a:r>
              <a:endParaRPr lang="ko-KR" altLang="en-US" sz="700" b="1">
                <a:solidFill>
                  <a:schemeClr val="bg1"/>
                </a:solidFill>
              </a:endParaRPr>
            </a:p>
          </p:txBody>
        </p:sp>
      </p:grpSp>
      <p:sp>
        <p:nvSpPr>
          <p:cNvPr id="575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7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27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9" y="1673290"/>
            <a:ext cx="5294689" cy="33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>
                <a:latin typeface="+mj-ea"/>
              </a:rPr>
              <a:t>VT Monitoring Screen View : </a:t>
            </a:r>
            <a:r>
              <a:rPr lang="ko-KR" altLang="en-US" sz="800">
                <a:latin typeface="+mj-ea"/>
              </a:rPr>
              <a:t>메뉴 클릭 시 화면</a:t>
            </a:r>
            <a:endParaRPr lang="en-US" altLang="ko-KR" sz="800" dirty="0">
              <a:latin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622174"/>
              </p:ext>
            </p:extLst>
          </p:nvPr>
        </p:nvGraphicFramePr>
        <p:xfrm>
          <a:off x="7709484" y="849870"/>
          <a:ext cx="2130802" cy="2864380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b="1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메뉴 클릭 시 화면 예시</a:t>
                      </a:r>
                      <a:endParaRPr lang="en-US" altLang="ko-KR" sz="800" b="1" kern="120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메뉴영역 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User Authority Setting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클릭 시 활성화</a:t>
                      </a:r>
                      <a:endParaRPr lang="en-US" altLang="ko-KR" sz="800" kern="120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기존 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Screen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화면은 자동 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Resizing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하여 영역 축소</a:t>
                      </a:r>
                      <a:endParaRPr lang="en-US" altLang="ko-KR" sz="800" kern="120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Super</a:t>
                      </a:r>
                      <a:r>
                        <a:rPr lang="en-US" altLang="ko-KR" sz="800" kern="12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Admin/Developer</a:t>
                      </a:r>
                      <a:r>
                        <a:rPr lang="ko-KR" altLang="en-US" sz="800" kern="12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만 설정 가능 </a:t>
                      </a:r>
                      <a:endParaRPr lang="en-US" altLang="ko-KR" sz="800" kern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계정 선택 라디오버튼</a:t>
                      </a:r>
                      <a:endParaRPr lang="en-US" altLang="ko-KR" sz="800" b="1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선택된 계정의 사용자의 메뉴를 선택적으로 활성화 여부 설정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체크박스</a:t>
                      </a: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메뉴명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 노출 정책에 의해 메뉴 설정 가능 메뉴만 노출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.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체크된 메뉴만 해당 계정의 사용자에게 노출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Virtual Block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5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 팝업 활성화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Virtual Block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팝업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가상의 블록에 있는 콘테이너의 블록구역명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콘테이너 개수를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임의의 블록 클릭 시 하단 리스트 출력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다음 화면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7" name="그룹 246"/>
          <p:cNvGrpSpPr/>
          <p:nvPr/>
        </p:nvGrpSpPr>
        <p:grpSpPr>
          <a:xfrm>
            <a:off x="5426978" y="666132"/>
            <a:ext cx="233710" cy="233710"/>
            <a:chOff x="9236813" y="1010266"/>
            <a:chExt cx="354615" cy="354615"/>
          </a:xfrm>
        </p:grpSpPr>
        <p:sp>
          <p:nvSpPr>
            <p:cNvPr id="248" name="타원 247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9" name="뺄셈 기호 248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0" name="뺄셈 기호 249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1" name="뺄셈 기호 250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373" name="직사각형 372"/>
          <p:cNvSpPr/>
          <p:nvPr/>
        </p:nvSpPr>
        <p:spPr bwMode="auto">
          <a:xfrm>
            <a:off x="5369129" y="5514721"/>
            <a:ext cx="332045" cy="11748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" name="타원 100"/>
          <p:cNvSpPr/>
          <p:nvPr/>
        </p:nvSpPr>
        <p:spPr bwMode="auto">
          <a:xfrm>
            <a:off x="5417143" y="5555183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YT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4" name="타원 373"/>
          <p:cNvSpPr/>
          <p:nvPr/>
        </p:nvSpPr>
        <p:spPr bwMode="auto">
          <a:xfrm>
            <a:off x="5417143" y="5827025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6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OTR</a:t>
            </a:r>
            <a:endParaRPr lang="ko-KR" altLang="en-US" sz="6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5" name="타원 374"/>
          <p:cNvSpPr/>
          <p:nvPr/>
        </p:nvSpPr>
        <p:spPr bwMode="auto">
          <a:xfrm>
            <a:off x="5417143" y="6102154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RS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6" name="타원 375"/>
          <p:cNvSpPr/>
          <p:nvPr/>
        </p:nvSpPr>
        <p:spPr bwMode="auto">
          <a:xfrm>
            <a:off x="5417143" y="6390180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EH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" name="모서리가 둥근 직사각형 101"/>
          <p:cNvSpPr/>
          <p:nvPr/>
        </p:nvSpPr>
        <p:spPr bwMode="auto">
          <a:xfrm>
            <a:off x="113559" y="666134"/>
            <a:ext cx="714849" cy="185611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7" name="모서리가 둥근 직사각형 376"/>
          <p:cNvSpPr/>
          <p:nvPr/>
        </p:nvSpPr>
        <p:spPr bwMode="auto">
          <a:xfrm>
            <a:off x="876960" y="666134"/>
            <a:ext cx="714849" cy="185611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8" name="모서리가 둥근 직사각형 377"/>
          <p:cNvSpPr/>
          <p:nvPr/>
        </p:nvSpPr>
        <p:spPr bwMode="auto">
          <a:xfrm>
            <a:off x="1652405" y="666134"/>
            <a:ext cx="714849" cy="185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47" name="Browser" descr="&lt;SmartSettings&gt;&lt;SmartResize enabled=&quot;True&quot; minWidth=&quot;140&quot; minHeight=&quot;50&quot; /&gt;&lt;/SmartSettings&gt;"/>
          <p:cNvGrpSpPr/>
          <p:nvPr>
            <p:custDataLst>
              <p:tags r:id="rId2"/>
            </p:custDataLst>
          </p:nvPr>
        </p:nvGrpSpPr>
        <p:grpSpPr>
          <a:xfrm>
            <a:off x="5701173" y="609719"/>
            <a:ext cx="1948492" cy="6176973"/>
            <a:chOff x="595689" y="1261242"/>
            <a:chExt cx="6668461" cy="4101406"/>
          </a:xfrm>
        </p:grpSpPr>
        <p:sp>
          <p:nvSpPr>
            <p:cNvPr id="548" name="Window Body" descr="&lt;SmartSettings&gt;&lt;SmartResize anchorLeft=&quot;Absolute&quot; anchorTop=&quot;Absolute&quot; anchorRight=&quot;Absolute&quot; anchorBottom=&quot;Absolute&quot; /&gt;&lt;/SmartSettings&gt;"/>
            <p:cNvSpPr/>
            <p:nvPr>
              <p:custDataLst>
                <p:tags r:id="rId12"/>
              </p:custDataLst>
            </p:nvPr>
          </p:nvSpPr>
          <p:spPr>
            <a:xfrm>
              <a:off x="595689" y="1427196"/>
              <a:ext cx="6668458" cy="393545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9" name="Title Bar" descr="&lt;SmartSettings&gt;&lt;SmartResize anchorLeft=&quot;Absolute&quot; anchorTop=&quot;Absolute&quot; anchorRight=&quot;Absolute&quot; anchorBottom=&quot;None&quot; /&gt;&lt;/SmartSettings&gt;"/>
            <p:cNvSpPr/>
            <p:nvPr>
              <p:custDataLst>
                <p:tags r:id="rId13"/>
              </p:custDataLst>
            </p:nvPr>
          </p:nvSpPr>
          <p:spPr>
            <a:xfrm>
              <a:off x="595692" y="1261242"/>
              <a:ext cx="6668458" cy="1659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2286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b="1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User Authority Setting</a:t>
              </a:r>
              <a:endPara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1" name="Close Button" descr="&lt;SmartSettings&gt;&lt;SmartResize anchorLeft=&quot;None&quot; anchorTop=&quot;Absolute&quot; anchorRight=&quot;Absolute&quot; anchorBottom=&quot;None&quot; /&gt;&lt;/SmartSettings&gt;"/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6542427" y="1308548"/>
              <a:ext cx="336847" cy="63244"/>
            </a:xfrm>
            <a:custGeom>
              <a:avLst/>
              <a:gdLst>
                <a:gd name="T0" fmla="*/ 254 w 254"/>
                <a:gd name="T1" fmla="*/ 0 h 254"/>
                <a:gd name="T2" fmla="*/ 0 w 254"/>
                <a:gd name="T3" fmla="*/ 254 h 254"/>
                <a:gd name="T4" fmla="*/ 0 w 254"/>
                <a:gd name="T5" fmla="*/ 0 h 254"/>
                <a:gd name="T6" fmla="*/ 254 w 254"/>
                <a:gd name="T7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254">
                  <a:moveTo>
                    <a:pt x="254" y="0"/>
                  </a:moveTo>
                  <a:lnTo>
                    <a:pt x="0" y="254"/>
                  </a:lnTo>
                  <a:moveTo>
                    <a:pt x="0" y="0"/>
                  </a:moveTo>
                  <a:lnTo>
                    <a:pt x="254" y="254"/>
                  </a:lnTo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4" name="직선 연결선 3"/>
          <p:cNvCxnSpPr/>
          <p:nvPr/>
        </p:nvCxnSpPr>
        <p:spPr>
          <a:xfrm>
            <a:off x="5710181" y="609717"/>
            <a:ext cx="0" cy="61850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18274" y="899843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User Information</a:t>
            </a:r>
            <a:endParaRPr lang="ko-KR" altLang="en-US" sz="700" b="1" dirty="0" smtClean="0">
              <a:latin typeface="+mn-ea"/>
            </a:endParaRPr>
          </a:p>
        </p:txBody>
      </p:sp>
      <p:grpSp>
        <p:nvGrpSpPr>
          <p:cNvPr id="564" name="Radio Button Group" descr="&lt;SmartSettings&gt;&lt;SmartOptions&gt;&lt;Code&gt;H4sIAAAAAAAEAO29B2AcSZYlJi9tynt/SvVK1+B0oQiAYBMk2JBAEOzBiM3mkuwdaUcjKasqgcplVmVdZhZAzO2dvPfee++999577733ujudTif33/8/XGZkAWz2zkrayZ4hgKrIHz9+fB8/ItZNsbxIvyimddVU5+34y/PzYpqPz5ZtXler8cvqKq9fVsWyPfyNE2n7+rpp80Xnz/FJVZb5tC2qZTP+PF/mdTHtNnm1XrbFwsJ+ndeX1FXTbfYmf+c6++66PGe8GJEvqunb9Wr8epHV7em7Nl821J/AO8+m+dd7i1BftnVVOkTe7/XTy3zZ4uXfOFlmi7xZ0Ydp2Po3Tn7xb5yk9KzWk7KYptMyaxpp8+WKaZY+Cv58kjW5vKEv8st1cZm1ecodfjtbzsq8/m6drVZ5nbZEtJN5trzIZ/7X6Wfpcl2WjJwFIzhUl3ldF7M8nVRVmZ4ti3brzEfhWVUv0qbzwSg9O16tUurzjgPooYhnQriPGV7/bbwYIINHiL71KpsV1ZN121bLz+tqvXo9z1Z5k9bxj2lg+VUaf2eLuhm/zsGP+Uw+kq49pCOI4ynO0614j+OzpttbB9wASDx376bHs1l6DppOld3iLbs0G9N7z7NJXm59xN2n0n/z6CMQMgbhDAJ0XOcZMwX/8lkUrGm39dFHo3T3/s4QwA28RVMQ4cYtA/n3f+Ne3QQdbcffLWbtnIDu7ezc1BRgqeXARL2pXrc1sdTWjV166KWffDY00LH/R497zVPn7bpepm29ziPd/pL+R3lpZNx/BhhIoZ9n9NLN4L0/f8km0b+siln6tGhWVZNvDUs0hGKICX5X0TA3S9YQcW33kWHdqNX8xsFI8bAiioEPaaJalWkRY9ytavLTpEnSJl/O8nokDH9cXzRpPkyytr6+kSI/Z3pvAB88H6r/zDMA46vVjGj9rK4WIPDW1pZVVneEvHdYJmO8MMzieKZZO52nW6fvpjkruTR/dzNLglzPq4sLiHhdV/XWR8+yoiRd0FbpmjEVQqvOTXkkaYOhjEllUhd9FvR+dX/cJf3/uFkvSAlfH4UfGwNOpiFt5zlxmUyfdNOMO0Du9qEYBhanYoCbHqVnIgnZpPS0TocoA3iar94QfovsXbFYL0gAFxNCuzqXqU4nYpbSYsnDuEDfHvIWemQAeOwgCEZLQNr0i+ydN5aGDUNP+X4thKfzrM6IxnVjqQ5Fg6+yYDTfIP7g6uf58oIt3O5OfyQGgPGv4jrOtnpeNO1jD75M85Evd/KR88tVdQy8yQqy05lYiwFdwz9eQUMKq/KvUf8QT8wgzItmLCOlf6N2FV4klIXra8v1FRG+92KOz/O2Sa/mOc2/ip6ICrHGOivL65ScrooUNCmDLA2cL1EEH70PewgpxdXu6dEbSXWRt+kvNj7AhimmUIZirPQo3TlMDyMaM4qU9QYa9ppS5z7diJc0fLIuSlLdaTNRFgs+jjAWHhiaW1mUAUNFkptnUPk9Vu4TCEppA9UGzNhAx3iAfDMZq0ATuTdYQjzUlsSCDNzzYpkPEKTX1rfDPc92yLWN+Jm9ecejvESdDXrLQ/zCjlLHkCvrQI3ezDWg3u96q7nHI5hGSSa9fu/7aUlkhYVA/+PXq5JiT/Ch/f4Xpx/9vvXvuySbTT/53+VH6S8ZKaPyCxobjV9Uyzw+QYjh2rTMM1Lw1IhcvJy8xoL6KShtkRbEePkvWhd1PosPmZE0PPPZZ4NMs2HA7N8hknuVN8UP8tMlrPmMBj4UF/TcUDwDjE3jk1m9m1GoijE1g6KXbsHEFdQzaZoifUzWrp2PvyiWwShHXSN+hxp/8sn7y5uyF2BTl9zF94rvbxSj26iFqIn1H0wbRnejyt0g/xuGhSeG1YbuZNjvBbDrdIN8Q+oDT0SFmCcesvpPbDiUavBmY2P/UV2Fh5jzVb4gU0XiMVsvZxnYb5hFr+bkxweRzKCpvCXnvj/TCr7PSV34o38/xd396LxYwjW5tUwPKoz2VmmKjSYgkjfAE8HkhJRmfbN9ucFfe13V5LBlJP4N++rqrpFtz5op2UtoiKqGIzK5hj9X1Onj6dGbavX47vQovczKdRBO2R5v8OibNmvNkIHCk+ufzGv6JCufVxR1EittsUvNDHakWN1MEw3vAHFrRjHfBfUlPrV8tUvWyf21d3vHyFh2BkLWfUWcvlhldf6mEud5Dx9GI+wPnSG460VWEqM17FBfmdiWVI9EhQXlTlK3ptAPcm0vN8wKT0ckPIhGJTfPhuPQ/nfs7Dmwn0UTXubZYLzfxxb7HDWd59O3zmKZEE6+HdQnAYSinpb5B4EokYLeCCEOIyTe+M31iinYW286IXd+/EVTMUC0Gi+aSvItv/AXelOpaptA7Ha+eFW1LI3sWp3Tl3GE8LBWxJtftUWJ5ar2BS3c+KElgMRCvve3An4ShpMiZ7BayMg71D+3n9/gi3gA4nlX/7nB8Yiyo//c8D6ewBPcZU/wM2+UMlmbfD7/uUV/eDytmPqd3ewZmYej8Gm2fJXDmRe5GDaJsedG2pnnlmPCYyXlPYXkeN3KBxtZPvZIb/b9G7sNWqJr/uNLsqxfs2tIHUvaCSuoIemKPe9BWDy+BsTSl1B6kxcce/o8MxR3DT0bfOvuA1/7h8AU3W7/X8QUsHs/mzzh7OrPB5ZA7Pekevehs8Jr0T+Ls+I5Gv8fmJVbNhsM22LPexAMvNAZ63vMDJ4vspooXI4VBIUKX/Jq5/vR/RZkuKHJDV/fioC3INzgcJ0fcdOYN2A6mL3Aw15H0fwkxUcbAnDz8Mz6Rkv8XvL6fLUlH/7Mz4T2zTb1ZWlT0w3JSDw30NWN6SYh+9qZpRsw0ORAsHZn0gOUC6AsRcGRwZYEotUKazqTipotbhCXgYDfp+FN/DIEwk3j14Tgze7mFQU8RKIvsrfkN6/rXFlgJKyUZsuZcIpdAKMmhmaULMKKbl2syry5QUYjaeEeB94mGLiFHIta96aBuvQn5XbBgEKxM5EG0vU+MNw400DsbspSm6cj7pSFPEdu0mEjn4TiizxO2Agf/MzP3Nwdnl53nwQffbeY0TLF4x4Kn/ifSKOv0yMwDTv8dl5czNuwR23lPtBGX7dHP4+hwL0P3hN4B1SQZhkc3y3M8y3YH8/t1a7/TGjV9O0t2n59c73RCPKCiiD+9Q1OTNH0rdo3pGk2LSHAP0UqrLfWFBgI0gGqar2/Qx0xSiklNbima54PIfrvejPV8cQz9ea53RoFmSesy598+cXpu2nOy6pp/u72CWxk555XFxd5PT6t66re+uhZVmDVgox2YTPM6S/e+SX0J2Xnl9NcMsxNjomhho2wAS305u9GKaX3EANt3eEgZthUDo/9plWRG9LispyPpYulWSymoSAfHksxfo1keH+ts7Pk9t7L8zcvnN24gG3WVvtt+uiW4SKZfrp5IfRmFLfT3ZgFf588PBH/6XpFS14gswi1cFe8OSMiywSeBtB1g/goxyeejbB9DYpgx1EQ0JtzwRuU3MY85k1ufwQTu6i6KZzAcwvF28nSxtjjlhlbbj/sLDLm34uySve5Vd73FmPDQ6z10gQmN3NW9+l5b7dhLzS8xSjxdH2ZIfDP+/7UDc3Uy/rkdnjguXlg6Hr75q6p2a28cTyh5HOg9B7T4ysCa/lv0APOy71ZDXQfFsZORzevEPnPLbkWz62kwDzvARdPZCC3Vird5z27xqOqIh4Rvoei6D7vRTLzfA388QSK5X0Zt/t0w79bcO97aJnu0wn9fi6VTve5cdg/Czqo+wQ6yUvZfD1onqpw0chmHeWN4/11VPeBqHc7fj+d1X2+psDg+VoCap4P6BdPhBBfW+d1nw9EDY8owoEM1wfoxO7zQVNgnm9gvHh8HfrBgtZ9vMTRRp3qSdsH6NTu00lb3aLz99KxX1u5dR8EzjMTy3PAXOd5elmYEFq/mNqo75vpth9n9AJNotmNWR8/4+NneyTT8w1N5U25qd73kY5v7CT29ACPv1rNyBY8ozQM1pm3ONPwjbHC5ijwfdKfm55bLGLe9NxqmfI2zzekxsL14R7xPtC2+M/gwqpj/W+C+T5wjj7g9Q949YO54gO54RZzw2b8Qyboa5Lna7z2NV752hPwNQn/syd2g1PprM3XmcX3pOl7NH+Ppu89S+85O7eg3XuLwS2Hd4tmt2hyawLdkjDfHJsOk9Z5RLch6wetOg59dSPZbiDXbQZ3I+MM4Pdzv6KWkY/dX5h6A1/7J8nXlkW0gUWx/ofh0s/G5jcsmr3KF9UlHP85Ys+mFfR4ne8bXDm7rGgFXbp6HsY3W9/UQtlRunv7mer7tz/UpTE8ko2Idfpzssx0c/L/KcnlLdJQNybwPgiOnxm7HZxNkyQcGZ+Gr4ff06JZVc1mrDbo0FtrIPPcMKubNFLNgx8S/L7cD6so83xt5fv+SqvJW9FZjxvSoNM6P//sIyhT6FKZio/uHqXFsmmz5TT/uhrrhCxRfQsNdV7V6VZB8l5s1hhOKxxS0yNa2qef29u311ubtFHx/Ru572ZZOG63igEr1PnzvSbsuzVxYl4zoTBrjWi66pxsIiOVThirrzFRU2LeJqLQH6VnQo5sUnYSihHiGmhnx6sVpCYVHRyhhGnJ3XRWu2/3ir/qdas3gpywvhF5Zz2hlYJIuqyH6aiHifnET6AZUtyeO9t50YyFePTvAA9yo5Bs3l8bX4ovF256ZSCbfls3S0kqADxbeGuKXORt+ouNt+YPc0Ap3oSCHfTXxMAR7esh4Mzv10PAm4LbI6CyMKmqMj1rmAb57H36j3+xwXT2yDX+yaIpSI+kn32WflFM66qpztvxl+fnxRRrSHU+/qKp3tTF65YwHS/w+3qIMQesZPM18IwhmF5m5TpPf4/b40mq8lZtn21IAL/vZDZtXSwvUiSxfxgzCT+I6fRVW5TN+PO85fT5zUnTb3Cy4PDz3NAq0/KinVPE8kX2zlPXQEm+uiElIDOsMz1+vZ4INbd2RsMQoybDPB3yvO6RZyR9vQeVNukS8jPqupg5LqheywBub2r0Tax/ECGA7QBqrDUKozWordUggxTBRNk3NkyFdv7Ru/QjWrdrh3HISW4YKtqMSZ7qtvlu0c63Pnr30Z3bdGDh83LdaTNlW53TRBMN3g2NQ3l/ALFNE8TOr3Umbz0p7Jlz8ialCCatOH3TDBPZ9wK+dtB7m7TRpqDlVh4cngFVwANxnsnPwjhulXK+jVeJZ8MoPGfpmx/FzaoWT8zTjbV7T4XD/NxZOvU0yO05fEiI01/4C9Pftf/FsHhvIKFKPUPTBAUp9t07Y7LFCwa/Mbtg9RtgvLcXAlX13hjHqbJZt+EZGuktR7dpQTrKDXjeuD7jSnHgT/2VfvyS/wfDeihTy18AAA==&lt;/Code&gt;&lt;CodeSignature&gt;V9L9wIoI+IFXf7fyuVCLtieD974HBvpsT94UpIT/2MG00IZ4clcYi1Le4elcKx6Fs3M9I+EOo6lJuKCAF6+OcXRgm29j3TjF06j+7gKRigiWC4ddLepQLM1DoBhb6KvBJ6tAUW4iZ3Q3TSPE8zEj9Qp3vptEgXqKOB7qK6rPrJwi6uLlChLYTraO7KFDJy/9ESC5gsv6tytYcijdTIf50ps4SNnJZZccspuntJ/GzCWcZT2IwT/tCc7UNys6TEI54hweJmEQTD+wnb7ctbJaCFBLMd+6Mfnh/TCFIlLMx5SoqOdM7t8IdbYCucC25iR1lkZNnzg4DTqqlfAPgZEnEQ==&lt;/CodeSignature&gt;&lt;/SmartOptions&gt;&lt;SmartResize enabled=&quot;True&quot; minWidth=&quot;0&quot; minHeight=&quot;0&quot; /&gt;&lt;/SmartSettings&gt;"/>
          <p:cNvGrpSpPr/>
          <p:nvPr>
            <p:custDataLst>
              <p:tags r:id="rId3"/>
            </p:custDataLst>
          </p:nvPr>
        </p:nvGrpSpPr>
        <p:grpSpPr>
          <a:xfrm>
            <a:off x="5775537" y="1099657"/>
            <a:ext cx="1220535" cy="344592"/>
            <a:chOff x="595686" y="1261002"/>
            <a:chExt cx="317522" cy="343531"/>
          </a:xfrm>
        </p:grpSpPr>
        <p:sp>
          <p:nvSpPr>
            <p:cNvPr id="565" name="Circle" descr="&lt;SmartSettings&gt;&lt;SmartResize anchorLeft=&quot;Absolute&quot; anchorTop=&quot;None&quot; anchorRight=&quot;None&quot; anchorBottom=&quot;None&quot; /&gt;&lt;/SmartSettings&gt;"/>
            <p:cNvSpPr/>
            <p:nvPr>
              <p:custDataLst>
                <p:tags r:id="rId6"/>
              </p:custDataLst>
            </p:nvPr>
          </p:nvSpPr>
          <p:spPr>
            <a:xfrm>
              <a:off x="595686" y="1300955"/>
              <a:ext cx="34691" cy="13294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6" name="Check" descr="&lt;SmartSettings&gt;&lt;SmartResize anchorLeft=&quot;Absolute&quot; anchorTop=&quot;None&quot; anchorRight=&quot;None&quot; anchorBottom=&quot;None&quot; /&gt;&lt;/SmartSettings&gt;"/>
            <p:cNvSpPr/>
            <p:nvPr>
              <p:custDataLst>
                <p:tags r:id="rId7"/>
              </p:custDataLst>
            </p:nvPr>
          </p:nvSpPr>
          <p:spPr>
            <a:xfrm>
              <a:off x="605391" y="1338147"/>
              <a:ext cx="15281" cy="58557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7" name="Label" descr="&lt;SmartSettings&gt;&lt;SmartResize anchorLeft=&quot;Absolute&quot; anchorTop=&quot;Relative&quot; anchorRight=&quot;Absolute&quot; anchorBottom=&quot;Relative&quot; /&gt;&lt;/SmartSettings&gt;"/>
            <p:cNvSpPr txBox="1"/>
            <p:nvPr>
              <p:custDataLst>
                <p:tags r:id="rId8"/>
              </p:custDataLst>
            </p:nvPr>
          </p:nvSpPr>
          <p:spPr>
            <a:xfrm>
              <a:off x="630377" y="1276910"/>
              <a:ext cx="106407" cy="181029"/>
            </a:xfrm>
            <a:prstGeom prst="rect">
              <a:avLst/>
            </a:prstGeom>
            <a:noFill/>
          </p:spPr>
          <p:txBody>
            <a:bodyPr wrap="none" lIns="73152" tIns="36576" rIns="73152" bIns="36576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latin typeface="Segoe UI" panose="020B0502040204020203" pitchFamily="34" charset="0"/>
                  <a:cs typeface="Segoe UI" panose="020B0502040204020203" pitchFamily="34" charset="0"/>
                </a:rPr>
                <a:t>Admin</a:t>
              </a:r>
              <a:endParaRPr lang="en-US" sz="7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8" name="Circle" descr="&lt;SmartSettings&gt;&lt;SmartResize anchorLeft=&quot;Absolute&quot; anchorTop=&quot;None&quot; anchorRight=&quot;None&quot; anchorBottom=&quot;None&quot; /&gt;&lt;/SmartSettings&gt;"/>
            <p:cNvSpPr/>
            <p:nvPr>
              <p:custDataLst>
                <p:tags r:id="rId9"/>
              </p:custDataLst>
            </p:nvPr>
          </p:nvSpPr>
          <p:spPr>
            <a:xfrm>
              <a:off x="780450" y="1300388"/>
              <a:ext cx="34691" cy="13294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9" name="Check" descr="&lt;SmartSettings&gt;&lt;SmartResize anchorLeft=&quot;Absolute&quot; anchorTop=&quot;None&quot; anchorRight=&quot;None&quot; anchorBottom=&quot;None&quot; /&gt;&lt;/SmartSettings&gt;" hidden="1"/>
            <p:cNvSpPr/>
            <p:nvPr>
              <p:custDataLst>
                <p:tags r:id="rId10"/>
              </p:custDataLst>
            </p:nvPr>
          </p:nvSpPr>
          <p:spPr>
            <a:xfrm>
              <a:off x="605391" y="1545976"/>
              <a:ext cx="15281" cy="58557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0" name="Label" descr="&lt;SmartSettings&gt;&lt;SmartResize anchorLeft=&quot;Absolute&quot; anchorTop=&quot;Relative&quot; anchorRight=&quot;Absolute&quot; anchorBottom=&quot;Relative&quot; /&gt;&lt;/SmartSettings&gt;"/>
            <p:cNvSpPr txBox="1"/>
            <p:nvPr>
              <p:custDataLst>
                <p:tags r:id="rId11"/>
              </p:custDataLst>
            </p:nvPr>
          </p:nvSpPr>
          <p:spPr>
            <a:xfrm>
              <a:off x="815141" y="1261002"/>
              <a:ext cx="98067" cy="211712"/>
            </a:xfrm>
            <a:prstGeom prst="rect">
              <a:avLst/>
            </a:prstGeom>
            <a:noFill/>
          </p:spPr>
          <p:txBody>
            <a:bodyPr wrap="none" lIns="73152" tIns="36576" rIns="73152" bIns="36576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smtClean="0">
                  <a:latin typeface="Segoe UI" panose="020B0502040204020203" pitchFamily="34" charset="0"/>
                  <a:cs typeface="Segoe UI" panose="020B0502040204020203" pitchFamily="34" charset="0"/>
                </a:rPr>
                <a:t>User</a:t>
              </a:r>
              <a:endParaRPr lang="en-US" sz="9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294115"/>
              </p:ext>
            </p:extLst>
          </p:nvPr>
        </p:nvGraphicFramePr>
        <p:xfrm>
          <a:off x="5790760" y="1342827"/>
          <a:ext cx="1757954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Function</a:t>
                      </a:r>
                      <a:r>
                        <a:rPr lang="en-US" altLang="ko-KR" sz="700" b="1" baseline="0" smtClean="0"/>
                        <a:t> Name</a:t>
                      </a:r>
                      <a:endParaRPr lang="ko-KR" altLang="en-US" sz="7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Rewinder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Server Resource</a:t>
                      </a:r>
                      <a:r>
                        <a:rPr lang="en-US" altLang="ko-KR" sz="700" baseline="0" smtClean="0"/>
                        <a:t> Monitoring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2D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3D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Terminal</a:t>
                      </a:r>
                      <a:r>
                        <a:rPr lang="en-US" altLang="ko-KR" sz="700" baseline="0" smtClean="0"/>
                        <a:t> Treeview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Summary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Summary View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Event Message View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Snapshot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Screen</a:t>
                      </a:r>
                      <a:r>
                        <a:rPr lang="en-US" altLang="ko-KR" sz="700" baseline="0" smtClean="0"/>
                        <a:t> Capture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Camera Setting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View Filter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Setup Configuration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Shortcut Key Setting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User Account</a:t>
                      </a:r>
                      <a:r>
                        <a:rPr lang="en-US" altLang="ko-KR" sz="700" baseline="0" smtClean="0"/>
                        <a:t> Management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User</a:t>
                      </a:r>
                      <a:r>
                        <a:rPr lang="en-US" altLang="ko-KR" sz="700" baseline="0" smtClean="0"/>
                        <a:t> Authority Setting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Geo-fence</a:t>
                      </a:r>
                      <a:r>
                        <a:rPr lang="en-US" altLang="ko-KR" sz="700" baseline="0" smtClean="0"/>
                        <a:t> Setting(Dynamic)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Threshold</a:t>
                      </a:r>
                      <a:r>
                        <a:rPr lang="en-US" altLang="ko-KR" sz="700" baseline="0" smtClean="0"/>
                        <a:t> Settng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Object Editor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pSp>
        <p:nvGrpSpPr>
          <p:cNvPr id="98" name="Checkbox"/>
          <p:cNvGrpSpPr/>
          <p:nvPr/>
        </p:nvGrpSpPr>
        <p:grpSpPr>
          <a:xfrm>
            <a:off x="5889107" y="1531427"/>
            <a:ext cx="193770" cy="201978"/>
            <a:chOff x="863600" y="1269820"/>
            <a:chExt cx="193769" cy="201978"/>
          </a:xfrm>
        </p:grpSpPr>
        <p:grpSp>
          <p:nvGrpSpPr>
            <p:cNvPr id="100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0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5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0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Checkbox"/>
          <p:cNvGrpSpPr/>
          <p:nvPr/>
        </p:nvGrpSpPr>
        <p:grpSpPr>
          <a:xfrm>
            <a:off x="5873751" y="4314357"/>
            <a:ext cx="193770" cy="201978"/>
            <a:chOff x="863600" y="1269820"/>
            <a:chExt cx="193769" cy="201978"/>
          </a:xfrm>
        </p:grpSpPr>
        <p:grpSp>
          <p:nvGrpSpPr>
            <p:cNvPr id="175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78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9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77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0" name="Checkbox"/>
          <p:cNvGrpSpPr/>
          <p:nvPr/>
        </p:nvGrpSpPr>
        <p:grpSpPr>
          <a:xfrm>
            <a:off x="5872403" y="4507217"/>
            <a:ext cx="193770" cy="201978"/>
            <a:chOff x="863600" y="1269820"/>
            <a:chExt cx="193769" cy="201978"/>
          </a:xfrm>
        </p:grpSpPr>
        <p:grpSp>
          <p:nvGrpSpPr>
            <p:cNvPr id="18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8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5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6" name="Checkbox"/>
          <p:cNvGrpSpPr/>
          <p:nvPr/>
        </p:nvGrpSpPr>
        <p:grpSpPr>
          <a:xfrm>
            <a:off x="5889927" y="1342802"/>
            <a:ext cx="193770" cy="201978"/>
            <a:chOff x="863600" y="1269820"/>
            <a:chExt cx="193769" cy="201978"/>
          </a:xfrm>
        </p:grpSpPr>
        <p:grpSp>
          <p:nvGrpSpPr>
            <p:cNvPr id="18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8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0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1" name="Checkbox"/>
          <p:cNvGrpSpPr/>
          <p:nvPr/>
        </p:nvGrpSpPr>
        <p:grpSpPr>
          <a:xfrm>
            <a:off x="5875099" y="4702467"/>
            <a:ext cx="193770" cy="201978"/>
            <a:chOff x="863600" y="1269820"/>
            <a:chExt cx="193769" cy="201978"/>
          </a:xfrm>
        </p:grpSpPr>
        <p:grpSp>
          <p:nvGrpSpPr>
            <p:cNvPr id="19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9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5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9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6" name="Checkbox"/>
          <p:cNvGrpSpPr/>
          <p:nvPr/>
        </p:nvGrpSpPr>
        <p:grpSpPr>
          <a:xfrm>
            <a:off x="5873751" y="4903419"/>
            <a:ext cx="193770" cy="201978"/>
            <a:chOff x="863600" y="1269820"/>
            <a:chExt cx="193769" cy="201978"/>
          </a:xfrm>
        </p:grpSpPr>
        <p:grpSp>
          <p:nvGrpSpPr>
            <p:cNvPr id="19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9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0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9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1" name="Checkbox"/>
          <p:cNvGrpSpPr/>
          <p:nvPr/>
        </p:nvGrpSpPr>
        <p:grpSpPr>
          <a:xfrm>
            <a:off x="5872403" y="5096279"/>
            <a:ext cx="193770" cy="201978"/>
            <a:chOff x="863600" y="1269820"/>
            <a:chExt cx="193769" cy="201978"/>
          </a:xfrm>
        </p:grpSpPr>
        <p:grpSp>
          <p:nvGrpSpPr>
            <p:cNvPr id="20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0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5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0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11" name="Checkbox"/>
          <p:cNvGrpSpPr/>
          <p:nvPr/>
        </p:nvGrpSpPr>
        <p:grpSpPr>
          <a:xfrm>
            <a:off x="5887759" y="1732378"/>
            <a:ext cx="193770" cy="201978"/>
            <a:chOff x="863600" y="1269820"/>
            <a:chExt cx="193769" cy="201978"/>
          </a:xfrm>
        </p:grpSpPr>
        <p:grpSp>
          <p:nvGrpSpPr>
            <p:cNvPr id="21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1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5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1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16" name="Checkbox"/>
          <p:cNvGrpSpPr/>
          <p:nvPr/>
        </p:nvGrpSpPr>
        <p:grpSpPr>
          <a:xfrm>
            <a:off x="5886411" y="1933331"/>
            <a:ext cx="193770" cy="201978"/>
            <a:chOff x="863600" y="1269820"/>
            <a:chExt cx="193769" cy="201978"/>
          </a:xfrm>
        </p:grpSpPr>
        <p:grpSp>
          <p:nvGrpSpPr>
            <p:cNvPr id="21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1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0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1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1" name="Checkbox"/>
          <p:cNvGrpSpPr/>
          <p:nvPr/>
        </p:nvGrpSpPr>
        <p:grpSpPr>
          <a:xfrm>
            <a:off x="5885063" y="2134283"/>
            <a:ext cx="193770" cy="201978"/>
            <a:chOff x="863600" y="1269820"/>
            <a:chExt cx="193769" cy="201978"/>
          </a:xfrm>
        </p:grpSpPr>
        <p:grpSp>
          <p:nvGrpSpPr>
            <p:cNvPr id="22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2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5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6" name="Checkbox"/>
          <p:cNvGrpSpPr/>
          <p:nvPr/>
        </p:nvGrpSpPr>
        <p:grpSpPr>
          <a:xfrm>
            <a:off x="5883715" y="2335235"/>
            <a:ext cx="193770" cy="201978"/>
            <a:chOff x="863600" y="1269820"/>
            <a:chExt cx="193769" cy="201978"/>
          </a:xfrm>
        </p:grpSpPr>
        <p:grpSp>
          <p:nvGrpSpPr>
            <p:cNvPr id="22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2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0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1" name="Checkbox"/>
          <p:cNvGrpSpPr/>
          <p:nvPr/>
        </p:nvGrpSpPr>
        <p:grpSpPr>
          <a:xfrm>
            <a:off x="5882367" y="2536187"/>
            <a:ext cx="193770" cy="201978"/>
            <a:chOff x="863600" y="1269820"/>
            <a:chExt cx="193769" cy="201978"/>
          </a:xfrm>
        </p:grpSpPr>
        <p:grpSp>
          <p:nvGrpSpPr>
            <p:cNvPr id="23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3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5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3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6" name="Checkbox"/>
          <p:cNvGrpSpPr/>
          <p:nvPr/>
        </p:nvGrpSpPr>
        <p:grpSpPr>
          <a:xfrm>
            <a:off x="5881018" y="2729047"/>
            <a:ext cx="193770" cy="201978"/>
            <a:chOff x="863600" y="1269820"/>
            <a:chExt cx="193769" cy="201978"/>
          </a:xfrm>
        </p:grpSpPr>
        <p:grpSp>
          <p:nvGrpSpPr>
            <p:cNvPr id="23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3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0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3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41" name="Checkbox"/>
          <p:cNvGrpSpPr/>
          <p:nvPr/>
        </p:nvGrpSpPr>
        <p:grpSpPr>
          <a:xfrm>
            <a:off x="5879671" y="2921907"/>
            <a:ext cx="193770" cy="201978"/>
            <a:chOff x="863600" y="1269820"/>
            <a:chExt cx="193769" cy="201978"/>
          </a:xfrm>
        </p:grpSpPr>
        <p:grpSp>
          <p:nvGrpSpPr>
            <p:cNvPr id="243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45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6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44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2" name="Checkbox"/>
          <p:cNvGrpSpPr/>
          <p:nvPr/>
        </p:nvGrpSpPr>
        <p:grpSpPr>
          <a:xfrm>
            <a:off x="5878323" y="3130951"/>
            <a:ext cx="193770" cy="201978"/>
            <a:chOff x="863600" y="1269820"/>
            <a:chExt cx="193769" cy="201978"/>
          </a:xfrm>
        </p:grpSpPr>
        <p:grpSp>
          <p:nvGrpSpPr>
            <p:cNvPr id="275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77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8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76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9" name="Checkbox"/>
          <p:cNvGrpSpPr/>
          <p:nvPr/>
        </p:nvGrpSpPr>
        <p:grpSpPr>
          <a:xfrm>
            <a:off x="5876975" y="3323811"/>
            <a:ext cx="193770" cy="201978"/>
            <a:chOff x="863600" y="1269820"/>
            <a:chExt cx="193769" cy="201978"/>
          </a:xfrm>
        </p:grpSpPr>
        <p:grpSp>
          <p:nvGrpSpPr>
            <p:cNvPr id="280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82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3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81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4" name="Checkbox"/>
          <p:cNvGrpSpPr/>
          <p:nvPr/>
        </p:nvGrpSpPr>
        <p:grpSpPr>
          <a:xfrm>
            <a:off x="5875627" y="3524763"/>
            <a:ext cx="193770" cy="201978"/>
            <a:chOff x="863600" y="1269820"/>
            <a:chExt cx="193769" cy="201978"/>
          </a:xfrm>
        </p:grpSpPr>
        <p:grpSp>
          <p:nvGrpSpPr>
            <p:cNvPr id="285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87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8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86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9" name="Checkbox"/>
          <p:cNvGrpSpPr/>
          <p:nvPr/>
        </p:nvGrpSpPr>
        <p:grpSpPr>
          <a:xfrm>
            <a:off x="5874279" y="3717623"/>
            <a:ext cx="193770" cy="201978"/>
            <a:chOff x="863600" y="1269820"/>
            <a:chExt cx="193769" cy="201978"/>
          </a:xfrm>
        </p:grpSpPr>
        <p:grpSp>
          <p:nvGrpSpPr>
            <p:cNvPr id="290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92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93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91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94" name="Checkbox"/>
          <p:cNvGrpSpPr/>
          <p:nvPr/>
        </p:nvGrpSpPr>
        <p:grpSpPr>
          <a:xfrm>
            <a:off x="5872931" y="3918575"/>
            <a:ext cx="193770" cy="201978"/>
            <a:chOff x="863600" y="1269820"/>
            <a:chExt cx="193769" cy="201978"/>
          </a:xfrm>
        </p:grpSpPr>
        <p:grpSp>
          <p:nvGrpSpPr>
            <p:cNvPr id="295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97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98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96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30" name="Checkbox"/>
          <p:cNvGrpSpPr/>
          <p:nvPr/>
        </p:nvGrpSpPr>
        <p:grpSpPr>
          <a:xfrm>
            <a:off x="5871583" y="4111435"/>
            <a:ext cx="193770" cy="201978"/>
            <a:chOff x="863600" y="1269820"/>
            <a:chExt cx="193769" cy="201978"/>
          </a:xfrm>
        </p:grpSpPr>
        <p:grpSp>
          <p:nvGrpSpPr>
            <p:cNvPr id="331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333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34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32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43" name="양쪽 모서리가 둥근 사각형 342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44" name="이등변 삼각형 343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34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" name="타원 337"/>
          <p:cNvSpPr/>
          <p:nvPr/>
        </p:nvSpPr>
        <p:spPr>
          <a:xfrm>
            <a:off x="7081596" y="63940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39" name="타원 338"/>
          <p:cNvSpPr/>
          <p:nvPr/>
        </p:nvSpPr>
        <p:spPr>
          <a:xfrm>
            <a:off x="6958434" y="1107974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40" name="직사각형 339"/>
          <p:cNvSpPr/>
          <p:nvPr/>
        </p:nvSpPr>
        <p:spPr bwMode="auto">
          <a:xfrm>
            <a:off x="5741835" y="1076750"/>
            <a:ext cx="1216599" cy="220452"/>
          </a:xfrm>
          <a:prstGeom prst="rect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41" name="타원 340"/>
          <p:cNvSpPr/>
          <p:nvPr/>
        </p:nvSpPr>
        <p:spPr>
          <a:xfrm>
            <a:off x="6065284" y="1411934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11" name="모서리가 둥근 직사각형 410"/>
          <p:cNvSpPr/>
          <p:nvPr/>
        </p:nvSpPr>
        <p:spPr bwMode="auto">
          <a:xfrm>
            <a:off x="2445437" y="666134"/>
            <a:ext cx="716400" cy="185611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19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12" name="그룹 411"/>
          <p:cNvGrpSpPr/>
          <p:nvPr/>
        </p:nvGrpSpPr>
        <p:grpSpPr>
          <a:xfrm>
            <a:off x="4153263" y="655369"/>
            <a:ext cx="1211844" cy="216000"/>
            <a:chOff x="5918343" y="655369"/>
            <a:chExt cx="1211844" cy="216000"/>
          </a:xfrm>
        </p:grpSpPr>
        <p:sp>
          <p:nvSpPr>
            <p:cNvPr id="413" name="직사각형 412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14" name="그룹 413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415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20" name="그룹 419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421" name="직사각형 420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934376" y="1988462"/>
            <a:ext cx="3738521" cy="2132091"/>
            <a:chOff x="1829391" y="1337513"/>
            <a:chExt cx="1948492" cy="4165841"/>
          </a:xfrm>
        </p:grpSpPr>
        <p:sp>
          <p:nvSpPr>
            <p:cNvPr id="445" name="Window Body" descr="&lt;SmartSettings&gt;&lt;SmartResize anchorLeft=&quot;Absolute&quot; anchorTop=&quot;Absolute&quot; anchorRight=&quot;Absolute&quot; anchorBottom=&quot;Absolute&quot; /&gt;&lt;/SmartSettings&gt;"/>
            <p:cNvSpPr/>
            <p:nvPr>
              <p:custDataLst>
                <p:tags r:id="rId4"/>
              </p:custDataLst>
            </p:nvPr>
          </p:nvSpPr>
          <p:spPr>
            <a:xfrm>
              <a:off x="1829391" y="1540017"/>
              <a:ext cx="1948491" cy="396333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6" name="Title Bar" descr="&lt;SmartSettings&gt;&lt;SmartResize anchorLeft=&quot;Absolute&quot; anchorTop=&quot;Absolute&quot; anchorRight=&quot;Absolute&quot; anchorBottom=&quot;None&quot; /&gt;&lt;/SmartSettings&gt;"/>
            <p:cNvSpPr/>
            <p:nvPr>
              <p:custDataLst>
                <p:tags r:id="rId5"/>
              </p:custDataLst>
            </p:nvPr>
          </p:nvSpPr>
          <p:spPr>
            <a:xfrm>
              <a:off x="1829392" y="1337513"/>
              <a:ext cx="1948491" cy="48223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2286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b="1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Virtual Block</a:t>
              </a:r>
              <a:endPara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8" name="Delete"/>
          <p:cNvSpPr>
            <a:spLocks noChangeAspect="1"/>
          </p:cNvSpPr>
          <p:nvPr/>
        </p:nvSpPr>
        <p:spPr bwMode="auto">
          <a:xfrm>
            <a:off x="4471033" y="2049667"/>
            <a:ext cx="122238" cy="122237"/>
          </a:xfrm>
          <a:custGeom>
            <a:avLst/>
            <a:gdLst>
              <a:gd name="T0" fmla="*/ 3 w 77"/>
              <a:gd name="T1" fmla="*/ 0 h 77"/>
              <a:gd name="T2" fmla="*/ 0 w 77"/>
              <a:gd name="T3" fmla="*/ 3 h 77"/>
              <a:gd name="T4" fmla="*/ 36 w 77"/>
              <a:gd name="T5" fmla="*/ 38 h 77"/>
              <a:gd name="T6" fmla="*/ 0 w 77"/>
              <a:gd name="T7" fmla="*/ 74 h 77"/>
              <a:gd name="T8" fmla="*/ 3 w 77"/>
              <a:gd name="T9" fmla="*/ 77 h 77"/>
              <a:gd name="T10" fmla="*/ 39 w 77"/>
              <a:gd name="T11" fmla="*/ 41 h 77"/>
              <a:gd name="T12" fmla="*/ 74 w 77"/>
              <a:gd name="T13" fmla="*/ 77 h 77"/>
              <a:gd name="T14" fmla="*/ 77 w 77"/>
              <a:gd name="T15" fmla="*/ 74 h 77"/>
              <a:gd name="T16" fmla="*/ 42 w 77"/>
              <a:gd name="T17" fmla="*/ 38 h 77"/>
              <a:gd name="T18" fmla="*/ 77 w 77"/>
              <a:gd name="T19" fmla="*/ 3 h 77"/>
              <a:gd name="T20" fmla="*/ 74 w 77"/>
              <a:gd name="T21" fmla="*/ 0 h 77"/>
              <a:gd name="T22" fmla="*/ 39 w 77"/>
              <a:gd name="T23" fmla="*/ 35 h 77"/>
              <a:gd name="T24" fmla="*/ 3 w 77"/>
              <a:gd name="T25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" h="77">
                <a:moveTo>
                  <a:pt x="3" y="0"/>
                </a:moveTo>
                <a:lnTo>
                  <a:pt x="0" y="3"/>
                </a:lnTo>
                <a:lnTo>
                  <a:pt x="36" y="38"/>
                </a:lnTo>
                <a:lnTo>
                  <a:pt x="0" y="74"/>
                </a:lnTo>
                <a:lnTo>
                  <a:pt x="3" y="77"/>
                </a:lnTo>
                <a:lnTo>
                  <a:pt x="39" y="41"/>
                </a:lnTo>
                <a:lnTo>
                  <a:pt x="74" y="77"/>
                </a:lnTo>
                <a:lnTo>
                  <a:pt x="77" y="74"/>
                </a:lnTo>
                <a:lnTo>
                  <a:pt x="42" y="38"/>
                </a:lnTo>
                <a:lnTo>
                  <a:pt x="77" y="3"/>
                </a:lnTo>
                <a:lnTo>
                  <a:pt x="74" y="0"/>
                </a:lnTo>
                <a:lnTo>
                  <a:pt x="39" y="35"/>
                </a:lnTo>
                <a:lnTo>
                  <a:pt x="3" y="0"/>
                </a:lnTo>
                <a:close/>
              </a:path>
            </a:pathLst>
          </a:custGeom>
          <a:solidFill>
            <a:srgbClr val="5F5F5F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681240"/>
              </p:ext>
            </p:extLst>
          </p:nvPr>
        </p:nvGraphicFramePr>
        <p:xfrm>
          <a:off x="1060341" y="2299566"/>
          <a:ext cx="3439446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3" name="타원 252"/>
          <p:cNvSpPr/>
          <p:nvPr/>
        </p:nvSpPr>
        <p:spPr>
          <a:xfrm>
            <a:off x="844378" y="1944320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254" name="그룹 253"/>
          <p:cNvGrpSpPr/>
          <p:nvPr/>
        </p:nvGrpSpPr>
        <p:grpSpPr>
          <a:xfrm>
            <a:off x="5167634" y="962506"/>
            <a:ext cx="749870" cy="3157262"/>
            <a:chOff x="7107498" y="962506"/>
            <a:chExt cx="749870" cy="3157262"/>
          </a:xfrm>
        </p:grpSpPr>
        <p:sp>
          <p:nvSpPr>
            <p:cNvPr id="255" name="직사각형 254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256" name="그룹 255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32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2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2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7" name="TextBox 32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57" name="그룹 256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32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2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2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2" name="TextBox 32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58" name="그룹 257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31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1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1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7" name="TextBox 31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59" name="그룹 258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309" name="그룹 308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311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313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314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2" name="TextBox 311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310" name="TextBox 309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260" name="그룹 259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302" name="그룹 301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304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306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307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5" name="TextBox 304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303" name="TextBox 302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261" name="TextBox 260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264" name="그룹 263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273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99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00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4" name="TextBox 273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265" name="TextBox 264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266" name="그룹 265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268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70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71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9" name="TextBox 268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267" name="TextBox 266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432" name="타원 431"/>
          <p:cNvSpPr/>
          <p:nvPr/>
        </p:nvSpPr>
        <p:spPr>
          <a:xfrm>
            <a:off x="5268701" y="3733174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36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37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 bwMode="auto">
          <a:xfrm>
            <a:off x="113559" y="4867750"/>
            <a:ext cx="357424" cy="58628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9" y="1673290"/>
            <a:ext cx="5294689" cy="33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>
                <a:latin typeface="+mj-ea"/>
              </a:rPr>
              <a:t>VT Monitoring Screen View </a:t>
            </a:r>
            <a:r>
              <a:rPr lang="en-US" altLang="ko-KR" sz="800" smtClean="0">
                <a:latin typeface="+mj-ea"/>
              </a:rPr>
              <a:t>&gt; Virtual Block(</a:t>
            </a:r>
            <a:r>
              <a:rPr lang="ko-KR" altLang="en-US" sz="800" smtClean="0">
                <a:latin typeface="+mj-ea"/>
              </a:rPr>
              <a:t>팝업</a:t>
            </a:r>
            <a:r>
              <a:rPr lang="en-US" altLang="ko-KR" sz="800" smtClean="0">
                <a:latin typeface="+mj-ea"/>
              </a:rPr>
              <a:t>) </a:t>
            </a:r>
            <a:endParaRPr lang="en-US" altLang="ko-KR" sz="800" dirty="0">
              <a:latin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43316"/>
              </p:ext>
            </p:extLst>
          </p:nvPr>
        </p:nvGraphicFramePr>
        <p:xfrm>
          <a:off x="7709484" y="849870"/>
          <a:ext cx="2130802" cy="2250356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b="1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블록 활성화</a:t>
                      </a:r>
                      <a:r>
                        <a:rPr lang="en-US" altLang="ko-KR" sz="800" b="1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b="1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클릭 시</a:t>
                      </a:r>
                      <a:r>
                        <a:rPr lang="en-US" altLang="ko-KR" sz="800" b="1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블록 클릭 시 해당 블록에 속한 콘테이너 정보가 하단 리스트에 출력</a:t>
                      </a:r>
                      <a:endParaRPr lang="en-US" altLang="ko-KR" sz="800" kern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블록명</a:t>
                      </a:r>
                      <a:endParaRPr lang="en-US" altLang="ko-KR" sz="800" b="1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활성화된 블록명 표시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b="1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블록리스트</a:t>
                      </a:r>
                      <a:endParaRPr lang="en-US" altLang="ko-KR" sz="800" b="1" kern="120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선택된 블록의 콘테이너정보 표시</a:t>
                      </a:r>
                      <a:endParaRPr lang="en-US" altLang="ko-KR" sz="800" kern="120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항목 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: Container Number, Capacity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 (feet), ISO, Type, Cargo, Opr, Class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리스트갯수 최대 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개</a:t>
                      </a:r>
                      <a:endParaRPr lang="en-US" altLang="ko-KR" sz="800" kern="120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Paging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첫페이지로 이동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◀◀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이전페이지로 이동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◀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페이지번호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다음페이지로 이동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▶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끝페이지로 이동순 표기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▶▶</a:t>
                      </a:r>
                      <a:r>
                        <a:rPr lang="en-US" altLang="ko-KR" sz="800" kern="12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) </a:t>
                      </a:r>
                      <a:endParaRPr lang="en-US" altLang="ko-KR" sz="800" kern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47" name="그룹 246"/>
          <p:cNvGrpSpPr/>
          <p:nvPr/>
        </p:nvGrpSpPr>
        <p:grpSpPr>
          <a:xfrm>
            <a:off x="5426978" y="666132"/>
            <a:ext cx="233710" cy="233710"/>
            <a:chOff x="9236813" y="1010266"/>
            <a:chExt cx="354615" cy="354615"/>
          </a:xfrm>
        </p:grpSpPr>
        <p:sp>
          <p:nvSpPr>
            <p:cNvPr id="248" name="타원 247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9" name="뺄셈 기호 248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0" name="뺄셈 기호 249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1" name="뺄셈 기호 250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373" name="직사각형 372"/>
          <p:cNvSpPr/>
          <p:nvPr/>
        </p:nvSpPr>
        <p:spPr bwMode="auto">
          <a:xfrm>
            <a:off x="5369129" y="5514721"/>
            <a:ext cx="332045" cy="11748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" name="타원 100"/>
          <p:cNvSpPr/>
          <p:nvPr/>
        </p:nvSpPr>
        <p:spPr bwMode="auto">
          <a:xfrm>
            <a:off x="5417143" y="5555183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YT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4" name="타원 373"/>
          <p:cNvSpPr/>
          <p:nvPr/>
        </p:nvSpPr>
        <p:spPr bwMode="auto">
          <a:xfrm>
            <a:off x="5417143" y="5827025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6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OTR</a:t>
            </a:r>
            <a:endParaRPr lang="ko-KR" altLang="en-US" sz="6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5" name="타원 374"/>
          <p:cNvSpPr/>
          <p:nvPr/>
        </p:nvSpPr>
        <p:spPr bwMode="auto">
          <a:xfrm>
            <a:off x="5417143" y="6102154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RS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6" name="타원 375"/>
          <p:cNvSpPr/>
          <p:nvPr/>
        </p:nvSpPr>
        <p:spPr bwMode="auto">
          <a:xfrm>
            <a:off x="5417143" y="6390180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EH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" name="모서리가 둥근 직사각형 101"/>
          <p:cNvSpPr/>
          <p:nvPr/>
        </p:nvSpPr>
        <p:spPr bwMode="auto">
          <a:xfrm>
            <a:off x="113559" y="666134"/>
            <a:ext cx="714849" cy="185611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7" name="모서리가 둥근 직사각형 376"/>
          <p:cNvSpPr/>
          <p:nvPr/>
        </p:nvSpPr>
        <p:spPr bwMode="auto">
          <a:xfrm>
            <a:off x="876960" y="666134"/>
            <a:ext cx="714849" cy="185611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8" name="모서리가 둥근 직사각형 377"/>
          <p:cNvSpPr/>
          <p:nvPr/>
        </p:nvSpPr>
        <p:spPr bwMode="auto">
          <a:xfrm>
            <a:off x="1652405" y="666134"/>
            <a:ext cx="714849" cy="185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47" name="Browser" descr="&lt;SmartSettings&gt;&lt;SmartResize enabled=&quot;True&quot; minWidth=&quot;140&quot; minHeight=&quot;50&quot; /&gt;&lt;/SmartSettings&gt;"/>
          <p:cNvGrpSpPr/>
          <p:nvPr>
            <p:custDataLst>
              <p:tags r:id="rId2"/>
            </p:custDataLst>
          </p:nvPr>
        </p:nvGrpSpPr>
        <p:grpSpPr>
          <a:xfrm>
            <a:off x="5701173" y="609719"/>
            <a:ext cx="1948492" cy="6176973"/>
            <a:chOff x="595689" y="1261242"/>
            <a:chExt cx="6668461" cy="4101406"/>
          </a:xfrm>
        </p:grpSpPr>
        <p:sp>
          <p:nvSpPr>
            <p:cNvPr id="548" name="Window Body" descr="&lt;SmartSettings&gt;&lt;SmartResize anchorLeft=&quot;Absolute&quot; anchorTop=&quot;Absolute&quot; anchorRight=&quot;Absolute&quot; anchorBottom=&quot;Absolute&quot; /&gt;&lt;/SmartSettings&gt;"/>
            <p:cNvSpPr/>
            <p:nvPr>
              <p:custDataLst>
                <p:tags r:id="rId12"/>
              </p:custDataLst>
            </p:nvPr>
          </p:nvSpPr>
          <p:spPr>
            <a:xfrm>
              <a:off x="595689" y="1427196"/>
              <a:ext cx="6668458" cy="393545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9" name="Title Bar" descr="&lt;SmartSettings&gt;&lt;SmartResize anchorLeft=&quot;Absolute&quot; anchorTop=&quot;Absolute&quot; anchorRight=&quot;Absolute&quot; anchorBottom=&quot;None&quot; /&gt;&lt;/SmartSettings&gt;"/>
            <p:cNvSpPr/>
            <p:nvPr>
              <p:custDataLst>
                <p:tags r:id="rId13"/>
              </p:custDataLst>
            </p:nvPr>
          </p:nvSpPr>
          <p:spPr>
            <a:xfrm>
              <a:off x="595692" y="1261242"/>
              <a:ext cx="6668458" cy="1659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2286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b="1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User Authority Setting</a:t>
              </a:r>
              <a:endPara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1" name="Close Button" descr="&lt;SmartSettings&gt;&lt;SmartResize anchorLeft=&quot;None&quot; anchorTop=&quot;Absolute&quot; anchorRight=&quot;Absolute&quot; anchorBottom=&quot;None&quot; /&gt;&lt;/SmartSettings&gt;"/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6542427" y="1308548"/>
              <a:ext cx="336847" cy="63244"/>
            </a:xfrm>
            <a:custGeom>
              <a:avLst/>
              <a:gdLst>
                <a:gd name="T0" fmla="*/ 254 w 254"/>
                <a:gd name="T1" fmla="*/ 0 h 254"/>
                <a:gd name="T2" fmla="*/ 0 w 254"/>
                <a:gd name="T3" fmla="*/ 254 h 254"/>
                <a:gd name="T4" fmla="*/ 0 w 254"/>
                <a:gd name="T5" fmla="*/ 0 h 254"/>
                <a:gd name="T6" fmla="*/ 254 w 254"/>
                <a:gd name="T7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254">
                  <a:moveTo>
                    <a:pt x="254" y="0"/>
                  </a:moveTo>
                  <a:lnTo>
                    <a:pt x="0" y="254"/>
                  </a:lnTo>
                  <a:moveTo>
                    <a:pt x="0" y="0"/>
                  </a:moveTo>
                  <a:lnTo>
                    <a:pt x="254" y="254"/>
                  </a:lnTo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4" name="직선 연결선 3"/>
          <p:cNvCxnSpPr/>
          <p:nvPr/>
        </p:nvCxnSpPr>
        <p:spPr>
          <a:xfrm>
            <a:off x="5710181" y="609717"/>
            <a:ext cx="0" cy="61850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18274" y="899843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User Information</a:t>
            </a:r>
            <a:endParaRPr lang="ko-KR" altLang="en-US" sz="700" b="1" dirty="0" smtClean="0">
              <a:latin typeface="+mn-ea"/>
            </a:endParaRPr>
          </a:p>
        </p:txBody>
      </p:sp>
      <p:grpSp>
        <p:nvGrpSpPr>
          <p:cNvPr id="564" name="Radio Button Group" descr="&lt;SmartSettings&gt;&lt;SmartOptions&gt;&lt;Code&gt;H4sIAAAAAAAEAO29B2AcSZYlJi9tynt/SvVK1+B0oQiAYBMk2JBAEOzBiM3mkuwdaUcjKasqgcplVmVdZhZAzO2dvPfee++999577733ujudTif33/8/XGZkAWz2zkrayZ4hgKrIHz9+fB8/ItZNsbxIvyimddVU5+34y/PzYpqPz5ZtXler8cvqKq9fVsWyPfyNE2n7+rpp80Xnz/FJVZb5tC2qZTP+PF/mdTHtNnm1XrbFwsJ+ndeX1FXTbfYmf+c6++66PGe8GJEvqunb9Wr8epHV7em7Nl821J/AO8+m+dd7i1BftnVVOkTe7/XTy3zZ4uXfOFlmi7xZ0Ydp2Po3Tn7xb5yk9KzWk7KYptMyaxpp8+WKaZY+Cv58kjW5vKEv8st1cZm1ecodfjtbzsq8/m6drVZ5nbZEtJN5trzIZ/7X6Wfpcl2WjJwFIzhUl3ldF7M8nVRVmZ4ti3brzEfhWVUv0qbzwSg9O16tUurzjgPooYhnQriPGV7/bbwYIINHiL71KpsV1ZN121bLz+tqvXo9z1Z5k9bxj2lg+VUaf2eLuhm/zsGP+Uw+kq49pCOI4ynO0614j+OzpttbB9wASDx376bHs1l6DppOld3iLbs0G9N7z7NJXm59xN2n0n/z6CMQMgbhDAJ0XOcZMwX/8lkUrGm39dFHo3T3/s4QwA28RVMQ4cYtA/n3f+Ne3QQdbcffLWbtnIDu7ezc1BRgqeXARL2pXrc1sdTWjV166KWffDY00LH/R497zVPn7bpepm29ziPd/pL+R3lpZNx/BhhIoZ9n9NLN4L0/f8km0b+siln6tGhWVZNvDUs0hGKICX5X0TA3S9YQcW33kWHdqNX8xsFI8bAiioEPaaJalWkRY9ytavLTpEnSJl/O8nokDH9cXzRpPkyytr6+kSI/Z3pvAB88H6r/zDMA46vVjGj9rK4WIPDW1pZVVneEvHdYJmO8MMzieKZZO52nW6fvpjkruTR/dzNLglzPq4sLiHhdV/XWR8+yoiRd0FbpmjEVQqvOTXkkaYOhjEllUhd9FvR+dX/cJf3/uFkvSAlfH4UfGwNOpiFt5zlxmUyfdNOMO0Du9qEYBhanYoCbHqVnIgnZpPS0TocoA3iar94QfovsXbFYL0gAFxNCuzqXqU4nYpbSYsnDuEDfHvIWemQAeOwgCEZLQNr0i+ydN5aGDUNP+X4thKfzrM6IxnVjqQ5Fg6+yYDTfIP7g6uf58oIt3O5OfyQGgPGv4jrOtnpeNO1jD75M85Evd/KR88tVdQy8yQqy05lYiwFdwz9eQUMKq/KvUf8QT8wgzItmLCOlf6N2FV4klIXra8v1FRG+92KOz/O2Sa/mOc2/ip6ICrHGOivL65ScrooUNCmDLA2cL1EEH70PewgpxdXu6dEbSXWRt+kvNj7AhimmUIZirPQo3TlMDyMaM4qU9QYa9ppS5z7diJc0fLIuSlLdaTNRFgs+jjAWHhiaW1mUAUNFkptnUPk9Vu4TCEppA9UGzNhAx3iAfDMZq0ATuTdYQjzUlsSCDNzzYpkPEKTX1rfDPc92yLWN+Jm9ecejvESdDXrLQ/zCjlLHkCvrQI3ezDWg3u96q7nHI5hGSSa9fu/7aUlkhYVA/+PXq5JiT/Ch/f4Xpx/9vvXvuySbTT/53+VH6S8ZKaPyCxobjV9Uyzw+QYjh2rTMM1Lw1IhcvJy8xoL6KShtkRbEePkvWhd1PosPmZE0PPPZZ4NMs2HA7N8hknuVN8UP8tMlrPmMBj4UF/TcUDwDjE3jk1m9m1GoijE1g6KXbsHEFdQzaZoifUzWrp2PvyiWwShHXSN+hxp/8sn7y5uyF2BTl9zF94rvbxSj26iFqIn1H0wbRnejyt0g/xuGhSeG1YbuZNjvBbDrdIN8Q+oDT0SFmCcesvpPbDiUavBmY2P/UV2Fh5jzVb4gU0XiMVsvZxnYb5hFr+bkxweRzKCpvCXnvj/TCr7PSV34o38/xd396LxYwjW5tUwPKoz2VmmKjSYgkjfAE8HkhJRmfbN9ucFfe13V5LBlJP4N++rqrpFtz5op2UtoiKqGIzK5hj9X1Onj6dGbavX47vQovczKdRBO2R5v8OibNmvNkIHCk+ufzGv6JCufVxR1EittsUvNDHakWN1MEw3vAHFrRjHfBfUlPrV8tUvWyf21d3vHyFh2BkLWfUWcvlhldf6mEud5Dx9GI+wPnSG460VWEqM17FBfmdiWVI9EhQXlTlK3ptAPcm0vN8wKT0ckPIhGJTfPhuPQ/nfs7Dmwn0UTXubZYLzfxxb7HDWd59O3zmKZEE6+HdQnAYSinpb5B4EokYLeCCEOIyTe+M31iinYW286IXd+/EVTMUC0Gi+aSvItv/AXelOpaptA7Ha+eFW1LI3sWp3Tl3GE8LBWxJtftUWJ5ar2BS3c+KElgMRCvve3An4ShpMiZ7BayMg71D+3n9/gi3gA4nlX/7nB8Yiyo//c8D6ewBPcZU/wM2+UMlmbfD7/uUV/eDytmPqd3ewZmYej8Gm2fJXDmRe5GDaJsedG2pnnlmPCYyXlPYXkeN3KBxtZPvZIb/b9G7sNWqJr/uNLsqxfs2tIHUvaCSuoIemKPe9BWDy+BsTSl1B6kxcce/o8MxR3DT0bfOvuA1/7h8AU3W7/X8QUsHs/mzzh7OrPB5ZA7Pekevehs8Jr0T+Ls+I5Gv8fmJVbNhsM22LPexAMvNAZ63vMDJ4vspooXI4VBIUKX/Jq5/vR/RZkuKHJDV/fioC3INzgcJ0fcdOYN2A6mL3Aw15H0fwkxUcbAnDz8Mz6Rkv8XvL6fLUlH/7Mz4T2zTb1ZWlT0w3JSDw30NWN6SYh+9qZpRsw0ORAsHZn0gOUC6AsRcGRwZYEotUKazqTipotbhCXgYDfp+FN/DIEwk3j14Tgze7mFQU8RKIvsrfkN6/rXFlgJKyUZsuZcIpdAKMmhmaULMKKbl2syry5QUYjaeEeB94mGLiFHIta96aBuvQn5XbBgEKxM5EG0vU+MNw400DsbspSm6cj7pSFPEdu0mEjn4TiizxO2Agf/MzP3Nwdnl53nwQffbeY0TLF4x4Kn/ifSKOv0yMwDTv8dl5czNuwR23lPtBGX7dHP4+hwL0P3hN4B1SQZhkc3y3M8y3YH8/t1a7/TGjV9O0t2n59c73RCPKCiiD+9Q1OTNH0rdo3pGk2LSHAP0UqrLfWFBgI0gGqar2/Qx0xSiklNbima54PIfrvejPV8cQz9ea53RoFmSesy598+cXpu2nOy6pp/u72CWxk555XFxd5PT6t66re+uhZVmDVgox2YTPM6S/e+SX0J2Xnl9NcMsxNjomhho2wAS305u9GKaX3EANt3eEgZthUDo/9plWRG9LispyPpYulWSymoSAfHksxfo1keH+ts7Pk9t7L8zcvnN24gG3WVvtt+uiW4SKZfrp5IfRmFLfT3ZgFf588PBH/6XpFS14gswi1cFe8OSMiywSeBtB1g/goxyeejbB9DYpgx1EQ0JtzwRuU3MY85k1ufwQTu6i6KZzAcwvF28nSxtjjlhlbbj/sLDLm34uySve5Vd73FmPDQ6z10gQmN3NW9+l5b7dhLzS8xSjxdH2ZIfDP+/7UDc3Uy/rkdnjguXlg6Hr75q6p2a28cTyh5HOg9B7T4ysCa/lv0APOy71ZDXQfFsZORzevEPnPLbkWz62kwDzvARdPZCC3Vird5z27xqOqIh4Rvoei6D7vRTLzfA388QSK5X0Zt/t0w79bcO97aJnu0wn9fi6VTve5cdg/Czqo+wQ6yUvZfD1onqpw0chmHeWN4/11VPeBqHc7fj+d1X2+psDg+VoCap4P6BdPhBBfW+d1nw9EDY8owoEM1wfoxO7zQVNgnm9gvHh8HfrBgtZ9vMTRRp3qSdsH6NTu00lb3aLz99KxX1u5dR8EzjMTy3PAXOd5elmYEFq/mNqo75vpth9n9AJNotmNWR8/4+NneyTT8w1N5U25qd73kY5v7CT29ACPv1rNyBY8ozQM1pm3ONPwjbHC5ijwfdKfm55bLGLe9NxqmfI2zzekxsL14R7xPtC2+M/gwqpj/W+C+T5wjj7g9Q949YO54gO54RZzw2b8Qyboa5Lna7z2NV752hPwNQn/syd2g1PprM3XmcX3pOl7NH+Ppu89S+85O7eg3XuLwS2Hd4tmt2hyawLdkjDfHJsOk9Z5RLch6wetOg59dSPZbiDXbQZ3I+MM4Pdzv6KWkY/dX5h6A1/7J8nXlkW0gUWx/ofh0s/G5jcsmr3KF9UlHP85Ys+mFfR4ne8bXDm7rGgFXbp6HsY3W9/UQtlRunv7mer7tz/UpTE8ko2Idfpzssx0c/L/KcnlLdJQNybwPgiOnxm7HZxNkyQcGZ+Gr4ff06JZVc1mrDbo0FtrIPPcMKubNFLNgx8S/L7cD6so83xt5fv+SqvJW9FZjxvSoNM6P//sIyhT6FKZio/uHqXFsmmz5TT/uhrrhCxRfQsNdV7V6VZB8l5s1hhOKxxS0yNa2qef29u311ubtFHx/Ru572ZZOG63igEr1PnzvSbsuzVxYl4zoTBrjWi66pxsIiOVThirrzFRU2LeJqLQH6VnQo5sUnYSihHiGmhnx6sVpCYVHRyhhGnJ3XRWu2/3ir/qdas3gpywvhF5Zz2hlYJIuqyH6aiHifnET6AZUtyeO9t50YyFePTvAA9yo5Bs3l8bX4ovF256ZSCbfls3S0kqADxbeGuKXORt+ouNt+YPc0Ap3oSCHfTXxMAR7esh4Mzv10PAm4LbI6CyMKmqMj1rmAb57H36j3+xwXT2yDX+yaIpSI+kn32WflFM66qpztvxl+fnxRRrSHU+/qKp3tTF65YwHS/w+3qIMQesZPM18IwhmF5m5TpPf4/b40mq8lZtn21IAL/vZDZtXSwvUiSxfxgzCT+I6fRVW5TN+PO85fT5zUnTb3Cy4PDz3NAq0/KinVPE8kX2zlPXQEm+uiElIDOsMz1+vZ4INbd2RsMQoybDPB3yvO6RZyR9vQeVNukS8jPqupg5LqheywBub2r0Tax/ECGA7QBqrDUKozWordUggxTBRNk3NkyFdv7Ru/QjWrdrh3HISW4YKtqMSZ7qtvlu0c63Pnr30Z3bdGDh83LdaTNlW53TRBMN3g2NQ3l/ALFNE8TOr3Umbz0p7Jlz8ialCCatOH3TDBPZ9wK+dtB7m7TRpqDlVh4cngFVwANxnsnPwjhulXK+jVeJZ8MoPGfpmx/FzaoWT8zTjbV7T4XD/NxZOvU0yO05fEiI01/4C9Pftf/FsHhvIKFKPUPTBAUp9t07Y7LFCwa/Mbtg9RtgvLcXAlX13hjHqbJZt+EZGuktR7dpQTrKDXjeuD7jSnHgT/2VfvyS/wfDeihTy18AAA==&lt;/Code&gt;&lt;CodeSignature&gt;V9L9wIoI+IFXf7fyuVCLtieD974HBvpsT94UpIT/2MG00IZ4clcYi1Le4elcKx6Fs3M9I+EOo6lJuKCAF6+OcXRgm29j3TjF06j+7gKRigiWC4ddLepQLM1DoBhb6KvBJ6tAUW4iZ3Q3TSPE8zEj9Qp3vptEgXqKOB7qK6rPrJwi6uLlChLYTraO7KFDJy/9ESC5gsv6tytYcijdTIf50ps4SNnJZZccspuntJ/GzCWcZT2IwT/tCc7UNys6TEI54hweJmEQTD+wnb7ctbJaCFBLMd+6Mfnh/TCFIlLMx5SoqOdM7t8IdbYCucC25iR1lkZNnzg4DTqqlfAPgZEnEQ==&lt;/CodeSignature&gt;&lt;/SmartOptions&gt;&lt;SmartResize enabled=&quot;True&quot; minWidth=&quot;0&quot; minHeight=&quot;0&quot; /&gt;&lt;/SmartSettings&gt;"/>
          <p:cNvGrpSpPr/>
          <p:nvPr>
            <p:custDataLst>
              <p:tags r:id="rId3"/>
            </p:custDataLst>
          </p:nvPr>
        </p:nvGrpSpPr>
        <p:grpSpPr>
          <a:xfrm>
            <a:off x="5775537" y="1099657"/>
            <a:ext cx="1220535" cy="344592"/>
            <a:chOff x="595686" y="1261002"/>
            <a:chExt cx="317522" cy="343531"/>
          </a:xfrm>
        </p:grpSpPr>
        <p:sp>
          <p:nvSpPr>
            <p:cNvPr id="565" name="Circle" descr="&lt;SmartSettings&gt;&lt;SmartResize anchorLeft=&quot;Absolute&quot; anchorTop=&quot;None&quot; anchorRight=&quot;None&quot; anchorBottom=&quot;None&quot; /&gt;&lt;/SmartSettings&gt;"/>
            <p:cNvSpPr/>
            <p:nvPr>
              <p:custDataLst>
                <p:tags r:id="rId6"/>
              </p:custDataLst>
            </p:nvPr>
          </p:nvSpPr>
          <p:spPr>
            <a:xfrm>
              <a:off x="595686" y="1300955"/>
              <a:ext cx="34691" cy="13294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6" name="Check" descr="&lt;SmartSettings&gt;&lt;SmartResize anchorLeft=&quot;Absolute&quot; anchorTop=&quot;None&quot; anchorRight=&quot;None&quot; anchorBottom=&quot;None&quot; /&gt;&lt;/SmartSettings&gt;"/>
            <p:cNvSpPr/>
            <p:nvPr>
              <p:custDataLst>
                <p:tags r:id="rId7"/>
              </p:custDataLst>
            </p:nvPr>
          </p:nvSpPr>
          <p:spPr>
            <a:xfrm>
              <a:off x="605391" y="1338147"/>
              <a:ext cx="15281" cy="58557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7" name="Label" descr="&lt;SmartSettings&gt;&lt;SmartResize anchorLeft=&quot;Absolute&quot; anchorTop=&quot;Relative&quot; anchorRight=&quot;Absolute&quot; anchorBottom=&quot;Relative&quot; /&gt;&lt;/SmartSettings&gt;"/>
            <p:cNvSpPr txBox="1"/>
            <p:nvPr>
              <p:custDataLst>
                <p:tags r:id="rId8"/>
              </p:custDataLst>
            </p:nvPr>
          </p:nvSpPr>
          <p:spPr>
            <a:xfrm>
              <a:off x="630377" y="1276910"/>
              <a:ext cx="106407" cy="181029"/>
            </a:xfrm>
            <a:prstGeom prst="rect">
              <a:avLst/>
            </a:prstGeom>
            <a:noFill/>
          </p:spPr>
          <p:txBody>
            <a:bodyPr wrap="none" lIns="73152" tIns="36576" rIns="73152" bIns="36576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latin typeface="Segoe UI" panose="020B0502040204020203" pitchFamily="34" charset="0"/>
                  <a:cs typeface="Segoe UI" panose="020B0502040204020203" pitchFamily="34" charset="0"/>
                </a:rPr>
                <a:t>Admin</a:t>
              </a:r>
              <a:endParaRPr lang="en-US" sz="7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8" name="Circle" descr="&lt;SmartSettings&gt;&lt;SmartResize anchorLeft=&quot;Absolute&quot; anchorTop=&quot;None&quot; anchorRight=&quot;None&quot; anchorBottom=&quot;None&quot; /&gt;&lt;/SmartSettings&gt;"/>
            <p:cNvSpPr/>
            <p:nvPr>
              <p:custDataLst>
                <p:tags r:id="rId9"/>
              </p:custDataLst>
            </p:nvPr>
          </p:nvSpPr>
          <p:spPr>
            <a:xfrm>
              <a:off x="780450" y="1300388"/>
              <a:ext cx="34691" cy="13294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9" name="Check" descr="&lt;SmartSettings&gt;&lt;SmartResize anchorLeft=&quot;Absolute&quot; anchorTop=&quot;None&quot; anchorRight=&quot;None&quot; anchorBottom=&quot;None&quot; /&gt;&lt;/SmartSettings&gt;" hidden="1"/>
            <p:cNvSpPr/>
            <p:nvPr>
              <p:custDataLst>
                <p:tags r:id="rId10"/>
              </p:custDataLst>
            </p:nvPr>
          </p:nvSpPr>
          <p:spPr>
            <a:xfrm>
              <a:off x="605391" y="1545976"/>
              <a:ext cx="15281" cy="58557"/>
            </a:xfrm>
            <a:prstGeom prst="ellipse">
              <a:avLst/>
            </a:prstGeom>
            <a:solidFill>
              <a:srgbClr val="808080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0" name="Label" descr="&lt;SmartSettings&gt;&lt;SmartResize anchorLeft=&quot;Absolute&quot; anchorTop=&quot;Relative&quot; anchorRight=&quot;Absolute&quot; anchorBottom=&quot;Relative&quot; /&gt;&lt;/SmartSettings&gt;"/>
            <p:cNvSpPr txBox="1"/>
            <p:nvPr>
              <p:custDataLst>
                <p:tags r:id="rId11"/>
              </p:custDataLst>
            </p:nvPr>
          </p:nvSpPr>
          <p:spPr>
            <a:xfrm>
              <a:off x="815141" y="1261002"/>
              <a:ext cx="98067" cy="211712"/>
            </a:xfrm>
            <a:prstGeom prst="rect">
              <a:avLst/>
            </a:prstGeom>
            <a:noFill/>
          </p:spPr>
          <p:txBody>
            <a:bodyPr wrap="none" lIns="73152" tIns="36576" rIns="73152" bIns="36576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smtClean="0">
                  <a:latin typeface="Segoe UI" panose="020B0502040204020203" pitchFamily="34" charset="0"/>
                  <a:cs typeface="Segoe UI" panose="020B0502040204020203" pitchFamily="34" charset="0"/>
                </a:rPr>
                <a:t>User</a:t>
              </a:r>
              <a:endParaRPr lang="en-US" sz="9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098121"/>
              </p:ext>
            </p:extLst>
          </p:nvPr>
        </p:nvGraphicFramePr>
        <p:xfrm>
          <a:off x="5790760" y="1342827"/>
          <a:ext cx="1757954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Function</a:t>
                      </a:r>
                      <a:r>
                        <a:rPr lang="en-US" altLang="ko-KR" sz="700" b="1" baseline="0" smtClean="0"/>
                        <a:t> Name</a:t>
                      </a:r>
                      <a:endParaRPr lang="ko-KR" altLang="en-US" sz="7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Rewinder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Server Resource</a:t>
                      </a:r>
                      <a:r>
                        <a:rPr lang="en-US" altLang="ko-KR" sz="700" baseline="0" smtClean="0"/>
                        <a:t> Monitoring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2D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3D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Terminal</a:t>
                      </a:r>
                      <a:r>
                        <a:rPr lang="en-US" altLang="ko-KR" sz="700" baseline="0" smtClean="0"/>
                        <a:t> Treeview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Summary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Summary View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Event Message View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Snapshot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Screen</a:t>
                      </a:r>
                      <a:r>
                        <a:rPr lang="en-US" altLang="ko-KR" sz="700" baseline="0" smtClean="0"/>
                        <a:t> Capture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Camera Setting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View Filter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Setup Configuration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Shortcut Key Setting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User Account</a:t>
                      </a:r>
                      <a:r>
                        <a:rPr lang="en-US" altLang="ko-KR" sz="700" baseline="0" smtClean="0"/>
                        <a:t> Management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User</a:t>
                      </a:r>
                      <a:r>
                        <a:rPr lang="en-US" altLang="ko-KR" sz="700" baseline="0" smtClean="0"/>
                        <a:t> Authority Setting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Geo-fence</a:t>
                      </a:r>
                      <a:r>
                        <a:rPr lang="en-US" altLang="ko-KR" sz="700" baseline="0" smtClean="0"/>
                        <a:t> Setting(Dynamic)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Threshold</a:t>
                      </a:r>
                      <a:r>
                        <a:rPr lang="en-US" altLang="ko-KR" sz="700" baseline="0" smtClean="0"/>
                        <a:t> Settng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8142">
                <a:tc>
                  <a:txBody>
                    <a:bodyPr/>
                    <a:lstStyle/>
                    <a:p>
                      <a:pPr latinLnBrk="1"/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smtClean="0"/>
                        <a:t>Object Editor</a:t>
                      </a:r>
                      <a:endParaRPr lang="ko-KR" altLang="en-US" sz="70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pSp>
        <p:nvGrpSpPr>
          <p:cNvPr id="98" name="Checkbox"/>
          <p:cNvGrpSpPr/>
          <p:nvPr/>
        </p:nvGrpSpPr>
        <p:grpSpPr>
          <a:xfrm>
            <a:off x="5889107" y="1531427"/>
            <a:ext cx="193770" cy="201978"/>
            <a:chOff x="863600" y="1269820"/>
            <a:chExt cx="193769" cy="201978"/>
          </a:xfrm>
        </p:grpSpPr>
        <p:grpSp>
          <p:nvGrpSpPr>
            <p:cNvPr id="100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0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5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0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Checkbox"/>
          <p:cNvGrpSpPr/>
          <p:nvPr/>
        </p:nvGrpSpPr>
        <p:grpSpPr>
          <a:xfrm>
            <a:off x="5873751" y="4314357"/>
            <a:ext cx="193770" cy="201978"/>
            <a:chOff x="863600" y="1269820"/>
            <a:chExt cx="193769" cy="201978"/>
          </a:xfrm>
        </p:grpSpPr>
        <p:grpSp>
          <p:nvGrpSpPr>
            <p:cNvPr id="175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78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9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77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0" name="Checkbox"/>
          <p:cNvGrpSpPr/>
          <p:nvPr/>
        </p:nvGrpSpPr>
        <p:grpSpPr>
          <a:xfrm>
            <a:off x="5872403" y="4507217"/>
            <a:ext cx="193770" cy="201978"/>
            <a:chOff x="863600" y="1269820"/>
            <a:chExt cx="193769" cy="201978"/>
          </a:xfrm>
        </p:grpSpPr>
        <p:grpSp>
          <p:nvGrpSpPr>
            <p:cNvPr id="18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8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5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6" name="Checkbox"/>
          <p:cNvGrpSpPr/>
          <p:nvPr/>
        </p:nvGrpSpPr>
        <p:grpSpPr>
          <a:xfrm>
            <a:off x="5889927" y="1342802"/>
            <a:ext cx="193770" cy="201978"/>
            <a:chOff x="863600" y="1269820"/>
            <a:chExt cx="193769" cy="201978"/>
          </a:xfrm>
        </p:grpSpPr>
        <p:grpSp>
          <p:nvGrpSpPr>
            <p:cNvPr id="18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8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0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1" name="Checkbox"/>
          <p:cNvGrpSpPr/>
          <p:nvPr/>
        </p:nvGrpSpPr>
        <p:grpSpPr>
          <a:xfrm>
            <a:off x="5875099" y="4702467"/>
            <a:ext cx="193770" cy="201978"/>
            <a:chOff x="863600" y="1269820"/>
            <a:chExt cx="193769" cy="201978"/>
          </a:xfrm>
        </p:grpSpPr>
        <p:grpSp>
          <p:nvGrpSpPr>
            <p:cNvPr id="19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9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5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9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6" name="Checkbox"/>
          <p:cNvGrpSpPr/>
          <p:nvPr/>
        </p:nvGrpSpPr>
        <p:grpSpPr>
          <a:xfrm>
            <a:off x="5873751" y="4903419"/>
            <a:ext cx="193770" cy="201978"/>
            <a:chOff x="863600" y="1269820"/>
            <a:chExt cx="193769" cy="201978"/>
          </a:xfrm>
        </p:grpSpPr>
        <p:grpSp>
          <p:nvGrpSpPr>
            <p:cNvPr id="19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19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0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9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1" name="Checkbox"/>
          <p:cNvGrpSpPr/>
          <p:nvPr/>
        </p:nvGrpSpPr>
        <p:grpSpPr>
          <a:xfrm>
            <a:off x="5872403" y="5096279"/>
            <a:ext cx="193770" cy="201978"/>
            <a:chOff x="863600" y="1269820"/>
            <a:chExt cx="193769" cy="201978"/>
          </a:xfrm>
        </p:grpSpPr>
        <p:grpSp>
          <p:nvGrpSpPr>
            <p:cNvPr id="20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0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5" name="Check" hidden="1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0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11" name="Checkbox"/>
          <p:cNvGrpSpPr/>
          <p:nvPr/>
        </p:nvGrpSpPr>
        <p:grpSpPr>
          <a:xfrm>
            <a:off x="5887759" y="1732378"/>
            <a:ext cx="193770" cy="201978"/>
            <a:chOff x="863600" y="1269820"/>
            <a:chExt cx="193769" cy="201978"/>
          </a:xfrm>
        </p:grpSpPr>
        <p:grpSp>
          <p:nvGrpSpPr>
            <p:cNvPr id="21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1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5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1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16" name="Checkbox"/>
          <p:cNvGrpSpPr/>
          <p:nvPr/>
        </p:nvGrpSpPr>
        <p:grpSpPr>
          <a:xfrm>
            <a:off x="5886411" y="1933331"/>
            <a:ext cx="193770" cy="201978"/>
            <a:chOff x="863600" y="1269820"/>
            <a:chExt cx="193769" cy="201978"/>
          </a:xfrm>
        </p:grpSpPr>
        <p:grpSp>
          <p:nvGrpSpPr>
            <p:cNvPr id="21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1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0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1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1" name="Checkbox"/>
          <p:cNvGrpSpPr/>
          <p:nvPr/>
        </p:nvGrpSpPr>
        <p:grpSpPr>
          <a:xfrm>
            <a:off x="5885063" y="2134283"/>
            <a:ext cx="193770" cy="201978"/>
            <a:chOff x="863600" y="1269820"/>
            <a:chExt cx="193769" cy="201978"/>
          </a:xfrm>
        </p:grpSpPr>
        <p:grpSp>
          <p:nvGrpSpPr>
            <p:cNvPr id="22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2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5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6" name="Checkbox"/>
          <p:cNvGrpSpPr/>
          <p:nvPr/>
        </p:nvGrpSpPr>
        <p:grpSpPr>
          <a:xfrm>
            <a:off x="5883715" y="2335235"/>
            <a:ext cx="193770" cy="201978"/>
            <a:chOff x="863600" y="1269820"/>
            <a:chExt cx="193769" cy="201978"/>
          </a:xfrm>
        </p:grpSpPr>
        <p:grpSp>
          <p:nvGrpSpPr>
            <p:cNvPr id="22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2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0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1" name="Checkbox"/>
          <p:cNvGrpSpPr/>
          <p:nvPr/>
        </p:nvGrpSpPr>
        <p:grpSpPr>
          <a:xfrm>
            <a:off x="5882367" y="2536187"/>
            <a:ext cx="193770" cy="201978"/>
            <a:chOff x="863600" y="1269820"/>
            <a:chExt cx="193769" cy="201978"/>
          </a:xfrm>
        </p:grpSpPr>
        <p:grpSp>
          <p:nvGrpSpPr>
            <p:cNvPr id="232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34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5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33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6" name="Checkbox"/>
          <p:cNvGrpSpPr/>
          <p:nvPr/>
        </p:nvGrpSpPr>
        <p:grpSpPr>
          <a:xfrm>
            <a:off x="5881018" y="2729047"/>
            <a:ext cx="193770" cy="201978"/>
            <a:chOff x="863600" y="1269820"/>
            <a:chExt cx="193769" cy="201978"/>
          </a:xfrm>
        </p:grpSpPr>
        <p:grpSp>
          <p:nvGrpSpPr>
            <p:cNvPr id="237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39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0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38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41" name="Checkbox"/>
          <p:cNvGrpSpPr/>
          <p:nvPr/>
        </p:nvGrpSpPr>
        <p:grpSpPr>
          <a:xfrm>
            <a:off x="5879671" y="2921907"/>
            <a:ext cx="193770" cy="201978"/>
            <a:chOff x="863600" y="1269820"/>
            <a:chExt cx="193769" cy="201978"/>
          </a:xfrm>
        </p:grpSpPr>
        <p:grpSp>
          <p:nvGrpSpPr>
            <p:cNvPr id="243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45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6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44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2" name="Checkbox"/>
          <p:cNvGrpSpPr/>
          <p:nvPr/>
        </p:nvGrpSpPr>
        <p:grpSpPr>
          <a:xfrm>
            <a:off x="5878323" y="3130951"/>
            <a:ext cx="193770" cy="201978"/>
            <a:chOff x="863600" y="1269820"/>
            <a:chExt cx="193769" cy="201978"/>
          </a:xfrm>
        </p:grpSpPr>
        <p:grpSp>
          <p:nvGrpSpPr>
            <p:cNvPr id="275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77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8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76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9" name="Checkbox"/>
          <p:cNvGrpSpPr/>
          <p:nvPr/>
        </p:nvGrpSpPr>
        <p:grpSpPr>
          <a:xfrm>
            <a:off x="5876975" y="3323811"/>
            <a:ext cx="193770" cy="201978"/>
            <a:chOff x="863600" y="1269820"/>
            <a:chExt cx="193769" cy="201978"/>
          </a:xfrm>
        </p:grpSpPr>
        <p:grpSp>
          <p:nvGrpSpPr>
            <p:cNvPr id="280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82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3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81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4" name="Checkbox"/>
          <p:cNvGrpSpPr/>
          <p:nvPr/>
        </p:nvGrpSpPr>
        <p:grpSpPr>
          <a:xfrm>
            <a:off x="5875627" y="3524763"/>
            <a:ext cx="193770" cy="201978"/>
            <a:chOff x="863600" y="1269820"/>
            <a:chExt cx="193769" cy="201978"/>
          </a:xfrm>
        </p:grpSpPr>
        <p:grpSp>
          <p:nvGrpSpPr>
            <p:cNvPr id="285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87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8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86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9" name="Checkbox"/>
          <p:cNvGrpSpPr/>
          <p:nvPr/>
        </p:nvGrpSpPr>
        <p:grpSpPr>
          <a:xfrm>
            <a:off x="5874279" y="3717623"/>
            <a:ext cx="193770" cy="201978"/>
            <a:chOff x="863600" y="1269820"/>
            <a:chExt cx="193769" cy="201978"/>
          </a:xfrm>
        </p:grpSpPr>
        <p:grpSp>
          <p:nvGrpSpPr>
            <p:cNvPr id="290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92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93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91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94" name="Checkbox"/>
          <p:cNvGrpSpPr/>
          <p:nvPr/>
        </p:nvGrpSpPr>
        <p:grpSpPr>
          <a:xfrm>
            <a:off x="5872931" y="3918575"/>
            <a:ext cx="193770" cy="201978"/>
            <a:chOff x="863600" y="1269820"/>
            <a:chExt cx="193769" cy="201978"/>
          </a:xfrm>
        </p:grpSpPr>
        <p:grpSp>
          <p:nvGrpSpPr>
            <p:cNvPr id="295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297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98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96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30" name="Checkbox"/>
          <p:cNvGrpSpPr/>
          <p:nvPr/>
        </p:nvGrpSpPr>
        <p:grpSpPr>
          <a:xfrm>
            <a:off x="5871583" y="4111435"/>
            <a:ext cx="193770" cy="201978"/>
            <a:chOff x="863600" y="1269820"/>
            <a:chExt cx="193769" cy="201978"/>
          </a:xfrm>
        </p:grpSpPr>
        <p:grpSp>
          <p:nvGrpSpPr>
            <p:cNvPr id="331" name="Checkbox"/>
            <p:cNvGrpSpPr/>
            <p:nvPr/>
          </p:nvGrpSpPr>
          <p:grpSpPr>
            <a:xfrm>
              <a:off x="863600" y="1306515"/>
              <a:ext cx="128588" cy="128588"/>
              <a:chOff x="863600" y="1311275"/>
              <a:chExt cx="128588" cy="128588"/>
            </a:xfrm>
          </p:grpSpPr>
          <p:sp>
            <p:nvSpPr>
              <p:cNvPr id="333" name="Box"/>
              <p:cNvSpPr>
                <a:spLocks noChangeAspect="1" noChangeArrowheads="1"/>
              </p:cNvSpPr>
              <p:nvPr/>
            </p:nvSpPr>
            <p:spPr bwMode="auto">
              <a:xfrm>
                <a:off x="863600" y="1311275"/>
                <a:ext cx="128588" cy="128588"/>
              </a:xfrm>
              <a:prstGeom prst="rect">
                <a:avLst/>
              </a:prstGeom>
              <a:solidFill>
                <a:srgbClr val="FFFFFF"/>
              </a:solidFill>
              <a:ln w="6350" cap="flat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34" name="Check"/>
              <p:cNvSpPr>
                <a:spLocks noChangeAspect="1"/>
              </p:cNvSpPr>
              <p:nvPr/>
            </p:nvSpPr>
            <p:spPr bwMode="auto">
              <a:xfrm>
                <a:off x="879475" y="1335088"/>
                <a:ext cx="96838" cy="80963"/>
              </a:xfrm>
              <a:custGeom>
                <a:avLst/>
                <a:gdLst>
                  <a:gd name="T0" fmla="*/ 49 w 61"/>
                  <a:gd name="T1" fmla="*/ 0 h 51"/>
                  <a:gd name="T2" fmla="*/ 27 w 61"/>
                  <a:gd name="T3" fmla="*/ 31 h 51"/>
                  <a:gd name="T4" fmla="*/ 9 w 61"/>
                  <a:gd name="T5" fmla="*/ 18 h 51"/>
                  <a:gd name="T6" fmla="*/ 0 w 61"/>
                  <a:gd name="T7" fmla="*/ 30 h 51"/>
                  <a:gd name="T8" fmla="*/ 18 w 61"/>
                  <a:gd name="T9" fmla="*/ 43 h 51"/>
                  <a:gd name="T10" fmla="*/ 30 w 61"/>
                  <a:gd name="T11" fmla="*/ 51 h 51"/>
                  <a:gd name="T12" fmla="*/ 39 w 61"/>
                  <a:gd name="T13" fmla="*/ 39 h 51"/>
                  <a:gd name="T14" fmla="*/ 61 w 61"/>
                  <a:gd name="T15" fmla="*/ 9 h 51"/>
                  <a:gd name="T16" fmla="*/ 49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49" y="0"/>
                    </a:moveTo>
                    <a:lnTo>
                      <a:pt x="27" y="31"/>
                    </a:lnTo>
                    <a:lnTo>
                      <a:pt x="9" y="18"/>
                    </a:lnTo>
                    <a:lnTo>
                      <a:pt x="0" y="30"/>
                    </a:lnTo>
                    <a:lnTo>
                      <a:pt x="18" y="43"/>
                    </a:lnTo>
                    <a:lnTo>
                      <a:pt x="30" y="51"/>
                    </a:lnTo>
                    <a:lnTo>
                      <a:pt x="39" y="39"/>
                    </a:lnTo>
                    <a:lnTo>
                      <a:pt x="61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32" name="Text"/>
            <p:cNvSpPr txBox="1"/>
            <p:nvPr/>
          </p:nvSpPr>
          <p:spPr>
            <a:xfrm>
              <a:off x="1057304" y="1269820"/>
              <a:ext cx="65" cy="20197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  <a:spcAft>
                  <a:spcPts val="500"/>
                </a:spcAft>
              </a:pPr>
              <a:endParaRPr lang="en-US" sz="1050" noProof="1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43" name="양쪽 모서리가 둥근 사각형 342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44" name="이등변 삼각형 343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34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" name="모서리가 둥근 직사각형 410"/>
          <p:cNvSpPr/>
          <p:nvPr/>
        </p:nvSpPr>
        <p:spPr bwMode="auto">
          <a:xfrm>
            <a:off x="2445437" y="666134"/>
            <a:ext cx="716400" cy="185611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19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12" name="그룹 411"/>
          <p:cNvGrpSpPr/>
          <p:nvPr/>
        </p:nvGrpSpPr>
        <p:grpSpPr>
          <a:xfrm>
            <a:off x="4153263" y="655369"/>
            <a:ext cx="1211844" cy="216000"/>
            <a:chOff x="5918343" y="655369"/>
            <a:chExt cx="1211844" cy="216000"/>
          </a:xfrm>
        </p:grpSpPr>
        <p:sp>
          <p:nvSpPr>
            <p:cNvPr id="413" name="직사각형 412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14" name="그룹 413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415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20" name="그룹 419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421" name="직사각형 420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934376" y="1964186"/>
            <a:ext cx="3738521" cy="4137968"/>
            <a:chOff x="1829391" y="1290080"/>
            <a:chExt cx="1948492" cy="4213274"/>
          </a:xfrm>
        </p:grpSpPr>
        <p:sp>
          <p:nvSpPr>
            <p:cNvPr id="445" name="Window Body" descr="&lt;SmartSettings&gt;&lt;SmartResize anchorLeft=&quot;Absolute&quot; anchorTop=&quot;Absolute&quot; anchorRight=&quot;Absolute&quot; anchorBottom=&quot;Absolute&quot; /&gt;&lt;/SmartSettings&gt;"/>
            <p:cNvSpPr/>
            <p:nvPr>
              <p:custDataLst>
                <p:tags r:id="rId4"/>
              </p:custDataLst>
            </p:nvPr>
          </p:nvSpPr>
          <p:spPr>
            <a:xfrm>
              <a:off x="1829391" y="1540017"/>
              <a:ext cx="1948491" cy="396333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6" name="Title Bar" descr="&lt;SmartSettings&gt;&lt;SmartResize anchorLeft=&quot;Absolute&quot; anchorTop=&quot;Absolute&quot; anchorRight=&quot;Absolute&quot; anchorBottom=&quot;None&quot; /&gt;&lt;/SmartSettings&gt;"/>
            <p:cNvSpPr/>
            <p:nvPr>
              <p:custDataLst>
                <p:tags r:id="rId5"/>
              </p:custDataLst>
            </p:nvPr>
          </p:nvSpPr>
          <p:spPr>
            <a:xfrm>
              <a:off x="1829392" y="1290080"/>
              <a:ext cx="1948491" cy="24993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2286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b="1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Virtual Block</a:t>
              </a:r>
              <a:endPara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8" name="Delete"/>
          <p:cNvSpPr>
            <a:spLocks noChangeAspect="1"/>
          </p:cNvSpPr>
          <p:nvPr/>
        </p:nvSpPr>
        <p:spPr bwMode="auto">
          <a:xfrm>
            <a:off x="4438665" y="2033483"/>
            <a:ext cx="122238" cy="122237"/>
          </a:xfrm>
          <a:custGeom>
            <a:avLst/>
            <a:gdLst>
              <a:gd name="T0" fmla="*/ 3 w 77"/>
              <a:gd name="T1" fmla="*/ 0 h 77"/>
              <a:gd name="T2" fmla="*/ 0 w 77"/>
              <a:gd name="T3" fmla="*/ 3 h 77"/>
              <a:gd name="T4" fmla="*/ 36 w 77"/>
              <a:gd name="T5" fmla="*/ 38 h 77"/>
              <a:gd name="T6" fmla="*/ 0 w 77"/>
              <a:gd name="T7" fmla="*/ 74 h 77"/>
              <a:gd name="T8" fmla="*/ 3 w 77"/>
              <a:gd name="T9" fmla="*/ 77 h 77"/>
              <a:gd name="T10" fmla="*/ 39 w 77"/>
              <a:gd name="T11" fmla="*/ 41 h 77"/>
              <a:gd name="T12" fmla="*/ 74 w 77"/>
              <a:gd name="T13" fmla="*/ 77 h 77"/>
              <a:gd name="T14" fmla="*/ 77 w 77"/>
              <a:gd name="T15" fmla="*/ 74 h 77"/>
              <a:gd name="T16" fmla="*/ 42 w 77"/>
              <a:gd name="T17" fmla="*/ 38 h 77"/>
              <a:gd name="T18" fmla="*/ 77 w 77"/>
              <a:gd name="T19" fmla="*/ 3 h 77"/>
              <a:gd name="T20" fmla="*/ 74 w 77"/>
              <a:gd name="T21" fmla="*/ 0 h 77"/>
              <a:gd name="T22" fmla="*/ 39 w 77"/>
              <a:gd name="T23" fmla="*/ 35 h 77"/>
              <a:gd name="T24" fmla="*/ 3 w 77"/>
              <a:gd name="T25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" h="77">
                <a:moveTo>
                  <a:pt x="3" y="0"/>
                </a:moveTo>
                <a:lnTo>
                  <a:pt x="0" y="3"/>
                </a:lnTo>
                <a:lnTo>
                  <a:pt x="36" y="38"/>
                </a:lnTo>
                <a:lnTo>
                  <a:pt x="0" y="74"/>
                </a:lnTo>
                <a:lnTo>
                  <a:pt x="3" y="77"/>
                </a:lnTo>
                <a:lnTo>
                  <a:pt x="39" y="41"/>
                </a:lnTo>
                <a:lnTo>
                  <a:pt x="74" y="77"/>
                </a:lnTo>
                <a:lnTo>
                  <a:pt x="77" y="74"/>
                </a:lnTo>
                <a:lnTo>
                  <a:pt x="42" y="38"/>
                </a:lnTo>
                <a:lnTo>
                  <a:pt x="77" y="3"/>
                </a:lnTo>
                <a:lnTo>
                  <a:pt x="74" y="0"/>
                </a:lnTo>
                <a:lnTo>
                  <a:pt x="39" y="35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47311"/>
              </p:ext>
            </p:extLst>
          </p:nvPr>
        </p:nvGraphicFramePr>
        <p:xfrm>
          <a:off x="1060341" y="2299566"/>
          <a:ext cx="3439446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A06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B06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4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C01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(13)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C02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C03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(4)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C04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(9)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C05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(0)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smtClean="0"/>
                        <a:t>C06</a:t>
                      </a:r>
                    </a:p>
                    <a:p>
                      <a:pPr algn="ctr" latinLnBrk="1"/>
                      <a:r>
                        <a:rPr lang="en-US" altLang="ko-KR" sz="800" b="1" smtClean="0"/>
                        <a:t>(21)</a:t>
                      </a:r>
                      <a:endParaRPr lang="ko-KR" altLang="en-US" sz="800" b="1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 bwMode="auto">
          <a:xfrm>
            <a:off x="1065402" y="4060046"/>
            <a:ext cx="3434382" cy="160003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9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C06</a:t>
            </a:r>
            <a:endParaRPr lang="ko-KR" altLang="en-US" sz="9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463276"/>
              </p:ext>
            </p:extLst>
          </p:nvPr>
        </p:nvGraphicFramePr>
        <p:xfrm>
          <a:off x="1065402" y="4276718"/>
          <a:ext cx="3434384" cy="129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9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92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92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NO</a:t>
                      </a:r>
                      <a:endParaRPr lang="ko-KR" altLang="en-US" sz="700" b="1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Container</a:t>
                      </a:r>
                    </a:p>
                    <a:p>
                      <a:pPr algn="ctr" latinLnBrk="1"/>
                      <a:r>
                        <a:rPr lang="en-US" altLang="ko-KR" sz="700" b="1" smtClean="0"/>
                        <a:t>Number</a:t>
                      </a:r>
                      <a:endParaRPr lang="ko-KR" altLang="en-US" sz="700" b="1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Capacity</a:t>
                      </a:r>
                    </a:p>
                    <a:p>
                      <a:pPr algn="ctr" latinLnBrk="1"/>
                      <a:r>
                        <a:rPr lang="en-US" altLang="ko-KR" sz="700" b="1" smtClean="0"/>
                        <a:t>(feet)</a:t>
                      </a:r>
                      <a:endParaRPr lang="ko-KR" altLang="en-US" sz="700" b="1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ISO</a:t>
                      </a:r>
                      <a:endParaRPr lang="ko-KR" altLang="en-US" sz="700" b="1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Type</a:t>
                      </a:r>
                      <a:endParaRPr lang="ko-KR" altLang="en-US" sz="700" b="1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Cargo</a:t>
                      </a:r>
                      <a:endParaRPr lang="ko-KR" altLang="en-US" sz="700" b="1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Opr</a:t>
                      </a:r>
                      <a:endParaRPr lang="ko-KR" altLang="en-US" sz="700" b="1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smtClean="0"/>
                        <a:t>Class</a:t>
                      </a:r>
                      <a:endParaRPr lang="ko-KR" altLang="en-US" sz="700" b="1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21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TMXDC107801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20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22G1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GE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H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SIM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TL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8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20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TMXDC107802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20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22G1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GE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H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SIM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TL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19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TMXDC107803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20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22G1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GE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H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SIM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TL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18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TMXDC107804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20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22G1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GE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H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SIM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TL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17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TMXDC107805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20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22G1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GE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H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SIM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mtClean="0"/>
                        <a:t>TL</a:t>
                      </a:r>
                      <a:endParaRPr lang="ko-KR" altLang="en-US" sz="700"/>
                    </a:p>
                  </a:txBody>
                  <a:tcPr marL="0" marR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0" name="그룹 9"/>
          <p:cNvGrpSpPr/>
          <p:nvPr/>
        </p:nvGrpSpPr>
        <p:grpSpPr>
          <a:xfrm>
            <a:off x="2182846" y="5687435"/>
            <a:ext cx="1182732" cy="124847"/>
            <a:chOff x="1802522" y="5687435"/>
            <a:chExt cx="1182732" cy="124847"/>
          </a:xfrm>
        </p:grpSpPr>
        <p:sp>
          <p:nvSpPr>
            <p:cNvPr id="456" name="Back Button"/>
            <p:cNvSpPr>
              <a:spLocks/>
            </p:cNvSpPr>
            <p:nvPr/>
          </p:nvSpPr>
          <p:spPr bwMode="auto">
            <a:xfrm>
              <a:off x="1953524" y="5687435"/>
              <a:ext cx="134922" cy="124847"/>
            </a:xfrm>
            <a:prstGeom prst="roundRect">
              <a:avLst>
                <a:gd name="adj" fmla="val 12258"/>
              </a:avLst>
            </a:prstGeom>
            <a:solidFill>
              <a:schemeClr val="bg1"/>
            </a:solidFill>
            <a:ln w="63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00" dirty="0" smtClean="0">
                  <a:solidFill>
                    <a:srgbClr val="A6A6A6"/>
                  </a:solidFill>
                  <a:effectLst/>
                  <a:latin typeface="Wingdings 3"/>
                </a:rPr>
                <a:t>t</a:t>
              </a:r>
              <a:endParaRPr lang="en-US" sz="500" dirty="0">
                <a:solidFill>
                  <a:srgbClr val="A6A6A6"/>
                </a:solidFill>
                <a:effectLst/>
                <a:latin typeface="Wingdings 3"/>
              </a:endParaRPr>
            </a:p>
          </p:txBody>
        </p:sp>
        <p:sp>
          <p:nvSpPr>
            <p:cNvPr id="457" name="Page 1"/>
            <p:cNvSpPr>
              <a:spLocks/>
            </p:cNvSpPr>
            <p:nvPr/>
          </p:nvSpPr>
          <p:spPr bwMode="auto">
            <a:xfrm>
              <a:off x="2128315" y="5687435"/>
              <a:ext cx="134922" cy="124847"/>
            </a:xfrm>
            <a:prstGeom prst="roundRect">
              <a:avLst>
                <a:gd name="adj" fmla="val 12258"/>
              </a:avLst>
            </a:prstGeom>
            <a:solidFill>
              <a:srgbClr val="595959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rgbClr val="FFFFFF"/>
                  </a:solidFill>
                  <a:effectLst/>
                  <a:latin typeface="맑은 고딕" panose="020B0503020000020004" pitchFamily="50" charset="-127"/>
                </a:rPr>
                <a:t>1</a:t>
              </a:r>
              <a:endParaRPr lang="en-US" sz="800" dirty="0">
                <a:solidFill>
                  <a:srgbClr val="FFFFFF"/>
                </a:solidFill>
                <a:effectLst/>
                <a:latin typeface="맑은 고딕" panose="020B0503020000020004" pitchFamily="50" charset="-127"/>
              </a:endParaRPr>
            </a:p>
          </p:txBody>
        </p:sp>
        <p:sp>
          <p:nvSpPr>
            <p:cNvPr id="458" name="Page 2"/>
            <p:cNvSpPr>
              <a:spLocks/>
            </p:cNvSpPr>
            <p:nvPr/>
          </p:nvSpPr>
          <p:spPr bwMode="auto">
            <a:xfrm>
              <a:off x="2307431" y="5687435"/>
              <a:ext cx="134922" cy="124847"/>
            </a:xfrm>
            <a:prstGeom prst="roundRect">
              <a:avLst>
                <a:gd name="adj" fmla="val 12258"/>
              </a:avLst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rgbClr val="262626"/>
                  </a:solidFill>
                  <a:effectLst/>
                  <a:latin typeface="맑은 고딕" panose="020B0503020000020004" pitchFamily="50" charset="-127"/>
                </a:rPr>
                <a:t>2</a:t>
              </a:r>
              <a:endParaRPr lang="en-US" sz="800" dirty="0">
                <a:solidFill>
                  <a:srgbClr val="262626"/>
                </a:solidFill>
                <a:effectLst/>
                <a:latin typeface="맑은 고딕" panose="020B0503020000020004" pitchFamily="50" charset="-127"/>
              </a:endParaRPr>
            </a:p>
          </p:txBody>
        </p:sp>
        <p:sp>
          <p:nvSpPr>
            <p:cNvPr id="459" name="Page 3"/>
            <p:cNvSpPr>
              <a:spLocks/>
            </p:cNvSpPr>
            <p:nvPr/>
          </p:nvSpPr>
          <p:spPr bwMode="auto">
            <a:xfrm>
              <a:off x="2486546" y="5687435"/>
              <a:ext cx="134922" cy="124847"/>
            </a:xfrm>
            <a:prstGeom prst="roundRect">
              <a:avLst>
                <a:gd name="adj" fmla="val 12258"/>
              </a:avLst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rgbClr val="262626"/>
                  </a:solidFill>
                  <a:effectLst/>
                  <a:latin typeface="맑은 고딕" panose="020B0503020000020004" pitchFamily="50" charset="-127"/>
                </a:rPr>
                <a:t>3</a:t>
              </a:r>
              <a:endParaRPr lang="en-US" sz="800" dirty="0">
                <a:solidFill>
                  <a:srgbClr val="262626"/>
                </a:solidFill>
                <a:effectLst/>
                <a:latin typeface="맑은 고딕" panose="020B0503020000020004" pitchFamily="50" charset="-127"/>
              </a:endParaRPr>
            </a:p>
          </p:txBody>
        </p:sp>
        <p:sp>
          <p:nvSpPr>
            <p:cNvPr id="464" name="Next Button"/>
            <p:cNvSpPr>
              <a:spLocks/>
            </p:cNvSpPr>
            <p:nvPr/>
          </p:nvSpPr>
          <p:spPr bwMode="auto">
            <a:xfrm>
              <a:off x="2662382" y="5687435"/>
              <a:ext cx="134922" cy="124847"/>
            </a:xfrm>
            <a:prstGeom prst="roundRect">
              <a:avLst>
                <a:gd name="adj" fmla="val 12258"/>
              </a:avLst>
            </a:prstGeom>
            <a:solidFill>
              <a:schemeClr val="bg1"/>
            </a:solidFill>
            <a:ln w="63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0"/>
              <a:r>
                <a:rPr lang="en-US" sz="500" dirty="0">
                  <a:solidFill>
                    <a:srgbClr val="A6A6A6"/>
                  </a:solidFill>
                  <a:latin typeface="Wingdings 3"/>
                </a:rPr>
                <a:t>u</a:t>
              </a:r>
            </a:p>
          </p:txBody>
        </p:sp>
        <p:sp>
          <p:nvSpPr>
            <p:cNvPr id="465" name="Next Button"/>
            <p:cNvSpPr>
              <a:spLocks/>
            </p:cNvSpPr>
            <p:nvPr/>
          </p:nvSpPr>
          <p:spPr bwMode="auto">
            <a:xfrm>
              <a:off x="2853669" y="5687436"/>
              <a:ext cx="131585" cy="121704"/>
            </a:xfrm>
            <a:prstGeom prst="roundRect">
              <a:avLst>
                <a:gd name="adj" fmla="val 12258"/>
              </a:avLst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00" dirty="0" smtClean="0">
                  <a:solidFill>
                    <a:srgbClr val="262626"/>
                  </a:solidFill>
                  <a:effectLst/>
                  <a:latin typeface="Wingdings 3"/>
                </a:rPr>
                <a:t>u</a:t>
              </a:r>
              <a:r>
                <a:rPr lang="en-US" altLang="ko-KR" sz="500" dirty="0" smtClean="0">
                  <a:solidFill>
                    <a:srgbClr val="262626"/>
                  </a:solidFill>
                  <a:latin typeface="Wingdings 3"/>
                </a:rPr>
                <a:t>u</a:t>
              </a:r>
              <a:endParaRPr lang="en-US" altLang="ko-KR" sz="500" dirty="0">
                <a:solidFill>
                  <a:srgbClr val="262626"/>
                </a:solidFill>
                <a:latin typeface="Wingdings 3"/>
              </a:endParaRPr>
            </a:p>
          </p:txBody>
        </p:sp>
        <p:sp>
          <p:nvSpPr>
            <p:cNvPr id="466" name="Back Button"/>
            <p:cNvSpPr>
              <a:spLocks/>
            </p:cNvSpPr>
            <p:nvPr/>
          </p:nvSpPr>
          <p:spPr bwMode="auto">
            <a:xfrm>
              <a:off x="1802522" y="5687435"/>
              <a:ext cx="134922" cy="124847"/>
            </a:xfrm>
            <a:prstGeom prst="roundRect">
              <a:avLst>
                <a:gd name="adj" fmla="val 12258"/>
              </a:avLst>
            </a:prstGeom>
            <a:solidFill>
              <a:schemeClr val="bg1"/>
            </a:solidFill>
            <a:ln w="63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00" dirty="0" smtClean="0">
                  <a:solidFill>
                    <a:srgbClr val="A6A6A6"/>
                  </a:solidFill>
                  <a:effectLst/>
                  <a:latin typeface="Wingdings 3"/>
                </a:rPr>
                <a:t>t</a:t>
              </a:r>
              <a:r>
                <a:rPr lang="en-US" altLang="ko-KR" sz="500" dirty="0" smtClean="0">
                  <a:solidFill>
                    <a:srgbClr val="A6A6A6"/>
                  </a:solidFill>
                  <a:latin typeface="Wingdings 3"/>
                </a:rPr>
                <a:t>t</a:t>
              </a:r>
              <a:endParaRPr lang="en-US" altLang="ko-KR" sz="500" dirty="0">
                <a:solidFill>
                  <a:srgbClr val="A6A6A6"/>
                </a:solidFill>
                <a:latin typeface="Wingdings 3"/>
              </a:endParaRPr>
            </a:p>
          </p:txBody>
        </p:sp>
      </p:grpSp>
      <p:sp>
        <p:nvSpPr>
          <p:cNvPr id="338" name="타원 337"/>
          <p:cNvSpPr/>
          <p:nvPr/>
        </p:nvSpPr>
        <p:spPr>
          <a:xfrm>
            <a:off x="3884251" y="292283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253" name="타원 252"/>
          <p:cNvSpPr/>
          <p:nvPr/>
        </p:nvSpPr>
        <p:spPr>
          <a:xfrm>
            <a:off x="934376" y="404004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254" name="타원 253"/>
          <p:cNvSpPr/>
          <p:nvPr/>
        </p:nvSpPr>
        <p:spPr>
          <a:xfrm>
            <a:off x="934376" y="4307553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255" name="타원 254"/>
          <p:cNvSpPr/>
          <p:nvPr/>
        </p:nvSpPr>
        <p:spPr>
          <a:xfrm>
            <a:off x="1962064" y="5658923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256" name="그룹 255"/>
          <p:cNvGrpSpPr/>
          <p:nvPr/>
        </p:nvGrpSpPr>
        <p:grpSpPr>
          <a:xfrm>
            <a:off x="5167634" y="962506"/>
            <a:ext cx="749870" cy="3157262"/>
            <a:chOff x="7107498" y="962506"/>
            <a:chExt cx="749870" cy="3157262"/>
          </a:xfrm>
        </p:grpSpPr>
        <p:sp>
          <p:nvSpPr>
            <p:cNvPr id="257" name="직사각형 256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258" name="그룹 257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328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35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36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9" name="TextBox 328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59" name="그룹 258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323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25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26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4" name="TextBox 323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60" name="그룹 259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318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20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21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9" name="TextBox 318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61" name="그룹 260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311" name="그룹 310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313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315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316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14" name="TextBox 313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312" name="TextBox 311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262" name="그룹 261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304" name="그룹 303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306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308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309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7" name="TextBox 306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305" name="TextBox 304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263" name="TextBox 262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266" name="그룹 265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299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01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02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0" name="TextBox 299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267" name="TextBox 266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268" name="그룹 267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270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72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73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" name="TextBox 270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269" name="TextBox 268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339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4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1" name="직선 연결선 240"/>
          <p:cNvCxnSpPr/>
          <p:nvPr/>
        </p:nvCxnSpPr>
        <p:spPr>
          <a:xfrm flipV="1">
            <a:off x="61170" y="3884218"/>
            <a:ext cx="4397741" cy="24113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그룹 284"/>
          <p:cNvGrpSpPr/>
          <p:nvPr/>
        </p:nvGrpSpPr>
        <p:grpSpPr>
          <a:xfrm>
            <a:off x="2331191" y="4043738"/>
            <a:ext cx="567809" cy="740265"/>
            <a:chOff x="3890902" y="4494037"/>
            <a:chExt cx="795753" cy="968212"/>
          </a:xfrm>
        </p:grpSpPr>
        <p:sp>
          <p:nvSpPr>
            <p:cNvPr id="286" name="정육면체 285"/>
            <p:cNvSpPr/>
            <p:nvPr/>
          </p:nvSpPr>
          <p:spPr bwMode="auto">
            <a:xfrm>
              <a:off x="3890902" y="507140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7" name="정육면체 286"/>
            <p:cNvSpPr/>
            <p:nvPr/>
          </p:nvSpPr>
          <p:spPr bwMode="auto">
            <a:xfrm>
              <a:off x="3890902" y="4788185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8" name="정육면체 287"/>
            <p:cNvSpPr/>
            <p:nvPr/>
          </p:nvSpPr>
          <p:spPr bwMode="auto">
            <a:xfrm>
              <a:off x="3890902" y="449403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81" name="그룹 280"/>
          <p:cNvGrpSpPr/>
          <p:nvPr/>
        </p:nvGrpSpPr>
        <p:grpSpPr>
          <a:xfrm>
            <a:off x="1128840" y="4332409"/>
            <a:ext cx="795753" cy="968212"/>
            <a:chOff x="3008783" y="5184154"/>
            <a:chExt cx="795753" cy="968212"/>
          </a:xfrm>
        </p:grpSpPr>
        <p:sp>
          <p:nvSpPr>
            <p:cNvPr id="282" name="정육면체 28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3" name="정육면체 28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4" name="정육면체 28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 : 2</a:t>
            </a:r>
            <a:r>
              <a:rPr lang="ko-KR" altLang="en-US" sz="800" smtClean="0">
                <a:latin typeface="+mj-ea"/>
                <a:ea typeface="+mj-ea"/>
              </a:rPr>
              <a:t>개 화면 분할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684079"/>
              </p:ext>
            </p:extLst>
          </p:nvPr>
        </p:nvGraphicFramePr>
        <p:xfrm>
          <a:off x="7709484" y="849870"/>
          <a:ext cx="2130802" cy="4277764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Monitoring Screen View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를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개 분할한 화면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분할은 기본적으로 상하 높이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1:1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기준으로 세팅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높이값 마우스로 조절 가능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algn="l" defTabSz="914400" rtl="0" eaLnBrk="1" latinLnBrk="1" hangingPunct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Core Screen(Default)</a:t>
                      </a:r>
                    </a:p>
                    <a:p>
                      <a:pPr marL="54000" indent="-54000" algn="l" defTabSz="914400" rtl="0" eaLnBrk="1" latinLnBrk="1" hangingPunct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기본화면으로 화면 분할 시 삭제되지 않고 항상 존재</a:t>
                      </a:r>
                      <a:endParaRPr kumimoji="1" lang="en-US" altLang="ko-KR" sz="800" b="0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54000" indent="-54000" algn="l" defTabSz="914400" rtl="0" eaLnBrk="1" latinLnBrk="1" hangingPunct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액션뷰 실행할 수 있는 화면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상세 정책은 추후 논의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</a:t>
                      </a: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Screen View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기본화면은 최대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Zoon-Out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45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도 앵글뷰 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상세조건 협의 필요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사용자가 설정한 각도의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예시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툴바</a:t>
                      </a:r>
                      <a:endParaRPr lang="en-US" altLang="ko-KR" sz="800" b="1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2~4</a:t>
                      </a: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번째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Screen</a:t>
                      </a: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은 버튼 개수와 명칭이 같음</a:t>
                      </a:r>
                      <a:endParaRPr lang="en-US" altLang="ko-KR" sz="80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각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Screen</a:t>
                      </a: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만 제어 가능</a:t>
                      </a:r>
                      <a:endParaRPr lang="en-US" altLang="ko-KR" sz="80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Summary</a:t>
                      </a:r>
                      <a:r>
                        <a:rPr lang="en-US" altLang="ko-KR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View, 2D, 3D, Camera Setting</a:t>
                      </a:r>
                      <a:r>
                        <a:rPr lang="ko-KR" altLang="en-US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로 구성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5" name="직선 연결선 4"/>
          <p:cNvCxnSpPr/>
          <p:nvPr/>
        </p:nvCxnSpPr>
        <p:spPr>
          <a:xfrm>
            <a:off x="61170" y="3876085"/>
            <a:ext cx="755612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 flipH="1">
            <a:off x="3008784" y="3876085"/>
            <a:ext cx="3707608" cy="28678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직선 연결선 245"/>
          <p:cNvCxnSpPr/>
          <p:nvPr/>
        </p:nvCxnSpPr>
        <p:spPr>
          <a:xfrm flipH="1">
            <a:off x="5704886" y="3876085"/>
            <a:ext cx="1585498" cy="28678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원통 251"/>
          <p:cNvSpPr/>
          <p:nvPr/>
        </p:nvSpPr>
        <p:spPr bwMode="auto">
          <a:xfrm>
            <a:off x="6875663" y="5031352"/>
            <a:ext cx="754958" cy="1751750"/>
          </a:xfrm>
          <a:prstGeom prst="can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STS</a:t>
            </a:r>
          </a:p>
        </p:txBody>
      </p:sp>
      <p:sp>
        <p:nvSpPr>
          <p:cNvPr id="255" name="정육면체 254"/>
          <p:cNvSpPr/>
          <p:nvPr/>
        </p:nvSpPr>
        <p:spPr bwMode="auto">
          <a:xfrm rot="8100000">
            <a:off x="4877112" y="5276005"/>
            <a:ext cx="525982" cy="258946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6" name="정육면체 255"/>
          <p:cNvSpPr/>
          <p:nvPr/>
        </p:nvSpPr>
        <p:spPr bwMode="auto">
          <a:xfrm rot="8100000">
            <a:off x="5880505" y="4550942"/>
            <a:ext cx="313312" cy="154247"/>
          </a:xfrm>
          <a:prstGeom prst="cube">
            <a:avLst/>
          </a:prstGeom>
          <a:solidFill>
            <a:schemeClr val="bg1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7" name="정육면체 256"/>
          <p:cNvSpPr/>
          <p:nvPr/>
        </p:nvSpPr>
        <p:spPr bwMode="auto">
          <a:xfrm rot="8100000">
            <a:off x="6211121" y="4278997"/>
            <a:ext cx="313312" cy="154247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8" name="정육면체 257"/>
          <p:cNvSpPr/>
          <p:nvPr/>
        </p:nvSpPr>
        <p:spPr bwMode="auto">
          <a:xfrm rot="8100000">
            <a:off x="6566081" y="4014611"/>
            <a:ext cx="250047" cy="123101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9" name="정육면체 258"/>
          <p:cNvSpPr/>
          <p:nvPr/>
        </p:nvSpPr>
        <p:spPr bwMode="auto">
          <a:xfrm rot="8100000">
            <a:off x="6698009" y="4261190"/>
            <a:ext cx="250047" cy="123101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4974216" y="5245290"/>
            <a:ext cx="44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latin typeface="+mn-ea"/>
              </a:rPr>
              <a:t>ITV</a:t>
            </a:r>
            <a:endParaRPr lang="ko-KR" altLang="en-US" sz="800" b="1" dirty="0" smtClean="0">
              <a:latin typeface="+mn-ea"/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6202468" y="4224687"/>
            <a:ext cx="44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latin typeface="+mn-ea"/>
              </a:rPr>
              <a:t>ITV</a:t>
            </a:r>
            <a:endParaRPr lang="ko-KR" altLang="en-US" sz="800" b="1" dirty="0" smtClean="0">
              <a:latin typeface="+mn-ea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6530002" y="3960920"/>
            <a:ext cx="44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latin typeface="+mn-ea"/>
              </a:rPr>
              <a:t>ITV</a:t>
            </a:r>
            <a:endParaRPr lang="ko-KR" altLang="en-US" sz="800" b="1" dirty="0" smtClean="0">
              <a:latin typeface="+mn-ea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6653963" y="4214223"/>
            <a:ext cx="44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latin typeface="+mn-ea"/>
              </a:rPr>
              <a:t>ITV</a:t>
            </a:r>
            <a:endParaRPr lang="ko-KR" altLang="en-US" sz="800" b="1" dirty="0" smtClean="0">
              <a:latin typeface="+mn-ea"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5871852" y="4506540"/>
            <a:ext cx="44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latin typeface="+mn-ea"/>
              </a:rPr>
              <a:t>OTR</a:t>
            </a:r>
            <a:endParaRPr lang="ko-KR" altLang="en-US" sz="800" b="1" dirty="0" smtClean="0">
              <a:latin typeface="+mn-ea"/>
            </a:endParaRPr>
          </a:p>
        </p:txBody>
      </p:sp>
      <p:sp>
        <p:nvSpPr>
          <p:cNvPr id="265" name="원통 264"/>
          <p:cNvSpPr/>
          <p:nvPr/>
        </p:nvSpPr>
        <p:spPr bwMode="auto">
          <a:xfrm>
            <a:off x="1128840" y="5785800"/>
            <a:ext cx="649165" cy="903186"/>
          </a:xfrm>
          <a:prstGeom prst="can">
            <a:avLst/>
          </a:prstGeom>
          <a:solidFill>
            <a:schemeClr val="bg1">
              <a:lumMod val="7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RTGC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0" name="원통 269"/>
          <p:cNvSpPr/>
          <p:nvPr/>
        </p:nvSpPr>
        <p:spPr bwMode="auto">
          <a:xfrm>
            <a:off x="575652" y="4628065"/>
            <a:ext cx="634981" cy="962601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1" name="원통 270"/>
          <p:cNvSpPr/>
          <p:nvPr/>
        </p:nvSpPr>
        <p:spPr bwMode="auto">
          <a:xfrm>
            <a:off x="1943759" y="4221893"/>
            <a:ext cx="533962" cy="809461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39" name="그룹 238"/>
          <p:cNvGrpSpPr/>
          <p:nvPr/>
        </p:nvGrpSpPr>
        <p:grpSpPr>
          <a:xfrm>
            <a:off x="3008784" y="5184154"/>
            <a:ext cx="795753" cy="968212"/>
            <a:chOff x="3008783" y="5184154"/>
            <a:chExt cx="795753" cy="968212"/>
          </a:xfrm>
        </p:grpSpPr>
        <p:sp>
          <p:nvSpPr>
            <p:cNvPr id="2" name="정육면체 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2" name="정육면체 27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3" name="정육면체 27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269" name="원통 268"/>
          <p:cNvSpPr/>
          <p:nvPr/>
        </p:nvSpPr>
        <p:spPr bwMode="auto">
          <a:xfrm>
            <a:off x="2233403" y="5460734"/>
            <a:ext cx="827808" cy="1254918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38" name="그룹 237"/>
          <p:cNvGrpSpPr/>
          <p:nvPr/>
        </p:nvGrpSpPr>
        <p:grpSpPr>
          <a:xfrm>
            <a:off x="4118847" y="4721985"/>
            <a:ext cx="567809" cy="740265"/>
            <a:chOff x="3890902" y="4494037"/>
            <a:chExt cx="795753" cy="968212"/>
          </a:xfrm>
        </p:grpSpPr>
        <p:sp>
          <p:nvSpPr>
            <p:cNvPr id="274" name="정육면체 273"/>
            <p:cNvSpPr/>
            <p:nvPr/>
          </p:nvSpPr>
          <p:spPr bwMode="auto">
            <a:xfrm>
              <a:off x="3890902" y="507140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5" name="정육면체 274"/>
            <p:cNvSpPr/>
            <p:nvPr/>
          </p:nvSpPr>
          <p:spPr bwMode="auto">
            <a:xfrm>
              <a:off x="3890902" y="4788185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6" name="정육면체 275"/>
            <p:cNvSpPr/>
            <p:nvPr/>
          </p:nvSpPr>
          <p:spPr bwMode="auto">
            <a:xfrm>
              <a:off x="3890902" y="449403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77" name="그룹 276"/>
          <p:cNvGrpSpPr/>
          <p:nvPr/>
        </p:nvGrpSpPr>
        <p:grpSpPr>
          <a:xfrm>
            <a:off x="4971895" y="4321947"/>
            <a:ext cx="412354" cy="598431"/>
            <a:chOff x="3890902" y="4494037"/>
            <a:chExt cx="795753" cy="968212"/>
          </a:xfrm>
        </p:grpSpPr>
        <p:sp>
          <p:nvSpPr>
            <p:cNvPr id="278" name="정육면체 277"/>
            <p:cNvSpPr/>
            <p:nvPr/>
          </p:nvSpPr>
          <p:spPr bwMode="auto">
            <a:xfrm>
              <a:off x="3890902" y="507140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9" name="정육면체 278"/>
            <p:cNvSpPr/>
            <p:nvPr/>
          </p:nvSpPr>
          <p:spPr bwMode="auto">
            <a:xfrm>
              <a:off x="3890902" y="4788185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0" name="정육면체 279"/>
            <p:cNvSpPr/>
            <p:nvPr/>
          </p:nvSpPr>
          <p:spPr bwMode="auto">
            <a:xfrm>
              <a:off x="3890902" y="449403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267" name="원통 266"/>
          <p:cNvSpPr/>
          <p:nvPr/>
        </p:nvSpPr>
        <p:spPr bwMode="auto">
          <a:xfrm>
            <a:off x="4492462" y="4454669"/>
            <a:ext cx="479434" cy="667037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" name="원통 2"/>
          <p:cNvSpPr/>
          <p:nvPr/>
        </p:nvSpPr>
        <p:spPr bwMode="auto">
          <a:xfrm>
            <a:off x="3527987" y="4882614"/>
            <a:ext cx="649165" cy="903186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8" name="원통 267"/>
          <p:cNvSpPr/>
          <p:nvPr/>
        </p:nvSpPr>
        <p:spPr bwMode="auto">
          <a:xfrm>
            <a:off x="5225453" y="4054948"/>
            <a:ext cx="398513" cy="573116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97" name="원통 296"/>
          <p:cNvSpPr/>
          <p:nvPr/>
        </p:nvSpPr>
        <p:spPr bwMode="auto">
          <a:xfrm>
            <a:off x="2898999" y="3884218"/>
            <a:ext cx="429193" cy="622322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98" name="그룹 297"/>
          <p:cNvGrpSpPr/>
          <p:nvPr/>
        </p:nvGrpSpPr>
        <p:grpSpPr>
          <a:xfrm>
            <a:off x="3329047" y="3904626"/>
            <a:ext cx="397878" cy="412932"/>
            <a:chOff x="3890902" y="4494037"/>
            <a:chExt cx="795753" cy="968212"/>
          </a:xfrm>
        </p:grpSpPr>
        <p:sp>
          <p:nvSpPr>
            <p:cNvPr id="299" name="정육면체 298"/>
            <p:cNvSpPr/>
            <p:nvPr/>
          </p:nvSpPr>
          <p:spPr bwMode="auto">
            <a:xfrm>
              <a:off x="3890902" y="507140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0" name="정육면체 299"/>
            <p:cNvSpPr/>
            <p:nvPr/>
          </p:nvSpPr>
          <p:spPr bwMode="auto">
            <a:xfrm>
              <a:off x="3890902" y="4788185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1" name="정육면체 300"/>
            <p:cNvSpPr/>
            <p:nvPr/>
          </p:nvSpPr>
          <p:spPr bwMode="auto">
            <a:xfrm>
              <a:off x="3890902" y="449403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92" name="그룹 291"/>
          <p:cNvGrpSpPr/>
          <p:nvPr/>
        </p:nvGrpSpPr>
        <p:grpSpPr>
          <a:xfrm>
            <a:off x="2273834" y="5089536"/>
            <a:ext cx="734952" cy="431358"/>
            <a:chOff x="2273833" y="5089536"/>
            <a:chExt cx="734952" cy="431358"/>
          </a:xfrm>
        </p:grpSpPr>
        <p:sp>
          <p:nvSpPr>
            <p:cNvPr id="291" name="TextBox 290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A01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14MPH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304" name="TextBox 303"/>
          <p:cNvSpPr txBox="1"/>
          <p:nvPr/>
        </p:nvSpPr>
        <p:spPr>
          <a:xfrm>
            <a:off x="3589635" y="4690744"/>
            <a:ext cx="5153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</a:t>
            </a:r>
            <a:r>
              <a:rPr lang="en-US" altLang="ko-KR" sz="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02</a:t>
            </a:r>
            <a:endParaRPr lang="ko-KR" altLang="en-US" sz="9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3479849" y="4490220"/>
            <a:ext cx="734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smtClean="0">
                <a:latin typeface="+mn-ea"/>
              </a:rPr>
              <a:t>14MPH</a:t>
            </a:r>
          </a:p>
          <a:p>
            <a:pPr algn="ctr"/>
            <a:r>
              <a:rPr lang="en-US" altLang="ko-KR" sz="700" b="1" smtClean="0">
                <a:latin typeface="+mn-ea"/>
              </a:rPr>
              <a:t>Manual</a:t>
            </a:r>
            <a:endParaRPr lang="ko-KR" altLang="en-US" sz="700" b="1" dirty="0" smtClean="0">
              <a:latin typeface="+mn-ea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4474487" y="4273993"/>
            <a:ext cx="5153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</a:t>
            </a:r>
            <a:r>
              <a:rPr lang="en-US" altLang="ko-KR" sz="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03</a:t>
            </a:r>
            <a:endParaRPr lang="ko-KR" altLang="en-US" sz="9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4364703" y="4073469"/>
            <a:ext cx="734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smtClean="0">
                <a:latin typeface="+mn-ea"/>
              </a:rPr>
              <a:t>14MPH</a:t>
            </a:r>
            <a:endParaRPr lang="en-US" altLang="ko-KR" sz="700" b="1" smtClean="0">
              <a:latin typeface="+mn-ea"/>
            </a:endParaRPr>
          </a:p>
          <a:p>
            <a:pPr algn="ctr"/>
            <a:r>
              <a:rPr lang="en-US" altLang="ko-KR" sz="700" b="1" smtClean="0">
                <a:latin typeface="+mn-ea"/>
              </a:rPr>
              <a:t>Automatic</a:t>
            </a:r>
            <a:endParaRPr lang="ko-KR" altLang="en-US" sz="700" b="1" dirty="0" smtClean="0">
              <a:latin typeface="+mn-ea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5176109" y="3859942"/>
            <a:ext cx="5153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</a:t>
            </a:r>
            <a:r>
              <a:rPr lang="en-US" altLang="ko-KR" sz="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04</a:t>
            </a:r>
            <a:endParaRPr lang="ko-KR" altLang="en-US" sz="9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311" name="그룹 310"/>
          <p:cNvGrpSpPr/>
          <p:nvPr/>
        </p:nvGrpSpPr>
        <p:grpSpPr>
          <a:xfrm>
            <a:off x="1112655" y="5421602"/>
            <a:ext cx="734952" cy="431358"/>
            <a:chOff x="2273833" y="5089536"/>
            <a:chExt cx="734952" cy="431358"/>
          </a:xfrm>
        </p:grpSpPr>
        <p:sp>
          <p:nvSpPr>
            <p:cNvPr id="312" name="TextBox 311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TH12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14MPH</a:t>
              </a:r>
              <a:endParaRPr lang="en-US" altLang="ko-KR" sz="700" b="1" smtClean="0">
                <a:latin typeface="+mn-ea"/>
              </a:endParaRPr>
            </a:p>
            <a:p>
              <a:pPr algn="ctr"/>
              <a:r>
                <a:rPr lang="en-US" altLang="ko-KR" sz="700" b="1" smtClean="0">
                  <a:latin typeface="+mn-ea"/>
                </a:rPr>
                <a:t>Manual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17" name="그룹 316"/>
          <p:cNvGrpSpPr/>
          <p:nvPr/>
        </p:nvGrpSpPr>
        <p:grpSpPr>
          <a:xfrm>
            <a:off x="543283" y="4239323"/>
            <a:ext cx="734952" cy="431358"/>
            <a:chOff x="2273833" y="5089536"/>
            <a:chExt cx="734952" cy="431358"/>
          </a:xfrm>
        </p:grpSpPr>
        <p:sp>
          <p:nvSpPr>
            <p:cNvPr id="318" name="TextBox 317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</a:t>
              </a:r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1843265" y="3851932"/>
            <a:ext cx="734952" cy="431358"/>
            <a:chOff x="2273833" y="5089536"/>
            <a:chExt cx="734952" cy="431358"/>
          </a:xfrm>
        </p:grpSpPr>
        <p:sp>
          <p:nvSpPr>
            <p:cNvPr id="321" name="TextBox 320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B02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19MPH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23" name="그룹 322"/>
          <p:cNvGrpSpPr/>
          <p:nvPr/>
        </p:nvGrpSpPr>
        <p:grpSpPr>
          <a:xfrm>
            <a:off x="6895670" y="4597704"/>
            <a:ext cx="734952" cy="431358"/>
            <a:chOff x="2273833" y="5089536"/>
            <a:chExt cx="734952" cy="431358"/>
          </a:xfrm>
        </p:grpSpPr>
        <p:sp>
          <p:nvSpPr>
            <p:cNvPr id="324" name="TextBox 323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RC06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15MPH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327" name="Warning"/>
          <p:cNvSpPr>
            <a:spLocks noChangeAspect="1" noEditPoints="1"/>
          </p:cNvSpPr>
          <p:nvPr/>
        </p:nvSpPr>
        <p:spPr bwMode="auto">
          <a:xfrm>
            <a:off x="7170245" y="4498267"/>
            <a:ext cx="169862" cy="146050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5F5F5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8" name="Warning"/>
          <p:cNvSpPr>
            <a:spLocks noChangeAspect="1" noEditPoints="1"/>
          </p:cNvSpPr>
          <p:nvPr/>
        </p:nvSpPr>
        <p:spPr bwMode="auto">
          <a:xfrm>
            <a:off x="2556377" y="4981914"/>
            <a:ext cx="169862" cy="146050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5F5F5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1172793" y="4745323"/>
            <a:ext cx="780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latin typeface="+mn-ea"/>
              </a:rPr>
              <a:t>Container</a:t>
            </a:r>
            <a:endParaRPr lang="ko-KR" altLang="en-US" sz="800" b="1" dirty="0" smtClean="0">
              <a:latin typeface="+mn-ea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3054104" y="5895805"/>
            <a:ext cx="780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latin typeface="+mn-ea"/>
              </a:rPr>
              <a:t>Container</a:t>
            </a:r>
            <a:endParaRPr lang="ko-KR" altLang="en-US" sz="800" b="1" dirty="0" smtClean="0">
              <a:latin typeface="+mn-ea"/>
            </a:endParaRPr>
          </a:p>
        </p:txBody>
      </p:sp>
      <p:grpSp>
        <p:nvGrpSpPr>
          <p:cNvPr id="295" name="그룹 294"/>
          <p:cNvGrpSpPr/>
          <p:nvPr/>
        </p:nvGrpSpPr>
        <p:grpSpPr>
          <a:xfrm>
            <a:off x="4676320" y="4912210"/>
            <a:ext cx="734952" cy="431358"/>
            <a:chOff x="3964659" y="5793319"/>
            <a:chExt cx="734952" cy="431358"/>
          </a:xfrm>
        </p:grpSpPr>
        <p:sp>
          <p:nvSpPr>
            <p:cNvPr id="337" name="TextBox 336"/>
            <p:cNvSpPr txBox="1"/>
            <p:nvPr/>
          </p:nvSpPr>
          <p:spPr>
            <a:xfrm>
              <a:off x="4006068" y="5993845"/>
              <a:ext cx="6521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3964659" y="5793319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>
                  <a:latin typeface="+mn-ea"/>
                </a:rPr>
                <a:t>7</a:t>
              </a:r>
              <a:r>
                <a:rPr lang="en-US" altLang="ko-KR" sz="800" b="1" smtClean="0">
                  <a:latin typeface="+mn-ea"/>
                </a:rPr>
                <a:t>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22.6km/h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10" name="그룹 309"/>
          <p:cNvGrpSpPr/>
          <p:nvPr/>
        </p:nvGrpSpPr>
        <p:grpSpPr>
          <a:xfrm>
            <a:off x="4707283" y="5632559"/>
            <a:ext cx="916682" cy="673556"/>
            <a:chOff x="4707283" y="5632559"/>
            <a:chExt cx="916682" cy="673556"/>
          </a:xfrm>
        </p:grpSpPr>
        <p:sp>
          <p:nvSpPr>
            <p:cNvPr id="254" name="정육면체 253"/>
            <p:cNvSpPr/>
            <p:nvPr/>
          </p:nvSpPr>
          <p:spPr bwMode="auto">
            <a:xfrm rot="8100000">
              <a:off x="4975461" y="6047169"/>
              <a:ext cx="525982" cy="258946"/>
            </a:xfrm>
            <a:prstGeom prst="cube">
              <a:avLst/>
            </a:prstGeom>
            <a:solidFill>
              <a:schemeClr val="bg1">
                <a:lumMod val="7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5056884" y="6030041"/>
              <a:ext cx="443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OTR</a:t>
              </a:r>
              <a:endParaRPr lang="ko-KR" altLang="en-US" sz="800" b="1" dirty="0" smtClean="0">
                <a:latin typeface="+mn-ea"/>
              </a:endParaRPr>
            </a:p>
          </p:txBody>
        </p:sp>
        <p:grpSp>
          <p:nvGrpSpPr>
            <p:cNvPr id="340" name="그룹 339"/>
            <p:cNvGrpSpPr/>
            <p:nvPr/>
          </p:nvGrpSpPr>
          <p:grpSpPr>
            <a:xfrm>
              <a:off x="4707283" y="5632559"/>
              <a:ext cx="916682" cy="423266"/>
              <a:chOff x="2182968" y="5089536"/>
              <a:chExt cx="916682" cy="423266"/>
            </a:xfrm>
          </p:grpSpPr>
          <p:sp>
            <p:nvSpPr>
              <p:cNvPr id="341" name="TextBox 340"/>
              <p:cNvSpPr txBox="1"/>
              <p:nvPr/>
            </p:nvSpPr>
            <p:spPr>
              <a:xfrm>
                <a:off x="2182968" y="5281970"/>
                <a:ext cx="91668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DXBT1001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42" name="TextBox 341"/>
              <p:cNvSpPr txBox="1"/>
              <p:nvPr/>
            </p:nvSpPr>
            <p:spPr>
              <a:xfrm>
                <a:off x="2273833" y="5089536"/>
                <a:ext cx="7349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 smtClean="0">
                    <a:latin typeface="+mn-ea"/>
                  </a:rPr>
                  <a:t>8MPH</a:t>
                </a: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25.6km/h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</p:grpSp>
      <p:sp>
        <p:nvSpPr>
          <p:cNvPr id="344" name="TextBox 343"/>
          <p:cNvSpPr txBox="1"/>
          <p:nvPr/>
        </p:nvSpPr>
        <p:spPr>
          <a:xfrm>
            <a:off x="5548584" y="4336628"/>
            <a:ext cx="9166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DXBT1001</a:t>
            </a:r>
            <a:endParaRPr lang="ko-KR" altLang="en-US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46" name="Warning"/>
          <p:cNvSpPr>
            <a:spLocks noChangeAspect="1" noEditPoints="1"/>
          </p:cNvSpPr>
          <p:nvPr/>
        </p:nvSpPr>
        <p:spPr bwMode="auto">
          <a:xfrm>
            <a:off x="5921994" y="4254855"/>
            <a:ext cx="169862" cy="146050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5F5F5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5996709" y="4059849"/>
            <a:ext cx="6521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T1011</a:t>
            </a:r>
            <a:endParaRPr lang="ko-KR" altLang="en-US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6339125" y="3818039"/>
            <a:ext cx="6521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T1000</a:t>
            </a:r>
            <a:endParaRPr lang="ko-KR" altLang="en-US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6525320" y="4052891"/>
            <a:ext cx="6521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T1111</a:t>
            </a:r>
            <a:endParaRPr lang="ko-KR" altLang="en-US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13" name="양쪽 모서리가 둥근 사각형 412"/>
          <p:cNvSpPr/>
          <p:nvPr/>
        </p:nvSpPr>
        <p:spPr bwMode="auto">
          <a:xfrm rot="5400000">
            <a:off x="62679" y="6412188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4" name="이등변 삼각형 413"/>
          <p:cNvSpPr/>
          <p:nvPr/>
        </p:nvSpPr>
        <p:spPr bwMode="auto">
          <a:xfrm rot="5400000">
            <a:off x="218816" y="6515128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4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73754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2" name="그룹 301"/>
          <p:cNvGrpSpPr/>
          <p:nvPr/>
        </p:nvGrpSpPr>
        <p:grpSpPr>
          <a:xfrm>
            <a:off x="3972331" y="5685699"/>
            <a:ext cx="734952" cy="805597"/>
            <a:chOff x="3972331" y="5685697"/>
            <a:chExt cx="734952" cy="805597"/>
          </a:xfrm>
        </p:grpSpPr>
        <p:sp>
          <p:nvSpPr>
            <p:cNvPr id="253" name="정육면체 252"/>
            <p:cNvSpPr/>
            <p:nvPr/>
          </p:nvSpPr>
          <p:spPr bwMode="auto">
            <a:xfrm rot="8100000">
              <a:off x="4117696" y="6232348"/>
              <a:ext cx="525982" cy="258946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4214801" y="6219487"/>
              <a:ext cx="443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ITV</a:t>
              </a:r>
              <a:endParaRPr lang="ko-KR" altLang="en-US" sz="800" b="1" dirty="0" smtClean="0">
                <a:latin typeface="+mn-ea"/>
              </a:endParaRPr>
            </a:p>
          </p:txBody>
        </p:sp>
        <p:sp>
          <p:nvSpPr>
            <p:cNvPr id="339" name="Warning"/>
            <p:cNvSpPr>
              <a:spLocks noChangeAspect="1" noEditPoints="1"/>
            </p:cNvSpPr>
            <p:nvPr/>
          </p:nvSpPr>
          <p:spPr bwMode="auto">
            <a:xfrm>
              <a:off x="4247203" y="5685697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52" name="그룹 351"/>
            <p:cNvGrpSpPr/>
            <p:nvPr/>
          </p:nvGrpSpPr>
          <p:grpSpPr>
            <a:xfrm>
              <a:off x="3972331" y="5812498"/>
              <a:ext cx="734952" cy="431358"/>
              <a:chOff x="3964659" y="5793319"/>
              <a:chExt cx="734952" cy="431358"/>
            </a:xfrm>
          </p:grpSpPr>
          <p:sp>
            <p:nvSpPr>
              <p:cNvPr id="353" name="TextBox 352"/>
              <p:cNvSpPr txBox="1"/>
              <p:nvPr/>
            </p:nvSpPr>
            <p:spPr>
              <a:xfrm>
                <a:off x="4006068" y="5993845"/>
                <a:ext cx="65213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T1012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3964659" y="5793319"/>
                <a:ext cx="7349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>
                    <a:latin typeface="+mn-ea"/>
                  </a:rPr>
                  <a:t>7</a:t>
                </a:r>
                <a:r>
                  <a:rPr lang="en-US" altLang="ko-KR" sz="800" b="1" smtClean="0">
                    <a:latin typeface="+mn-ea"/>
                  </a:rPr>
                  <a:t>MPH</a:t>
                </a: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22.6km/h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</p:grpSp>
      <p:sp>
        <p:nvSpPr>
          <p:cNvPr id="419" name="직사각형 418"/>
          <p:cNvSpPr/>
          <p:nvPr/>
        </p:nvSpPr>
        <p:spPr bwMode="auto">
          <a:xfrm>
            <a:off x="7257093" y="3953436"/>
            <a:ext cx="332045" cy="135940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20" name="그룹 419"/>
          <p:cNvGrpSpPr/>
          <p:nvPr/>
        </p:nvGrpSpPr>
        <p:grpSpPr>
          <a:xfrm>
            <a:off x="7195007" y="4001988"/>
            <a:ext cx="466692" cy="248399"/>
            <a:chOff x="7228835" y="1253816"/>
            <a:chExt cx="466692" cy="248399"/>
          </a:xfrm>
        </p:grpSpPr>
        <p:grpSp>
          <p:nvGrpSpPr>
            <p:cNvPr id="451" name="Image"/>
            <p:cNvGrpSpPr/>
            <p:nvPr/>
          </p:nvGrpSpPr>
          <p:grpSpPr>
            <a:xfrm>
              <a:off x="7333671" y="1253816"/>
              <a:ext cx="248399" cy="248399"/>
              <a:chOff x="9600101" y="1622168"/>
              <a:chExt cx="1333500" cy="1333500"/>
            </a:xfrm>
          </p:grpSpPr>
          <p:sp>
            <p:nvSpPr>
              <p:cNvPr id="453" name="Border"/>
              <p:cNvSpPr>
                <a:spLocks noChangeAspect="1"/>
              </p:cNvSpPr>
              <p:nvPr/>
            </p:nvSpPr>
            <p:spPr>
              <a:xfrm>
                <a:off x="9600101" y="1622168"/>
                <a:ext cx="1333500" cy="13335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54" name="Line"/>
              <p:cNvCxnSpPr/>
              <p:nvPr/>
            </p:nvCxnSpPr>
            <p:spPr>
              <a:xfrm>
                <a:off x="9793519" y="1815586"/>
                <a:ext cx="946665" cy="946664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Line"/>
              <p:cNvCxnSpPr/>
              <p:nvPr/>
            </p:nvCxnSpPr>
            <p:spPr>
              <a:xfrm flipV="1">
                <a:off x="9793519" y="1815587"/>
                <a:ext cx="946666" cy="946663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2" name="TextBox 451"/>
            <p:cNvSpPr txBox="1"/>
            <p:nvPr/>
          </p:nvSpPr>
          <p:spPr>
            <a:xfrm>
              <a:off x="7228835" y="1301286"/>
              <a:ext cx="46669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smtClean="0">
                  <a:latin typeface="+mn-ea"/>
                </a:rPr>
                <a:t>Image</a:t>
              </a:r>
              <a:endParaRPr lang="ko-KR" altLang="en-US" sz="600" dirty="0" smtClean="0">
                <a:latin typeface="+mn-ea"/>
              </a:endParaRPr>
            </a:p>
          </p:txBody>
        </p:sp>
      </p:grpSp>
      <p:grpSp>
        <p:nvGrpSpPr>
          <p:cNvPr id="421" name="그룹 420"/>
          <p:cNvGrpSpPr/>
          <p:nvPr/>
        </p:nvGrpSpPr>
        <p:grpSpPr>
          <a:xfrm>
            <a:off x="7195007" y="4406590"/>
            <a:ext cx="466692" cy="248399"/>
            <a:chOff x="7228835" y="1253816"/>
            <a:chExt cx="466692" cy="248399"/>
          </a:xfrm>
        </p:grpSpPr>
        <p:grpSp>
          <p:nvGrpSpPr>
            <p:cNvPr id="446" name="Image"/>
            <p:cNvGrpSpPr/>
            <p:nvPr/>
          </p:nvGrpSpPr>
          <p:grpSpPr>
            <a:xfrm>
              <a:off x="7333671" y="1253816"/>
              <a:ext cx="248399" cy="248399"/>
              <a:chOff x="9600101" y="1622168"/>
              <a:chExt cx="1333500" cy="1333500"/>
            </a:xfrm>
          </p:grpSpPr>
          <p:sp>
            <p:nvSpPr>
              <p:cNvPr id="448" name="Border"/>
              <p:cNvSpPr>
                <a:spLocks noChangeAspect="1"/>
              </p:cNvSpPr>
              <p:nvPr/>
            </p:nvSpPr>
            <p:spPr>
              <a:xfrm>
                <a:off x="9600101" y="1622168"/>
                <a:ext cx="1333500" cy="13335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49" name="Line"/>
              <p:cNvCxnSpPr/>
              <p:nvPr/>
            </p:nvCxnSpPr>
            <p:spPr>
              <a:xfrm>
                <a:off x="9793519" y="1815586"/>
                <a:ext cx="946665" cy="946664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Line"/>
              <p:cNvCxnSpPr/>
              <p:nvPr/>
            </p:nvCxnSpPr>
            <p:spPr>
              <a:xfrm flipV="1">
                <a:off x="9793519" y="1815587"/>
                <a:ext cx="946666" cy="946663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7" name="TextBox 446"/>
            <p:cNvSpPr txBox="1"/>
            <p:nvPr/>
          </p:nvSpPr>
          <p:spPr>
            <a:xfrm>
              <a:off x="7228835" y="1301286"/>
              <a:ext cx="46669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smtClean="0">
                  <a:latin typeface="+mn-ea"/>
                </a:rPr>
                <a:t>Image</a:t>
              </a:r>
              <a:endParaRPr lang="ko-KR" altLang="en-US" sz="600" dirty="0" smtClean="0">
                <a:latin typeface="+mn-ea"/>
              </a:endParaRPr>
            </a:p>
          </p:txBody>
        </p:sp>
      </p:grpSp>
      <p:grpSp>
        <p:nvGrpSpPr>
          <p:cNvPr id="422" name="그룹 421"/>
          <p:cNvGrpSpPr/>
          <p:nvPr/>
        </p:nvGrpSpPr>
        <p:grpSpPr>
          <a:xfrm>
            <a:off x="7192311" y="4800515"/>
            <a:ext cx="466692" cy="248399"/>
            <a:chOff x="7228835" y="1253816"/>
            <a:chExt cx="466692" cy="248399"/>
          </a:xfrm>
        </p:grpSpPr>
        <p:grpSp>
          <p:nvGrpSpPr>
            <p:cNvPr id="441" name="Image"/>
            <p:cNvGrpSpPr/>
            <p:nvPr/>
          </p:nvGrpSpPr>
          <p:grpSpPr>
            <a:xfrm>
              <a:off x="7333671" y="1253816"/>
              <a:ext cx="248399" cy="248399"/>
              <a:chOff x="9600101" y="1622168"/>
              <a:chExt cx="1333500" cy="1333500"/>
            </a:xfrm>
          </p:grpSpPr>
          <p:sp>
            <p:nvSpPr>
              <p:cNvPr id="443" name="Border"/>
              <p:cNvSpPr>
                <a:spLocks noChangeAspect="1"/>
              </p:cNvSpPr>
              <p:nvPr/>
            </p:nvSpPr>
            <p:spPr>
              <a:xfrm>
                <a:off x="9600101" y="1622168"/>
                <a:ext cx="1333500" cy="13335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44" name="Line"/>
              <p:cNvCxnSpPr/>
              <p:nvPr/>
            </p:nvCxnSpPr>
            <p:spPr>
              <a:xfrm>
                <a:off x="9793519" y="1815586"/>
                <a:ext cx="946665" cy="946664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Line"/>
              <p:cNvCxnSpPr/>
              <p:nvPr/>
            </p:nvCxnSpPr>
            <p:spPr>
              <a:xfrm flipV="1">
                <a:off x="9793519" y="1815587"/>
                <a:ext cx="946666" cy="946663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2" name="TextBox 441"/>
            <p:cNvSpPr txBox="1"/>
            <p:nvPr/>
          </p:nvSpPr>
          <p:spPr>
            <a:xfrm>
              <a:off x="7228835" y="1301286"/>
              <a:ext cx="46669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smtClean="0">
                  <a:latin typeface="+mn-ea"/>
                </a:rPr>
                <a:t>Image</a:t>
              </a:r>
              <a:endParaRPr lang="ko-KR" altLang="en-US" sz="600" dirty="0" smtClean="0">
                <a:latin typeface="+mn-ea"/>
              </a:endParaRPr>
            </a:p>
          </p:txBody>
        </p:sp>
      </p:grpSp>
      <p:sp>
        <p:nvSpPr>
          <p:cNvPr id="425" name="TextBox 424"/>
          <p:cNvSpPr txBox="1"/>
          <p:nvPr/>
        </p:nvSpPr>
        <p:spPr>
          <a:xfrm>
            <a:off x="7138407" y="5004005"/>
            <a:ext cx="588027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altLang="ko-KR" sz="700" b="1"/>
              <a:t>Camera</a:t>
            </a:r>
          </a:p>
          <a:p>
            <a:pPr algn="ctr">
              <a:lnSpc>
                <a:spcPts val="700"/>
              </a:lnSpc>
            </a:pPr>
            <a:r>
              <a:rPr lang="en-US" altLang="ko-KR" sz="700" b="1"/>
              <a:t>Setting</a:t>
            </a:r>
            <a:endParaRPr lang="ko-KR" altLang="en-US" sz="700" b="1"/>
          </a:p>
        </p:txBody>
      </p:sp>
      <p:sp>
        <p:nvSpPr>
          <p:cNvPr id="427" name="TextBox 426"/>
          <p:cNvSpPr txBox="1"/>
          <p:nvPr/>
        </p:nvSpPr>
        <p:spPr>
          <a:xfrm>
            <a:off x="7227419" y="4250387"/>
            <a:ext cx="378819" cy="182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altLang="ko-KR" sz="700" b="1"/>
              <a:t>2D</a:t>
            </a:r>
            <a:endParaRPr lang="ko-KR" altLang="en-US" sz="700" b="1"/>
          </a:p>
        </p:txBody>
      </p:sp>
      <p:sp>
        <p:nvSpPr>
          <p:cNvPr id="428" name="TextBox 427"/>
          <p:cNvSpPr txBox="1"/>
          <p:nvPr/>
        </p:nvSpPr>
        <p:spPr>
          <a:xfrm>
            <a:off x="7227419" y="4634695"/>
            <a:ext cx="378819" cy="182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altLang="ko-KR" sz="700" b="1" smtClean="0"/>
              <a:t>3D</a:t>
            </a:r>
            <a:endParaRPr lang="ko-KR" altLang="en-US" sz="700" b="1"/>
          </a:p>
        </p:txBody>
      </p:sp>
      <p:sp>
        <p:nvSpPr>
          <p:cNvPr id="154" name="타원 153"/>
          <p:cNvSpPr/>
          <p:nvPr/>
        </p:nvSpPr>
        <p:spPr>
          <a:xfrm>
            <a:off x="120341" y="387608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55" name="타원 154"/>
          <p:cNvSpPr/>
          <p:nvPr/>
        </p:nvSpPr>
        <p:spPr>
          <a:xfrm>
            <a:off x="7160107" y="3923514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56" name="타원 155"/>
          <p:cNvSpPr/>
          <p:nvPr/>
        </p:nvSpPr>
        <p:spPr>
          <a:xfrm>
            <a:off x="90902" y="96250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184" name="그룹 183"/>
          <p:cNvGrpSpPr/>
          <p:nvPr/>
        </p:nvGrpSpPr>
        <p:grpSpPr>
          <a:xfrm>
            <a:off x="7421599" y="666132"/>
            <a:ext cx="180000" cy="180000"/>
            <a:chOff x="9236813" y="1010266"/>
            <a:chExt cx="354615" cy="354615"/>
          </a:xfrm>
        </p:grpSpPr>
        <p:sp>
          <p:nvSpPr>
            <p:cNvPr id="185" name="타원 184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6" name="뺄셈 기호 185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7" name="뺄셈 기호 186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8" name="뺄셈 기호 187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7403490" y="2992574"/>
            <a:ext cx="243753" cy="883551"/>
            <a:chOff x="7315198" y="5615873"/>
            <a:chExt cx="332045" cy="1174866"/>
          </a:xfrm>
        </p:grpSpPr>
        <p:sp>
          <p:nvSpPr>
            <p:cNvPr id="189" name="직사각형 188"/>
            <p:cNvSpPr/>
            <p:nvPr/>
          </p:nvSpPr>
          <p:spPr bwMode="auto">
            <a:xfrm>
              <a:off x="7315198" y="5615873"/>
              <a:ext cx="332045" cy="1174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0" name="타원 189"/>
            <p:cNvSpPr/>
            <p:nvPr/>
          </p:nvSpPr>
          <p:spPr bwMode="auto">
            <a:xfrm>
              <a:off x="7363212" y="5656335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YT</a:t>
              </a:r>
              <a:endParaRPr lang="ko-KR" altLang="en-US" sz="6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1" name="타원 190"/>
            <p:cNvSpPr/>
            <p:nvPr/>
          </p:nvSpPr>
          <p:spPr bwMode="auto">
            <a:xfrm>
              <a:off x="7363212" y="5928177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5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OTR</a:t>
              </a:r>
              <a:endParaRPr lang="ko-KR" altLang="en-US" sz="5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2" name="타원 191"/>
            <p:cNvSpPr/>
            <p:nvPr/>
          </p:nvSpPr>
          <p:spPr bwMode="auto">
            <a:xfrm>
              <a:off x="7363212" y="6203306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RS</a:t>
              </a:r>
              <a:endParaRPr lang="ko-KR" altLang="en-US" sz="6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3" name="타원 192"/>
            <p:cNvSpPr/>
            <p:nvPr/>
          </p:nvSpPr>
          <p:spPr bwMode="auto">
            <a:xfrm>
              <a:off x="7363212" y="6491332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EH</a:t>
              </a:r>
              <a:endParaRPr lang="ko-KR" altLang="en-US" sz="6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194" name="모서리가 둥근 직사각형 193"/>
          <p:cNvSpPr/>
          <p:nvPr/>
        </p:nvSpPr>
        <p:spPr bwMode="auto">
          <a:xfrm>
            <a:off x="105467" y="649950"/>
            <a:ext cx="714849" cy="144000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5" name="모서리가 둥근 직사각형 194"/>
          <p:cNvSpPr/>
          <p:nvPr/>
        </p:nvSpPr>
        <p:spPr bwMode="auto">
          <a:xfrm>
            <a:off x="868868" y="649950"/>
            <a:ext cx="714849" cy="144000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6" name="모서리가 둥근 직사각형 195"/>
          <p:cNvSpPr/>
          <p:nvPr/>
        </p:nvSpPr>
        <p:spPr bwMode="auto">
          <a:xfrm>
            <a:off x="1644313" y="649950"/>
            <a:ext cx="714849" cy="144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7" name="양쪽 모서리가 둥근 사각형 196"/>
          <p:cNvSpPr/>
          <p:nvPr/>
        </p:nvSpPr>
        <p:spPr bwMode="auto">
          <a:xfrm rot="5400000">
            <a:off x="62679" y="6412188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8" name="이등변 삼각형 197"/>
          <p:cNvSpPr/>
          <p:nvPr/>
        </p:nvSpPr>
        <p:spPr bwMode="auto">
          <a:xfrm rot="5400000">
            <a:off x="218816" y="6515128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1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73754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6" name="그룹 405"/>
          <p:cNvGrpSpPr/>
          <p:nvPr/>
        </p:nvGrpSpPr>
        <p:grpSpPr>
          <a:xfrm>
            <a:off x="5918343" y="655369"/>
            <a:ext cx="1211844" cy="216000"/>
            <a:chOff x="5918343" y="655369"/>
            <a:chExt cx="1211844" cy="216000"/>
          </a:xfrm>
        </p:grpSpPr>
        <p:sp>
          <p:nvSpPr>
            <p:cNvPr id="407" name="직사각형 406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08" name="그룹 407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409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412" name="모서리가 둥근 직사각형 411"/>
          <p:cNvSpPr/>
          <p:nvPr/>
        </p:nvSpPr>
        <p:spPr bwMode="auto">
          <a:xfrm>
            <a:off x="2428823" y="649950"/>
            <a:ext cx="716400" cy="144000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19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16" name="그룹 415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417" name="직사각형 416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74" y="846133"/>
            <a:ext cx="303120" cy="20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" name="Camera"/>
          <p:cNvSpPr>
            <a:spLocks noChangeAspect="1" noEditPoints="1"/>
          </p:cNvSpPr>
          <p:nvPr/>
        </p:nvSpPr>
        <p:spPr bwMode="auto">
          <a:xfrm>
            <a:off x="88426" y="3204771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3485559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91" y="895096"/>
            <a:ext cx="4764803" cy="292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" name="직사각형 159"/>
          <p:cNvSpPr/>
          <p:nvPr/>
        </p:nvSpPr>
        <p:spPr bwMode="auto">
          <a:xfrm>
            <a:off x="1065402" y="3477468"/>
            <a:ext cx="357424" cy="34740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그룹 439"/>
          <p:cNvGrpSpPr/>
          <p:nvPr/>
        </p:nvGrpSpPr>
        <p:grpSpPr>
          <a:xfrm>
            <a:off x="4545310" y="5107625"/>
            <a:ext cx="795753" cy="968212"/>
            <a:chOff x="5334301" y="4107559"/>
            <a:chExt cx="795753" cy="968212"/>
          </a:xfrm>
        </p:grpSpPr>
        <p:grpSp>
          <p:nvGrpSpPr>
            <p:cNvPr id="441" name="그룹 440"/>
            <p:cNvGrpSpPr/>
            <p:nvPr/>
          </p:nvGrpSpPr>
          <p:grpSpPr>
            <a:xfrm>
              <a:off x="5334301" y="4107559"/>
              <a:ext cx="795753" cy="968212"/>
              <a:chOff x="3008783" y="5184154"/>
              <a:chExt cx="795753" cy="968212"/>
            </a:xfrm>
          </p:grpSpPr>
          <p:sp>
            <p:nvSpPr>
              <p:cNvPr id="443" name="정육면체 442"/>
              <p:cNvSpPr/>
              <p:nvPr/>
            </p:nvSpPr>
            <p:spPr bwMode="auto">
              <a:xfrm>
                <a:off x="3008783" y="576152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444" name="정육면체 443"/>
              <p:cNvSpPr/>
              <p:nvPr/>
            </p:nvSpPr>
            <p:spPr bwMode="auto">
              <a:xfrm>
                <a:off x="3008783" y="5478302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445" name="정육면체 444"/>
              <p:cNvSpPr/>
              <p:nvPr/>
            </p:nvSpPr>
            <p:spPr bwMode="auto">
              <a:xfrm>
                <a:off x="3008783" y="518415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442" name="TextBox 441"/>
            <p:cNvSpPr txBox="1"/>
            <p:nvPr/>
          </p:nvSpPr>
          <p:spPr>
            <a:xfrm>
              <a:off x="5349798" y="4546020"/>
              <a:ext cx="7802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Container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sp>
        <p:nvSpPr>
          <p:cNvPr id="430" name="원통 429"/>
          <p:cNvSpPr/>
          <p:nvPr/>
        </p:nvSpPr>
        <p:spPr bwMode="auto">
          <a:xfrm>
            <a:off x="4783147" y="3486054"/>
            <a:ext cx="557915" cy="869006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>
                <a:latin typeface="+mj-ea"/>
              </a:rPr>
              <a:t>VT Monitoring Screen View : 3</a:t>
            </a:r>
            <a:r>
              <a:rPr lang="ko-KR" altLang="en-US" sz="800">
                <a:latin typeface="+mj-ea"/>
              </a:rPr>
              <a:t>개 화면 분할</a:t>
            </a:r>
            <a:endParaRPr lang="en-US" altLang="ko-KR" sz="800" dirty="0">
              <a:latin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22487"/>
              </p:ext>
            </p:extLst>
          </p:nvPr>
        </p:nvGraphicFramePr>
        <p:xfrm>
          <a:off x="7709484" y="849870"/>
          <a:ext cx="2130802" cy="3428896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Monitoring Screen View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를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개 분할한 화면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분할은 기본적으로 상하 높이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1:1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기준으로 세팅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높이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폭 마우스로 조절 가능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 Screen View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스크린으로 사용자가 설정한 카메라 앵글의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예시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Ex&gt;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Equipment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를 다른 각도로 보도록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2, 3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스크린 각도 설정 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3 Screen</a:t>
                      </a:r>
                      <a:r>
                        <a:rPr lang="en-US" altLang="ko-KR" sz="800" b="1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View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번째 스크린으로 사용자가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설정한 카메라 앵글의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예시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" y="3889314"/>
            <a:ext cx="3847282" cy="288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0" name="그룹 219"/>
          <p:cNvGrpSpPr/>
          <p:nvPr/>
        </p:nvGrpSpPr>
        <p:grpSpPr>
          <a:xfrm>
            <a:off x="3510961" y="4827374"/>
            <a:ext cx="466692" cy="248399"/>
            <a:chOff x="7228835" y="1253816"/>
            <a:chExt cx="466692" cy="248399"/>
          </a:xfrm>
        </p:grpSpPr>
        <p:grpSp>
          <p:nvGrpSpPr>
            <p:cNvPr id="221" name="Image"/>
            <p:cNvGrpSpPr/>
            <p:nvPr/>
          </p:nvGrpSpPr>
          <p:grpSpPr>
            <a:xfrm>
              <a:off x="7333671" y="1253816"/>
              <a:ext cx="248399" cy="248399"/>
              <a:chOff x="9600101" y="1622168"/>
              <a:chExt cx="1333500" cy="1333500"/>
            </a:xfrm>
          </p:grpSpPr>
          <p:sp>
            <p:nvSpPr>
              <p:cNvPr id="223" name="Border"/>
              <p:cNvSpPr>
                <a:spLocks noChangeAspect="1"/>
              </p:cNvSpPr>
              <p:nvPr/>
            </p:nvSpPr>
            <p:spPr>
              <a:xfrm>
                <a:off x="9600101" y="1622168"/>
                <a:ext cx="1333500" cy="13335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224" name="Line"/>
              <p:cNvCxnSpPr/>
              <p:nvPr/>
            </p:nvCxnSpPr>
            <p:spPr>
              <a:xfrm>
                <a:off x="9793519" y="1815586"/>
                <a:ext cx="946665" cy="946664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Line"/>
              <p:cNvCxnSpPr/>
              <p:nvPr/>
            </p:nvCxnSpPr>
            <p:spPr>
              <a:xfrm flipV="1">
                <a:off x="9793519" y="1815587"/>
                <a:ext cx="946666" cy="946663"/>
              </a:xfrm>
              <a:prstGeom prst="line">
                <a:avLst/>
              </a:prstGeom>
              <a:ln w="63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2" name="TextBox 221"/>
            <p:cNvSpPr txBox="1"/>
            <p:nvPr/>
          </p:nvSpPr>
          <p:spPr>
            <a:xfrm>
              <a:off x="7228835" y="1301286"/>
              <a:ext cx="46669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smtClean="0">
                  <a:latin typeface="+mn-ea"/>
                </a:rPr>
                <a:t>Image</a:t>
              </a:r>
              <a:endParaRPr lang="ko-KR" altLang="en-US" sz="600" dirty="0" smtClean="0">
                <a:latin typeface="+mn-ea"/>
              </a:endParaRPr>
            </a:p>
          </p:txBody>
        </p:sp>
      </p:grpSp>
      <p:sp>
        <p:nvSpPr>
          <p:cNvPr id="351" name="TextBox 350"/>
          <p:cNvSpPr txBox="1"/>
          <p:nvPr/>
        </p:nvSpPr>
        <p:spPr>
          <a:xfrm>
            <a:off x="3454361" y="5424789"/>
            <a:ext cx="588027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altLang="ko-KR" sz="700" b="1"/>
              <a:t>Camera</a:t>
            </a:r>
          </a:p>
          <a:p>
            <a:pPr algn="ctr">
              <a:lnSpc>
                <a:spcPts val="700"/>
              </a:lnSpc>
            </a:pPr>
            <a:r>
              <a:rPr lang="en-US" altLang="ko-KR" sz="700" b="1"/>
              <a:t>Setting</a:t>
            </a:r>
            <a:endParaRPr lang="ko-KR" altLang="en-US" sz="700" b="1"/>
          </a:p>
        </p:txBody>
      </p:sp>
      <p:cxnSp>
        <p:nvCxnSpPr>
          <p:cNvPr id="9" name="직선 연결선 8"/>
          <p:cNvCxnSpPr/>
          <p:nvPr/>
        </p:nvCxnSpPr>
        <p:spPr>
          <a:xfrm>
            <a:off x="3974955" y="3876087"/>
            <a:ext cx="0" cy="29025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양쪽 모서리가 둥근 사각형 360"/>
          <p:cNvSpPr/>
          <p:nvPr/>
        </p:nvSpPr>
        <p:spPr bwMode="auto">
          <a:xfrm rot="5400000">
            <a:off x="62679" y="6412188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62" name="이등변 삼각형 361"/>
          <p:cNvSpPr/>
          <p:nvPr/>
        </p:nvSpPr>
        <p:spPr bwMode="auto">
          <a:xfrm rot="5400000">
            <a:off x="218816" y="6515128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3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73754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4" name="그룹 363"/>
          <p:cNvGrpSpPr/>
          <p:nvPr/>
        </p:nvGrpSpPr>
        <p:grpSpPr>
          <a:xfrm>
            <a:off x="6369438" y="4494561"/>
            <a:ext cx="795753" cy="968212"/>
            <a:chOff x="5334301" y="4107559"/>
            <a:chExt cx="795753" cy="968212"/>
          </a:xfrm>
        </p:grpSpPr>
        <p:grpSp>
          <p:nvGrpSpPr>
            <p:cNvPr id="365" name="그룹 364"/>
            <p:cNvGrpSpPr/>
            <p:nvPr/>
          </p:nvGrpSpPr>
          <p:grpSpPr>
            <a:xfrm>
              <a:off x="5334301" y="4107559"/>
              <a:ext cx="795753" cy="968212"/>
              <a:chOff x="3008783" y="5184154"/>
              <a:chExt cx="795753" cy="968212"/>
            </a:xfrm>
          </p:grpSpPr>
          <p:sp>
            <p:nvSpPr>
              <p:cNvPr id="367" name="정육면체 366"/>
              <p:cNvSpPr/>
              <p:nvPr/>
            </p:nvSpPr>
            <p:spPr bwMode="auto">
              <a:xfrm>
                <a:off x="3008783" y="576152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68" name="정육면체 367"/>
              <p:cNvSpPr/>
              <p:nvPr/>
            </p:nvSpPr>
            <p:spPr bwMode="auto">
              <a:xfrm>
                <a:off x="3008783" y="5478302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69" name="정육면체 368"/>
              <p:cNvSpPr/>
              <p:nvPr/>
            </p:nvSpPr>
            <p:spPr bwMode="auto">
              <a:xfrm>
                <a:off x="3008783" y="518415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366" name="TextBox 365"/>
            <p:cNvSpPr txBox="1"/>
            <p:nvPr/>
          </p:nvSpPr>
          <p:spPr>
            <a:xfrm>
              <a:off x="5349798" y="4546020"/>
              <a:ext cx="7802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Container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cxnSp>
        <p:nvCxnSpPr>
          <p:cNvPr id="371" name="직선 연결선 370"/>
          <p:cNvCxnSpPr/>
          <p:nvPr/>
        </p:nvCxnSpPr>
        <p:spPr>
          <a:xfrm>
            <a:off x="4175491" y="3889314"/>
            <a:ext cx="3441807" cy="24791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2" name="그룹 371"/>
          <p:cNvGrpSpPr/>
          <p:nvPr/>
        </p:nvGrpSpPr>
        <p:grpSpPr>
          <a:xfrm>
            <a:off x="5186558" y="3896151"/>
            <a:ext cx="761095" cy="772791"/>
            <a:chOff x="5258555" y="4107559"/>
            <a:chExt cx="953557" cy="968212"/>
          </a:xfrm>
        </p:grpSpPr>
        <p:grpSp>
          <p:nvGrpSpPr>
            <p:cNvPr id="373" name="그룹 372"/>
            <p:cNvGrpSpPr/>
            <p:nvPr/>
          </p:nvGrpSpPr>
          <p:grpSpPr>
            <a:xfrm>
              <a:off x="5334301" y="4107559"/>
              <a:ext cx="795753" cy="968212"/>
              <a:chOff x="3008783" y="5184154"/>
              <a:chExt cx="795753" cy="968212"/>
            </a:xfrm>
          </p:grpSpPr>
          <p:sp>
            <p:nvSpPr>
              <p:cNvPr id="375" name="정육면체 374"/>
              <p:cNvSpPr/>
              <p:nvPr/>
            </p:nvSpPr>
            <p:spPr bwMode="auto">
              <a:xfrm>
                <a:off x="3008783" y="576152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76" name="정육면체 375"/>
              <p:cNvSpPr/>
              <p:nvPr/>
            </p:nvSpPr>
            <p:spPr bwMode="auto">
              <a:xfrm>
                <a:off x="3008783" y="5478302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77" name="정육면체 376"/>
              <p:cNvSpPr/>
              <p:nvPr/>
            </p:nvSpPr>
            <p:spPr bwMode="auto">
              <a:xfrm>
                <a:off x="3008783" y="518415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374" name="TextBox 373"/>
            <p:cNvSpPr txBox="1"/>
            <p:nvPr/>
          </p:nvSpPr>
          <p:spPr>
            <a:xfrm>
              <a:off x="5258555" y="4546021"/>
              <a:ext cx="953557" cy="269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Container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sp>
        <p:nvSpPr>
          <p:cNvPr id="378" name="원통 377"/>
          <p:cNvSpPr/>
          <p:nvPr/>
        </p:nvSpPr>
        <p:spPr bwMode="auto">
          <a:xfrm>
            <a:off x="5859389" y="4267972"/>
            <a:ext cx="557915" cy="869006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9" name="원통 378"/>
          <p:cNvSpPr/>
          <p:nvPr/>
        </p:nvSpPr>
        <p:spPr bwMode="auto">
          <a:xfrm>
            <a:off x="6767314" y="4470242"/>
            <a:ext cx="795995" cy="1370289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380" name="그룹 379"/>
          <p:cNvGrpSpPr/>
          <p:nvPr/>
        </p:nvGrpSpPr>
        <p:grpSpPr>
          <a:xfrm>
            <a:off x="5877556" y="5274502"/>
            <a:ext cx="734952" cy="1384089"/>
            <a:chOff x="5659071" y="5274500"/>
            <a:chExt cx="734952" cy="1384089"/>
          </a:xfrm>
        </p:grpSpPr>
        <p:sp>
          <p:nvSpPr>
            <p:cNvPr id="381" name="원통 380"/>
            <p:cNvSpPr/>
            <p:nvPr/>
          </p:nvSpPr>
          <p:spPr bwMode="auto">
            <a:xfrm>
              <a:off x="5675255" y="5755403"/>
              <a:ext cx="649165" cy="903186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RTGC</a:t>
              </a:r>
              <a:endParaRPr lang="ko-KR" altLang="en-US" sz="9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382" name="그룹 381"/>
            <p:cNvGrpSpPr/>
            <p:nvPr/>
          </p:nvGrpSpPr>
          <p:grpSpPr>
            <a:xfrm>
              <a:off x="5659071" y="5391205"/>
              <a:ext cx="734952" cy="431358"/>
              <a:chOff x="2273833" y="5089536"/>
              <a:chExt cx="734952" cy="431358"/>
            </a:xfrm>
          </p:grpSpPr>
          <p:sp>
            <p:nvSpPr>
              <p:cNvPr id="384" name="TextBox 383"/>
              <p:cNvSpPr txBox="1"/>
              <p:nvPr/>
            </p:nvSpPr>
            <p:spPr>
              <a:xfrm>
                <a:off x="2383618" y="5290062"/>
                <a:ext cx="5153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TH15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2273833" y="5089536"/>
                <a:ext cx="7349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 smtClean="0">
                    <a:latin typeface="+mn-ea"/>
                  </a:rPr>
                  <a:t>14MPH</a:t>
                </a:r>
                <a:endParaRPr lang="en-US" altLang="ko-KR" sz="700" b="1" smtClean="0">
                  <a:latin typeface="+mn-ea"/>
                </a:endParaRP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Manual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  <p:sp>
          <p:nvSpPr>
            <p:cNvPr id="383" name="Warning"/>
            <p:cNvSpPr>
              <a:spLocks noChangeAspect="1" noEditPoints="1"/>
            </p:cNvSpPr>
            <p:nvPr/>
          </p:nvSpPr>
          <p:spPr bwMode="auto">
            <a:xfrm>
              <a:off x="5933451" y="5274500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86" name="그룹 385"/>
          <p:cNvGrpSpPr/>
          <p:nvPr/>
        </p:nvGrpSpPr>
        <p:grpSpPr>
          <a:xfrm>
            <a:off x="6813762" y="4080447"/>
            <a:ext cx="734952" cy="431358"/>
            <a:chOff x="2273833" y="5089536"/>
            <a:chExt cx="734952" cy="431358"/>
          </a:xfrm>
        </p:grpSpPr>
        <p:sp>
          <p:nvSpPr>
            <p:cNvPr id="387" name="TextBox 386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89" name="그룹 388"/>
          <p:cNvGrpSpPr/>
          <p:nvPr/>
        </p:nvGrpSpPr>
        <p:grpSpPr>
          <a:xfrm>
            <a:off x="5777035" y="3884948"/>
            <a:ext cx="734952" cy="431358"/>
            <a:chOff x="2273833" y="5089536"/>
            <a:chExt cx="734952" cy="431358"/>
          </a:xfrm>
        </p:grpSpPr>
        <p:sp>
          <p:nvSpPr>
            <p:cNvPr id="390" name="TextBox 389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</a:t>
              </a:r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91" name="TextBox 390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19MPH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cxnSp>
        <p:nvCxnSpPr>
          <p:cNvPr id="431" name="직선 연결선 430"/>
          <p:cNvCxnSpPr/>
          <p:nvPr/>
        </p:nvCxnSpPr>
        <p:spPr>
          <a:xfrm>
            <a:off x="3974956" y="5675141"/>
            <a:ext cx="1438617" cy="110345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원통 431"/>
          <p:cNvSpPr/>
          <p:nvPr/>
        </p:nvSpPr>
        <p:spPr bwMode="auto">
          <a:xfrm>
            <a:off x="5077990" y="5214860"/>
            <a:ext cx="795995" cy="1370289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33" name="그룹 432"/>
          <p:cNvGrpSpPr/>
          <p:nvPr/>
        </p:nvGrpSpPr>
        <p:grpSpPr>
          <a:xfrm>
            <a:off x="5124438" y="4825065"/>
            <a:ext cx="734952" cy="431358"/>
            <a:chOff x="2273833" y="5089536"/>
            <a:chExt cx="734952" cy="431358"/>
          </a:xfrm>
        </p:grpSpPr>
        <p:sp>
          <p:nvSpPr>
            <p:cNvPr id="434" name="TextBox 433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</a:t>
              </a:r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435" name="TextBox 434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>
                  <a:latin typeface="+mn-ea"/>
                </a:rPr>
                <a:t>Manual</a:t>
              </a:r>
              <a:endParaRPr lang="ko-KR" altLang="en-US" sz="700" b="1" dirty="0">
                <a:latin typeface="+mn-ea"/>
              </a:endParaRPr>
            </a:p>
          </p:txBody>
        </p:sp>
      </p:grpSp>
      <p:sp>
        <p:nvSpPr>
          <p:cNvPr id="436" name="원통 435"/>
          <p:cNvSpPr/>
          <p:nvPr/>
        </p:nvSpPr>
        <p:spPr bwMode="auto">
          <a:xfrm>
            <a:off x="4042387" y="4762219"/>
            <a:ext cx="651876" cy="998696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37" name="그룹 436"/>
          <p:cNvGrpSpPr/>
          <p:nvPr/>
        </p:nvGrpSpPr>
        <p:grpSpPr>
          <a:xfrm>
            <a:off x="4000552" y="4365443"/>
            <a:ext cx="734952" cy="431358"/>
            <a:chOff x="2273833" y="5089536"/>
            <a:chExt cx="734952" cy="431358"/>
          </a:xfrm>
        </p:grpSpPr>
        <p:sp>
          <p:nvSpPr>
            <p:cNvPr id="438" name="TextBox 437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D02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>
                  <a:latin typeface="+mn-ea"/>
                </a:rPr>
                <a:t>Manual</a:t>
              </a:r>
              <a:endParaRPr lang="ko-KR" altLang="en-US" sz="700" b="1" dirty="0">
                <a:latin typeface="+mn-ea"/>
              </a:endParaRPr>
            </a:p>
          </p:txBody>
        </p:sp>
      </p:grpSp>
      <p:grpSp>
        <p:nvGrpSpPr>
          <p:cNvPr id="446" name="그룹 445"/>
          <p:cNvGrpSpPr/>
          <p:nvPr/>
        </p:nvGrpSpPr>
        <p:grpSpPr>
          <a:xfrm flipH="1">
            <a:off x="3903631" y="5840656"/>
            <a:ext cx="988542" cy="673556"/>
            <a:chOff x="4707283" y="5632559"/>
            <a:chExt cx="916682" cy="673556"/>
          </a:xfrm>
        </p:grpSpPr>
        <p:sp>
          <p:nvSpPr>
            <p:cNvPr id="447" name="정육면체 446"/>
            <p:cNvSpPr/>
            <p:nvPr/>
          </p:nvSpPr>
          <p:spPr bwMode="auto">
            <a:xfrm rot="8100000">
              <a:off x="4975461" y="6047169"/>
              <a:ext cx="525982" cy="258946"/>
            </a:xfrm>
            <a:prstGeom prst="cube">
              <a:avLst/>
            </a:prstGeom>
            <a:solidFill>
              <a:schemeClr val="bg1">
                <a:lumMod val="7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5056884" y="6030041"/>
              <a:ext cx="443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OTR</a:t>
              </a:r>
              <a:endParaRPr lang="ko-KR" altLang="en-US" sz="800" b="1" dirty="0" smtClean="0">
                <a:latin typeface="+mn-ea"/>
              </a:endParaRPr>
            </a:p>
          </p:txBody>
        </p:sp>
        <p:grpSp>
          <p:nvGrpSpPr>
            <p:cNvPr id="449" name="그룹 448"/>
            <p:cNvGrpSpPr/>
            <p:nvPr/>
          </p:nvGrpSpPr>
          <p:grpSpPr>
            <a:xfrm>
              <a:off x="4707283" y="5632559"/>
              <a:ext cx="916682" cy="423266"/>
              <a:chOff x="2182968" y="5089536"/>
              <a:chExt cx="916682" cy="423266"/>
            </a:xfrm>
          </p:grpSpPr>
          <p:sp>
            <p:nvSpPr>
              <p:cNvPr id="450" name="TextBox 449"/>
              <p:cNvSpPr txBox="1"/>
              <p:nvPr/>
            </p:nvSpPr>
            <p:spPr>
              <a:xfrm>
                <a:off x="2182968" y="5281970"/>
                <a:ext cx="91668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DXBT1001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2273833" y="5089536"/>
                <a:ext cx="7349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 smtClean="0">
                    <a:latin typeface="+mn-ea"/>
                  </a:rPr>
                  <a:t>8MPH</a:t>
                </a: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25.6km/h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</p:grpSp>
      <p:sp>
        <p:nvSpPr>
          <p:cNvPr id="152" name="타원 151"/>
          <p:cNvSpPr/>
          <p:nvPr/>
        </p:nvSpPr>
        <p:spPr>
          <a:xfrm>
            <a:off x="120341" y="387608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53" name="타원 152"/>
          <p:cNvSpPr/>
          <p:nvPr/>
        </p:nvSpPr>
        <p:spPr>
          <a:xfrm>
            <a:off x="3974955" y="387608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88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9" name="곱셈 기호 188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0" name="액자 189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1" name="액자 190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2" name="뺄셈 기호 191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cxnSp>
        <p:nvCxnSpPr>
          <p:cNvPr id="193" name="직선 연결선 192"/>
          <p:cNvCxnSpPr/>
          <p:nvPr/>
        </p:nvCxnSpPr>
        <p:spPr>
          <a:xfrm>
            <a:off x="61170" y="3876085"/>
            <a:ext cx="755612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6" name="그룹 195"/>
          <p:cNvGrpSpPr/>
          <p:nvPr/>
        </p:nvGrpSpPr>
        <p:grpSpPr>
          <a:xfrm>
            <a:off x="7421599" y="666132"/>
            <a:ext cx="180000" cy="180000"/>
            <a:chOff x="9236813" y="1010266"/>
            <a:chExt cx="354615" cy="354615"/>
          </a:xfrm>
        </p:grpSpPr>
        <p:sp>
          <p:nvSpPr>
            <p:cNvPr id="197" name="타원 196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8" name="뺄셈 기호 197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9" name="뺄셈 기호 198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0" name="뺄셈 기호 199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01" name="그룹 200"/>
          <p:cNvGrpSpPr/>
          <p:nvPr/>
        </p:nvGrpSpPr>
        <p:grpSpPr>
          <a:xfrm>
            <a:off x="7403490" y="2992574"/>
            <a:ext cx="243753" cy="883551"/>
            <a:chOff x="7315198" y="5615873"/>
            <a:chExt cx="332045" cy="1174866"/>
          </a:xfrm>
        </p:grpSpPr>
        <p:sp>
          <p:nvSpPr>
            <p:cNvPr id="202" name="직사각형 201"/>
            <p:cNvSpPr/>
            <p:nvPr/>
          </p:nvSpPr>
          <p:spPr bwMode="auto">
            <a:xfrm>
              <a:off x="7315198" y="5615873"/>
              <a:ext cx="332045" cy="1174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3" name="타원 202"/>
            <p:cNvSpPr/>
            <p:nvPr/>
          </p:nvSpPr>
          <p:spPr bwMode="auto">
            <a:xfrm>
              <a:off x="7363212" y="5656335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YT</a:t>
              </a:r>
              <a:endParaRPr lang="ko-KR" altLang="en-US" sz="6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4" name="타원 203"/>
            <p:cNvSpPr/>
            <p:nvPr/>
          </p:nvSpPr>
          <p:spPr bwMode="auto">
            <a:xfrm>
              <a:off x="7363212" y="5928177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5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OTR</a:t>
              </a:r>
              <a:endParaRPr lang="ko-KR" altLang="en-US" sz="5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5" name="타원 204"/>
            <p:cNvSpPr/>
            <p:nvPr/>
          </p:nvSpPr>
          <p:spPr bwMode="auto">
            <a:xfrm>
              <a:off x="7363212" y="6203306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RS</a:t>
              </a:r>
              <a:endParaRPr lang="ko-KR" altLang="en-US" sz="6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6" name="타원 205"/>
            <p:cNvSpPr/>
            <p:nvPr/>
          </p:nvSpPr>
          <p:spPr bwMode="auto">
            <a:xfrm>
              <a:off x="7363212" y="6491332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EH</a:t>
              </a:r>
              <a:endParaRPr lang="ko-KR" altLang="en-US" sz="6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207" name="모서리가 둥근 직사각형 206"/>
          <p:cNvSpPr/>
          <p:nvPr/>
        </p:nvSpPr>
        <p:spPr bwMode="auto">
          <a:xfrm>
            <a:off x="105467" y="649950"/>
            <a:ext cx="714849" cy="144000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8" name="모서리가 둥근 직사각형 207"/>
          <p:cNvSpPr/>
          <p:nvPr/>
        </p:nvSpPr>
        <p:spPr bwMode="auto">
          <a:xfrm>
            <a:off x="868868" y="649950"/>
            <a:ext cx="714849" cy="144000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9" name="모서리가 둥근 직사각형 208"/>
          <p:cNvSpPr/>
          <p:nvPr/>
        </p:nvSpPr>
        <p:spPr bwMode="auto">
          <a:xfrm>
            <a:off x="1644313" y="649950"/>
            <a:ext cx="714849" cy="144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12" name="그룹 211"/>
          <p:cNvGrpSpPr/>
          <p:nvPr/>
        </p:nvGrpSpPr>
        <p:grpSpPr>
          <a:xfrm>
            <a:off x="5918343" y="655369"/>
            <a:ext cx="1211844" cy="216000"/>
            <a:chOff x="5918343" y="655369"/>
            <a:chExt cx="1211844" cy="216000"/>
          </a:xfrm>
        </p:grpSpPr>
        <p:sp>
          <p:nvSpPr>
            <p:cNvPr id="226" name="직사각형 225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227" name="그룹 226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228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9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231" name="모서리가 둥근 직사각형 230"/>
          <p:cNvSpPr/>
          <p:nvPr/>
        </p:nvSpPr>
        <p:spPr bwMode="auto">
          <a:xfrm>
            <a:off x="2428823" y="649950"/>
            <a:ext cx="716400" cy="144000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19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32" name="그룹 231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233" name="직사각형 232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7194090" y="3953436"/>
            <a:ext cx="588027" cy="1359401"/>
            <a:chOff x="7899058" y="3953436"/>
            <a:chExt cx="588027" cy="1359401"/>
          </a:xfrm>
        </p:grpSpPr>
        <p:sp>
          <p:nvSpPr>
            <p:cNvPr id="155" name="직사각형 154"/>
            <p:cNvSpPr/>
            <p:nvPr/>
          </p:nvSpPr>
          <p:spPr bwMode="auto">
            <a:xfrm>
              <a:off x="8017744" y="3953436"/>
              <a:ext cx="332045" cy="1359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156" name="그룹 155"/>
            <p:cNvGrpSpPr/>
            <p:nvPr/>
          </p:nvGrpSpPr>
          <p:grpSpPr>
            <a:xfrm>
              <a:off x="7955658" y="4001988"/>
              <a:ext cx="466692" cy="248399"/>
              <a:chOff x="7228835" y="1253816"/>
              <a:chExt cx="466692" cy="248399"/>
            </a:xfrm>
          </p:grpSpPr>
          <p:grpSp>
            <p:nvGrpSpPr>
              <p:cNvPr id="172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17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17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3" name="TextBox 172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157" name="그룹 156"/>
            <p:cNvGrpSpPr/>
            <p:nvPr/>
          </p:nvGrpSpPr>
          <p:grpSpPr>
            <a:xfrm>
              <a:off x="7955658" y="4406590"/>
              <a:ext cx="466692" cy="248399"/>
              <a:chOff x="7228835" y="1253816"/>
              <a:chExt cx="466692" cy="248399"/>
            </a:xfrm>
          </p:grpSpPr>
          <p:grpSp>
            <p:nvGrpSpPr>
              <p:cNvPr id="167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169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170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8" name="TextBox 167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158" name="그룹 157"/>
            <p:cNvGrpSpPr/>
            <p:nvPr/>
          </p:nvGrpSpPr>
          <p:grpSpPr>
            <a:xfrm>
              <a:off x="7952962" y="4800515"/>
              <a:ext cx="466692" cy="248399"/>
              <a:chOff x="7228835" y="1253816"/>
              <a:chExt cx="466692" cy="248399"/>
            </a:xfrm>
          </p:grpSpPr>
          <p:grpSp>
            <p:nvGrpSpPr>
              <p:cNvPr id="162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16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16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3" name="TextBox 162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159" name="TextBox 158"/>
            <p:cNvSpPr txBox="1"/>
            <p:nvPr/>
          </p:nvSpPr>
          <p:spPr>
            <a:xfrm>
              <a:off x="7899058" y="5004005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988070" y="4250387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8003661" y="4634695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</p:grpSp>
      <p:pic>
        <p:nvPicPr>
          <p:cNvPr id="17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74" y="846133"/>
            <a:ext cx="303120" cy="20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8" name="그룹 177"/>
          <p:cNvGrpSpPr/>
          <p:nvPr/>
        </p:nvGrpSpPr>
        <p:grpSpPr>
          <a:xfrm>
            <a:off x="3519097" y="3953436"/>
            <a:ext cx="588027" cy="1359401"/>
            <a:chOff x="7899058" y="3953436"/>
            <a:chExt cx="588027" cy="1359401"/>
          </a:xfrm>
        </p:grpSpPr>
        <p:sp>
          <p:nvSpPr>
            <p:cNvPr id="179" name="직사각형 178"/>
            <p:cNvSpPr/>
            <p:nvPr/>
          </p:nvSpPr>
          <p:spPr bwMode="auto">
            <a:xfrm>
              <a:off x="8017744" y="3953436"/>
              <a:ext cx="332045" cy="1359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180" name="그룹 179"/>
            <p:cNvGrpSpPr/>
            <p:nvPr/>
          </p:nvGrpSpPr>
          <p:grpSpPr>
            <a:xfrm>
              <a:off x="7955658" y="4001988"/>
              <a:ext cx="466692" cy="248399"/>
              <a:chOff x="7228835" y="1253816"/>
              <a:chExt cx="466692" cy="248399"/>
            </a:xfrm>
          </p:grpSpPr>
          <p:grpSp>
            <p:nvGrpSpPr>
              <p:cNvPr id="247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49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50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8" name="TextBox 247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181" name="그룹 180"/>
            <p:cNvGrpSpPr/>
            <p:nvPr/>
          </p:nvGrpSpPr>
          <p:grpSpPr>
            <a:xfrm>
              <a:off x="7955658" y="4406590"/>
              <a:ext cx="466692" cy="248399"/>
              <a:chOff x="7228835" y="1253816"/>
              <a:chExt cx="466692" cy="248399"/>
            </a:xfrm>
          </p:grpSpPr>
          <p:grpSp>
            <p:nvGrpSpPr>
              <p:cNvPr id="237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39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41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8" name="TextBox 237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182" name="그룹 181"/>
            <p:cNvGrpSpPr/>
            <p:nvPr/>
          </p:nvGrpSpPr>
          <p:grpSpPr>
            <a:xfrm>
              <a:off x="7952962" y="4800515"/>
              <a:ext cx="466692" cy="248399"/>
              <a:chOff x="7228835" y="1253816"/>
              <a:chExt cx="466692" cy="248399"/>
            </a:xfrm>
          </p:grpSpPr>
          <p:grpSp>
            <p:nvGrpSpPr>
              <p:cNvPr id="18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19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10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7" name="TextBox 18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7899058" y="5004005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988070" y="4250387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003661" y="4634695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</p:grpSp>
      <p:sp>
        <p:nvSpPr>
          <p:cNvPr id="252" name="Camera"/>
          <p:cNvSpPr>
            <a:spLocks noChangeAspect="1" noEditPoints="1"/>
          </p:cNvSpPr>
          <p:nvPr/>
        </p:nvSpPr>
        <p:spPr bwMode="auto">
          <a:xfrm>
            <a:off x="88426" y="3204771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3485559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91" y="895096"/>
            <a:ext cx="4764803" cy="292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" name="직사각형 146"/>
          <p:cNvSpPr/>
          <p:nvPr/>
        </p:nvSpPr>
        <p:spPr bwMode="auto">
          <a:xfrm>
            <a:off x="1065402" y="3477468"/>
            <a:ext cx="357424" cy="34740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91" y="895096"/>
            <a:ext cx="4764803" cy="292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" name="직사각형 213"/>
          <p:cNvSpPr/>
          <p:nvPr/>
        </p:nvSpPr>
        <p:spPr bwMode="auto">
          <a:xfrm>
            <a:off x="1065402" y="3477468"/>
            <a:ext cx="357424" cy="34740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72" name="그룹 171"/>
          <p:cNvGrpSpPr/>
          <p:nvPr/>
        </p:nvGrpSpPr>
        <p:grpSpPr>
          <a:xfrm>
            <a:off x="4662857" y="4396391"/>
            <a:ext cx="381344" cy="576605"/>
            <a:chOff x="3008783" y="5184154"/>
            <a:chExt cx="795753" cy="968212"/>
          </a:xfrm>
        </p:grpSpPr>
        <p:sp>
          <p:nvSpPr>
            <p:cNvPr id="174" name="정육면체 17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5" name="정육면체 17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7" name="정육면체 17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6426082" y="4591665"/>
            <a:ext cx="795753" cy="968212"/>
            <a:chOff x="5334301" y="4107559"/>
            <a:chExt cx="795753" cy="968212"/>
          </a:xfrm>
        </p:grpSpPr>
        <p:grpSp>
          <p:nvGrpSpPr>
            <p:cNvPr id="97" name="그룹 96"/>
            <p:cNvGrpSpPr/>
            <p:nvPr/>
          </p:nvGrpSpPr>
          <p:grpSpPr>
            <a:xfrm>
              <a:off x="5334301" y="4107559"/>
              <a:ext cx="795753" cy="968212"/>
              <a:chOff x="3008783" y="5184154"/>
              <a:chExt cx="795753" cy="968212"/>
            </a:xfrm>
          </p:grpSpPr>
          <p:sp>
            <p:nvSpPr>
              <p:cNvPr id="99" name="정육면체 98"/>
              <p:cNvSpPr/>
              <p:nvPr/>
            </p:nvSpPr>
            <p:spPr bwMode="auto">
              <a:xfrm>
                <a:off x="3008783" y="576152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100" name="정육면체 99"/>
              <p:cNvSpPr/>
              <p:nvPr/>
            </p:nvSpPr>
            <p:spPr bwMode="auto">
              <a:xfrm>
                <a:off x="3008783" y="5478302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101" name="정육면체 100"/>
              <p:cNvSpPr/>
              <p:nvPr/>
            </p:nvSpPr>
            <p:spPr bwMode="auto">
              <a:xfrm>
                <a:off x="3008783" y="518415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5349798" y="4546020"/>
              <a:ext cx="7802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Container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" y="3932928"/>
            <a:ext cx="2675761" cy="284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 : 4</a:t>
            </a:r>
            <a:r>
              <a:rPr lang="ko-KR" altLang="en-US" sz="800" smtClean="0">
                <a:latin typeface="+mj-ea"/>
                <a:ea typeface="+mj-ea"/>
              </a:rPr>
              <a:t>개 화면 분할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14445"/>
              </p:ext>
            </p:extLst>
          </p:nvPr>
        </p:nvGraphicFramePr>
        <p:xfrm>
          <a:off x="7709484" y="849870"/>
          <a:ext cx="2130802" cy="5975500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Monitoring Screen View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를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4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개 분할한 화면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최대값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분할은 기본적으로 상하 높이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1:1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기준으로 세팅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높이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폭 마우스로 조절 가능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 Screen View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스크린으로 사용자가 설정한 카메라 앵글의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예시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Ex1&gt;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Equipment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를 다른 각도로 보도록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2, 3, 4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스크린 각도 수동 설정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Ex2&gt;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상단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Core View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Equipment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또는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Contianer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더블 클릭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2~4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화면에 해당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Object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좌측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Follow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또는 정면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우측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제공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3 Screen</a:t>
                      </a:r>
                      <a:r>
                        <a:rPr lang="en-US" altLang="ko-KR" sz="800" b="1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View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lang="ko-KR" altLang="en-US" sz="800" b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번째 스크린으로 사용자가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설정 또는 액션뷰 앵글의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예시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4 Screen</a:t>
                      </a:r>
                      <a:r>
                        <a:rPr lang="en-US" altLang="ko-KR" sz="800" b="1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View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4</a:t>
                      </a:r>
                      <a:r>
                        <a:rPr lang="ko-KR" altLang="en-US" sz="800" b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번째 스크린으로 사용자가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설정 또는 액션뷰 앵글의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예시</a:t>
                      </a:r>
                      <a:endParaRPr lang="en-US" altLang="ko-KR" sz="800" b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Action View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기능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CHE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마우스 더블 클릭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Object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기준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가지 각도의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제공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1)YC 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더블 클릭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화면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좌향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45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), 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화면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(TOP View), 4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화면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우향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45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앵글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전환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2)ITV/OTR 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더블 클릭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화면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(TOP View), 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화면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(Drive View-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운전자 관점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), 4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번째 화면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(Follow View)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앵글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전환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Action View Undo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액션뷰 실행 시에만 버튼 활성화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메인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서브스크린은 액션뷰 실행 직전 화면상태로 원복됨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스크린 템플릿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스크린별 카메라 앵글각도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좌표 등 동일 적용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5" name="양쪽 모서리가 둥근 사각형 64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" name="이등변 삼각형 65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9" name="직선 연결선 68"/>
          <p:cNvCxnSpPr/>
          <p:nvPr/>
        </p:nvCxnSpPr>
        <p:spPr>
          <a:xfrm>
            <a:off x="5234868" y="4874842"/>
            <a:ext cx="2382431" cy="14207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/>
        </p:nvGrpSpPr>
        <p:grpSpPr>
          <a:xfrm>
            <a:off x="1340812" y="4929369"/>
            <a:ext cx="734952" cy="678796"/>
            <a:chOff x="8207258" y="4861850"/>
            <a:chExt cx="734952" cy="678796"/>
          </a:xfrm>
        </p:grpSpPr>
        <p:sp>
          <p:nvSpPr>
            <p:cNvPr id="88" name="정육면체 87"/>
            <p:cNvSpPr/>
            <p:nvPr/>
          </p:nvSpPr>
          <p:spPr bwMode="auto">
            <a:xfrm rot="8100000">
              <a:off x="8352623" y="5281700"/>
              <a:ext cx="525982" cy="258946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449728" y="5268839"/>
              <a:ext cx="443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ITV</a:t>
              </a:r>
              <a:endParaRPr lang="ko-KR" altLang="en-US" sz="800" b="1" dirty="0" smtClean="0">
                <a:latin typeface="+mn-ea"/>
              </a:endParaRPr>
            </a:p>
          </p:txBody>
        </p:sp>
        <p:grpSp>
          <p:nvGrpSpPr>
            <p:cNvPr id="91" name="그룹 90"/>
            <p:cNvGrpSpPr/>
            <p:nvPr/>
          </p:nvGrpSpPr>
          <p:grpSpPr>
            <a:xfrm>
              <a:off x="8207258" y="4861850"/>
              <a:ext cx="734952" cy="431358"/>
              <a:chOff x="3964659" y="5793319"/>
              <a:chExt cx="734952" cy="431358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4006068" y="5993845"/>
                <a:ext cx="65213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T1012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964659" y="5793319"/>
                <a:ext cx="7349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>
                    <a:latin typeface="+mn-ea"/>
                  </a:rPr>
                  <a:t>7</a:t>
                </a:r>
                <a:r>
                  <a:rPr lang="en-US" altLang="ko-KR" sz="800" b="1" smtClean="0">
                    <a:latin typeface="+mn-ea"/>
                  </a:rPr>
                  <a:t>MPH</a:t>
                </a: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22.6km/h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</p:grpSp>
      <p:grpSp>
        <p:nvGrpSpPr>
          <p:cNvPr id="8" name="그룹 7"/>
          <p:cNvGrpSpPr/>
          <p:nvPr/>
        </p:nvGrpSpPr>
        <p:grpSpPr>
          <a:xfrm>
            <a:off x="5243202" y="4147003"/>
            <a:ext cx="761095" cy="772791"/>
            <a:chOff x="5258555" y="4107559"/>
            <a:chExt cx="953557" cy="968212"/>
          </a:xfrm>
        </p:grpSpPr>
        <p:grpSp>
          <p:nvGrpSpPr>
            <p:cNvPr id="76" name="그룹 75"/>
            <p:cNvGrpSpPr/>
            <p:nvPr/>
          </p:nvGrpSpPr>
          <p:grpSpPr>
            <a:xfrm>
              <a:off x="5334301" y="4107559"/>
              <a:ext cx="795753" cy="968212"/>
              <a:chOff x="3008783" y="5184154"/>
              <a:chExt cx="795753" cy="968212"/>
            </a:xfrm>
          </p:grpSpPr>
          <p:sp>
            <p:nvSpPr>
              <p:cNvPr id="77" name="정육면체 76"/>
              <p:cNvSpPr/>
              <p:nvPr/>
            </p:nvSpPr>
            <p:spPr bwMode="auto">
              <a:xfrm>
                <a:off x="3008783" y="576152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78" name="정육면체 77"/>
              <p:cNvSpPr/>
              <p:nvPr/>
            </p:nvSpPr>
            <p:spPr bwMode="auto">
              <a:xfrm>
                <a:off x="3008783" y="5478302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79" name="정육면체 78"/>
              <p:cNvSpPr/>
              <p:nvPr/>
            </p:nvSpPr>
            <p:spPr bwMode="auto">
              <a:xfrm>
                <a:off x="3008783" y="5184154"/>
                <a:ext cx="795753" cy="390842"/>
              </a:xfrm>
              <a:prstGeom prst="cube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5258555" y="4546021"/>
              <a:ext cx="953557" cy="269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Container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sp>
        <p:nvSpPr>
          <p:cNvPr id="80" name="원통 79"/>
          <p:cNvSpPr/>
          <p:nvPr/>
        </p:nvSpPr>
        <p:spPr bwMode="auto">
          <a:xfrm>
            <a:off x="5883664" y="4263391"/>
            <a:ext cx="634981" cy="962601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" name="원통 101"/>
          <p:cNvSpPr/>
          <p:nvPr/>
        </p:nvSpPr>
        <p:spPr bwMode="auto">
          <a:xfrm>
            <a:off x="6823959" y="4470242"/>
            <a:ext cx="795995" cy="1370289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" name="Warning"/>
          <p:cNvSpPr>
            <a:spLocks noChangeAspect="1" noEditPoints="1"/>
          </p:cNvSpPr>
          <p:nvPr/>
        </p:nvSpPr>
        <p:spPr bwMode="auto">
          <a:xfrm>
            <a:off x="1244905" y="5323052"/>
            <a:ext cx="169862" cy="146050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5F5F5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5659072" y="5274502"/>
            <a:ext cx="734952" cy="1384089"/>
            <a:chOff x="5659071" y="5274500"/>
            <a:chExt cx="734952" cy="1384089"/>
          </a:xfrm>
        </p:grpSpPr>
        <p:sp>
          <p:nvSpPr>
            <p:cNvPr id="103" name="원통 102"/>
            <p:cNvSpPr/>
            <p:nvPr/>
          </p:nvSpPr>
          <p:spPr bwMode="auto">
            <a:xfrm>
              <a:off x="5675255" y="5755403"/>
              <a:ext cx="649165" cy="903186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RTGC</a:t>
              </a:r>
              <a:endParaRPr lang="ko-KR" altLang="en-US" sz="9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104" name="그룹 103"/>
            <p:cNvGrpSpPr/>
            <p:nvPr/>
          </p:nvGrpSpPr>
          <p:grpSpPr>
            <a:xfrm>
              <a:off x="5659071" y="5391205"/>
              <a:ext cx="734952" cy="431358"/>
              <a:chOff x="2273833" y="5089536"/>
              <a:chExt cx="734952" cy="431358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2383618" y="5290062"/>
                <a:ext cx="5153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TH12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273833" y="5089536"/>
                <a:ext cx="7349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 smtClean="0">
                    <a:latin typeface="+mn-ea"/>
                  </a:rPr>
                  <a:t>14MPH</a:t>
                </a:r>
                <a:endParaRPr lang="en-US" altLang="ko-KR" sz="700" b="1" smtClean="0">
                  <a:latin typeface="+mn-ea"/>
                </a:endParaRP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Manual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  <p:sp>
          <p:nvSpPr>
            <p:cNvPr id="108" name="Warning"/>
            <p:cNvSpPr>
              <a:spLocks noChangeAspect="1" noEditPoints="1"/>
            </p:cNvSpPr>
            <p:nvPr/>
          </p:nvSpPr>
          <p:spPr bwMode="auto">
            <a:xfrm>
              <a:off x="5933451" y="5274500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7" name="그룹 116"/>
          <p:cNvGrpSpPr/>
          <p:nvPr/>
        </p:nvGrpSpPr>
        <p:grpSpPr>
          <a:xfrm>
            <a:off x="3611786" y="5340602"/>
            <a:ext cx="734952" cy="1384089"/>
            <a:chOff x="5659071" y="5274500"/>
            <a:chExt cx="734952" cy="1384089"/>
          </a:xfrm>
        </p:grpSpPr>
        <p:sp>
          <p:nvSpPr>
            <p:cNvPr id="118" name="원통 117"/>
            <p:cNvSpPr/>
            <p:nvPr/>
          </p:nvSpPr>
          <p:spPr bwMode="auto">
            <a:xfrm>
              <a:off x="5675255" y="5755403"/>
              <a:ext cx="649165" cy="903186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RTGC</a:t>
              </a:r>
              <a:endParaRPr lang="ko-KR" altLang="en-US" sz="9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119" name="그룹 118"/>
            <p:cNvGrpSpPr/>
            <p:nvPr/>
          </p:nvGrpSpPr>
          <p:grpSpPr>
            <a:xfrm>
              <a:off x="5659071" y="5391205"/>
              <a:ext cx="734952" cy="431358"/>
              <a:chOff x="2273833" y="5089536"/>
              <a:chExt cx="734952" cy="431358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2383618" y="5290062"/>
                <a:ext cx="5153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TH12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273833" y="5089536"/>
                <a:ext cx="7349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 smtClean="0">
                    <a:latin typeface="+mn-ea"/>
                  </a:rPr>
                  <a:t>14MPH</a:t>
                </a:r>
                <a:endParaRPr lang="en-US" altLang="ko-KR" sz="700" b="1" smtClean="0">
                  <a:latin typeface="+mn-ea"/>
                </a:endParaRP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Manual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  <p:sp>
          <p:nvSpPr>
            <p:cNvPr id="120" name="Warning"/>
            <p:cNvSpPr>
              <a:spLocks noChangeAspect="1" noEditPoints="1"/>
            </p:cNvSpPr>
            <p:nvPr/>
          </p:nvSpPr>
          <p:spPr bwMode="auto">
            <a:xfrm>
              <a:off x="5933451" y="5274500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123" name="직선 연결선 122"/>
          <p:cNvCxnSpPr/>
          <p:nvPr/>
        </p:nvCxnSpPr>
        <p:spPr>
          <a:xfrm>
            <a:off x="4277136" y="3876085"/>
            <a:ext cx="957731" cy="26353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 flipH="1">
            <a:off x="2765031" y="3876087"/>
            <a:ext cx="962516" cy="25780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그룹 129"/>
          <p:cNvGrpSpPr/>
          <p:nvPr/>
        </p:nvGrpSpPr>
        <p:grpSpPr>
          <a:xfrm>
            <a:off x="3115452" y="4840458"/>
            <a:ext cx="734952" cy="678796"/>
            <a:chOff x="8207258" y="4861850"/>
            <a:chExt cx="734952" cy="678796"/>
          </a:xfrm>
        </p:grpSpPr>
        <p:sp>
          <p:nvSpPr>
            <p:cNvPr id="131" name="정육면체 130"/>
            <p:cNvSpPr/>
            <p:nvPr/>
          </p:nvSpPr>
          <p:spPr bwMode="auto">
            <a:xfrm rot="8100000">
              <a:off x="8352623" y="5281700"/>
              <a:ext cx="525982" cy="258946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449728" y="5268839"/>
              <a:ext cx="443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ITV</a:t>
              </a:r>
              <a:endParaRPr lang="ko-KR" altLang="en-US" sz="800" b="1" dirty="0" smtClean="0">
                <a:latin typeface="+mn-ea"/>
              </a:endParaRPr>
            </a:p>
          </p:txBody>
        </p:sp>
        <p:grpSp>
          <p:nvGrpSpPr>
            <p:cNvPr id="133" name="그룹 132"/>
            <p:cNvGrpSpPr/>
            <p:nvPr/>
          </p:nvGrpSpPr>
          <p:grpSpPr>
            <a:xfrm>
              <a:off x="8207258" y="4861850"/>
              <a:ext cx="734952" cy="431358"/>
              <a:chOff x="3964659" y="5793319"/>
              <a:chExt cx="734952" cy="431358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4006068" y="5993845"/>
                <a:ext cx="65213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T1012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3964659" y="5793319"/>
                <a:ext cx="7349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>
                    <a:latin typeface="+mn-ea"/>
                  </a:rPr>
                  <a:t>7</a:t>
                </a:r>
                <a:r>
                  <a:rPr lang="en-US" altLang="ko-KR" sz="800" b="1" smtClean="0">
                    <a:latin typeface="+mn-ea"/>
                  </a:rPr>
                  <a:t>MPH</a:t>
                </a: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22.6km/h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</p:grpSp>
      <p:grpSp>
        <p:nvGrpSpPr>
          <p:cNvPr id="139" name="그룹 138"/>
          <p:cNvGrpSpPr/>
          <p:nvPr/>
        </p:nvGrpSpPr>
        <p:grpSpPr>
          <a:xfrm>
            <a:off x="3939463" y="4207502"/>
            <a:ext cx="573078" cy="601230"/>
            <a:chOff x="5057642" y="4819888"/>
            <a:chExt cx="770134" cy="772576"/>
          </a:xfrm>
        </p:grpSpPr>
        <p:sp>
          <p:nvSpPr>
            <p:cNvPr id="140" name="정육면체 139"/>
            <p:cNvSpPr/>
            <p:nvPr/>
          </p:nvSpPr>
          <p:spPr bwMode="auto">
            <a:xfrm rot="2281536" flipV="1">
              <a:off x="5278406" y="5335483"/>
              <a:ext cx="521991" cy="256981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251028" y="5301105"/>
              <a:ext cx="576748" cy="276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ITV</a:t>
              </a:r>
              <a:endParaRPr lang="ko-KR" altLang="en-US" sz="800" b="1" dirty="0" smtClean="0">
                <a:latin typeface="+mn-ea"/>
              </a:endParaRPr>
            </a:p>
          </p:txBody>
        </p:sp>
        <p:grpSp>
          <p:nvGrpSpPr>
            <p:cNvPr id="142" name="그룹 141"/>
            <p:cNvGrpSpPr/>
            <p:nvPr/>
          </p:nvGrpSpPr>
          <p:grpSpPr>
            <a:xfrm>
              <a:off x="5057642" y="4819888"/>
              <a:ext cx="770134" cy="553686"/>
              <a:chOff x="3947069" y="5749293"/>
              <a:chExt cx="770134" cy="553686"/>
            </a:xfrm>
          </p:grpSpPr>
          <p:sp>
            <p:nvSpPr>
              <p:cNvPr id="143" name="TextBox 142"/>
              <p:cNvSpPr txBox="1"/>
              <p:nvPr/>
            </p:nvSpPr>
            <p:spPr>
              <a:xfrm>
                <a:off x="3947069" y="5993844"/>
                <a:ext cx="770134" cy="29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T1011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3964659" y="5749293"/>
                <a:ext cx="734952" cy="553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>
                    <a:latin typeface="+mn-ea"/>
                  </a:rPr>
                  <a:t>7</a:t>
                </a:r>
                <a:r>
                  <a:rPr lang="en-US" altLang="ko-KR" sz="800" b="1" smtClean="0">
                    <a:latin typeface="+mn-ea"/>
                  </a:rPr>
                  <a:t>MPH</a:t>
                </a: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22.6km/h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</p:grpSp>
      <p:grpSp>
        <p:nvGrpSpPr>
          <p:cNvPr id="145" name="그룹 144"/>
          <p:cNvGrpSpPr/>
          <p:nvPr/>
        </p:nvGrpSpPr>
        <p:grpSpPr>
          <a:xfrm>
            <a:off x="3314371" y="4167054"/>
            <a:ext cx="597508" cy="592314"/>
            <a:chOff x="8207258" y="4812085"/>
            <a:chExt cx="734952" cy="728561"/>
          </a:xfrm>
        </p:grpSpPr>
        <p:sp>
          <p:nvSpPr>
            <p:cNvPr id="146" name="정육면체 145"/>
            <p:cNvSpPr/>
            <p:nvPr/>
          </p:nvSpPr>
          <p:spPr bwMode="auto">
            <a:xfrm rot="8100000">
              <a:off x="8352623" y="5281700"/>
              <a:ext cx="525982" cy="258946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449727" y="5268839"/>
              <a:ext cx="443400" cy="265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ITV</a:t>
              </a:r>
              <a:endParaRPr lang="ko-KR" altLang="en-US" sz="800" b="1" dirty="0" smtClean="0">
                <a:latin typeface="+mn-ea"/>
              </a:endParaRPr>
            </a:p>
          </p:txBody>
        </p:sp>
        <p:grpSp>
          <p:nvGrpSpPr>
            <p:cNvPr id="148" name="그룹 147"/>
            <p:cNvGrpSpPr/>
            <p:nvPr/>
          </p:nvGrpSpPr>
          <p:grpSpPr>
            <a:xfrm>
              <a:off x="8207258" y="4812085"/>
              <a:ext cx="734952" cy="534220"/>
              <a:chOff x="3964659" y="5743554"/>
              <a:chExt cx="734952" cy="534220"/>
            </a:xfrm>
          </p:grpSpPr>
          <p:sp>
            <p:nvSpPr>
              <p:cNvPr id="149" name="TextBox 148"/>
              <p:cNvSpPr txBox="1"/>
              <p:nvPr/>
            </p:nvSpPr>
            <p:spPr>
              <a:xfrm>
                <a:off x="4006067" y="5993845"/>
                <a:ext cx="652134" cy="283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T1016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964659" y="5743554"/>
                <a:ext cx="734952" cy="397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>
                    <a:latin typeface="+mn-ea"/>
                  </a:rPr>
                  <a:t>7</a:t>
                </a:r>
                <a:r>
                  <a:rPr lang="en-US" altLang="ko-KR" sz="800" b="1" smtClean="0">
                    <a:latin typeface="+mn-ea"/>
                  </a:rPr>
                  <a:t>MPH</a:t>
                </a: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22.6km/h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</p:grpSp>
      <p:grpSp>
        <p:nvGrpSpPr>
          <p:cNvPr id="151" name="그룹 150"/>
          <p:cNvGrpSpPr/>
          <p:nvPr/>
        </p:nvGrpSpPr>
        <p:grpSpPr>
          <a:xfrm>
            <a:off x="3687680" y="3821569"/>
            <a:ext cx="530178" cy="469749"/>
            <a:chOff x="8278526" y="4962847"/>
            <a:chExt cx="652134" cy="577799"/>
          </a:xfrm>
        </p:grpSpPr>
        <p:sp>
          <p:nvSpPr>
            <p:cNvPr id="152" name="정육면체 151"/>
            <p:cNvSpPr/>
            <p:nvPr/>
          </p:nvSpPr>
          <p:spPr bwMode="auto">
            <a:xfrm rot="8100000">
              <a:off x="8352623" y="5281700"/>
              <a:ext cx="525982" cy="258946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449728" y="5268839"/>
              <a:ext cx="443399" cy="265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ITV</a:t>
              </a:r>
              <a:endParaRPr lang="ko-KR" altLang="en-US" sz="800" b="1" dirty="0" smtClean="0">
                <a:latin typeface="+mn-ea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8278526" y="4962847"/>
              <a:ext cx="652134" cy="28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T1016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225" name="그룹 224"/>
          <p:cNvGrpSpPr/>
          <p:nvPr/>
        </p:nvGrpSpPr>
        <p:grpSpPr>
          <a:xfrm>
            <a:off x="4122485" y="4967920"/>
            <a:ext cx="734952" cy="728550"/>
            <a:chOff x="5075232" y="4863914"/>
            <a:chExt cx="734952" cy="728550"/>
          </a:xfrm>
        </p:grpSpPr>
        <p:sp>
          <p:nvSpPr>
            <p:cNvPr id="111" name="정육면체 110"/>
            <p:cNvSpPr/>
            <p:nvPr/>
          </p:nvSpPr>
          <p:spPr bwMode="auto">
            <a:xfrm rot="2281536" flipV="1">
              <a:off x="5278406" y="5335483"/>
              <a:ext cx="521991" cy="256981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317702" y="5311363"/>
              <a:ext cx="443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smtClean="0">
                  <a:latin typeface="+mn-ea"/>
                </a:rPr>
                <a:t>ITV</a:t>
              </a:r>
              <a:endParaRPr lang="ko-KR" altLang="en-US" sz="800" b="1" dirty="0" smtClean="0">
                <a:latin typeface="+mn-ea"/>
              </a:endParaRPr>
            </a:p>
          </p:txBody>
        </p:sp>
        <p:grpSp>
          <p:nvGrpSpPr>
            <p:cNvPr id="113" name="그룹 112"/>
            <p:cNvGrpSpPr/>
            <p:nvPr/>
          </p:nvGrpSpPr>
          <p:grpSpPr>
            <a:xfrm>
              <a:off x="5075232" y="4863914"/>
              <a:ext cx="734952" cy="431358"/>
              <a:chOff x="3964659" y="5793319"/>
              <a:chExt cx="734952" cy="431358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4006068" y="5993845"/>
                <a:ext cx="65213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T1015</a:t>
                </a:r>
                <a:endParaRPr lang="ko-KR" alt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964659" y="5793319"/>
                <a:ext cx="7349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 b="1">
                    <a:latin typeface="+mn-ea"/>
                  </a:rPr>
                  <a:t>7</a:t>
                </a:r>
                <a:r>
                  <a:rPr lang="en-US" altLang="ko-KR" sz="800" b="1" smtClean="0">
                    <a:latin typeface="+mn-ea"/>
                  </a:rPr>
                  <a:t>MPH</a:t>
                </a:r>
              </a:p>
              <a:p>
                <a:pPr algn="ctr"/>
                <a:r>
                  <a:rPr lang="en-US" altLang="ko-KR" sz="700" b="1" smtClean="0">
                    <a:latin typeface="+mn-ea"/>
                  </a:rPr>
                  <a:t>22.6km/h</a:t>
                </a:r>
                <a:endParaRPr lang="ko-KR" altLang="en-US" sz="700" b="1" dirty="0" smtClean="0">
                  <a:latin typeface="+mn-ea"/>
                </a:endParaRPr>
              </a:p>
            </p:txBody>
          </p:sp>
        </p:grpSp>
      </p:grpSp>
      <p:grpSp>
        <p:nvGrpSpPr>
          <p:cNvPr id="157" name="그룹 156"/>
          <p:cNvGrpSpPr/>
          <p:nvPr/>
        </p:nvGrpSpPr>
        <p:grpSpPr>
          <a:xfrm>
            <a:off x="6870405" y="4080447"/>
            <a:ext cx="734952" cy="431358"/>
            <a:chOff x="2273833" y="5089536"/>
            <a:chExt cx="734952" cy="431358"/>
          </a:xfrm>
        </p:grpSpPr>
        <p:sp>
          <p:nvSpPr>
            <p:cNvPr id="158" name="TextBox 157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5833679" y="3884948"/>
            <a:ext cx="734952" cy="431358"/>
            <a:chOff x="2273833" y="5089536"/>
            <a:chExt cx="734952" cy="431358"/>
          </a:xfrm>
        </p:grpSpPr>
        <p:sp>
          <p:nvSpPr>
            <p:cNvPr id="161" name="TextBox 160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</a:t>
              </a:r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19MPH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167" name="원통 166"/>
          <p:cNvSpPr/>
          <p:nvPr/>
        </p:nvSpPr>
        <p:spPr bwMode="auto">
          <a:xfrm>
            <a:off x="4586654" y="4070342"/>
            <a:ext cx="284747" cy="555627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8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64" name="그룹 163"/>
          <p:cNvGrpSpPr/>
          <p:nvPr/>
        </p:nvGrpSpPr>
        <p:grpSpPr>
          <a:xfrm>
            <a:off x="4676727" y="4238932"/>
            <a:ext cx="734952" cy="431358"/>
            <a:chOff x="2273833" y="5089536"/>
            <a:chExt cx="734952" cy="431358"/>
          </a:xfrm>
        </p:grpSpPr>
        <p:sp>
          <p:nvSpPr>
            <p:cNvPr id="165" name="TextBox 164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168" name="그룹 167"/>
          <p:cNvGrpSpPr/>
          <p:nvPr/>
        </p:nvGrpSpPr>
        <p:grpSpPr>
          <a:xfrm>
            <a:off x="4385669" y="3858331"/>
            <a:ext cx="734952" cy="317788"/>
            <a:chOff x="2309791" y="5203106"/>
            <a:chExt cx="734952" cy="317788"/>
          </a:xfrm>
        </p:grpSpPr>
        <p:sp>
          <p:nvSpPr>
            <p:cNvPr id="169" name="TextBox 168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309791" y="520310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178" name="그룹 177"/>
          <p:cNvGrpSpPr/>
          <p:nvPr/>
        </p:nvGrpSpPr>
        <p:grpSpPr>
          <a:xfrm flipH="1">
            <a:off x="2859638" y="4324663"/>
            <a:ext cx="367476" cy="643259"/>
            <a:chOff x="3890902" y="4494037"/>
            <a:chExt cx="795753" cy="968212"/>
          </a:xfrm>
        </p:grpSpPr>
        <p:sp>
          <p:nvSpPr>
            <p:cNvPr id="179" name="정육면체 178"/>
            <p:cNvSpPr/>
            <p:nvPr/>
          </p:nvSpPr>
          <p:spPr bwMode="auto">
            <a:xfrm>
              <a:off x="3890902" y="507140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0" name="정육면체 179"/>
            <p:cNvSpPr/>
            <p:nvPr/>
          </p:nvSpPr>
          <p:spPr bwMode="auto">
            <a:xfrm>
              <a:off x="3890902" y="4788185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2" name="정육면체 181"/>
            <p:cNvSpPr/>
            <p:nvPr/>
          </p:nvSpPr>
          <p:spPr bwMode="auto">
            <a:xfrm>
              <a:off x="3890902" y="4494037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183" name="원통 182"/>
          <p:cNvSpPr/>
          <p:nvPr/>
        </p:nvSpPr>
        <p:spPr bwMode="auto">
          <a:xfrm>
            <a:off x="2759803" y="4712613"/>
            <a:ext cx="336045" cy="903186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9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88" name="그룹 187"/>
          <p:cNvGrpSpPr/>
          <p:nvPr/>
        </p:nvGrpSpPr>
        <p:grpSpPr>
          <a:xfrm>
            <a:off x="2574624" y="4329047"/>
            <a:ext cx="734952" cy="431358"/>
            <a:chOff x="2120085" y="5081444"/>
            <a:chExt cx="734952" cy="431358"/>
          </a:xfrm>
        </p:grpSpPr>
        <p:sp>
          <p:nvSpPr>
            <p:cNvPr id="189" name="TextBox 188"/>
            <p:cNvSpPr txBox="1"/>
            <p:nvPr/>
          </p:nvSpPr>
          <p:spPr>
            <a:xfrm>
              <a:off x="2221778" y="5281970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</a:t>
              </a:r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2120085" y="5081444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191" name="원통 190"/>
          <p:cNvSpPr/>
          <p:nvPr/>
        </p:nvSpPr>
        <p:spPr bwMode="auto">
          <a:xfrm>
            <a:off x="3178578" y="4070342"/>
            <a:ext cx="284747" cy="555627"/>
          </a:xfrm>
          <a:prstGeom prst="can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RMGC</a:t>
            </a:r>
            <a:endParaRPr lang="ko-KR" altLang="en-US" sz="8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92" name="그룹 191"/>
          <p:cNvGrpSpPr/>
          <p:nvPr/>
        </p:nvGrpSpPr>
        <p:grpSpPr>
          <a:xfrm>
            <a:off x="2977593" y="3858331"/>
            <a:ext cx="734952" cy="317788"/>
            <a:chOff x="2309791" y="5203106"/>
            <a:chExt cx="734952" cy="317788"/>
          </a:xfrm>
        </p:grpSpPr>
        <p:sp>
          <p:nvSpPr>
            <p:cNvPr id="193" name="TextBox 192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</a:t>
              </a:r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2309791" y="520310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sp>
        <p:nvSpPr>
          <p:cNvPr id="327" name="타원 326"/>
          <p:cNvSpPr/>
          <p:nvPr/>
        </p:nvSpPr>
        <p:spPr>
          <a:xfrm>
            <a:off x="112389" y="3892066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28" name="타원 327"/>
          <p:cNvSpPr/>
          <p:nvPr/>
        </p:nvSpPr>
        <p:spPr>
          <a:xfrm>
            <a:off x="2782761" y="3892066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29" name="타원 328"/>
          <p:cNvSpPr/>
          <p:nvPr/>
        </p:nvSpPr>
        <p:spPr>
          <a:xfrm>
            <a:off x="5275108" y="3892066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5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6" name="곱셈 기호 45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57" name="액자 45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58" name="액자 457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59" name="뺄셈 기호 458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cxnSp>
        <p:nvCxnSpPr>
          <p:cNvPr id="460" name="직선 연결선 459"/>
          <p:cNvCxnSpPr/>
          <p:nvPr/>
        </p:nvCxnSpPr>
        <p:spPr>
          <a:xfrm>
            <a:off x="61170" y="3876085"/>
            <a:ext cx="755612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3" name="그룹 462"/>
          <p:cNvGrpSpPr/>
          <p:nvPr/>
        </p:nvGrpSpPr>
        <p:grpSpPr>
          <a:xfrm>
            <a:off x="7421599" y="666132"/>
            <a:ext cx="180000" cy="180000"/>
            <a:chOff x="9236813" y="1010266"/>
            <a:chExt cx="354615" cy="354615"/>
          </a:xfrm>
        </p:grpSpPr>
        <p:sp>
          <p:nvSpPr>
            <p:cNvPr id="464" name="타원 463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5" name="뺄셈 기호 464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6" name="뺄셈 기호 465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7" name="뺄셈 기호 466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68" name="그룹 467"/>
          <p:cNvGrpSpPr/>
          <p:nvPr/>
        </p:nvGrpSpPr>
        <p:grpSpPr>
          <a:xfrm>
            <a:off x="7403490" y="2992574"/>
            <a:ext cx="243753" cy="883551"/>
            <a:chOff x="7315198" y="5615873"/>
            <a:chExt cx="332045" cy="1174866"/>
          </a:xfrm>
        </p:grpSpPr>
        <p:sp>
          <p:nvSpPr>
            <p:cNvPr id="469" name="직사각형 468"/>
            <p:cNvSpPr/>
            <p:nvPr/>
          </p:nvSpPr>
          <p:spPr bwMode="auto">
            <a:xfrm>
              <a:off x="7315198" y="5615873"/>
              <a:ext cx="332045" cy="1174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70" name="타원 469"/>
            <p:cNvSpPr/>
            <p:nvPr/>
          </p:nvSpPr>
          <p:spPr bwMode="auto">
            <a:xfrm>
              <a:off x="7363212" y="5656335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YT</a:t>
              </a:r>
              <a:endParaRPr lang="ko-KR" altLang="en-US" sz="6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71" name="타원 470"/>
            <p:cNvSpPr/>
            <p:nvPr/>
          </p:nvSpPr>
          <p:spPr bwMode="auto">
            <a:xfrm>
              <a:off x="7363212" y="5928177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5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OTR</a:t>
              </a:r>
              <a:endParaRPr lang="ko-KR" altLang="en-US" sz="5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72" name="타원 471"/>
            <p:cNvSpPr/>
            <p:nvPr/>
          </p:nvSpPr>
          <p:spPr bwMode="auto">
            <a:xfrm>
              <a:off x="7363212" y="6203306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RS</a:t>
              </a:r>
              <a:endParaRPr lang="ko-KR" altLang="en-US" sz="6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73" name="타원 472"/>
            <p:cNvSpPr/>
            <p:nvPr/>
          </p:nvSpPr>
          <p:spPr bwMode="auto">
            <a:xfrm>
              <a:off x="7363212" y="6491332"/>
              <a:ext cx="250853" cy="250853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EH</a:t>
              </a:r>
              <a:endParaRPr lang="ko-KR" altLang="en-US" sz="6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474" name="모서리가 둥근 직사각형 473"/>
          <p:cNvSpPr/>
          <p:nvPr/>
        </p:nvSpPr>
        <p:spPr bwMode="auto">
          <a:xfrm>
            <a:off x="105467" y="649950"/>
            <a:ext cx="714849" cy="144000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5" name="모서리가 둥근 직사각형 474"/>
          <p:cNvSpPr/>
          <p:nvPr/>
        </p:nvSpPr>
        <p:spPr bwMode="auto">
          <a:xfrm>
            <a:off x="868868" y="649950"/>
            <a:ext cx="714849" cy="144000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6" name="모서리가 둥근 직사각형 475"/>
          <p:cNvSpPr/>
          <p:nvPr/>
        </p:nvSpPr>
        <p:spPr bwMode="auto">
          <a:xfrm>
            <a:off x="1644313" y="649950"/>
            <a:ext cx="714849" cy="144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9" name="타원 478"/>
          <p:cNvSpPr/>
          <p:nvPr/>
        </p:nvSpPr>
        <p:spPr>
          <a:xfrm>
            <a:off x="3011698" y="144017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cxnSp>
        <p:nvCxnSpPr>
          <p:cNvPr id="64" name="직선 연결선 63"/>
          <p:cNvCxnSpPr/>
          <p:nvPr/>
        </p:nvCxnSpPr>
        <p:spPr>
          <a:xfrm>
            <a:off x="2753162" y="3876086"/>
            <a:ext cx="0" cy="29025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2" name="TextBox 571"/>
          <p:cNvSpPr txBox="1"/>
          <p:nvPr/>
        </p:nvSpPr>
        <p:spPr>
          <a:xfrm>
            <a:off x="4778381" y="5354700"/>
            <a:ext cx="588027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altLang="ko-KR" sz="700" b="1"/>
              <a:t>Camera</a:t>
            </a:r>
          </a:p>
          <a:p>
            <a:pPr algn="ctr">
              <a:lnSpc>
                <a:spcPts val="700"/>
              </a:lnSpc>
            </a:pPr>
            <a:r>
              <a:rPr lang="en-US" altLang="ko-KR" sz="700" b="1"/>
              <a:t>Setting</a:t>
            </a:r>
            <a:endParaRPr lang="ko-KR" altLang="en-US" sz="700" b="1"/>
          </a:p>
        </p:txBody>
      </p:sp>
      <p:sp>
        <p:nvSpPr>
          <p:cNvPr id="576" name="TextBox 575"/>
          <p:cNvSpPr txBox="1"/>
          <p:nvPr/>
        </p:nvSpPr>
        <p:spPr>
          <a:xfrm>
            <a:off x="4778381" y="5820932"/>
            <a:ext cx="588027" cy="27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en-US" altLang="ko-KR" sz="700" b="1" smtClean="0"/>
              <a:t>Action</a:t>
            </a:r>
          </a:p>
          <a:p>
            <a:pPr algn="ctr">
              <a:lnSpc>
                <a:spcPts val="700"/>
              </a:lnSpc>
            </a:pPr>
            <a:r>
              <a:rPr lang="en-US" altLang="ko-KR" sz="700" b="1" smtClean="0"/>
              <a:t>Undo</a:t>
            </a:r>
            <a:endParaRPr lang="ko-KR" altLang="en-US" sz="700" b="1"/>
          </a:p>
        </p:txBody>
      </p:sp>
      <p:grpSp>
        <p:nvGrpSpPr>
          <p:cNvPr id="643" name="그룹 642"/>
          <p:cNvGrpSpPr/>
          <p:nvPr/>
        </p:nvGrpSpPr>
        <p:grpSpPr>
          <a:xfrm>
            <a:off x="5918343" y="655369"/>
            <a:ext cx="1211844" cy="216000"/>
            <a:chOff x="5918343" y="655369"/>
            <a:chExt cx="1211844" cy="216000"/>
          </a:xfrm>
        </p:grpSpPr>
        <p:sp>
          <p:nvSpPr>
            <p:cNvPr id="644" name="직사각형 643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645" name="그룹 644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646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47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648" name="모서리가 둥근 직사각형 647"/>
          <p:cNvSpPr/>
          <p:nvPr/>
        </p:nvSpPr>
        <p:spPr bwMode="auto">
          <a:xfrm>
            <a:off x="2428823" y="649950"/>
            <a:ext cx="716400" cy="144000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19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649" name="그룹 648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650" name="직사각형 649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51" name="TextBox 650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252" name="그룹 251"/>
          <p:cNvGrpSpPr/>
          <p:nvPr/>
        </p:nvGrpSpPr>
        <p:grpSpPr>
          <a:xfrm>
            <a:off x="2295509" y="3937252"/>
            <a:ext cx="588027" cy="1359401"/>
            <a:chOff x="7899058" y="3953436"/>
            <a:chExt cx="588027" cy="1359401"/>
          </a:xfrm>
        </p:grpSpPr>
        <p:sp>
          <p:nvSpPr>
            <p:cNvPr id="253" name="직사각형 252"/>
            <p:cNvSpPr/>
            <p:nvPr/>
          </p:nvSpPr>
          <p:spPr bwMode="auto">
            <a:xfrm>
              <a:off x="8017744" y="3953436"/>
              <a:ext cx="332045" cy="1359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254" name="그룹 253"/>
            <p:cNvGrpSpPr/>
            <p:nvPr/>
          </p:nvGrpSpPr>
          <p:grpSpPr>
            <a:xfrm>
              <a:off x="7955658" y="4001988"/>
              <a:ext cx="466692" cy="248399"/>
              <a:chOff x="7228835" y="1253816"/>
              <a:chExt cx="466692" cy="248399"/>
            </a:xfrm>
          </p:grpSpPr>
          <p:grpSp>
            <p:nvGrpSpPr>
              <p:cNvPr id="270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72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73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" name="TextBox 270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55" name="그룹 254"/>
            <p:cNvGrpSpPr/>
            <p:nvPr/>
          </p:nvGrpSpPr>
          <p:grpSpPr>
            <a:xfrm>
              <a:off x="7955658" y="4406590"/>
              <a:ext cx="466692" cy="248399"/>
              <a:chOff x="7228835" y="1253816"/>
              <a:chExt cx="466692" cy="248399"/>
            </a:xfrm>
          </p:grpSpPr>
          <p:grpSp>
            <p:nvGrpSpPr>
              <p:cNvPr id="265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67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68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6" name="TextBox 265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56" name="그룹 255"/>
            <p:cNvGrpSpPr/>
            <p:nvPr/>
          </p:nvGrpSpPr>
          <p:grpSpPr>
            <a:xfrm>
              <a:off x="7952962" y="4800515"/>
              <a:ext cx="466692" cy="248399"/>
              <a:chOff x="7228835" y="1253816"/>
              <a:chExt cx="466692" cy="248399"/>
            </a:xfrm>
          </p:grpSpPr>
          <p:grpSp>
            <p:nvGrpSpPr>
              <p:cNvPr id="260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62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63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1" name="TextBox 260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257" name="TextBox 256"/>
            <p:cNvSpPr txBox="1"/>
            <p:nvPr/>
          </p:nvSpPr>
          <p:spPr>
            <a:xfrm>
              <a:off x="7899058" y="5004005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7988070" y="4250387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8003661" y="4634695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</p:grpSp>
      <p:grpSp>
        <p:nvGrpSpPr>
          <p:cNvPr id="299" name="그룹 298"/>
          <p:cNvGrpSpPr/>
          <p:nvPr/>
        </p:nvGrpSpPr>
        <p:grpSpPr>
          <a:xfrm>
            <a:off x="4792271" y="3937252"/>
            <a:ext cx="588027" cy="1359401"/>
            <a:chOff x="7899058" y="3953436"/>
            <a:chExt cx="588027" cy="1359401"/>
          </a:xfrm>
        </p:grpSpPr>
        <p:sp>
          <p:nvSpPr>
            <p:cNvPr id="300" name="직사각형 299"/>
            <p:cNvSpPr/>
            <p:nvPr/>
          </p:nvSpPr>
          <p:spPr bwMode="auto">
            <a:xfrm>
              <a:off x="8017744" y="3953436"/>
              <a:ext cx="332045" cy="1359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301" name="그룹 300"/>
            <p:cNvGrpSpPr/>
            <p:nvPr/>
          </p:nvGrpSpPr>
          <p:grpSpPr>
            <a:xfrm>
              <a:off x="7955658" y="4001988"/>
              <a:ext cx="466692" cy="248399"/>
              <a:chOff x="7228835" y="1253816"/>
              <a:chExt cx="466692" cy="248399"/>
            </a:xfrm>
          </p:grpSpPr>
          <p:grpSp>
            <p:nvGrpSpPr>
              <p:cNvPr id="317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19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20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8" name="TextBox 317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302" name="그룹 301"/>
            <p:cNvGrpSpPr/>
            <p:nvPr/>
          </p:nvGrpSpPr>
          <p:grpSpPr>
            <a:xfrm>
              <a:off x="7955658" y="4406590"/>
              <a:ext cx="466692" cy="248399"/>
              <a:chOff x="7228835" y="1253816"/>
              <a:chExt cx="466692" cy="248399"/>
            </a:xfrm>
          </p:grpSpPr>
          <p:grpSp>
            <p:nvGrpSpPr>
              <p:cNvPr id="312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1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1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3" name="TextBox 312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303" name="그룹 302"/>
            <p:cNvGrpSpPr/>
            <p:nvPr/>
          </p:nvGrpSpPr>
          <p:grpSpPr>
            <a:xfrm>
              <a:off x="7952962" y="4800515"/>
              <a:ext cx="466692" cy="248399"/>
              <a:chOff x="7228835" y="1253816"/>
              <a:chExt cx="466692" cy="248399"/>
            </a:xfrm>
          </p:grpSpPr>
          <p:grpSp>
            <p:nvGrpSpPr>
              <p:cNvPr id="307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09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10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8" name="TextBox 307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304" name="TextBox 303"/>
            <p:cNvSpPr txBox="1"/>
            <p:nvPr/>
          </p:nvSpPr>
          <p:spPr>
            <a:xfrm>
              <a:off x="7899058" y="5004005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7988070" y="4250387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8003661" y="4634695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</p:grpSp>
      <p:cxnSp>
        <p:nvCxnSpPr>
          <p:cNvPr id="322" name="직선 연결선 321"/>
          <p:cNvCxnSpPr/>
          <p:nvPr/>
        </p:nvCxnSpPr>
        <p:spPr>
          <a:xfrm>
            <a:off x="5243202" y="3876086"/>
            <a:ext cx="0" cy="29025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3" name="그룹 322"/>
          <p:cNvGrpSpPr/>
          <p:nvPr/>
        </p:nvGrpSpPr>
        <p:grpSpPr>
          <a:xfrm>
            <a:off x="7194630" y="3937252"/>
            <a:ext cx="588027" cy="1359401"/>
            <a:chOff x="7899058" y="3953436"/>
            <a:chExt cx="588027" cy="1359401"/>
          </a:xfrm>
        </p:grpSpPr>
        <p:sp>
          <p:nvSpPr>
            <p:cNvPr id="324" name="직사각형 323"/>
            <p:cNvSpPr/>
            <p:nvPr/>
          </p:nvSpPr>
          <p:spPr bwMode="auto">
            <a:xfrm>
              <a:off x="8017744" y="3953436"/>
              <a:ext cx="332045" cy="13594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325" name="그룹 324"/>
            <p:cNvGrpSpPr/>
            <p:nvPr/>
          </p:nvGrpSpPr>
          <p:grpSpPr>
            <a:xfrm>
              <a:off x="7955658" y="4001988"/>
              <a:ext cx="466692" cy="248399"/>
              <a:chOff x="7228835" y="1253816"/>
              <a:chExt cx="466692" cy="248399"/>
            </a:xfrm>
          </p:grpSpPr>
          <p:grpSp>
            <p:nvGrpSpPr>
              <p:cNvPr id="374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76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77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5" name="TextBox 374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326" name="그룹 325"/>
            <p:cNvGrpSpPr/>
            <p:nvPr/>
          </p:nvGrpSpPr>
          <p:grpSpPr>
            <a:xfrm>
              <a:off x="7955658" y="4406590"/>
              <a:ext cx="466692" cy="248399"/>
              <a:chOff x="7228835" y="1253816"/>
              <a:chExt cx="466692" cy="248399"/>
            </a:xfrm>
          </p:grpSpPr>
          <p:grpSp>
            <p:nvGrpSpPr>
              <p:cNvPr id="369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71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72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0" name="TextBox 369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330" name="그룹 329"/>
            <p:cNvGrpSpPr/>
            <p:nvPr/>
          </p:nvGrpSpPr>
          <p:grpSpPr>
            <a:xfrm>
              <a:off x="7952962" y="4800515"/>
              <a:ext cx="466692" cy="248399"/>
              <a:chOff x="7228835" y="1253816"/>
              <a:chExt cx="466692" cy="248399"/>
            </a:xfrm>
          </p:grpSpPr>
          <p:grpSp>
            <p:nvGrpSpPr>
              <p:cNvPr id="364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366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367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5" name="TextBox 364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361" name="TextBox 360"/>
            <p:cNvSpPr txBox="1"/>
            <p:nvPr/>
          </p:nvSpPr>
          <p:spPr>
            <a:xfrm>
              <a:off x="7899058" y="5004005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  <p:sp>
          <p:nvSpPr>
            <p:cNvPr id="362" name="TextBox 361"/>
            <p:cNvSpPr txBox="1"/>
            <p:nvPr/>
          </p:nvSpPr>
          <p:spPr>
            <a:xfrm>
              <a:off x="7988070" y="4250387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8003661" y="4634695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</p:grpSp>
      <p:sp>
        <p:nvSpPr>
          <p:cNvPr id="380" name="Camera"/>
          <p:cNvSpPr>
            <a:spLocks noChangeAspect="1" noEditPoints="1"/>
          </p:cNvSpPr>
          <p:nvPr/>
        </p:nvSpPr>
        <p:spPr bwMode="auto">
          <a:xfrm>
            <a:off x="88426" y="3204771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3485559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634" y="832535"/>
            <a:ext cx="368287" cy="216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8" name="직사각형 447"/>
          <p:cNvSpPr/>
          <p:nvPr/>
        </p:nvSpPr>
        <p:spPr bwMode="auto">
          <a:xfrm>
            <a:off x="7387489" y="2728042"/>
            <a:ext cx="290564" cy="264532"/>
          </a:xfrm>
          <a:prstGeom prst="rect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9" name="타원 448"/>
          <p:cNvSpPr/>
          <p:nvPr/>
        </p:nvSpPr>
        <p:spPr>
          <a:xfrm>
            <a:off x="7200383" y="2680308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0" y="1707188"/>
            <a:ext cx="5057015" cy="31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 &gt; </a:t>
            </a:r>
            <a:r>
              <a:rPr lang="ko-KR" altLang="en-US" sz="800" smtClean="0">
                <a:latin typeface="+mj-ea"/>
                <a:ea typeface="+mj-ea"/>
              </a:rPr>
              <a:t>통합검색 </a:t>
            </a:r>
            <a:r>
              <a:rPr lang="en-US" altLang="ko-KR" sz="800" smtClean="0">
                <a:latin typeface="+mj-ea"/>
                <a:ea typeface="+mj-ea"/>
              </a:rPr>
              <a:t>: Current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400580"/>
              </p:ext>
            </p:extLst>
          </p:nvPr>
        </p:nvGraphicFramePr>
        <p:xfrm>
          <a:off x="7709484" y="849870"/>
          <a:ext cx="2130802" cy="5590076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통합검색화면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메뉴바 또는 툴바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Unified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Search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활성화 영역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검색창에 장비명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콘테이너명 입력 후  검색결과로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JobList, AlarmList, EquipmentList, CCTVList, VesselList, QCLane AssignmentList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선택적으로 노출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검색 입력창</a:t>
                      </a:r>
                      <a:endParaRPr lang="en-US" altLang="ko-KR" sz="800" b="1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디폴트 입력문구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Equipment</a:t>
                      </a:r>
                      <a:r>
                        <a:rPr lang="en-US" altLang="ko-KR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Or Container ID (</a:t>
                      </a:r>
                      <a:r>
                        <a:rPr lang="ko-KR" altLang="en-US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입력 시 문구 삭제</a:t>
                      </a:r>
                      <a:r>
                        <a:rPr lang="en-US" altLang="ko-KR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및 입력 문구 출력</a:t>
                      </a:r>
                      <a:r>
                        <a:rPr lang="en-US" altLang="ko-KR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Equipment</a:t>
                      </a:r>
                      <a:r>
                        <a:rPr lang="en-US" altLang="ko-KR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Or Container ID </a:t>
                      </a:r>
                      <a:r>
                        <a:rPr lang="ko-KR" altLang="en-US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입력 가능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검색 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검색어 입력 후 버튼 클릭 시 하단 결과리스트 표시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검색 기본정보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검색 장비 또는 콘테이너의 기본 정보를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항목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썸네일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이미지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 Name, Location, Job Type, Job Status, Move On/Off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JobList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검색된 해당 장비 또는 콘테이너의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JobList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AlarmList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검색된 해당 장비 또는 콘테이너의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AlarmList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EquipmentList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검색된 해당 장비 또는 콘테이너의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EquipmentList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Screen View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Scrren View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는 자동 리사이징하여 축소됨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VT Tree View </a:t>
                      </a: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실행 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클릭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VT Tree View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영역이 활성화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(15p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참조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76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7" name="곱셈 기호 576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8" name="액자 577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9" name="액자 578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80" name="뺄셈 기호 579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81" name="그룹 580"/>
          <p:cNvGrpSpPr/>
          <p:nvPr/>
        </p:nvGrpSpPr>
        <p:grpSpPr>
          <a:xfrm>
            <a:off x="5426978" y="666132"/>
            <a:ext cx="233710" cy="233710"/>
            <a:chOff x="9236813" y="1010266"/>
            <a:chExt cx="354615" cy="354615"/>
          </a:xfrm>
        </p:grpSpPr>
        <p:sp>
          <p:nvSpPr>
            <p:cNvPr id="582" name="타원 581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83" name="뺄셈 기호 582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84" name="뺄셈 기호 583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85" name="뺄셈 기호 584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644" name="직사각형 643"/>
          <p:cNvSpPr/>
          <p:nvPr/>
        </p:nvSpPr>
        <p:spPr bwMode="auto">
          <a:xfrm>
            <a:off x="5369129" y="5611825"/>
            <a:ext cx="332045" cy="11748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5" name="타원 644"/>
          <p:cNvSpPr/>
          <p:nvPr/>
        </p:nvSpPr>
        <p:spPr bwMode="auto">
          <a:xfrm>
            <a:off x="5417143" y="5652287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YT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6" name="타원 645"/>
          <p:cNvSpPr/>
          <p:nvPr/>
        </p:nvSpPr>
        <p:spPr bwMode="auto">
          <a:xfrm>
            <a:off x="5417143" y="5924129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6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OTR</a:t>
            </a:r>
            <a:endParaRPr lang="ko-KR" altLang="en-US" sz="6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7" name="타원 646"/>
          <p:cNvSpPr/>
          <p:nvPr/>
        </p:nvSpPr>
        <p:spPr bwMode="auto">
          <a:xfrm>
            <a:off x="5417143" y="6199258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RS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8" name="타원 647"/>
          <p:cNvSpPr/>
          <p:nvPr/>
        </p:nvSpPr>
        <p:spPr bwMode="auto">
          <a:xfrm>
            <a:off x="5417143" y="6487284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EH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9" name="모서리가 둥근 직사각형 648"/>
          <p:cNvSpPr/>
          <p:nvPr/>
        </p:nvSpPr>
        <p:spPr bwMode="auto">
          <a:xfrm>
            <a:off x="113559" y="666134"/>
            <a:ext cx="714849" cy="185611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0" name="모서리가 둥근 직사각형 649"/>
          <p:cNvSpPr/>
          <p:nvPr/>
        </p:nvSpPr>
        <p:spPr bwMode="auto">
          <a:xfrm>
            <a:off x="876960" y="666134"/>
            <a:ext cx="714849" cy="185611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1" name="모서리가 둥근 직사각형 650"/>
          <p:cNvSpPr/>
          <p:nvPr/>
        </p:nvSpPr>
        <p:spPr bwMode="auto">
          <a:xfrm>
            <a:off x="1652405" y="666134"/>
            <a:ext cx="714849" cy="185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653" name="Browser" descr="&lt;SmartSettings&gt;&lt;SmartResize enabled=&quot;True&quot; minWidth=&quot;140&quot; minHeight=&quot;50&quot; /&gt;&lt;/SmartSettings&gt;"/>
          <p:cNvGrpSpPr/>
          <p:nvPr>
            <p:custDataLst>
              <p:tags r:id="rId2"/>
            </p:custDataLst>
          </p:nvPr>
        </p:nvGrpSpPr>
        <p:grpSpPr>
          <a:xfrm>
            <a:off x="5701173" y="609719"/>
            <a:ext cx="1948492" cy="6176973"/>
            <a:chOff x="595689" y="1261242"/>
            <a:chExt cx="6668461" cy="4101406"/>
          </a:xfrm>
        </p:grpSpPr>
        <p:sp>
          <p:nvSpPr>
            <p:cNvPr id="654" name="Window Body" descr="&lt;SmartSettings&gt;&lt;SmartResize anchorLeft=&quot;Absolute&quot; anchorTop=&quot;Absolute&quot; anchorRight=&quot;Absolute&quot; anchorBottom=&quot;Absolute&quot; /&gt;&lt;/SmartSettings&gt;"/>
            <p:cNvSpPr/>
            <p:nvPr>
              <p:custDataLst>
                <p:tags r:id="rId8"/>
              </p:custDataLst>
            </p:nvPr>
          </p:nvSpPr>
          <p:spPr>
            <a:xfrm>
              <a:off x="595689" y="1427196"/>
              <a:ext cx="6668458" cy="393545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5" name="Title Bar" descr="&lt;SmartSettings&gt;&lt;SmartResize anchorLeft=&quot;Absolute&quot; anchorTop=&quot;Absolute&quot; anchorRight=&quot;Absolute&quot; anchorBottom=&quot;None&quot; /&gt;&lt;/SmartSettings&gt;"/>
            <p:cNvSpPr/>
            <p:nvPr>
              <p:custDataLst>
                <p:tags r:id="rId9"/>
              </p:custDataLst>
            </p:nvPr>
          </p:nvSpPr>
          <p:spPr>
            <a:xfrm>
              <a:off x="595692" y="1261242"/>
              <a:ext cx="6668458" cy="1659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2286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b="1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Unified Search</a:t>
              </a:r>
              <a:endPara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6" name="Close Button" descr="&lt;SmartSettings&gt;&lt;SmartResize anchorLeft=&quot;None&quot; anchorTop=&quot;Absolute&quot; anchorRight=&quot;Absolute&quot; anchorBottom=&quot;None&quot; /&gt;&lt;/SmartSettings&gt;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6542427" y="1308548"/>
              <a:ext cx="336847" cy="63244"/>
            </a:xfrm>
            <a:custGeom>
              <a:avLst/>
              <a:gdLst>
                <a:gd name="T0" fmla="*/ 254 w 254"/>
                <a:gd name="T1" fmla="*/ 0 h 254"/>
                <a:gd name="T2" fmla="*/ 0 w 254"/>
                <a:gd name="T3" fmla="*/ 254 h 254"/>
                <a:gd name="T4" fmla="*/ 0 w 254"/>
                <a:gd name="T5" fmla="*/ 0 h 254"/>
                <a:gd name="T6" fmla="*/ 254 w 254"/>
                <a:gd name="T7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254">
                  <a:moveTo>
                    <a:pt x="254" y="0"/>
                  </a:moveTo>
                  <a:lnTo>
                    <a:pt x="0" y="254"/>
                  </a:lnTo>
                  <a:moveTo>
                    <a:pt x="0" y="0"/>
                  </a:moveTo>
                  <a:lnTo>
                    <a:pt x="254" y="254"/>
                  </a:lnTo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657" name="직선 연결선 656"/>
          <p:cNvCxnSpPr/>
          <p:nvPr/>
        </p:nvCxnSpPr>
        <p:spPr>
          <a:xfrm>
            <a:off x="5710181" y="609717"/>
            <a:ext cx="0" cy="61850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8" name="TextBox 657"/>
          <p:cNvSpPr txBox="1"/>
          <p:nvPr/>
        </p:nvSpPr>
        <p:spPr>
          <a:xfrm>
            <a:off x="5718274" y="1356199"/>
            <a:ext cx="1818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latin typeface="+mn-ea"/>
              </a:rPr>
              <a:t>Result</a:t>
            </a:r>
            <a:endParaRPr lang="ko-KR" altLang="en-US" sz="800" b="1" dirty="0" smtClean="0">
              <a:latin typeface="+mn-ea"/>
            </a:endParaRPr>
          </a:p>
        </p:txBody>
      </p:sp>
      <p:sp>
        <p:nvSpPr>
          <p:cNvPr id="767" name="양쪽 모서리가 둥근 사각형 766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68" name="이등변 삼각형 767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76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2" name="직사각형 781"/>
          <p:cNvSpPr/>
          <p:nvPr/>
        </p:nvSpPr>
        <p:spPr bwMode="auto">
          <a:xfrm>
            <a:off x="5771038" y="905241"/>
            <a:ext cx="1576809" cy="1925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altLang="ko-KR" sz="70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 B04</a:t>
            </a:r>
            <a:endParaRPr lang="ko-KR" altLang="en-US" sz="700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405217" y="889843"/>
            <a:ext cx="216000" cy="216000"/>
            <a:chOff x="7138180" y="889843"/>
            <a:chExt cx="216000" cy="216000"/>
          </a:xfrm>
        </p:grpSpPr>
        <p:sp>
          <p:nvSpPr>
            <p:cNvPr id="783" name="Button"/>
            <p:cNvSpPr/>
            <p:nvPr/>
          </p:nvSpPr>
          <p:spPr>
            <a:xfrm>
              <a:off x="7138180" y="889843"/>
              <a:ext cx="216000" cy="216000"/>
            </a:xfrm>
            <a:prstGeom prst="roundRect">
              <a:avLst>
                <a:gd name="adj" fmla="val 5000"/>
              </a:avLst>
            </a:prstGeom>
            <a:solidFill>
              <a:srgbClr val="FF5050"/>
            </a:solidFill>
            <a:ln w="6350">
              <a:noFill/>
            </a:ln>
            <a:effectLst>
              <a:outerShdw blurRad="38100" dist="12700" dir="5400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6200" tIns="45720" rIns="762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5" name="Search"/>
            <p:cNvSpPr>
              <a:spLocks noChangeAspect="1" noEditPoints="1"/>
            </p:cNvSpPr>
            <p:nvPr/>
          </p:nvSpPr>
          <p:spPr bwMode="auto">
            <a:xfrm>
              <a:off x="7174154" y="928695"/>
              <a:ext cx="139700" cy="142875"/>
            </a:xfrm>
            <a:custGeom>
              <a:avLst/>
              <a:gdLst>
                <a:gd name="T0" fmla="*/ 227 w 572"/>
                <a:gd name="T1" fmla="*/ 0 h 585"/>
                <a:gd name="T2" fmla="*/ 0 w 572"/>
                <a:gd name="T3" fmla="*/ 227 h 585"/>
                <a:gd name="T4" fmla="*/ 227 w 572"/>
                <a:gd name="T5" fmla="*/ 453 h 585"/>
                <a:gd name="T6" fmla="*/ 359 w 572"/>
                <a:gd name="T7" fmla="*/ 410 h 585"/>
                <a:gd name="T8" fmla="*/ 535 w 572"/>
                <a:gd name="T9" fmla="*/ 585 h 585"/>
                <a:gd name="T10" fmla="*/ 572 w 572"/>
                <a:gd name="T11" fmla="*/ 548 h 585"/>
                <a:gd name="T12" fmla="*/ 399 w 572"/>
                <a:gd name="T13" fmla="*/ 374 h 585"/>
                <a:gd name="T14" fmla="*/ 454 w 572"/>
                <a:gd name="T15" fmla="*/ 227 h 585"/>
                <a:gd name="T16" fmla="*/ 227 w 572"/>
                <a:gd name="T17" fmla="*/ 0 h 585"/>
                <a:gd name="T18" fmla="*/ 227 w 572"/>
                <a:gd name="T19" fmla="*/ 27 h 585"/>
                <a:gd name="T20" fmla="*/ 427 w 572"/>
                <a:gd name="T21" fmla="*/ 227 h 585"/>
                <a:gd name="T22" fmla="*/ 227 w 572"/>
                <a:gd name="T23" fmla="*/ 427 h 585"/>
                <a:gd name="T24" fmla="*/ 27 w 572"/>
                <a:gd name="T25" fmla="*/ 227 h 585"/>
                <a:gd name="T26" fmla="*/ 227 w 572"/>
                <a:gd name="T27" fmla="*/ 27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2" h="585">
                  <a:moveTo>
                    <a:pt x="227" y="0"/>
                  </a:moveTo>
                  <a:cubicBezTo>
                    <a:pt x="102" y="0"/>
                    <a:pt x="0" y="102"/>
                    <a:pt x="0" y="227"/>
                  </a:cubicBezTo>
                  <a:cubicBezTo>
                    <a:pt x="0" y="352"/>
                    <a:pt x="102" y="453"/>
                    <a:pt x="227" y="453"/>
                  </a:cubicBezTo>
                  <a:cubicBezTo>
                    <a:pt x="276" y="453"/>
                    <a:pt x="322" y="437"/>
                    <a:pt x="359" y="410"/>
                  </a:cubicBezTo>
                  <a:lnTo>
                    <a:pt x="535" y="585"/>
                  </a:lnTo>
                  <a:lnTo>
                    <a:pt x="572" y="548"/>
                  </a:lnTo>
                  <a:lnTo>
                    <a:pt x="399" y="374"/>
                  </a:lnTo>
                  <a:cubicBezTo>
                    <a:pt x="433" y="335"/>
                    <a:pt x="454" y="283"/>
                    <a:pt x="454" y="227"/>
                  </a:cubicBezTo>
                  <a:cubicBezTo>
                    <a:pt x="454" y="102"/>
                    <a:pt x="352" y="0"/>
                    <a:pt x="227" y="0"/>
                  </a:cubicBezTo>
                  <a:close/>
                  <a:moveTo>
                    <a:pt x="227" y="27"/>
                  </a:moveTo>
                  <a:cubicBezTo>
                    <a:pt x="338" y="27"/>
                    <a:pt x="427" y="116"/>
                    <a:pt x="427" y="227"/>
                  </a:cubicBezTo>
                  <a:cubicBezTo>
                    <a:pt x="427" y="337"/>
                    <a:pt x="338" y="427"/>
                    <a:pt x="227" y="427"/>
                  </a:cubicBezTo>
                  <a:cubicBezTo>
                    <a:pt x="116" y="427"/>
                    <a:pt x="27" y="337"/>
                    <a:pt x="27" y="227"/>
                  </a:cubicBezTo>
                  <a:cubicBezTo>
                    <a:pt x="27" y="116"/>
                    <a:pt x="116" y="27"/>
                    <a:pt x="227" y="27"/>
                  </a:cubicBezTo>
                  <a:close/>
                </a:path>
              </a:pathLst>
            </a:custGeom>
            <a:solidFill>
              <a:srgbClr val="5F5F5F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91" name="Tab Bar" descr="&lt;SmartSettings&gt;&lt;SmartOptions&gt;&lt;Code&gt;H4sIAAAAAAAEAO29B2AcSZYlJi9tynt/SvVK1+B0oQiAYBMk2JBAEOzBiM3mkuwdaUcjKasqgcplVmVdZhZAzO2dvPfee++999577733ujudTif33/8/XGZkAWz2zkrayZ4hgKrIHz9+fB8/ItZNsbxIvyimddVU5+34y/PzYpqPz5ZtXler8cvqKq9fVsWyPfyNE2n7+rpp80Xnz/FJVZb5tC2qZTP+PF/mdTHd1OTLyU/Tr19Us7zsNnu1XrbFwqLwOq8vCaOm2+xN/s7h9N11ec7oM75fVNO369X49SKr29N3bb5sqE+Bd55N86/3FqG/bOuqdIi83+unl/myxcu/cbLMFnmzog/TsPVvnPzi3zhJ6VmtJ2UxTadl1jTS5ssV0y19FPz5JGtyeUNfxHP37t30cbNeULvro/DjN/M8nRW1TEJanactfdCsV6uqbvNZ2maTdJLV4w6su31gq7q4zNo8nRISbfommzzJ6jfXq9z79Sezcp2nn3mfjN9UKx7/LTFdZO+KxXqRLteLSV4zutmkeW/siHfTL7J3hEdD6OzufBgK03lWZ1Oa1CY9r+o0Y6K1xIsfgBdY+Xm+vGjnhOC9EEHzDrPPt7PlrMzr79bZakXooNuTeba8yGf+1wRkuS7LEIxwVHWZ13Uxy9NJVZXp2bJot858hnpW1Yu06XwwSs+OV6uU+rzjAHoMh2dCnDhmeP238WKADB4RoS3hjtfzbJU3IKX7gwaRXyn3yEfa2DIXQx6/zqFU8pm0kd48PCO44inO0y2/u/FZI9A7rw68jocm+Xg2AxcsMKOsG+ItuyQZ03vPs0lebn0Ernz0EcgTe/EMnHFc5xlPNf/yWRSaabf10UejdG9nZwigATP+bjFjbqO2NzUFbGoZUOtN9bqtaQK3+hNrHpCnbbPpPM3Bm+lcmHO4swFOJiaI8P6WGfHv/8a9euOovbbpJ58N9Tr2/xgcX52363qZtvU6j3T7S/of5aVR1v4zwFwK/Tyjl24G7/35SzZJ/WVVzNKnRbOqmnxrWJhZOAZm5HcV5XKzhA0R13YfGdaNCs1vHIwUD+ugGPiQJqpQmRYxLtqq2DdJm3w5y+uRcN9xfdGk+TDJ2vr6Ror8MFXeAAp43kf1mSdo/9VqRgR8VlcLUG1ra8uqqTtCszssaLEJHuZbPNOsJXWxdfpumrN6S/N3N/MZCPK8uriA3NZ1VW999CwrSngzVbpmTEHRlNBPG+A/Jg1JcPvM5P3q/tjgH7wuFquyOC9o4rIpOagNeuQuGjgKWfqR9vvR+7gG7PIFLPIoPROmzialp0A6pDAAjKmOy4xp5Xlsrf11oO3zomkfMy5HaBzwqvddT6DN+/w1kagtLvM3+v5m7KRJWSzz3fdqvddpHbYfmErzFZyXIiuLH2A+eXCPm5wmpM7PP/vIn5CP7h6R79a02ZIc+HOSAvGiV/kUzDDrQxae8JjAYhNhBDyqtgcUgTdjIxn8K+gt6YZ/jTpseGJqel40Y+EX+jemk9HAdWk9AeWY/gsgJJSDQ23LoRaRu+jYxT9VxXTjIC7yNv3FxmZ2OE0N1mFE97wXf3yetyTXpETwk2ecwbfzrKWeV3XeIL7jb6bruqY/ymvFBRR7n+kPGPs4GM6HkKJHAjw0nP6HGyzH72pVAAfEGUnC1iVMU8wCmaed19UVyxTZ0fWCaGN1/NZHMsyiSZdVS5K3yE2oZfBuxh8Nu5nAqT/jglH8jYHB4elZcf/Z8B4eWISrAgaMVHUh0Tq5L+zTbH7zvKyIh4g6z/NzeNqM/Bh/RMQx+iIF1vY9CbI3vdaw687viWvPPgVI91VblEjftGzYhYg3AEMUS5DOyO6/E91gvAp88uW5g7IZjhs0EAom9DaksGPvv30zQTrjf+2PXz2uPnXCXu7cRCdLmO/1SdQB9X0zlzcSLUInMcy3oFifSvLq1yZXCHBk+Ov2hDFs9P3eHN5ICBI+8UrZD2huYFlSGZ5zEY9ous8N0o/HOdZiKLu5r/RnfsaznZ3vn1RtWy1uQMI8DnsbyBv1se1/eQs2wBOPTGOPB/vbeXExV3bD4IKOb2aiiCnyHzNH6tL9f2yOboEIHjdAO41fZO18TFlBb/Ai1p/0W297ky76jz8fUY7z/CapM0+3G8dIn/gwbwHthgnFczs+e3/iWVaMUQ+TGhBPW287xpWByudfl3q+/rS0E5C3AHYD8TZ8veErDadPvvxiQ0TtPzdQPrs50vb83WiY7T8DmEc+vslz76a51MFxScqweWSY0vDJuigpfZE2Ew1vg48Hcp3QKO+fPKascZ5hdkS/GSNI7pQziO/vvwKXZjLWtYSjdOcGXUVtKVCknM1zYuQNuVw8qjkFzc+6Fvrrc5XFYeujd+lgJhxPb979R+e8ldWUYafWDGFTRzpUtB+/binb3ny3aOeE30ebghw8/mBoLOyYnDZTkKzMsxkwfLdxFPZ97X8IzbiU9D/UQJDgBin7je+pOHGCtJPrM1QGZjcKlTT+3vfFJ0NwwASlpFm7Bemy3//i9KPft/59l6Qx6Cf/u/wo/SUjFT9+Qdc7xi+q5UAwQZR+VlC85VRQRFYpWLF8a0KW7d0IjbG2t4XmBbXYOaQfj9W6FEu2Lo1K2cisLdJsF598cnsNYDyc5nvF97tclv7CX5j+rvEvh3lwg5z1xlzYIfcbT0gzvf1AtsPij0k/YCoQ3tf5L1rT2nMnQYYniOEFxceDuks4OsoCLPJYHXuVN5THO10iYzqj4Q4to0Tj/QE62hDjbjbjpfIm3u4b5Bw8G2ZVhREwqSvDLjcq8SLQ3kzuG7Sa18P4Vb4gO7u1Q34SpfnrYsHcGV3NMQ/cPsvut+Vm8wz1feMw+Q1rCbsL7e/R6+v1RCiNjntwNuLRMe7RNLb/yPQ89rIoJ9V62VW1/nODcfW6tjCFRza9NRDgGwgjpsvXcO3w3BwDeDhjZTubbJnuvmm+DlOrHo2Gtd+gbhDeJO00Wy9nGYl/Q0t0MFnxN67m5Dk7h0onmhl1o6p4fy0hiD3PmhakfD9/ovvRebHMyvL2OnNQId9u1XyjZxJZxsYTweSEXK/6Zrfnhvz/64rUFuWnS1ryQna64XmDw541U/LYoIqrGuHD5BqrAEWdPp4eUTT4+O70SOLB91oD0kUAWmdqzZCBwpPrn8xr+iQrn1cU4CGD7i/QCVY300TajQFxa0bLyRfUl8Yi/NWuLi3JX3u3d2uMw8lAEBUTZy9WWZ2/qbYEFj6Mrg3/3MwQkh3f9BR9u6qLH2B15P8TkwQK9GcJn/6sTNNHL7O6oWVUXiq7IAW89FdaeUC8VIh1VjhTOo3hQhte7oNewbXA1AM03M5JVn+NCeWZjCxjul8FKVnRvHEanf7pf/c+HihH97bfsUlQflFM66qpaA6/PD8vpjlNZZ2Pv2gqRpcTl4um+ryu1ivEFR4EsTkEYrfzxauqZa7Fdzvn9GUcITz9MPtFtghWfAHkI7I9KSVIPnp/+8WIi5FML/D7WZsvEE16+H5uP7/BufIA3JxSvsm32rRYiOeG9/EEwcIuBwufeaOUGdoUHvjPLfrD46mM1O/sZr/QPLw4P82Wr0gnZU3+WkENGPXYcyPtzHPLMeGx4vGeknG8buWDjXwee6S3b2cN3ONnNfH9xl4pWqLgp+VO3xCtvmZ/L7QfyNSQPMWe9yAlHueakhcuhL1tWtw8fRYZCsSHnlssKpjHRplhYhKUgpx/TWK/Hys9q/OcRHrxNTv7ueSk9DXN1LTNZ//vZqnu5MpI3hPIzw1fuuXRHypPIrX/NTuy/MEwdn8WOcOnzf/HpnTv/8NTuvezPKWGNv/vntJbNhtMfsSe9yAWGKkz1veYFTxfUEA1z8qxgqBQ7svJT5Myfz8VewsyfP1lajy3IuAtCDc4XOfL3jTmzQvqw19qloFjSyZug1wC5aEKhEvD7+mKIkVARtLf2L+QD0l/5mfSwe+fVG1bLW7gicHEgzW6N6XobwO/l3u6EfrtEosEDYvhJ19+cfpumvNaXxpN3w6wB6LQ59XFRV6PT+u6qrc+epYVSDW2FeV/aHKykvKPSlRBmD6nxM1ymqfnFOVTulbcH53WMS1DEgLRmB1PPKeI56Yc5g3ZkWNe/kUaC0uk4DMaAtIZNoT+GgkNUaCaTX+vNVx/1d8lqWNrcwMzMxjpbRB0QbeUlLVR/haL73Xx2U53N0WuAoDS8dVy9qbSRHgPqh3bbvp7bOxr7/vpo5vWcfgVSRTRLJru5INbLQIFY/9dvWWNm8zDDeqTeOXpmtbTp+AKdOI02eYXI8PwcRxbqCQTm+Bs1LtDX1l/KzqJH5zICYgiXUDoPpA8MVx/9sn03kQwLwdE8Bbuv97gQ34Nhv1+sMY2OyOGcdhDDhrCSxYgpNQJTrnJbdxo8cF2vQF+MMvdmP+6hRsUw2yjhu4+t+gDj0iZ1xNUWKff723UwP7jFCpyAB6czQu8/vOz70yZ55YUwnNeVhkt+q6yKYxrXPwN35CFCZQnllrIskQ1xqbvvlvM2jlZo/3x3t7+3qfnt5wCPB7hpYuOPufPPgk/k+4+MYP8mr1hgjqd0Ue3BHaLGAXPze6seX5IM4xBD0zihq/M/N4b7+3f+6Zn92uCi0/fN8MqGxWx//gISUZDsuG37CcL16xe5y3Srr4yGol7fGuVRNbz9N0qI8cBaQ9a0jknHKd505BPfktd08kn3Wxi/Oc92PiHpz3xvAdieEIiWC3kPhHGetzn8E+Cjwz/7e6cvwey5un1Fxi8G/ojYe6M4JZcieeW+g3P7XUcng+bB5Vw98G38+Ji3nbmQVr5n2izb2AeFFI4EZs7DCfi9jYGzy3n4dYKq87bdb30Ub0FMv8vz7Z1fcAPy7m9x8e3Thbh2TDCTUmjbDbzUjANs5BNCcWAxfNc/Q8NJ/RzAO+bKXqVL6pLymMhOWRjVc5lfWi66LIqZgpe/ZGtr5sp2v3/X6YomhPaALWXz/nsPfI5eI57a54RDDcgECZqSIxviMPd+IQHAuw3vTioKm4D4OdQ2GseZihIX1vkO3++p0g3eSsS/bjJ83Ra5+efQZJt1vqju0c2cf11JVtz1zdK9HlVkydLDF5EEqUkSof0xdFn6Q793N6+vZwPcomTsOL7QzTv8uZxu1UMZOHjKspbaR52sd8Xcwd0CO9ggXsgARzhp1sHBV8H470bMdZuN2Hc/zDUbfGXvaEGMAbkAx+/XuXT4rxQgzcrahoGlEF1ToYaEjvJak8ihqTBSEK+XC+8yMY16FDyBol9M+c0Ka3X1ECqWZXZNSmVbGIUCmnqNl+27yGr5KmO3lNvDGAxycvq6mtiIZHeN4RIiYhJ17HeHxXEUN8QIjWHB18bk1d4PWBd/fFL/h/0QEWyR1cAAA==&lt;/Code&gt;&lt;CodeSignature&gt;jCu+5ge7H3MmU+YJ8OVg5UfykE4rOnzmp5RsiEZm+GW/oOFA4Ls33pmDI3q9blBI/Dk74wejzG7FY4C4vOdaS6iR2PA4epListS9pOdEl2Bnl9mQD5WlY4XegJIofLU3Qx5j8gyCWGYlqrXqYrGlV474IaRsay6ULCtEGqvabvwrzICYpXApQXQ4Z0tHpnTJSAqwYx5L0Y63faAhBE5o1gVoynBULr+GxsFyWEIuJVTDfzXg/i82Atowvhe87/oZWKS89ognxHa6fk74HNBu0jgPB0cr4/PgruWujwdENusfo4pJLLjrBEiW5fBuRAzsTtoLzxHklpTV2CZz4qUefA==&lt;/CodeSignature&gt;&lt;/SmartOptions&gt;&lt;SmartResize enabled=&quot;True&quot; minWidth=&quot;0&quot; minHeight=&quot;0&quot; /&gt;&lt;/SmartSettings&gt;"/>
          <p:cNvGrpSpPr/>
          <p:nvPr>
            <p:custDataLst>
              <p:tags r:id="rId3"/>
            </p:custDataLst>
          </p:nvPr>
        </p:nvGrpSpPr>
        <p:grpSpPr>
          <a:xfrm>
            <a:off x="5701173" y="1147379"/>
            <a:ext cx="1944001" cy="175028"/>
            <a:chOff x="595686" y="2423991"/>
            <a:chExt cx="3074194" cy="243708"/>
          </a:xfrm>
          <a:solidFill>
            <a:srgbClr val="FFFFFF"/>
          </a:solidFill>
        </p:grpSpPr>
        <p:cxnSp>
          <p:nvCxnSpPr>
            <p:cNvPr id="792" name="Line 1" descr="&lt;SmartSettings&gt;&lt;SmartResize anchorLeft=&quot;Absolute&quot; anchorTop=&quot;None&quot; anchorRight=&quot;None&quot; anchorBottom=&quot;Absolute&quot; /&gt;&lt;/SmartSettings&gt;"/>
            <p:cNvCxnSpPr/>
            <p:nvPr>
              <p:custDataLst>
                <p:tags r:id="rId4"/>
              </p:custDataLst>
            </p:nvPr>
          </p:nvCxnSpPr>
          <p:spPr>
            <a:xfrm flipH="1">
              <a:off x="595686" y="2663275"/>
              <a:ext cx="155648" cy="2211"/>
            </a:xfrm>
            <a:prstGeom prst="line">
              <a:avLst/>
            </a:prstGeom>
            <a:grpFill/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3" name="Line 2" descr="&lt;SmartSettings&gt;&lt;SmartResize anchorLeft=&quot;Absolute&quot; anchorTop=&quot;None&quot; anchorRight=&quot;Absolute&quot; anchorBottom=&quot;Absolute&quot; /&gt;&lt;/SmartSettings&gt;"/>
            <p:cNvCxnSpPr/>
            <p:nvPr>
              <p:custDataLst>
                <p:tags r:id="rId5"/>
              </p:custDataLst>
            </p:nvPr>
          </p:nvCxnSpPr>
          <p:spPr>
            <a:xfrm>
              <a:off x="2019044" y="2665486"/>
              <a:ext cx="1650836" cy="2211"/>
            </a:xfrm>
            <a:prstGeom prst="line">
              <a:avLst/>
            </a:prstGeom>
            <a:grpFill/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4" name="Tab Selected" descr="&lt;SmartSettings&gt;&lt;SmartResize anchorLeft=&quot;Absolute&quot; anchorTop=&quot;Absolute&quot; anchorRight=&quot;None&quot; anchorBottom=&quot;Absolute&quot; /&gt;&lt;/SmartSettings&gt;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751333" y="2423991"/>
              <a:ext cx="1272791" cy="243707"/>
            </a:xfrm>
            <a:custGeom>
              <a:avLst/>
              <a:gdLst>
                <a:gd name="T0" fmla="*/ 0 w 2218"/>
                <a:gd name="T1" fmla="*/ 670 h 670"/>
                <a:gd name="T2" fmla="*/ 0 w 2218"/>
                <a:gd name="T3" fmla="*/ 0 h 670"/>
                <a:gd name="T4" fmla="*/ 2218 w 2218"/>
                <a:gd name="T5" fmla="*/ 0 h 670"/>
                <a:gd name="T6" fmla="*/ 2218 w 2218"/>
                <a:gd name="T7" fmla="*/ 67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8" h="670">
                  <a:moveTo>
                    <a:pt x="0" y="670"/>
                  </a:moveTo>
                  <a:lnTo>
                    <a:pt x="0" y="0"/>
                  </a:lnTo>
                  <a:lnTo>
                    <a:pt x="2218" y="0"/>
                  </a:lnTo>
                  <a:lnTo>
                    <a:pt x="2218" y="670"/>
                  </a:lnTo>
                </a:path>
              </a:pathLst>
            </a:custGeom>
            <a:grpFill/>
            <a:ln w="6350" cap="sq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Current</a:t>
              </a:r>
              <a:endPara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5" name="Tab" descr="&lt;SmartSettings&gt;&lt;SmartResize anchorLeft=&quot;Absolute&quot; anchorTop=&quot;Absolute&quot; anchorRight=&quot;None&quot; anchorBottom=&quot;Absolute&quot; /&gt;&lt;/SmartSettings&gt;"/>
            <p:cNvSpPr/>
            <p:nvPr>
              <p:custDataLst>
                <p:tags r:id="rId7"/>
              </p:custDataLst>
            </p:nvPr>
          </p:nvSpPr>
          <p:spPr>
            <a:xfrm>
              <a:off x="2108960" y="2423994"/>
              <a:ext cx="1262630" cy="243705"/>
            </a:xfrm>
            <a:prstGeom prst="rect">
              <a:avLst/>
            </a:prstGeom>
            <a:grpFill/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Hstorical</a:t>
              </a:r>
              <a:endPara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4" name="직선 연결선 3"/>
          <p:cNvCxnSpPr/>
          <p:nvPr/>
        </p:nvCxnSpPr>
        <p:spPr>
          <a:xfrm>
            <a:off x="5799598" y="1556039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TextBox 796"/>
          <p:cNvSpPr txBox="1"/>
          <p:nvPr/>
        </p:nvSpPr>
        <p:spPr>
          <a:xfrm>
            <a:off x="5718274" y="2162102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JobList</a:t>
            </a:r>
            <a:endParaRPr lang="ko-KR" altLang="en-US" sz="700" b="1" dirty="0" smtClean="0">
              <a:latin typeface="+mn-ea"/>
            </a:endParaRPr>
          </a:p>
        </p:txBody>
      </p:sp>
      <p:grpSp>
        <p:nvGrpSpPr>
          <p:cNvPr id="808" name="그룹 807"/>
          <p:cNvGrpSpPr/>
          <p:nvPr/>
        </p:nvGrpSpPr>
        <p:grpSpPr>
          <a:xfrm>
            <a:off x="5838469" y="1659043"/>
            <a:ext cx="407201" cy="425798"/>
            <a:chOff x="1165253" y="842773"/>
            <a:chExt cx="3194022" cy="3581634"/>
          </a:xfrm>
        </p:grpSpPr>
        <p:sp>
          <p:nvSpPr>
            <p:cNvPr id="809" name="원통 808"/>
            <p:cNvSpPr/>
            <p:nvPr/>
          </p:nvSpPr>
          <p:spPr bwMode="auto">
            <a:xfrm>
              <a:off x="2357302" y="842773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10" name="원통 809"/>
            <p:cNvSpPr/>
            <p:nvPr/>
          </p:nvSpPr>
          <p:spPr bwMode="auto">
            <a:xfrm>
              <a:off x="3596188" y="1808205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11" name="원통 810"/>
            <p:cNvSpPr/>
            <p:nvPr/>
          </p:nvSpPr>
          <p:spPr bwMode="auto">
            <a:xfrm>
              <a:off x="2822711" y="2213178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12" name="원통 811"/>
            <p:cNvSpPr/>
            <p:nvPr/>
          </p:nvSpPr>
          <p:spPr bwMode="auto">
            <a:xfrm>
              <a:off x="1583825" y="1247746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13" name="정육면체 812"/>
            <p:cNvSpPr/>
            <p:nvPr/>
          </p:nvSpPr>
          <p:spPr bwMode="auto">
            <a:xfrm rot="2350366">
              <a:off x="1879451" y="1204566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14" name="정육면체 813"/>
            <p:cNvSpPr/>
            <p:nvPr/>
          </p:nvSpPr>
          <p:spPr bwMode="auto">
            <a:xfrm rot="2350366">
              <a:off x="1165253" y="1645628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15" name="빗면 814"/>
            <p:cNvSpPr/>
            <p:nvPr/>
          </p:nvSpPr>
          <p:spPr bwMode="auto">
            <a:xfrm rot="18449948">
              <a:off x="2527087" y="1285112"/>
              <a:ext cx="486651" cy="543950"/>
            </a:xfrm>
            <a:prstGeom prst="bevel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cxnSp>
        <p:nvCxnSpPr>
          <p:cNvPr id="818" name="직선 연결선 817"/>
          <p:cNvCxnSpPr/>
          <p:nvPr/>
        </p:nvCxnSpPr>
        <p:spPr>
          <a:xfrm>
            <a:off x="5799598" y="2163689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92708" y="1556039"/>
            <a:ext cx="1212649" cy="63094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Name</a:t>
            </a:r>
            <a:r>
              <a:rPr lang="en-US" altLang="ko-KR" sz="700" smtClean="0">
                <a:latin typeface="+mn-ea"/>
              </a:rPr>
              <a:t> : B04</a:t>
            </a:r>
          </a:p>
          <a:p>
            <a:r>
              <a:rPr lang="en-US" altLang="ko-KR" sz="700" b="1">
                <a:latin typeface="+mn-ea"/>
              </a:rPr>
              <a:t>Location</a:t>
            </a:r>
            <a:r>
              <a:rPr lang="en-US" altLang="ko-KR" sz="700">
                <a:latin typeface="+mn-ea"/>
              </a:rPr>
              <a:t> </a:t>
            </a:r>
            <a:r>
              <a:rPr lang="en-US" altLang="ko-KR" sz="700" smtClean="0">
                <a:latin typeface="+mn-ea"/>
              </a:rPr>
              <a:t>: 62B-22</a:t>
            </a:r>
          </a:p>
          <a:p>
            <a:r>
              <a:rPr lang="en-US" altLang="ko-KR" sz="700" b="1" smtClean="0">
                <a:latin typeface="+mn-ea"/>
              </a:rPr>
              <a:t>Job Type </a:t>
            </a:r>
            <a:r>
              <a:rPr lang="en-US" altLang="ko-KR" sz="700" smtClean="0">
                <a:latin typeface="+mn-ea"/>
              </a:rPr>
              <a:t>: LD</a:t>
            </a:r>
          </a:p>
          <a:p>
            <a:r>
              <a:rPr lang="en-US" altLang="ko-KR" sz="700" b="1" smtClean="0">
                <a:latin typeface="+mn-ea"/>
              </a:rPr>
              <a:t>Job Status </a:t>
            </a:r>
            <a:r>
              <a:rPr lang="en-US" altLang="ko-KR" sz="700" smtClean="0">
                <a:latin typeface="+mn-ea"/>
              </a:rPr>
              <a:t>: Processing</a:t>
            </a:r>
          </a:p>
          <a:p>
            <a:r>
              <a:rPr lang="en-US" altLang="ko-KR" sz="700" b="1" smtClean="0">
                <a:latin typeface="+mn-ea"/>
              </a:rPr>
              <a:t>Move On/Off </a:t>
            </a:r>
            <a:r>
              <a:rPr lang="en-US" altLang="ko-KR" sz="700" smtClean="0">
                <a:latin typeface="+mn-ea"/>
              </a:rPr>
              <a:t>: On</a:t>
            </a:r>
            <a:endParaRPr lang="ko-KR" altLang="en-US" sz="700" dirty="0" smtClean="0">
              <a:latin typeface="+mn-ea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073890"/>
              </p:ext>
            </p:extLst>
          </p:nvPr>
        </p:nvGraphicFramePr>
        <p:xfrm>
          <a:off x="5821325" y="2338270"/>
          <a:ext cx="1784032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CNTR</a:t>
                      </a:r>
                      <a:r>
                        <a:rPr lang="en-US" altLang="ko-KR" sz="600" b="1" baseline="0" smtClean="0"/>
                        <a:t> Num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NYKU3007372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DS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OPR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NYK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ISO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2210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Staus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Processing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Working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Partner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T1005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To</a:t>
                      </a:r>
                      <a:r>
                        <a:rPr lang="en-US" altLang="ko-KR" sz="600" b="1" baseline="0" smtClean="0"/>
                        <a:t> Location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64D-61-F-7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Loc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TPW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VslCd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HJCQ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VoyNo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45656575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PlanSeq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111353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JobFlagInfo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TandemFlg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TandemKey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TandemJoinYT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ConePlan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Fore/After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F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 Lap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16:40:51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ETA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 Min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20" name="TextBox 819"/>
          <p:cNvSpPr txBox="1"/>
          <p:nvPr/>
        </p:nvSpPr>
        <p:spPr>
          <a:xfrm>
            <a:off x="5718274" y="3591171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AlarmList</a:t>
            </a:r>
            <a:endParaRPr lang="ko-KR" altLang="en-US" sz="700" b="1" dirty="0" smtClean="0">
              <a:latin typeface="+mn-ea"/>
            </a:endParaRPr>
          </a:p>
        </p:txBody>
      </p:sp>
      <p:cxnSp>
        <p:nvCxnSpPr>
          <p:cNvPr id="821" name="직선 연결선 820"/>
          <p:cNvCxnSpPr/>
          <p:nvPr/>
        </p:nvCxnSpPr>
        <p:spPr>
          <a:xfrm>
            <a:off x="5799598" y="3592758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2" name="표 8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223395"/>
              </p:ext>
            </p:extLst>
          </p:nvPr>
        </p:nvGraphicFramePr>
        <p:xfrm>
          <a:off x="5821325" y="3767339"/>
          <a:ext cx="178403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Level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Critical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ID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2018-08-20</a:t>
                      </a:r>
                      <a:r>
                        <a:rPr lang="en-US" altLang="ko-KR" sz="600" baseline="0" smtClean="0"/>
                        <a:t> 13:37:55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Status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IDLE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C02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Description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T385</a:t>
                      </a:r>
                      <a:r>
                        <a:rPr lang="en-US" altLang="ko-KR" sz="600" baseline="0" smtClean="0"/>
                        <a:t> Start Break Down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3" name="TextBox 822"/>
          <p:cNvSpPr txBox="1"/>
          <p:nvPr/>
        </p:nvSpPr>
        <p:spPr>
          <a:xfrm>
            <a:off x="5725493" y="4300013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EquipmentList</a:t>
            </a:r>
            <a:endParaRPr lang="ko-KR" altLang="en-US" sz="700" b="1" dirty="0" smtClean="0">
              <a:latin typeface="+mn-ea"/>
            </a:endParaRPr>
          </a:p>
        </p:txBody>
      </p:sp>
      <p:cxnSp>
        <p:nvCxnSpPr>
          <p:cNvPr id="824" name="직선 연결선 823"/>
          <p:cNvCxnSpPr/>
          <p:nvPr/>
        </p:nvCxnSpPr>
        <p:spPr>
          <a:xfrm>
            <a:off x="5847276" y="4301600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5" name="표 8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88751"/>
              </p:ext>
            </p:extLst>
          </p:nvPr>
        </p:nvGraphicFramePr>
        <p:xfrm>
          <a:off x="5828543" y="4476181"/>
          <a:ext cx="1784032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Gang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Name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TC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Staus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IDLE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BlockEnterance In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X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Pow In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X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LeftJob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0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O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Login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O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HaveJob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O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Assigned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O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Break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X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Chassis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X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ConCheck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Fuel(%)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Seed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ZoneID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A/M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AUTO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27" name="타원 826"/>
          <p:cNvSpPr/>
          <p:nvPr/>
        </p:nvSpPr>
        <p:spPr>
          <a:xfrm>
            <a:off x="6647923" y="64862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828" name="타원 827"/>
          <p:cNvSpPr/>
          <p:nvPr/>
        </p:nvSpPr>
        <p:spPr>
          <a:xfrm>
            <a:off x="6164806" y="89984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829" name="타원 828"/>
          <p:cNvSpPr/>
          <p:nvPr/>
        </p:nvSpPr>
        <p:spPr>
          <a:xfrm>
            <a:off x="7276546" y="787244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830" name="타원 829"/>
          <p:cNvSpPr/>
          <p:nvPr/>
        </p:nvSpPr>
        <p:spPr>
          <a:xfrm>
            <a:off x="6197174" y="1555297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831" name="타원 830"/>
          <p:cNvSpPr/>
          <p:nvPr/>
        </p:nvSpPr>
        <p:spPr>
          <a:xfrm>
            <a:off x="6114550" y="2149696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832" name="타원 831"/>
          <p:cNvSpPr/>
          <p:nvPr/>
        </p:nvSpPr>
        <p:spPr>
          <a:xfrm>
            <a:off x="6227615" y="3573774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6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833" name="타원 832"/>
          <p:cNvSpPr/>
          <p:nvPr/>
        </p:nvSpPr>
        <p:spPr>
          <a:xfrm>
            <a:off x="6466869" y="4301600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7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834" name="타원 833"/>
          <p:cNvSpPr/>
          <p:nvPr/>
        </p:nvSpPr>
        <p:spPr>
          <a:xfrm>
            <a:off x="142682" y="891570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8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835" name="타원 834"/>
          <p:cNvSpPr/>
          <p:nvPr/>
        </p:nvSpPr>
        <p:spPr>
          <a:xfrm>
            <a:off x="158866" y="6305141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9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96" name="모서리가 둥근 직사각형 195"/>
          <p:cNvSpPr/>
          <p:nvPr/>
        </p:nvSpPr>
        <p:spPr bwMode="auto">
          <a:xfrm>
            <a:off x="2427983" y="666134"/>
            <a:ext cx="716400" cy="185611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97" name="그룹 196"/>
          <p:cNvGrpSpPr/>
          <p:nvPr/>
        </p:nvGrpSpPr>
        <p:grpSpPr>
          <a:xfrm>
            <a:off x="4133573" y="655369"/>
            <a:ext cx="1211844" cy="216000"/>
            <a:chOff x="5918343" y="655369"/>
            <a:chExt cx="1211844" cy="216000"/>
          </a:xfrm>
        </p:grpSpPr>
        <p:sp>
          <p:nvSpPr>
            <p:cNvPr id="198" name="직사각형 197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199" name="그룹 198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200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1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02" name="그룹 201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203" name="직사각형 202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194" name="그룹 193"/>
          <p:cNvGrpSpPr/>
          <p:nvPr/>
        </p:nvGrpSpPr>
        <p:grpSpPr>
          <a:xfrm>
            <a:off x="5167634" y="962506"/>
            <a:ext cx="749870" cy="3157262"/>
            <a:chOff x="7107498" y="962506"/>
            <a:chExt cx="749870" cy="3157262"/>
          </a:xfrm>
        </p:grpSpPr>
        <p:sp>
          <p:nvSpPr>
            <p:cNvPr id="195" name="직사각형 194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214" name="그룹 213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26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6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6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2" name="TextBox 26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15" name="그룹 214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25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5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5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7" name="TextBox 25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16" name="그룹 215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25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5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5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2" name="TextBox 25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17" name="그룹 216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244" name="그룹 243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246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248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249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7" name="TextBox 246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245" name="TextBox 244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218" name="그룹 217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236" name="그룹 235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238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240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241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9" name="TextBox 238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237" name="TextBox 236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219" name="TextBox 218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222" name="그룹 221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23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3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3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2" name="TextBox 23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223" name="TextBox 222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224" name="그룹 223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22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2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2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7" name="TextBox 22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225" name="TextBox 224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266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7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직사각형 133"/>
          <p:cNvSpPr/>
          <p:nvPr/>
        </p:nvSpPr>
        <p:spPr bwMode="auto">
          <a:xfrm>
            <a:off x="219926" y="4665078"/>
            <a:ext cx="357424" cy="34740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 &gt; </a:t>
            </a:r>
            <a:r>
              <a:rPr lang="ko-KR" altLang="en-US" sz="800" smtClean="0">
                <a:latin typeface="+mj-ea"/>
                <a:ea typeface="+mj-ea"/>
              </a:rPr>
              <a:t>통합검색 </a:t>
            </a:r>
            <a:r>
              <a:rPr lang="en-US" altLang="ko-KR" sz="800" smtClean="0">
                <a:latin typeface="+mj-ea"/>
                <a:ea typeface="+mj-ea"/>
              </a:rPr>
              <a:t>: </a:t>
            </a:r>
            <a:r>
              <a:rPr lang="en-US" altLang="ko-KR" sz="800" smtClean="0">
                <a:latin typeface="Segoe UI" panose="020B0502040204020203" pitchFamily="34" charset="0"/>
                <a:cs typeface="Segoe UI" panose="020B0502040204020203" pitchFamily="34" charset="0"/>
              </a:rPr>
              <a:t>Hstorical</a:t>
            </a:r>
            <a:endParaRPr lang="en-US" altLang="ko-KR" sz="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036393"/>
              </p:ext>
            </p:extLst>
          </p:nvPr>
        </p:nvGraphicFramePr>
        <p:xfrm>
          <a:off x="7709484" y="849870"/>
          <a:ext cx="2130802" cy="3109004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Historical Tab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검색 후 본 탭 클릭 시 작업이력 조회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Container </a:t>
                      </a:r>
                      <a:r>
                        <a:rPr lang="ko-KR" altLang="en-US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기본정보</a:t>
                      </a: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(Container</a:t>
                      </a:r>
                      <a:r>
                        <a:rPr lang="en-US" altLang="ko-KR" sz="800" b="1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800" b="1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검색 시</a:t>
                      </a:r>
                      <a:r>
                        <a:rPr lang="en-US" altLang="ko-KR" sz="800" b="1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Container </a:t>
                      </a:r>
                      <a:r>
                        <a:rPr lang="ko-KR" altLang="en-US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이미지</a:t>
                      </a:r>
                      <a:r>
                        <a:rPr lang="en-US" altLang="ko-KR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, ID, Location, ISO, Type, OPR </a:t>
                      </a:r>
                      <a:r>
                        <a:rPr lang="ko-KR" altLang="en-US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출력</a:t>
                      </a:r>
                      <a:r>
                        <a:rPr lang="en-US" altLang="ko-KR" sz="800" baseline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Job History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작업흐름순으로 장비정보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Job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알람정보를 순차적으로 표시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Ex&gt;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콘테이너 검색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QC(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양하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YT(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적재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이동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)TC(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운반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)OTR(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적재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이동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sym typeface="Wingdings" pitchFamily="2" charset="2"/>
                        </a:rPr>
                        <a:t>)Gate Out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76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7" name="곱셈 기호 576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8" name="액자 577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9" name="액자 578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80" name="뺄셈 기호 579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581" name="그룹 580"/>
          <p:cNvGrpSpPr/>
          <p:nvPr/>
        </p:nvGrpSpPr>
        <p:grpSpPr>
          <a:xfrm>
            <a:off x="5426978" y="666132"/>
            <a:ext cx="233710" cy="233710"/>
            <a:chOff x="9236813" y="1010266"/>
            <a:chExt cx="354615" cy="354615"/>
          </a:xfrm>
        </p:grpSpPr>
        <p:sp>
          <p:nvSpPr>
            <p:cNvPr id="582" name="타원 581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83" name="뺄셈 기호 582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84" name="뺄셈 기호 583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85" name="뺄셈 기호 584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644" name="직사각형 643"/>
          <p:cNvSpPr/>
          <p:nvPr/>
        </p:nvSpPr>
        <p:spPr bwMode="auto">
          <a:xfrm>
            <a:off x="5369129" y="5611825"/>
            <a:ext cx="332045" cy="11748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5" name="타원 644"/>
          <p:cNvSpPr/>
          <p:nvPr/>
        </p:nvSpPr>
        <p:spPr bwMode="auto">
          <a:xfrm>
            <a:off x="5417143" y="5652287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YT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6" name="타원 645"/>
          <p:cNvSpPr/>
          <p:nvPr/>
        </p:nvSpPr>
        <p:spPr bwMode="auto">
          <a:xfrm>
            <a:off x="5417143" y="5924129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6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OTR</a:t>
            </a:r>
            <a:endParaRPr lang="ko-KR" altLang="en-US" sz="6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7" name="타원 646"/>
          <p:cNvSpPr/>
          <p:nvPr/>
        </p:nvSpPr>
        <p:spPr bwMode="auto">
          <a:xfrm>
            <a:off x="5417143" y="6199258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RS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8" name="타원 647"/>
          <p:cNvSpPr/>
          <p:nvPr/>
        </p:nvSpPr>
        <p:spPr bwMode="auto">
          <a:xfrm>
            <a:off x="5417143" y="6487284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EH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49" name="모서리가 둥근 직사각형 648"/>
          <p:cNvSpPr/>
          <p:nvPr/>
        </p:nvSpPr>
        <p:spPr bwMode="auto">
          <a:xfrm>
            <a:off x="113559" y="666134"/>
            <a:ext cx="714849" cy="185611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0" name="모서리가 둥근 직사각형 649"/>
          <p:cNvSpPr/>
          <p:nvPr/>
        </p:nvSpPr>
        <p:spPr bwMode="auto">
          <a:xfrm>
            <a:off x="876960" y="666134"/>
            <a:ext cx="714849" cy="185611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51" name="모서리가 둥근 직사각형 650"/>
          <p:cNvSpPr/>
          <p:nvPr/>
        </p:nvSpPr>
        <p:spPr bwMode="auto">
          <a:xfrm>
            <a:off x="1652405" y="666134"/>
            <a:ext cx="714849" cy="1856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653" name="Browser" descr="&lt;SmartSettings&gt;&lt;SmartResize enabled=&quot;True&quot; minWidth=&quot;140&quot; minHeight=&quot;50&quot; /&gt;&lt;/SmartSettings&gt;"/>
          <p:cNvGrpSpPr/>
          <p:nvPr>
            <p:custDataLst>
              <p:tags r:id="rId2"/>
            </p:custDataLst>
          </p:nvPr>
        </p:nvGrpSpPr>
        <p:grpSpPr>
          <a:xfrm>
            <a:off x="5701173" y="609719"/>
            <a:ext cx="1948492" cy="6176973"/>
            <a:chOff x="595689" y="1261242"/>
            <a:chExt cx="6668461" cy="4101406"/>
          </a:xfrm>
        </p:grpSpPr>
        <p:sp>
          <p:nvSpPr>
            <p:cNvPr id="654" name="Window Body" descr="&lt;SmartSettings&gt;&lt;SmartResize anchorLeft=&quot;Absolute&quot; anchorTop=&quot;Absolute&quot; anchorRight=&quot;Absolute&quot; anchorBottom=&quot;Absolute&quot; /&gt;&lt;/SmartSettings&gt;"/>
            <p:cNvSpPr/>
            <p:nvPr>
              <p:custDataLst>
                <p:tags r:id="rId8"/>
              </p:custDataLst>
            </p:nvPr>
          </p:nvSpPr>
          <p:spPr>
            <a:xfrm>
              <a:off x="595689" y="1427196"/>
              <a:ext cx="6668458" cy="393545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5" name="Title Bar" descr="&lt;SmartSettings&gt;&lt;SmartResize anchorLeft=&quot;Absolute&quot; anchorTop=&quot;Absolute&quot; anchorRight=&quot;Absolute&quot; anchorBottom=&quot;None&quot; /&gt;&lt;/SmartSettings&gt;"/>
            <p:cNvSpPr/>
            <p:nvPr>
              <p:custDataLst>
                <p:tags r:id="rId9"/>
              </p:custDataLst>
            </p:nvPr>
          </p:nvSpPr>
          <p:spPr>
            <a:xfrm>
              <a:off x="595692" y="1261242"/>
              <a:ext cx="6668458" cy="1659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2286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b="1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Unified Search</a:t>
              </a:r>
              <a:endPara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6" name="Close Button" descr="&lt;SmartSettings&gt;&lt;SmartResize anchorLeft=&quot;None&quot; anchorTop=&quot;Absolute&quot; anchorRight=&quot;Absolute&quot; anchorBottom=&quot;None&quot; /&gt;&lt;/SmartSettings&gt;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6542427" y="1308548"/>
              <a:ext cx="336847" cy="63244"/>
            </a:xfrm>
            <a:custGeom>
              <a:avLst/>
              <a:gdLst>
                <a:gd name="T0" fmla="*/ 254 w 254"/>
                <a:gd name="T1" fmla="*/ 0 h 254"/>
                <a:gd name="T2" fmla="*/ 0 w 254"/>
                <a:gd name="T3" fmla="*/ 254 h 254"/>
                <a:gd name="T4" fmla="*/ 0 w 254"/>
                <a:gd name="T5" fmla="*/ 0 h 254"/>
                <a:gd name="T6" fmla="*/ 254 w 254"/>
                <a:gd name="T7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254">
                  <a:moveTo>
                    <a:pt x="254" y="0"/>
                  </a:moveTo>
                  <a:lnTo>
                    <a:pt x="0" y="254"/>
                  </a:lnTo>
                  <a:moveTo>
                    <a:pt x="0" y="0"/>
                  </a:moveTo>
                  <a:lnTo>
                    <a:pt x="254" y="254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657" name="직선 연결선 656"/>
          <p:cNvCxnSpPr/>
          <p:nvPr/>
        </p:nvCxnSpPr>
        <p:spPr>
          <a:xfrm>
            <a:off x="5710181" y="609717"/>
            <a:ext cx="0" cy="61850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8" name="TextBox 657"/>
          <p:cNvSpPr txBox="1"/>
          <p:nvPr/>
        </p:nvSpPr>
        <p:spPr>
          <a:xfrm>
            <a:off x="5718274" y="1356199"/>
            <a:ext cx="18189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smtClean="0">
                <a:latin typeface="+mn-ea"/>
              </a:rPr>
              <a:t>Result</a:t>
            </a:r>
            <a:endParaRPr lang="ko-KR" altLang="en-US" sz="900" b="1" dirty="0" smtClean="0">
              <a:latin typeface="+mn-ea"/>
            </a:endParaRPr>
          </a:p>
        </p:txBody>
      </p:sp>
      <p:sp>
        <p:nvSpPr>
          <p:cNvPr id="767" name="양쪽 모서리가 둥근 사각형 766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68" name="이등변 삼각형 767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76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2" name="직사각형 781"/>
          <p:cNvSpPr/>
          <p:nvPr/>
        </p:nvSpPr>
        <p:spPr bwMode="auto">
          <a:xfrm>
            <a:off x="5771038" y="905241"/>
            <a:ext cx="1576809" cy="1925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altLang="ko-KR" sz="70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UACU5078708</a:t>
            </a:r>
            <a:endParaRPr lang="ko-KR" altLang="en-US" sz="700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405217" y="889843"/>
            <a:ext cx="216000" cy="216000"/>
            <a:chOff x="7138180" y="889843"/>
            <a:chExt cx="216000" cy="216000"/>
          </a:xfrm>
        </p:grpSpPr>
        <p:sp>
          <p:nvSpPr>
            <p:cNvPr id="783" name="Button"/>
            <p:cNvSpPr/>
            <p:nvPr/>
          </p:nvSpPr>
          <p:spPr>
            <a:xfrm>
              <a:off x="7138180" y="889843"/>
              <a:ext cx="216000" cy="216000"/>
            </a:xfrm>
            <a:prstGeom prst="roundRect">
              <a:avLst>
                <a:gd name="adj" fmla="val 5000"/>
              </a:avLst>
            </a:prstGeom>
            <a:solidFill>
              <a:srgbClr val="FF5050"/>
            </a:solidFill>
            <a:ln w="6350">
              <a:noFill/>
            </a:ln>
            <a:effectLst>
              <a:outerShdw blurRad="38100" dist="12700" dir="5400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6200" tIns="45720" rIns="762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5" name="Search"/>
            <p:cNvSpPr>
              <a:spLocks noChangeAspect="1" noEditPoints="1"/>
            </p:cNvSpPr>
            <p:nvPr/>
          </p:nvSpPr>
          <p:spPr bwMode="auto">
            <a:xfrm>
              <a:off x="7174154" y="928695"/>
              <a:ext cx="139700" cy="142875"/>
            </a:xfrm>
            <a:custGeom>
              <a:avLst/>
              <a:gdLst>
                <a:gd name="T0" fmla="*/ 227 w 572"/>
                <a:gd name="T1" fmla="*/ 0 h 585"/>
                <a:gd name="T2" fmla="*/ 0 w 572"/>
                <a:gd name="T3" fmla="*/ 227 h 585"/>
                <a:gd name="T4" fmla="*/ 227 w 572"/>
                <a:gd name="T5" fmla="*/ 453 h 585"/>
                <a:gd name="T6" fmla="*/ 359 w 572"/>
                <a:gd name="T7" fmla="*/ 410 h 585"/>
                <a:gd name="T8" fmla="*/ 535 w 572"/>
                <a:gd name="T9" fmla="*/ 585 h 585"/>
                <a:gd name="T10" fmla="*/ 572 w 572"/>
                <a:gd name="T11" fmla="*/ 548 h 585"/>
                <a:gd name="T12" fmla="*/ 399 w 572"/>
                <a:gd name="T13" fmla="*/ 374 h 585"/>
                <a:gd name="T14" fmla="*/ 454 w 572"/>
                <a:gd name="T15" fmla="*/ 227 h 585"/>
                <a:gd name="T16" fmla="*/ 227 w 572"/>
                <a:gd name="T17" fmla="*/ 0 h 585"/>
                <a:gd name="T18" fmla="*/ 227 w 572"/>
                <a:gd name="T19" fmla="*/ 27 h 585"/>
                <a:gd name="T20" fmla="*/ 427 w 572"/>
                <a:gd name="T21" fmla="*/ 227 h 585"/>
                <a:gd name="T22" fmla="*/ 227 w 572"/>
                <a:gd name="T23" fmla="*/ 427 h 585"/>
                <a:gd name="T24" fmla="*/ 27 w 572"/>
                <a:gd name="T25" fmla="*/ 227 h 585"/>
                <a:gd name="T26" fmla="*/ 227 w 572"/>
                <a:gd name="T27" fmla="*/ 27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2" h="585">
                  <a:moveTo>
                    <a:pt x="227" y="0"/>
                  </a:moveTo>
                  <a:cubicBezTo>
                    <a:pt x="102" y="0"/>
                    <a:pt x="0" y="102"/>
                    <a:pt x="0" y="227"/>
                  </a:cubicBezTo>
                  <a:cubicBezTo>
                    <a:pt x="0" y="352"/>
                    <a:pt x="102" y="453"/>
                    <a:pt x="227" y="453"/>
                  </a:cubicBezTo>
                  <a:cubicBezTo>
                    <a:pt x="276" y="453"/>
                    <a:pt x="322" y="437"/>
                    <a:pt x="359" y="410"/>
                  </a:cubicBezTo>
                  <a:lnTo>
                    <a:pt x="535" y="585"/>
                  </a:lnTo>
                  <a:lnTo>
                    <a:pt x="572" y="548"/>
                  </a:lnTo>
                  <a:lnTo>
                    <a:pt x="399" y="374"/>
                  </a:lnTo>
                  <a:cubicBezTo>
                    <a:pt x="433" y="335"/>
                    <a:pt x="454" y="283"/>
                    <a:pt x="454" y="227"/>
                  </a:cubicBezTo>
                  <a:cubicBezTo>
                    <a:pt x="454" y="102"/>
                    <a:pt x="352" y="0"/>
                    <a:pt x="227" y="0"/>
                  </a:cubicBezTo>
                  <a:close/>
                  <a:moveTo>
                    <a:pt x="227" y="27"/>
                  </a:moveTo>
                  <a:cubicBezTo>
                    <a:pt x="338" y="27"/>
                    <a:pt x="427" y="116"/>
                    <a:pt x="427" y="227"/>
                  </a:cubicBezTo>
                  <a:cubicBezTo>
                    <a:pt x="427" y="337"/>
                    <a:pt x="338" y="427"/>
                    <a:pt x="227" y="427"/>
                  </a:cubicBezTo>
                  <a:cubicBezTo>
                    <a:pt x="116" y="427"/>
                    <a:pt x="27" y="337"/>
                    <a:pt x="27" y="227"/>
                  </a:cubicBezTo>
                  <a:cubicBezTo>
                    <a:pt x="27" y="116"/>
                    <a:pt x="116" y="27"/>
                    <a:pt x="227" y="27"/>
                  </a:cubicBezTo>
                  <a:close/>
                </a:path>
              </a:pathLst>
            </a:custGeom>
            <a:solidFill>
              <a:srgbClr val="5F5F5F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91" name="Tab Bar" descr="&lt;SmartSettings&gt;&lt;SmartOptions&gt;&lt;Code&gt;H4sIAAAAAAAEAO29B2AcSZYlJi9tynt/SvVK1+B0oQiAYBMk2JBAEOzBiM3mkuwdaUcjKasqgcplVmVdZhZAzO2dvPfee++999577733ujudTif33/8/XGZkAWz2zkrayZ4hgKrIHz9+fB8/ItZNsbxIvyimddVU5+34y/PzYpqPz5ZtXler8cvqKq9fVsWyPfyNE2n7+rpp80Xnz/FJVZb5tC2qZTP+PF/mdTHd1OTLyU/Tr19Us7zsNnu1XrbFwqLwOq8vCaOm2+xN/s7h9N11ec7oM75fVNO369X49SKr29N3bb5sqE+Bd55N86/3FqG/bOuqdIi83+unl/myxcu/cbLMFnmzog/TsPVvnPzi3zhJ6VmtJ2UxTadl1jTS5ssV0y19FPz5JGtyeUNfxHP37t30cbNeULvro/DjN/M8nRW1TEJanactfdCsV6uqbvNZ2maTdJLV4w6su31gq7q4zNo8nRISbfommzzJ6jfXq9z79Sezcp2nn3mfjN9UKx7/LTFdZO+KxXqRLteLSV4zutmkeW/siHfTL7J3hEdD6OzufBgK03lWZ1Oa1CY9r+o0Y6K1xIsfgBdY+Xm+vGjnhOC9EEHzDrPPt7PlrMzr79bZakXooNuTeba8yGf+1wRkuS7LEIxwVHWZ13Uxy9NJVZXp2bJot858hnpW1Yu06XwwSs+OV6uU+rzjAHoMh2dCnDhmeP238WKADB4RoS3hjtfzbJU3IKX7gwaRXyn3yEfa2DIXQx6/zqFU8pm0kd48PCO44inO0y2/u/FZI9A7rw68jocm+Xg2AxcsMKOsG+ItuyQZ03vPs0lebn0Ernz0EcgTe/EMnHFc5xlPNf/yWRSaabf10UejdG9nZwigATP+bjFjbqO2NzUFbGoZUOtN9bqtaQK3+hNrHpCnbbPpPM3Bm+lcmHO4swFOJiaI8P6WGfHv/8a9euOovbbpJ58N9Tr2/xgcX52363qZtvU6j3T7S/of5aVR1v4zwFwK/Tyjl24G7/35SzZJ/WVVzNKnRbOqmnxrWJhZOAZm5HcV5XKzhA0R13YfGdaNCs1vHIwUD+ugGPiQJqpQmRYxLtqq2DdJm3w5y+uRcN9xfdGk+TDJ2vr6Ror8MFXeAAp43kf1mSdo/9VqRgR8VlcLUG1ra8uqqTtCszssaLEJHuZbPNOsJXWxdfpumrN6S/N3N/MZCPK8uriA3NZ1VW999CwrSngzVbpmTEHRlNBPG+A/Jg1JcPvM5P3q/tjgH7wuFquyOC9o4rIpOagNeuQuGjgKWfqR9vvR+7gG7PIFLPIoPROmzialp0A6pDAAjKmOy4xp5Xlsrf11oO3zomkfMy5HaBzwqvddT6DN+/w1kagtLvM3+v5m7KRJWSzz3fdqvddpHbYfmErzFZyXIiuLH2A+eXCPm5wmpM7PP/vIn5CP7h6R79a02ZIc+HOSAvGiV/kUzDDrQxae8JjAYhNhBDyqtgcUgTdjIxn8K+gt6YZ/jTpseGJqel40Y+EX+jemk9HAdWk9AeWY/gsgJJSDQ23LoRaRu+jYxT9VxXTjIC7yNv3FxmZ2OE0N1mFE97wXf3yetyTXpETwk2ecwbfzrKWeV3XeIL7jb6bruqY/ymvFBRR7n+kPGPs4GM6HkKJHAjw0nP6HGyzH72pVAAfEGUnC1iVMU8wCmaed19UVyxTZ0fWCaGN1/NZHMsyiSZdVS5K3yE2oZfBuxh8Nu5nAqT/jglH8jYHB4elZcf/Z8B4eWISrAgaMVHUh0Tq5L+zTbH7zvKyIh4g6z/NzeNqM/Bh/RMQx+iIF1vY9CbI3vdaw687viWvPPgVI91VblEjftGzYhYg3AEMUS5DOyO6/E91gvAp88uW5g7IZjhs0EAom9DaksGPvv30zQTrjf+2PXz2uPnXCXu7cRCdLmO/1SdQB9X0zlzcSLUInMcy3oFifSvLq1yZXCHBk+Ov2hDFs9P3eHN5ICBI+8UrZD2huYFlSGZ5zEY9ous8N0o/HOdZiKLu5r/RnfsaznZ3vn1RtWy1uQMI8DnsbyBv1se1/eQs2wBOPTGOPB/vbeXExV3bD4IKOb2aiiCnyHzNH6tL9f2yOboEIHjdAO41fZO18TFlBb/Ai1p/0W297ky76jz8fUY7z/CapM0+3G8dIn/gwbwHthgnFczs+e3/iWVaMUQ+TGhBPW287xpWByudfl3q+/rS0E5C3AHYD8TZ8veErDadPvvxiQ0TtPzdQPrs50vb83WiY7T8DmEc+vslz76a51MFxScqweWSY0vDJuigpfZE2Ew1vg48Hcp3QKO+fPKascZ5hdkS/GSNI7pQziO/vvwKXZjLWtYSjdOcGXUVtKVCknM1zYuQNuVw8qjkFzc+6Fvrrc5XFYeujd+lgJhxPb979R+e8ldWUYafWDGFTRzpUtB+/binb3ny3aOeE30ebghw8/mBoLOyYnDZTkKzMsxkwfLdxFPZ97X8IzbiU9D/UQJDgBin7je+pOHGCtJPrM1QGZjcKlTT+3vfFJ0NwwASlpFm7Bemy3//i9KPft/59l6Qx6Cf/u/wo/SUjFT9+Qdc7xi+q5UAwQZR+VlC85VRQRFYpWLF8a0KW7d0IjbG2t4XmBbXYOaQfj9W6FEu2Lo1K2cisLdJsF598cnsNYDyc5nvF97tclv7CX5j+rvEvh3lwg5z1xlzYIfcbT0gzvf1AtsPij0k/YCoQ3tf5L1rT2nMnQYYniOEFxceDuks4OsoCLPJYHXuVN5THO10iYzqj4Q4to0Tj/QE62hDjbjbjpfIm3u4b5Bw8G2ZVhREwqSvDLjcq8SLQ3kzuG7Sa18P4Vb4gO7u1Q34SpfnrYsHcGV3NMQ/cPsvut+Vm8wz1feMw+Q1rCbsL7e/R6+v1RCiNjntwNuLRMe7RNLb/yPQ89rIoJ9V62VW1/nODcfW6tjCFRza9NRDgGwgjpsvXcO3w3BwDeDhjZTubbJnuvmm+DlOrHo2Gtd+gbhDeJO00Wy9nGYl/Q0t0MFnxN67m5Dk7h0onmhl1o6p4fy0hiD3PmhakfD9/ovvRebHMyvL2OnNQId9u1XyjZxJZxsYTweSEXK/6Zrfnhvz/64rUFuWnS1ryQna64XmDw541U/LYoIqrGuHD5BqrAEWdPp4eUTT4+O70SOLB91oD0kUAWmdqzZCBwpPrn8xr+iQrn1cU4CGD7i/QCVY300TajQFxa0bLyRfUl8Yi/NWuLi3JX3u3d2uMw8lAEBUTZy9WWZ2/qbYEFj6Mrg3/3MwQkh3f9BR9u6qLH2B15P8TkwQK9GcJn/6sTNNHL7O6oWVUXiq7IAW89FdaeUC8VIh1VjhTOo3hQhte7oNewbXA1AM03M5JVn+NCeWZjCxjul8FKVnRvHEanf7pf/c+HihH97bfsUlQflFM66qpaA6/PD8vpjlNZZ2Pv2gqRpcTl4um+ryu1ivEFR4EsTkEYrfzxauqZa7Fdzvn9GUcITz9MPtFtghWfAHkI7I9KSVIPnp/+8WIi5FML/D7WZsvEE16+H5uP7/BufIA3JxSvsm32rRYiOeG9/EEwcIuBwufeaOUGdoUHvjPLfrD46mM1O/sZr/QPLw4P82Wr0gnZU3+WkENGPXYcyPtzHPLMeGx4vGeknG8buWDjXwee6S3b2cN3ONnNfH9xl4pWqLgp+VO3xCtvmZ/L7QfyNSQPMWe9yAlHueakhcuhL1tWtw8fRYZCsSHnlssKpjHRplhYhKUgpx/TWK/Hys9q/OcRHrxNTv7ueSk9DXN1LTNZ//vZqnu5MpI3hPIzw1fuuXRHypPIrX/NTuy/MEwdn8WOcOnzf/HpnTv/8NTuvezPKWGNv/vntJbNhtMfsSe9yAWGKkz1veYFTxfUEA1z8qxgqBQ7svJT5Myfz8VewsyfP1lajy3IuAtCDc4XOfL3jTmzQvqw19qloFjSyZug1wC5aEKhEvD7+mKIkVARtLf2L+QD0l/5mfSwe+fVG1bLW7gicHEgzW6N6XobwO/l3u6EfrtEosEDYvhJ19+cfpumvNaXxpN3w6wB6LQ59XFRV6PT+u6qrc+epYVSDW2FeV/aHKykvKPSlRBmD6nxM1ymqfnFOVTulbcH53WMS1DEgLRmB1PPKeI56Yc5g3ZkWNe/kUaC0uk4DMaAtIZNoT+GgkNUaCaTX+vNVx/1d8lqWNrcwMzMxjpbRB0QbeUlLVR/haL73Xx2U53N0WuAoDS8dVy9qbSRHgPqh3bbvp7bOxr7/vpo5vWcfgVSRTRLJru5INbLQIFY/9dvWWNm8zDDeqTeOXpmtbTp+AKdOI02eYXI8PwcRxbqCQTm+Bs1LtDX1l/KzqJH5zICYgiXUDoPpA8MVx/9sn03kQwLwdE8Bbuv97gQ34Nhv1+sMY2OyOGcdhDDhrCSxYgpNQJTrnJbdxo8cF2vQF+MMvdmP+6hRsUw2yjhu4+t+gDj0iZ1xNUWKff723UwP7jFCpyAB6czQu8/vOz70yZ55YUwnNeVhkt+q6yKYxrXPwN35CFCZQnllrIskQ1xqbvvlvM2jlZo/3x3t7+3qfnt5wCPB7hpYuOPufPPgk/k+4+MYP8mr1hgjqd0Ue3BHaLGAXPze6seX5IM4xBD0zihq/M/N4b7+3f+6Zn92uCi0/fN8MqGxWx//gISUZDsuG37CcL16xe5y3Srr4yGol7fGuVRNbz9N0qI8cBaQ9a0jknHKd505BPfktd08kn3Wxi/Oc92PiHpz3xvAdieEIiWC3kPhHGetzn8E+Cjwz/7e6cvwey5un1Fxi8G/ojYe6M4JZcieeW+g3P7XUcng+bB5Vw98G38+Ji3nbmQVr5n2izb2AeFFI4EZs7DCfi9jYGzy3n4dYKq87bdb30Ub0FMv8vz7Z1fcAPy7m9x8e3Thbh2TDCTUmjbDbzUjANs5BNCcWAxfNc/Q8NJ/RzAO+bKXqVL6pLymMhOWRjVc5lfWi66LIqZgpe/ZGtr5sp2v3/X6YomhPaALWXz/nsPfI5eI57a54RDDcgECZqSIxviMPd+IQHAuw3vTioKm4D4OdQ2GseZihIX1vkO3++p0g3eSsS/bjJ83Ra5+efQZJt1vqju0c2cf11JVtz1zdK9HlVkydLDF5EEqUkSof0xdFn6Q793N6+vZwPcomTsOL7QzTv8uZxu1UMZOHjKspbaR52sd8Xcwd0CO9ggXsgARzhp1sHBV8H470bMdZuN2Hc/zDUbfGXvaEGMAbkAx+/XuXT4rxQgzcrahoGlEF1ToYaEjvJak8ihqTBSEK+XC+8yMY16FDyBol9M+c0Ka3X1ECqWZXZNSmVbGIUCmnqNl+27yGr5KmO3lNvDGAxycvq6mtiIZHeN4RIiYhJ17HeHxXEUN8QIjWHB18bk1d4PWBd/fFL/h/0QEWyR1cAAA==&lt;/Code&gt;&lt;CodeSignature&gt;jCu+5ge7H3MmU+YJ8OVg5UfykE4rOnzmp5RsiEZm+GW/oOFA4Ls33pmDI3q9blBI/Dk74wejzG7FY4C4vOdaS6iR2PA4epListS9pOdEl2Bnl9mQD5WlY4XegJIofLU3Qx5j8gyCWGYlqrXqYrGlV474IaRsay6ULCtEGqvabvwrzICYpXApQXQ4Z0tHpnTJSAqwYx5L0Y63faAhBE5o1gVoynBULr+GxsFyWEIuJVTDfzXg/i82Atowvhe87/oZWKS89ognxHa6fk74HNBu0jgPB0cr4/PgruWujwdENusfo4pJLLjrBEiW5fBuRAzsTtoLzxHklpTV2CZz4qUefA==&lt;/CodeSignature&gt;&lt;/SmartOptions&gt;&lt;SmartResize enabled=&quot;True&quot; minWidth=&quot;0&quot; minHeight=&quot;0&quot; /&gt;&lt;/SmartSettings&gt;"/>
          <p:cNvGrpSpPr/>
          <p:nvPr>
            <p:custDataLst>
              <p:tags r:id="rId3"/>
            </p:custDataLst>
          </p:nvPr>
        </p:nvGrpSpPr>
        <p:grpSpPr>
          <a:xfrm>
            <a:off x="5701173" y="1147376"/>
            <a:ext cx="1944001" cy="175032"/>
            <a:chOff x="595686" y="2423991"/>
            <a:chExt cx="3074194" cy="243714"/>
          </a:xfrm>
          <a:solidFill>
            <a:srgbClr val="FFFFFF"/>
          </a:solidFill>
        </p:grpSpPr>
        <p:cxnSp>
          <p:nvCxnSpPr>
            <p:cNvPr id="792" name="Line 1" descr="&lt;SmartSettings&gt;&lt;SmartResize anchorLeft=&quot;Absolute&quot; anchorTop=&quot;None&quot; anchorRight=&quot;None&quot; anchorBottom=&quot;Absolute&quot; /&gt;&lt;/SmartSettings&gt;"/>
            <p:cNvCxnSpPr/>
            <p:nvPr>
              <p:custDataLst>
                <p:tags r:id="rId4"/>
              </p:custDataLst>
            </p:nvPr>
          </p:nvCxnSpPr>
          <p:spPr>
            <a:xfrm flipH="1">
              <a:off x="595686" y="2663274"/>
              <a:ext cx="1513274" cy="2211"/>
            </a:xfrm>
            <a:prstGeom prst="line">
              <a:avLst/>
            </a:prstGeom>
            <a:grpFill/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3" name="Line 2" descr="&lt;SmartSettings&gt;&lt;SmartResize anchorLeft=&quot;Absolute&quot; anchorTop=&quot;None&quot; anchorRight=&quot;Absolute&quot; anchorBottom=&quot;Absolute&quot; /&gt;&lt;/SmartSettings&gt;"/>
            <p:cNvCxnSpPr/>
            <p:nvPr>
              <p:custDataLst>
                <p:tags r:id="rId5"/>
              </p:custDataLst>
            </p:nvPr>
          </p:nvCxnSpPr>
          <p:spPr>
            <a:xfrm>
              <a:off x="3371590" y="2665486"/>
              <a:ext cx="298290" cy="2211"/>
            </a:xfrm>
            <a:prstGeom prst="line">
              <a:avLst/>
            </a:prstGeom>
            <a:grpFill/>
            <a:ln w="635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4" name="Tab Selected" descr="&lt;SmartSettings&gt;&lt;SmartResize anchorLeft=&quot;Absolute&quot; anchorTop=&quot;Absolute&quot; anchorRight=&quot;None&quot; anchorBottom=&quot;Absolute&quot; /&gt;&lt;/SmartSettings&gt;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108960" y="2423998"/>
              <a:ext cx="1272792" cy="243707"/>
            </a:xfrm>
            <a:custGeom>
              <a:avLst/>
              <a:gdLst>
                <a:gd name="T0" fmla="*/ 0 w 2218"/>
                <a:gd name="T1" fmla="*/ 670 h 670"/>
                <a:gd name="T2" fmla="*/ 0 w 2218"/>
                <a:gd name="T3" fmla="*/ 0 h 670"/>
                <a:gd name="T4" fmla="*/ 2218 w 2218"/>
                <a:gd name="T5" fmla="*/ 0 h 670"/>
                <a:gd name="T6" fmla="*/ 2218 w 2218"/>
                <a:gd name="T7" fmla="*/ 67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8" h="670">
                  <a:moveTo>
                    <a:pt x="0" y="670"/>
                  </a:moveTo>
                  <a:lnTo>
                    <a:pt x="0" y="0"/>
                  </a:lnTo>
                  <a:lnTo>
                    <a:pt x="2218" y="0"/>
                  </a:lnTo>
                  <a:lnTo>
                    <a:pt x="2218" y="670"/>
                  </a:lnTo>
                </a:path>
              </a:pathLst>
            </a:custGeom>
            <a:grpFill/>
            <a:ln w="6350" cap="sq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Hstorical</a:t>
              </a:r>
              <a:endPara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5" name="Tab" descr="&lt;SmartSettings&gt;&lt;SmartResize anchorLeft=&quot;Absolute&quot; anchorTop=&quot;Absolute&quot; anchorRight=&quot;None&quot; anchorBottom=&quot;Absolute&quot; /&gt;&lt;/SmartSettings&gt;"/>
            <p:cNvSpPr/>
            <p:nvPr>
              <p:custDataLst>
                <p:tags r:id="rId7"/>
              </p:custDataLst>
            </p:nvPr>
          </p:nvSpPr>
          <p:spPr>
            <a:xfrm>
              <a:off x="751333" y="2423991"/>
              <a:ext cx="1262630" cy="243705"/>
            </a:xfrm>
            <a:prstGeom prst="rect">
              <a:avLst/>
            </a:prstGeom>
            <a:grpFill/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smtClean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Current</a:t>
              </a:r>
              <a:endParaRPr lang="en-US" sz="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4" name="직선 연결선 3"/>
          <p:cNvCxnSpPr/>
          <p:nvPr/>
        </p:nvCxnSpPr>
        <p:spPr>
          <a:xfrm>
            <a:off x="5799598" y="1556039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7" name="TextBox 796"/>
          <p:cNvSpPr txBox="1"/>
          <p:nvPr/>
        </p:nvSpPr>
        <p:spPr>
          <a:xfrm>
            <a:off x="5766826" y="2162102"/>
            <a:ext cx="183853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latin typeface="+mn-ea"/>
              </a:rPr>
              <a:t>Job History</a:t>
            </a:r>
            <a:endParaRPr lang="ko-KR" altLang="en-US" sz="800" b="1" dirty="0" smtClean="0">
              <a:latin typeface="+mn-ea"/>
            </a:endParaRPr>
          </a:p>
        </p:txBody>
      </p:sp>
      <p:cxnSp>
        <p:nvCxnSpPr>
          <p:cNvPr id="818" name="직선 연결선 817"/>
          <p:cNvCxnSpPr/>
          <p:nvPr/>
        </p:nvCxnSpPr>
        <p:spPr>
          <a:xfrm>
            <a:off x="5799598" y="3101112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7" name="타원 826"/>
          <p:cNvSpPr/>
          <p:nvPr/>
        </p:nvSpPr>
        <p:spPr>
          <a:xfrm>
            <a:off x="6690244" y="1216570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96" name="모서리가 둥근 직사각형 195"/>
          <p:cNvSpPr/>
          <p:nvPr/>
        </p:nvSpPr>
        <p:spPr bwMode="auto">
          <a:xfrm>
            <a:off x="2427983" y="666134"/>
            <a:ext cx="716400" cy="185611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97" name="그룹 196"/>
          <p:cNvGrpSpPr/>
          <p:nvPr/>
        </p:nvGrpSpPr>
        <p:grpSpPr>
          <a:xfrm>
            <a:off x="4133573" y="655369"/>
            <a:ext cx="1211844" cy="216000"/>
            <a:chOff x="5918343" y="655369"/>
            <a:chExt cx="1211844" cy="216000"/>
          </a:xfrm>
        </p:grpSpPr>
        <p:sp>
          <p:nvSpPr>
            <p:cNvPr id="198" name="직사각형 197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199" name="그룹 198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200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1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94" name="그룹 193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195" name="직사각형 194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208" name="그룹 207"/>
          <p:cNvGrpSpPr/>
          <p:nvPr/>
        </p:nvGrpSpPr>
        <p:grpSpPr>
          <a:xfrm>
            <a:off x="5794922" y="2532089"/>
            <a:ext cx="534820" cy="497650"/>
            <a:chOff x="5794922" y="1611470"/>
            <a:chExt cx="534820" cy="497650"/>
          </a:xfrm>
        </p:grpSpPr>
        <p:grpSp>
          <p:nvGrpSpPr>
            <p:cNvPr id="209" name="Image"/>
            <p:cNvGrpSpPr>
              <a:grpSpLocks/>
            </p:cNvGrpSpPr>
            <p:nvPr/>
          </p:nvGrpSpPr>
          <p:grpSpPr bwMode="auto">
            <a:xfrm>
              <a:off x="5799877" y="1611470"/>
              <a:ext cx="521772" cy="497650"/>
              <a:chOff x="508000" y="1397000"/>
              <a:chExt cx="1008112" cy="1008112"/>
            </a:xfrm>
          </p:grpSpPr>
          <p:sp>
            <p:nvSpPr>
              <p:cNvPr id="211" name="Border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2" name="Line 2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custGeom>
                <a:avLst/>
                <a:gdLst>
                  <a:gd name="connsiteX0" fmla="*/ 0 w 1008112"/>
                  <a:gd name="connsiteY0" fmla="*/ 1008112 h 1008112"/>
                  <a:gd name="connsiteX1" fmla="*/ 1008112 w 1008112"/>
                  <a:gd name="connsiteY1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112" h="1008112">
                    <a:moveTo>
                      <a:pt x="0" y="1008112"/>
                    </a:moveTo>
                    <a:lnTo>
                      <a:pt x="1008112" y="0"/>
                    </a:lnTo>
                  </a:path>
                </a:pathLst>
              </a:custGeom>
              <a:solidFill>
                <a:schemeClr val="bg1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3" name="Line 1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custGeom>
                <a:avLst/>
                <a:gdLst>
                  <a:gd name="connsiteX0" fmla="*/ 1008112 w 1008112"/>
                  <a:gd name="connsiteY0" fmla="*/ 1008112 h 1008112"/>
                  <a:gd name="connsiteX1" fmla="*/ 0 w 1008112"/>
                  <a:gd name="connsiteY1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112" h="1008112">
                    <a:moveTo>
                      <a:pt x="1008112" y="1008112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10" name="TextBox 209"/>
            <p:cNvSpPr txBox="1"/>
            <p:nvPr/>
          </p:nvSpPr>
          <p:spPr>
            <a:xfrm>
              <a:off x="5794922" y="1755105"/>
              <a:ext cx="534820" cy="20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smtClean="0">
                  <a:latin typeface="+mn-ea"/>
                </a:rPr>
                <a:t>Image</a:t>
              </a:r>
              <a:endParaRPr lang="ko-KR" altLang="en-US" sz="700" dirty="0" smtClean="0">
                <a:latin typeface="+mn-ea"/>
              </a:endParaRPr>
            </a:p>
          </p:txBody>
        </p:sp>
      </p:grpSp>
      <p:sp>
        <p:nvSpPr>
          <p:cNvPr id="214" name="직사각형 213"/>
          <p:cNvSpPr/>
          <p:nvPr/>
        </p:nvSpPr>
        <p:spPr bwMode="auto">
          <a:xfrm>
            <a:off x="5777001" y="1571643"/>
            <a:ext cx="1807885" cy="583956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5838694" y="1548931"/>
            <a:ext cx="1810435" cy="630942"/>
            <a:chOff x="5838694" y="1548931"/>
            <a:chExt cx="1810435" cy="630942"/>
          </a:xfrm>
        </p:grpSpPr>
        <p:sp>
          <p:nvSpPr>
            <p:cNvPr id="6" name="TextBox 5"/>
            <p:cNvSpPr txBox="1"/>
            <p:nvPr/>
          </p:nvSpPr>
          <p:spPr>
            <a:xfrm>
              <a:off x="6436480" y="1548931"/>
              <a:ext cx="1212649" cy="63094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700" b="1" smtClean="0">
                  <a:latin typeface="+mn-ea"/>
                </a:rPr>
                <a:t>Name</a:t>
              </a:r>
              <a:r>
                <a:rPr lang="en-US" altLang="ko-KR" sz="700">
                  <a:latin typeface="+mn-ea"/>
                </a:rPr>
                <a:t> : </a:t>
              </a:r>
              <a:r>
                <a:rPr lang="en-US" altLang="ko-KR" sz="700" smtClean="0">
                  <a:latin typeface="+mn-ea"/>
                </a:rPr>
                <a:t>UACU5078708</a:t>
              </a:r>
            </a:p>
            <a:p>
              <a:r>
                <a:rPr lang="en-US" altLang="ko-KR" sz="700" b="1" smtClean="0">
                  <a:latin typeface="+mn-ea"/>
                </a:rPr>
                <a:t>Location</a:t>
              </a:r>
              <a:r>
                <a:rPr lang="en-US" altLang="ko-KR" sz="700" smtClean="0">
                  <a:latin typeface="+mn-ea"/>
                </a:rPr>
                <a:t> : 61A-18-B-3</a:t>
              </a:r>
            </a:p>
            <a:p>
              <a:r>
                <a:rPr lang="en-US" altLang="ko-KR" sz="700" b="1" smtClean="0">
                  <a:latin typeface="+mn-ea"/>
                </a:rPr>
                <a:t>ISO </a:t>
              </a:r>
              <a:r>
                <a:rPr lang="en-US" altLang="ko-KR" sz="700" smtClean="0">
                  <a:latin typeface="+mn-ea"/>
                </a:rPr>
                <a:t>: 45G1</a:t>
              </a:r>
            </a:p>
            <a:p>
              <a:r>
                <a:rPr lang="en-US" altLang="ko-KR" sz="700" b="1" smtClean="0">
                  <a:latin typeface="+mn-ea"/>
                </a:rPr>
                <a:t>Type </a:t>
              </a:r>
              <a:r>
                <a:rPr lang="en-US" altLang="ko-KR" sz="700" smtClean="0">
                  <a:latin typeface="+mn-ea"/>
                </a:rPr>
                <a:t>: GE</a:t>
              </a:r>
            </a:p>
            <a:p>
              <a:r>
                <a:rPr lang="en-US" altLang="ko-KR" sz="700" b="1" smtClean="0">
                  <a:latin typeface="+mn-ea"/>
                </a:rPr>
                <a:t>OPR </a:t>
              </a:r>
              <a:r>
                <a:rPr lang="en-US" altLang="ko-KR" sz="700" smtClean="0">
                  <a:latin typeface="+mn-ea"/>
                </a:rPr>
                <a:t>: Valfajre Eignt S</a:t>
              </a:r>
              <a:endParaRPr lang="ko-KR" altLang="en-US" sz="700" dirty="0" smtClean="0">
                <a:latin typeface="+mn-ea"/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5838694" y="1604362"/>
              <a:ext cx="534820" cy="497650"/>
              <a:chOff x="5794922" y="1611470"/>
              <a:chExt cx="534820" cy="497650"/>
            </a:xfrm>
          </p:grpSpPr>
          <p:grpSp>
            <p:nvGrpSpPr>
              <p:cNvPr id="204" name="Image"/>
              <p:cNvGrpSpPr>
                <a:grpSpLocks/>
              </p:cNvGrpSpPr>
              <p:nvPr/>
            </p:nvGrpSpPr>
            <p:grpSpPr bwMode="auto">
              <a:xfrm>
                <a:off x="5799877" y="1611470"/>
                <a:ext cx="521772" cy="497650"/>
                <a:chOff x="508000" y="1397000"/>
                <a:chExt cx="1008112" cy="1008112"/>
              </a:xfrm>
            </p:grpSpPr>
            <p:sp>
              <p:nvSpPr>
                <p:cNvPr id="205" name="Border"/>
                <p:cNvSpPr>
                  <a:spLocks/>
                </p:cNvSpPr>
                <p:nvPr/>
              </p:nvSpPr>
              <p:spPr bwMode="auto">
                <a:xfrm>
                  <a:off x="508000" y="1397000"/>
                  <a:ext cx="1008112" cy="1008112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6" name="Line 2"/>
                <p:cNvSpPr>
                  <a:spLocks/>
                </p:cNvSpPr>
                <p:nvPr/>
              </p:nvSpPr>
              <p:spPr bwMode="auto">
                <a:xfrm>
                  <a:off x="508000" y="1397000"/>
                  <a:ext cx="1008112" cy="1008112"/>
                </a:xfrm>
                <a:custGeom>
                  <a:avLst/>
                  <a:gdLst>
                    <a:gd name="connsiteX0" fmla="*/ 0 w 1008112"/>
                    <a:gd name="connsiteY0" fmla="*/ 1008112 h 1008112"/>
                    <a:gd name="connsiteX1" fmla="*/ 1008112 w 1008112"/>
                    <a:gd name="connsiteY1" fmla="*/ 0 h 100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8112" h="1008112">
                      <a:moveTo>
                        <a:pt x="0" y="1008112"/>
                      </a:moveTo>
                      <a:lnTo>
                        <a:pt x="1008112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7" name="Line 1"/>
                <p:cNvSpPr>
                  <a:spLocks/>
                </p:cNvSpPr>
                <p:nvPr/>
              </p:nvSpPr>
              <p:spPr bwMode="auto">
                <a:xfrm>
                  <a:off x="508000" y="1397000"/>
                  <a:ext cx="1008112" cy="1008112"/>
                </a:xfrm>
                <a:custGeom>
                  <a:avLst/>
                  <a:gdLst>
                    <a:gd name="connsiteX0" fmla="*/ 1008112 w 1008112"/>
                    <a:gd name="connsiteY0" fmla="*/ 1008112 h 1008112"/>
                    <a:gd name="connsiteX1" fmla="*/ 0 w 1008112"/>
                    <a:gd name="connsiteY1" fmla="*/ 0 h 100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8112" h="1008112">
                      <a:moveTo>
                        <a:pt x="1008112" y="100811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5794922" y="1755105"/>
                <a:ext cx="534820" cy="20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" smtClean="0">
                    <a:latin typeface="+mn-ea"/>
                  </a:rPr>
                  <a:t>Image</a:t>
                </a:r>
                <a:endParaRPr lang="ko-KR" altLang="en-US" sz="700" dirty="0" smtClean="0">
                  <a:latin typeface="+mn-ea"/>
                </a:endParaRPr>
              </a:p>
            </p:txBody>
          </p:sp>
        </p:grpSp>
      </p:grpSp>
      <p:sp>
        <p:nvSpPr>
          <p:cNvPr id="216" name="TextBox 215"/>
          <p:cNvSpPr txBox="1"/>
          <p:nvPr/>
        </p:nvSpPr>
        <p:spPr>
          <a:xfrm>
            <a:off x="6436480" y="2454419"/>
            <a:ext cx="1212649" cy="63094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Name</a:t>
            </a:r>
            <a:r>
              <a:rPr lang="en-US" altLang="ko-KR" sz="700">
                <a:latin typeface="+mn-ea"/>
              </a:rPr>
              <a:t> : </a:t>
            </a:r>
            <a:r>
              <a:rPr lang="en-US" altLang="ko-KR" sz="700" smtClean="0">
                <a:latin typeface="+mn-ea"/>
              </a:rPr>
              <a:t>RC08</a:t>
            </a:r>
          </a:p>
          <a:p>
            <a:r>
              <a:rPr lang="en-US" altLang="ko-KR" sz="700" b="1" smtClean="0">
                <a:latin typeface="+mn-ea"/>
              </a:rPr>
              <a:t>Location</a:t>
            </a:r>
            <a:r>
              <a:rPr lang="en-US" altLang="ko-KR" sz="700" smtClean="0">
                <a:latin typeface="+mn-ea"/>
              </a:rPr>
              <a:t> : 5.000000</a:t>
            </a:r>
          </a:p>
          <a:p>
            <a:r>
              <a:rPr lang="en-US" altLang="ko-KR" sz="700" b="1" smtClean="0">
                <a:latin typeface="+mn-ea"/>
              </a:rPr>
              <a:t>Job Type </a:t>
            </a:r>
            <a:r>
              <a:rPr lang="en-US" altLang="ko-KR" sz="700" smtClean="0">
                <a:latin typeface="+mn-ea"/>
              </a:rPr>
              <a:t>: GE</a:t>
            </a:r>
          </a:p>
          <a:p>
            <a:r>
              <a:rPr lang="en-US" altLang="ko-KR" sz="700" b="1" smtClean="0">
                <a:latin typeface="+mn-ea"/>
              </a:rPr>
              <a:t>Job Status </a:t>
            </a:r>
            <a:r>
              <a:rPr lang="en-US" altLang="ko-KR" sz="700" smtClean="0">
                <a:latin typeface="+mn-ea"/>
              </a:rPr>
              <a:t>: Completed</a:t>
            </a:r>
          </a:p>
          <a:p>
            <a:r>
              <a:rPr lang="en-US" altLang="ko-KR" sz="700" b="1" smtClean="0">
                <a:latin typeface="+mn-ea"/>
              </a:rPr>
              <a:t>Operation MD </a:t>
            </a:r>
            <a:r>
              <a:rPr lang="en-US" altLang="ko-KR" sz="700" smtClean="0">
                <a:latin typeface="+mn-ea"/>
              </a:rPr>
              <a:t>: Manual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5718274" y="2341810"/>
            <a:ext cx="1818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solidFill>
                  <a:srgbClr val="FF3399"/>
                </a:solidFill>
                <a:latin typeface="+mn-ea"/>
              </a:rPr>
              <a:t>QC</a:t>
            </a:r>
            <a:endParaRPr lang="ko-KR" altLang="en-US" sz="800" b="1" dirty="0" smtClean="0">
              <a:solidFill>
                <a:srgbClr val="FF3399"/>
              </a:solidFill>
              <a:latin typeface="+mn-ea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5718274" y="3110553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JobList</a:t>
            </a:r>
            <a:endParaRPr lang="ko-KR" altLang="en-US" sz="700" b="1" dirty="0" smtClean="0">
              <a:latin typeface="+mn-ea"/>
            </a:endParaRPr>
          </a:p>
        </p:txBody>
      </p:sp>
      <p:graphicFrame>
        <p:nvGraphicFramePr>
          <p:cNvPr id="218" name="표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9330"/>
              </p:ext>
            </p:extLst>
          </p:nvPr>
        </p:nvGraphicFramePr>
        <p:xfrm>
          <a:off x="5821325" y="3297682"/>
          <a:ext cx="1784032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CNTR</a:t>
                      </a:r>
                      <a:r>
                        <a:rPr lang="en-US" altLang="ko-KR" sz="600" b="1" baseline="0" smtClean="0"/>
                        <a:t> Num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>
                          <a:latin typeface="+mn-ea"/>
                        </a:rPr>
                        <a:t>UACU5078708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DS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OPR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NYK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ISO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2210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Staus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Processing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Working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Partner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T1005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To</a:t>
                      </a:r>
                      <a:r>
                        <a:rPr lang="en-US" altLang="ko-KR" sz="600" b="1" baseline="0" smtClean="0"/>
                        <a:t> Location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64D-61-F-7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Loc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TPW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VslCd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HJCQ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VoyNo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45656575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PlanSeq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111353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JobFlagInfo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TandemFlg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TandemKey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TandemJoinYT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ConePlan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Fore/After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F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 Lap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16:40:51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ETA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 Min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9" name="TextBox 218"/>
          <p:cNvSpPr txBox="1"/>
          <p:nvPr/>
        </p:nvSpPr>
        <p:spPr>
          <a:xfrm>
            <a:off x="5718274" y="4570303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AlarmList</a:t>
            </a:r>
            <a:endParaRPr lang="ko-KR" altLang="en-US" sz="700" b="1" dirty="0" smtClean="0">
              <a:latin typeface="+mn-ea"/>
            </a:endParaRPr>
          </a:p>
        </p:txBody>
      </p:sp>
      <p:graphicFrame>
        <p:nvGraphicFramePr>
          <p:cNvPr id="220" name="표 2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23276"/>
              </p:ext>
            </p:extLst>
          </p:nvPr>
        </p:nvGraphicFramePr>
        <p:xfrm>
          <a:off x="5821325" y="4746471"/>
          <a:ext cx="178403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Level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Critical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ID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2018-08-20</a:t>
                      </a:r>
                      <a:r>
                        <a:rPr lang="en-US" altLang="ko-KR" sz="600" baseline="0" smtClean="0"/>
                        <a:t> 13:37:55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Status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IDLE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C02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Description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T385</a:t>
                      </a:r>
                      <a:r>
                        <a:rPr lang="en-US" altLang="ko-KR" sz="600" baseline="0" smtClean="0"/>
                        <a:t> Start Break Down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21" name="그룹 220"/>
          <p:cNvGrpSpPr/>
          <p:nvPr/>
        </p:nvGrpSpPr>
        <p:grpSpPr>
          <a:xfrm>
            <a:off x="5794922" y="5419064"/>
            <a:ext cx="534820" cy="497650"/>
            <a:chOff x="5794922" y="1611470"/>
            <a:chExt cx="534820" cy="497650"/>
          </a:xfrm>
        </p:grpSpPr>
        <p:grpSp>
          <p:nvGrpSpPr>
            <p:cNvPr id="222" name="Image"/>
            <p:cNvGrpSpPr>
              <a:grpSpLocks/>
            </p:cNvGrpSpPr>
            <p:nvPr/>
          </p:nvGrpSpPr>
          <p:grpSpPr bwMode="auto">
            <a:xfrm>
              <a:off x="5799877" y="1611470"/>
              <a:ext cx="521772" cy="497650"/>
              <a:chOff x="508000" y="1397000"/>
              <a:chExt cx="1008112" cy="1008112"/>
            </a:xfrm>
          </p:grpSpPr>
          <p:sp>
            <p:nvSpPr>
              <p:cNvPr id="224" name="Border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5" name="Line 2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custGeom>
                <a:avLst/>
                <a:gdLst>
                  <a:gd name="connsiteX0" fmla="*/ 0 w 1008112"/>
                  <a:gd name="connsiteY0" fmla="*/ 1008112 h 1008112"/>
                  <a:gd name="connsiteX1" fmla="*/ 1008112 w 1008112"/>
                  <a:gd name="connsiteY1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112" h="1008112">
                    <a:moveTo>
                      <a:pt x="0" y="1008112"/>
                    </a:moveTo>
                    <a:lnTo>
                      <a:pt x="1008112" y="0"/>
                    </a:lnTo>
                  </a:path>
                </a:pathLst>
              </a:custGeom>
              <a:solidFill>
                <a:schemeClr val="bg1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6" name="Line 1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custGeom>
                <a:avLst/>
                <a:gdLst>
                  <a:gd name="connsiteX0" fmla="*/ 1008112 w 1008112"/>
                  <a:gd name="connsiteY0" fmla="*/ 1008112 h 1008112"/>
                  <a:gd name="connsiteX1" fmla="*/ 0 w 1008112"/>
                  <a:gd name="connsiteY1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112" h="1008112">
                    <a:moveTo>
                      <a:pt x="1008112" y="1008112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3" name="TextBox 222"/>
            <p:cNvSpPr txBox="1"/>
            <p:nvPr/>
          </p:nvSpPr>
          <p:spPr>
            <a:xfrm>
              <a:off x="5794922" y="1755105"/>
              <a:ext cx="534820" cy="20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smtClean="0">
                  <a:latin typeface="+mn-ea"/>
                </a:rPr>
                <a:t>Image</a:t>
              </a:r>
              <a:endParaRPr lang="ko-KR" altLang="en-US" sz="700" dirty="0" smtClean="0">
                <a:latin typeface="+mn-ea"/>
              </a:endParaRP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6436480" y="5341394"/>
            <a:ext cx="1212649" cy="63094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Name</a:t>
            </a:r>
            <a:r>
              <a:rPr lang="en-US" altLang="ko-KR" sz="700">
                <a:latin typeface="+mn-ea"/>
              </a:rPr>
              <a:t> </a:t>
            </a:r>
            <a:r>
              <a:rPr lang="en-US" altLang="ko-KR" sz="700" smtClean="0">
                <a:latin typeface="+mn-ea"/>
              </a:rPr>
              <a:t>: T1046</a:t>
            </a:r>
          </a:p>
          <a:p>
            <a:r>
              <a:rPr lang="en-US" altLang="ko-KR" sz="700" b="1" smtClean="0">
                <a:latin typeface="+mn-ea"/>
              </a:rPr>
              <a:t>Job Type</a:t>
            </a:r>
            <a:r>
              <a:rPr lang="en-US" altLang="ko-KR" sz="700" smtClean="0">
                <a:latin typeface="+mn-ea"/>
              </a:rPr>
              <a:t> : LD</a:t>
            </a:r>
          </a:p>
          <a:p>
            <a:r>
              <a:rPr lang="en-US" altLang="ko-KR" sz="700" b="1" smtClean="0">
                <a:latin typeface="+mn-ea"/>
              </a:rPr>
              <a:t>Ioperation MD </a:t>
            </a:r>
            <a:r>
              <a:rPr lang="en-US" altLang="ko-KR" sz="700" smtClean="0">
                <a:latin typeface="+mn-ea"/>
              </a:rPr>
              <a:t>: Auto</a:t>
            </a:r>
          </a:p>
          <a:p>
            <a:r>
              <a:rPr lang="en-US" altLang="ko-KR" sz="700" b="1" smtClean="0">
                <a:latin typeface="+mn-ea"/>
              </a:rPr>
              <a:t>Chassis NO </a:t>
            </a:r>
            <a:r>
              <a:rPr lang="en-US" altLang="ko-KR" sz="700" smtClean="0">
                <a:latin typeface="+mn-ea"/>
              </a:rPr>
              <a:t>: 5654545 </a:t>
            </a:r>
          </a:p>
          <a:p>
            <a:r>
              <a:rPr lang="en-US" altLang="ko-KR" sz="700" b="1" smtClean="0">
                <a:latin typeface="+mn-ea"/>
              </a:rPr>
              <a:t>Driver ID </a:t>
            </a:r>
            <a:r>
              <a:rPr lang="en-US" altLang="ko-KR" sz="700" smtClean="0">
                <a:latin typeface="+mn-ea"/>
              </a:rPr>
              <a:t>: D493292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5718274" y="5228785"/>
            <a:ext cx="1818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smtClean="0">
                <a:solidFill>
                  <a:srgbClr val="FF3399"/>
                </a:solidFill>
                <a:latin typeface="+mn-ea"/>
              </a:rPr>
              <a:t>YT(OTR)</a:t>
            </a:r>
            <a:endParaRPr lang="ko-KR" altLang="en-US" sz="800" b="1" dirty="0" smtClean="0">
              <a:solidFill>
                <a:srgbClr val="FF3399"/>
              </a:solidFill>
              <a:latin typeface="+mn-ea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5718274" y="5940884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JobList</a:t>
            </a:r>
            <a:endParaRPr lang="ko-KR" altLang="en-US" sz="700" b="1" dirty="0" smtClean="0">
              <a:latin typeface="+mn-ea"/>
            </a:endParaRPr>
          </a:p>
        </p:txBody>
      </p:sp>
      <p:cxnSp>
        <p:nvCxnSpPr>
          <p:cNvPr id="230" name="직선 연결선 229"/>
          <p:cNvCxnSpPr/>
          <p:nvPr/>
        </p:nvCxnSpPr>
        <p:spPr>
          <a:xfrm>
            <a:off x="5799598" y="5254924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1" name="표 2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716893"/>
              </p:ext>
            </p:extLst>
          </p:nvPr>
        </p:nvGraphicFramePr>
        <p:xfrm>
          <a:off x="5821325" y="6118338"/>
          <a:ext cx="1784032" cy="54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CNTR</a:t>
                      </a:r>
                      <a:r>
                        <a:rPr lang="en-US" altLang="ko-KR" sz="600" b="1" baseline="0" smtClean="0"/>
                        <a:t> Num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>
                          <a:latin typeface="+mn-ea"/>
                        </a:rPr>
                        <a:t>UACU5078708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DS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OPR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NYK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ISO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2210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Staus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Processing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Working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Partner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T1005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To</a:t>
                      </a:r>
                      <a:r>
                        <a:rPr lang="en-US" altLang="ko-KR" sz="600" b="1" baseline="0" smtClean="0"/>
                        <a:t> Location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64D-61-F-7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오각형 12"/>
          <p:cNvSpPr/>
          <p:nvPr/>
        </p:nvSpPr>
        <p:spPr bwMode="auto">
          <a:xfrm rot="5400000">
            <a:off x="8088605" y="6123955"/>
            <a:ext cx="336605" cy="900239"/>
          </a:xfrm>
          <a:prstGeom prst="homePlate">
            <a:avLst>
              <a:gd name="adj" fmla="val 30328"/>
            </a:avLst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06788" y="6450111"/>
            <a:ext cx="9002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b="1" smtClean="0">
                <a:solidFill>
                  <a:schemeClr val="bg1"/>
                </a:solidFill>
                <a:latin typeface="+mn-ea"/>
              </a:rPr>
              <a:t>다음화면 연결</a:t>
            </a:r>
            <a:endParaRPr lang="ko-KR" altLang="en-US" sz="8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2" name="타원 231"/>
          <p:cNvSpPr/>
          <p:nvPr/>
        </p:nvSpPr>
        <p:spPr>
          <a:xfrm>
            <a:off x="5757548" y="1561763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233" name="타원 232"/>
          <p:cNvSpPr/>
          <p:nvPr/>
        </p:nvSpPr>
        <p:spPr>
          <a:xfrm>
            <a:off x="5684652" y="2160787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203" name="그룹 202"/>
          <p:cNvGrpSpPr/>
          <p:nvPr/>
        </p:nvGrpSpPr>
        <p:grpSpPr>
          <a:xfrm>
            <a:off x="5167634" y="962506"/>
            <a:ext cx="749870" cy="3157262"/>
            <a:chOff x="7107498" y="962506"/>
            <a:chExt cx="749870" cy="3157262"/>
          </a:xfrm>
        </p:grpSpPr>
        <p:sp>
          <p:nvSpPr>
            <p:cNvPr id="244" name="직사각형 243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245" name="그룹 244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29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9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9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2" name="TextBox 29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46" name="그룹 245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28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8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8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7" name="TextBox 28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47" name="그룹 246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28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8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8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2" name="TextBox 28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248" name="그룹 247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274" name="그룹 273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276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278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279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7" name="TextBox 276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275" name="TextBox 274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249" name="그룹 248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267" name="그룹 266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269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271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272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0" name="TextBox 269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268" name="TextBox 267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250" name="TextBox 249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253" name="그룹 252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262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6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6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3" name="TextBox 262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254" name="TextBox 253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255" name="그룹 254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257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59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60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8" name="TextBox 257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256" name="TextBox 255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296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9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0" y="1707188"/>
            <a:ext cx="5057015" cy="31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" name="직사각형 147"/>
          <p:cNvSpPr/>
          <p:nvPr/>
        </p:nvSpPr>
        <p:spPr bwMode="auto">
          <a:xfrm>
            <a:off x="219926" y="4665078"/>
            <a:ext cx="357424" cy="34740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 &gt; </a:t>
            </a:r>
            <a:r>
              <a:rPr lang="ko-KR" altLang="en-US" sz="800" smtClean="0">
                <a:latin typeface="+mj-ea"/>
                <a:ea typeface="+mj-ea"/>
              </a:rPr>
              <a:t>통합검색 </a:t>
            </a:r>
            <a:r>
              <a:rPr lang="en-US" altLang="ko-KR" sz="800" smtClean="0">
                <a:latin typeface="+mj-ea"/>
                <a:ea typeface="+mj-ea"/>
              </a:rPr>
              <a:t>: </a:t>
            </a:r>
            <a:r>
              <a:rPr lang="en-US" altLang="ko-KR" sz="800" smtClean="0">
                <a:latin typeface="Segoe UI" panose="020B0502040204020203" pitchFamily="34" charset="0"/>
                <a:cs typeface="Segoe UI" panose="020B0502040204020203" pitchFamily="34" charset="0"/>
              </a:rPr>
              <a:t>Hstorical</a:t>
            </a:r>
            <a:endParaRPr lang="en-US" altLang="ko-KR" sz="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776806"/>
              </p:ext>
            </p:extLst>
          </p:nvPr>
        </p:nvGraphicFramePr>
        <p:xfrm>
          <a:off x="7709484" y="849870"/>
          <a:ext cx="2130802" cy="2055920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54" name="Window Body" descr="&lt;SmartSettings&gt;&lt;SmartResize anchorLeft=&quot;Absolute&quot; anchorTop=&quot;Absolute&quot; anchorRight=&quot;Absolute&quot; anchorBottom=&quot;Absolute&quot; /&gt;&lt;/SmartSettings&gt;"/>
          <p:cNvSpPr/>
          <p:nvPr>
            <p:custDataLst>
              <p:tags r:id="rId1"/>
            </p:custDataLst>
          </p:nvPr>
        </p:nvSpPr>
        <p:spPr>
          <a:xfrm>
            <a:off x="52932" y="354930"/>
            <a:ext cx="1948491" cy="6387447"/>
          </a:xfrm>
          <a:prstGeom prst="rect">
            <a:avLst/>
          </a:prstGeom>
          <a:solidFill>
            <a:srgbClr val="FFFFFF"/>
          </a:solidFill>
          <a:ln w="635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dirty="0">
              <a:solidFill>
                <a:srgbClr val="5F5F5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67306"/>
              </p:ext>
            </p:extLst>
          </p:nvPr>
        </p:nvGraphicFramePr>
        <p:xfrm>
          <a:off x="135161" y="395391"/>
          <a:ext cx="1784032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Loc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TPW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VslCd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HJCQ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VoyNo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45656575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PlanSeq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111353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JobFlagInfo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TandemFlg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TandemKey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TandemJoinYT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ConePlan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Fore/After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F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 Lap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16:40:51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ETA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 Min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그룹 8"/>
          <p:cNvGrpSpPr/>
          <p:nvPr/>
        </p:nvGrpSpPr>
        <p:grpSpPr>
          <a:xfrm>
            <a:off x="7806788" y="6405772"/>
            <a:ext cx="900239" cy="336605"/>
            <a:chOff x="7806788" y="6405772"/>
            <a:chExt cx="900239" cy="336605"/>
          </a:xfrm>
        </p:grpSpPr>
        <p:sp>
          <p:nvSpPr>
            <p:cNvPr id="203" name="오각형 202"/>
            <p:cNvSpPr/>
            <p:nvPr/>
          </p:nvSpPr>
          <p:spPr bwMode="auto">
            <a:xfrm rot="16200000">
              <a:off x="8088605" y="6123955"/>
              <a:ext cx="336605" cy="900239"/>
            </a:xfrm>
            <a:prstGeom prst="homePlate">
              <a:avLst>
                <a:gd name="adj" fmla="val 30328"/>
              </a:avLst>
            </a:prstGeom>
            <a:solidFill>
              <a:schemeClr val="tx1">
                <a:lumMod val="50000"/>
                <a:lumOff val="5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7806788" y="6521388"/>
              <a:ext cx="900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smtClean="0">
                  <a:solidFill>
                    <a:schemeClr val="bg1"/>
                  </a:solidFill>
                  <a:latin typeface="+mn-ea"/>
                </a:rPr>
                <a:t>이</a:t>
              </a:r>
              <a:r>
                <a:rPr lang="ko-KR" altLang="en-US" sz="800" b="1">
                  <a:solidFill>
                    <a:schemeClr val="bg1"/>
                  </a:solidFill>
                  <a:latin typeface="+mn-ea"/>
                </a:rPr>
                <a:t>전</a:t>
              </a:r>
              <a:r>
                <a:rPr lang="ko-KR" altLang="en-US" sz="800" b="1" smtClean="0">
                  <a:solidFill>
                    <a:schemeClr val="bg1"/>
                  </a:solidFill>
                  <a:latin typeface="+mn-ea"/>
                </a:rPr>
                <a:t>화면 연결</a:t>
              </a:r>
              <a:endParaRPr lang="ko-KR" altLang="en-US" sz="800" b="1" dirty="0" smtClean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33" name="TextBox 232"/>
          <p:cNvSpPr txBox="1"/>
          <p:nvPr/>
        </p:nvSpPr>
        <p:spPr>
          <a:xfrm>
            <a:off x="38200" y="1143245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AlarmList</a:t>
            </a:r>
            <a:endParaRPr lang="ko-KR" altLang="en-US" sz="700" b="1" dirty="0" smtClean="0">
              <a:latin typeface="+mn-ea"/>
            </a:endParaRPr>
          </a:p>
        </p:txBody>
      </p:sp>
      <p:graphicFrame>
        <p:nvGraphicFramePr>
          <p:cNvPr id="234" name="표 2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54152"/>
              </p:ext>
            </p:extLst>
          </p:nvPr>
        </p:nvGraphicFramePr>
        <p:xfrm>
          <a:off x="141251" y="1319413"/>
          <a:ext cx="178403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Level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Critical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ID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2018-08-20</a:t>
                      </a:r>
                      <a:r>
                        <a:rPr lang="en-US" altLang="ko-KR" sz="600" baseline="0" smtClean="0"/>
                        <a:t> 13:37:55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Status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IDLE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C02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Description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T385</a:t>
                      </a:r>
                      <a:r>
                        <a:rPr lang="en-US" altLang="ko-KR" sz="600" baseline="0" smtClean="0"/>
                        <a:t> Start Break Down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35" name="그룹 234"/>
          <p:cNvGrpSpPr/>
          <p:nvPr/>
        </p:nvGrpSpPr>
        <p:grpSpPr>
          <a:xfrm>
            <a:off x="114848" y="1992006"/>
            <a:ext cx="534820" cy="497650"/>
            <a:chOff x="5794922" y="1611470"/>
            <a:chExt cx="534820" cy="497650"/>
          </a:xfrm>
        </p:grpSpPr>
        <p:grpSp>
          <p:nvGrpSpPr>
            <p:cNvPr id="236" name="Image"/>
            <p:cNvGrpSpPr>
              <a:grpSpLocks/>
            </p:cNvGrpSpPr>
            <p:nvPr/>
          </p:nvGrpSpPr>
          <p:grpSpPr bwMode="auto">
            <a:xfrm>
              <a:off x="5799877" y="1611470"/>
              <a:ext cx="521772" cy="497650"/>
              <a:chOff x="508000" y="1397000"/>
              <a:chExt cx="1008112" cy="1008112"/>
            </a:xfrm>
          </p:grpSpPr>
          <p:sp>
            <p:nvSpPr>
              <p:cNvPr id="238" name="Border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9" name="Line 2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custGeom>
                <a:avLst/>
                <a:gdLst>
                  <a:gd name="connsiteX0" fmla="*/ 0 w 1008112"/>
                  <a:gd name="connsiteY0" fmla="*/ 1008112 h 1008112"/>
                  <a:gd name="connsiteX1" fmla="*/ 1008112 w 1008112"/>
                  <a:gd name="connsiteY1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112" h="1008112">
                    <a:moveTo>
                      <a:pt x="0" y="1008112"/>
                    </a:moveTo>
                    <a:lnTo>
                      <a:pt x="1008112" y="0"/>
                    </a:lnTo>
                  </a:path>
                </a:pathLst>
              </a:custGeom>
              <a:solidFill>
                <a:schemeClr val="bg1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0" name="Line 1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custGeom>
                <a:avLst/>
                <a:gdLst>
                  <a:gd name="connsiteX0" fmla="*/ 1008112 w 1008112"/>
                  <a:gd name="connsiteY0" fmla="*/ 1008112 h 1008112"/>
                  <a:gd name="connsiteX1" fmla="*/ 0 w 1008112"/>
                  <a:gd name="connsiteY1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112" h="1008112">
                    <a:moveTo>
                      <a:pt x="1008112" y="1008112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37" name="TextBox 236"/>
            <p:cNvSpPr txBox="1"/>
            <p:nvPr/>
          </p:nvSpPr>
          <p:spPr>
            <a:xfrm>
              <a:off x="5794922" y="1755105"/>
              <a:ext cx="534820" cy="20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smtClean="0">
                  <a:latin typeface="+mn-ea"/>
                </a:rPr>
                <a:t>Image</a:t>
              </a:r>
              <a:endParaRPr lang="ko-KR" altLang="en-US" sz="700" dirty="0" smtClean="0">
                <a:latin typeface="+mn-ea"/>
              </a:endParaRPr>
            </a:p>
          </p:txBody>
        </p:sp>
      </p:grpSp>
      <p:sp>
        <p:nvSpPr>
          <p:cNvPr id="241" name="TextBox 240"/>
          <p:cNvSpPr txBox="1"/>
          <p:nvPr/>
        </p:nvSpPr>
        <p:spPr>
          <a:xfrm>
            <a:off x="756406" y="1914336"/>
            <a:ext cx="1212649" cy="63094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700" b="1">
                <a:latin typeface="+mn-ea"/>
              </a:rPr>
              <a:t>Name</a:t>
            </a:r>
            <a:r>
              <a:rPr lang="en-US" altLang="ko-KR" sz="700">
                <a:latin typeface="+mn-ea"/>
              </a:rPr>
              <a:t> : RC08</a:t>
            </a:r>
          </a:p>
          <a:p>
            <a:r>
              <a:rPr lang="en-US" altLang="ko-KR" sz="700" b="1">
                <a:latin typeface="+mn-ea"/>
              </a:rPr>
              <a:t>Location</a:t>
            </a:r>
            <a:r>
              <a:rPr lang="en-US" altLang="ko-KR" sz="700">
                <a:latin typeface="+mn-ea"/>
              </a:rPr>
              <a:t> : 5.000000</a:t>
            </a:r>
          </a:p>
          <a:p>
            <a:r>
              <a:rPr lang="en-US" altLang="ko-KR" sz="700" b="1">
                <a:latin typeface="+mn-ea"/>
              </a:rPr>
              <a:t>Job Type </a:t>
            </a:r>
            <a:r>
              <a:rPr lang="en-US" altLang="ko-KR" sz="700">
                <a:latin typeface="+mn-ea"/>
              </a:rPr>
              <a:t>: GE</a:t>
            </a:r>
          </a:p>
          <a:p>
            <a:r>
              <a:rPr lang="en-US" altLang="ko-KR" sz="700" b="1">
                <a:latin typeface="+mn-ea"/>
              </a:rPr>
              <a:t>Job Status </a:t>
            </a:r>
            <a:r>
              <a:rPr lang="en-US" altLang="ko-KR" sz="700">
                <a:latin typeface="+mn-ea"/>
              </a:rPr>
              <a:t>: Completed</a:t>
            </a:r>
          </a:p>
          <a:p>
            <a:r>
              <a:rPr lang="en-US" altLang="ko-KR" sz="700" b="1">
                <a:latin typeface="+mn-ea"/>
              </a:rPr>
              <a:t>Operation MD </a:t>
            </a:r>
            <a:r>
              <a:rPr lang="en-US" altLang="ko-KR" sz="700">
                <a:latin typeface="+mn-ea"/>
              </a:rPr>
              <a:t>: Manual</a:t>
            </a:r>
            <a:endParaRPr lang="ko-KR" altLang="en-US" sz="700" dirty="0">
              <a:latin typeface="+mn-ea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38200" y="1801727"/>
            <a:ext cx="1818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>
                <a:solidFill>
                  <a:srgbClr val="FF3399"/>
                </a:solidFill>
                <a:latin typeface="+mn-ea"/>
              </a:rPr>
              <a:t>TC</a:t>
            </a:r>
            <a:endParaRPr lang="ko-KR" altLang="en-US" sz="800" b="1" dirty="0">
              <a:solidFill>
                <a:srgbClr val="FF3399"/>
              </a:solidFill>
              <a:latin typeface="+mn-ea"/>
            </a:endParaRPr>
          </a:p>
        </p:txBody>
      </p:sp>
      <p:cxnSp>
        <p:nvCxnSpPr>
          <p:cNvPr id="244" name="직선 연결선 243"/>
          <p:cNvCxnSpPr/>
          <p:nvPr/>
        </p:nvCxnSpPr>
        <p:spPr>
          <a:xfrm>
            <a:off x="119524" y="1827866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TextBox 244"/>
          <p:cNvSpPr txBox="1"/>
          <p:nvPr/>
        </p:nvSpPr>
        <p:spPr>
          <a:xfrm>
            <a:off x="46059" y="2521968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JobList</a:t>
            </a:r>
            <a:endParaRPr lang="ko-KR" altLang="en-US" sz="700" b="1" dirty="0" smtClean="0">
              <a:latin typeface="+mn-ea"/>
            </a:endParaRPr>
          </a:p>
        </p:txBody>
      </p:sp>
      <p:graphicFrame>
        <p:nvGraphicFramePr>
          <p:cNvPr id="246" name="표 2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289869"/>
              </p:ext>
            </p:extLst>
          </p:nvPr>
        </p:nvGraphicFramePr>
        <p:xfrm>
          <a:off x="149110" y="2709097"/>
          <a:ext cx="1784032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CNTR</a:t>
                      </a:r>
                      <a:r>
                        <a:rPr lang="en-US" altLang="ko-KR" sz="600" b="1" baseline="0" smtClean="0"/>
                        <a:t> Num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>
                          <a:latin typeface="+mn-ea"/>
                        </a:rPr>
                        <a:t>UACU5078708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DS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OPR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NYK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ISO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2210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Staus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Processing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Working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Partner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T1005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To</a:t>
                      </a:r>
                      <a:r>
                        <a:rPr lang="en-US" altLang="ko-KR" sz="600" b="1" baseline="0" smtClean="0"/>
                        <a:t> Location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64D-61-F-7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Loc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TPW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VslCd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HJCQ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VoyNo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45656575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PlanSeq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111353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JobFlagInfo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TandemFlg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TandemKey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TandemJoinYT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ConePlan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Fore/After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F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 Lap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16:40:51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ETA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 Min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47" name="TextBox 246"/>
          <p:cNvSpPr txBox="1"/>
          <p:nvPr/>
        </p:nvSpPr>
        <p:spPr>
          <a:xfrm>
            <a:off x="46059" y="3981718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AlarmList</a:t>
            </a:r>
            <a:endParaRPr lang="ko-KR" altLang="en-US" sz="700" b="1" dirty="0" smtClean="0">
              <a:latin typeface="+mn-ea"/>
            </a:endParaRPr>
          </a:p>
        </p:txBody>
      </p:sp>
      <p:graphicFrame>
        <p:nvGraphicFramePr>
          <p:cNvPr id="248" name="표 2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788332"/>
              </p:ext>
            </p:extLst>
          </p:nvPr>
        </p:nvGraphicFramePr>
        <p:xfrm>
          <a:off x="149110" y="4157886"/>
          <a:ext cx="178403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Level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Critical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ID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2018-08-20</a:t>
                      </a:r>
                      <a:r>
                        <a:rPr lang="en-US" altLang="ko-KR" sz="600" baseline="0" smtClean="0"/>
                        <a:t> 13:37:55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Status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IDLE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C02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Description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T385</a:t>
                      </a:r>
                      <a:r>
                        <a:rPr lang="en-US" altLang="ko-KR" sz="600" baseline="0" smtClean="0"/>
                        <a:t> Start Break Down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50" name="직선 연결선 249"/>
          <p:cNvCxnSpPr/>
          <p:nvPr/>
        </p:nvCxnSpPr>
        <p:spPr>
          <a:xfrm>
            <a:off x="119523" y="2545278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1" name="그룹 250"/>
          <p:cNvGrpSpPr/>
          <p:nvPr/>
        </p:nvGrpSpPr>
        <p:grpSpPr>
          <a:xfrm>
            <a:off x="167220" y="4856678"/>
            <a:ext cx="534820" cy="497650"/>
            <a:chOff x="5794922" y="1611470"/>
            <a:chExt cx="534820" cy="497650"/>
          </a:xfrm>
        </p:grpSpPr>
        <p:grpSp>
          <p:nvGrpSpPr>
            <p:cNvPr id="252" name="Image"/>
            <p:cNvGrpSpPr>
              <a:grpSpLocks/>
            </p:cNvGrpSpPr>
            <p:nvPr/>
          </p:nvGrpSpPr>
          <p:grpSpPr bwMode="auto">
            <a:xfrm>
              <a:off x="5799877" y="1611470"/>
              <a:ext cx="521772" cy="497650"/>
              <a:chOff x="508000" y="1397000"/>
              <a:chExt cx="1008112" cy="1008112"/>
            </a:xfrm>
          </p:grpSpPr>
          <p:sp>
            <p:nvSpPr>
              <p:cNvPr id="254" name="Border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55" name="Line 2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custGeom>
                <a:avLst/>
                <a:gdLst>
                  <a:gd name="connsiteX0" fmla="*/ 0 w 1008112"/>
                  <a:gd name="connsiteY0" fmla="*/ 1008112 h 1008112"/>
                  <a:gd name="connsiteX1" fmla="*/ 1008112 w 1008112"/>
                  <a:gd name="connsiteY1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112" h="1008112">
                    <a:moveTo>
                      <a:pt x="0" y="1008112"/>
                    </a:moveTo>
                    <a:lnTo>
                      <a:pt x="1008112" y="0"/>
                    </a:lnTo>
                  </a:path>
                </a:pathLst>
              </a:custGeom>
              <a:solidFill>
                <a:schemeClr val="bg1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56" name="Line 1"/>
              <p:cNvSpPr>
                <a:spLocks/>
              </p:cNvSpPr>
              <p:nvPr/>
            </p:nvSpPr>
            <p:spPr bwMode="auto">
              <a:xfrm>
                <a:off x="508000" y="1397000"/>
                <a:ext cx="1008112" cy="1008112"/>
              </a:xfrm>
              <a:custGeom>
                <a:avLst/>
                <a:gdLst>
                  <a:gd name="connsiteX0" fmla="*/ 1008112 w 1008112"/>
                  <a:gd name="connsiteY0" fmla="*/ 1008112 h 1008112"/>
                  <a:gd name="connsiteX1" fmla="*/ 0 w 1008112"/>
                  <a:gd name="connsiteY1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112" h="1008112">
                    <a:moveTo>
                      <a:pt x="1008112" y="1008112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53" name="TextBox 252"/>
            <p:cNvSpPr txBox="1"/>
            <p:nvPr/>
          </p:nvSpPr>
          <p:spPr>
            <a:xfrm>
              <a:off x="5794922" y="1755105"/>
              <a:ext cx="534820" cy="20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smtClean="0">
                  <a:latin typeface="+mn-ea"/>
                </a:rPr>
                <a:t>Image</a:t>
              </a:r>
              <a:endParaRPr lang="ko-KR" altLang="en-US" sz="700" dirty="0" smtClean="0">
                <a:latin typeface="+mn-ea"/>
              </a:endParaRPr>
            </a:p>
          </p:txBody>
        </p:sp>
      </p:grpSp>
      <p:sp>
        <p:nvSpPr>
          <p:cNvPr id="257" name="TextBox 256"/>
          <p:cNvSpPr txBox="1"/>
          <p:nvPr/>
        </p:nvSpPr>
        <p:spPr>
          <a:xfrm>
            <a:off x="808778" y="4779008"/>
            <a:ext cx="1212649" cy="63094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Name</a:t>
            </a:r>
            <a:r>
              <a:rPr lang="en-US" altLang="ko-KR" sz="700">
                <a:latin typeface="+mn-ea"/>
              </a:rPr>
              <a:t> </a:t>
            </a:r>
            <a:r>
              <a:rPr lang="en-US" altLang="ko-KR" sz="700" smtClean="0">
                <a:latin typeface="+mn-ea"/>
              </a:rPr>
              <a:t>: T1046</a:t>
            </a:r>
          </a:p>
          <a:p>
            <a:r>
              <a:rPr lang="en-US" altLang="ko-KR" sz="700" b="1" smtClean="0">
                <a:latin typeface="+mn-ea"/>
              </a:rPr>
              <a:t>Job Type</a:t>
            </a:r>
            <a:r>
              <a:rPr lang="en-US" altLang="ko-KR" sz="700" smtClean="0">
                <a:latin typeface="+mn-ea"/>
              </a:rPr>
              <a:t> : LD</a:t>
            </a:r>
          </a:p>
          <a:p>
            <a:r>
              <a:rPr lang="en-US" altLang="ko-KR" sz="700" b="1" smtClean="0">
                <a:latin typeface="+mn-ea"/>
              </a:rPr>
              <a:t>Ioperation MD </a:t>
            </a:r>
            <a:r>
              <a:rPr lang="en-US" altLang="ko-KR" sz="700" smtClean="0">
                <a:latin typeface="+mn-ea"/>
              </a:rPr>
              <a:t>: Auto</a:t>
            </a:r>
          </a:p>
          <a:p>
            <a:r>
              <a:rPr lang="en-US" altLang="ko-KR" sz="700" b="1" smtClean="0">
                <a:latin typeface="+mn-ea"/>
              </a:rPr>
              <a:t>Chassis NO </a:t>
            </a:r>
            <a:r>
              <a:rPr lang="en-US" altLang="ko-KR" sz="700" smtClean="0">
                <a:latin typeface="+mn-ea"/>
              </a:rPr>
              <a:t>: 5654545 </a:t>
            </a:r>
          </a:p>
          <a:p>
            <a:r>
              <a:rPr lang="en-US" altLang="ko-KR" sz="700" b="1" smtClean="0">
                <a:latin typeface="+mn-ea"/>
              </a:rPr>
              <a:t>Driver ID </a:t>
            </a:r>
            <a:r>
              <a:rPr lang="en-US" altLang="ko-KR" sz="700" smtClean="0">
                <a:latin typeface="+mn-ea"/>
              </a:rPr>
              <a:t>: D493292</a:t>
            </a:r>
            <a:endParaRPr lang="ko-KR" altLang="en-US" sz="700" dirty="0" smtClean="0">
              <a:latin typeface="+mn-ea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90572" y="4666399"/>
            <a:ext cx="1818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800" b="1">
                <a:solidFill>
                  <a:srgbClr val="FF3399"/>
                </a:solidFill>
                <a:latin typeface="+mn-ea"/>
              </a:defRPr>
            </a:lvl1pPr>
          </a:lstStyle>
          <a:p>
            <a:r>
              <a:rPr lang="en-US" altLang="ko-KR"/>
              <a:t>YT(OTR)</a:t>
            </a:r>
            <a:endParaRPr lang="ko-KR" altLang="en-US" dirty="0"/>
          </a:p>
        </p:txBody>
      </p:sp>
      <p:cxnSp>
        <p:nvCxnSpPr>
          <p:cNvPr id="259" name="직선 연결선 258"/>
          <p:cNvCxnSpPr/>
          <p:nvPr/>
        </p:nvCxnSpPr>
        <p:spPr>
          <a:xfrm>
            <a:off x="171896" y="4692538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46059" y="5382066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JobList</a:t>
            </a:r>
            <a:endParaRPr lang="ko-KR" altLang="en-US" sz="700" b="1" dirty="0" smtClean="0">
              <a:latin typeface="+mn-ea"/>
            </a:endParaRPr>
          </a:p>
        </p:txBody>
      </p:sp>
      <p:graphicFrame>
        <p:nvGraphicFramePr>
          <p:cNvPr id="261" name="표 2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653471"/>
              </p:ext>
            </p:extLst>
          </p:nvPr>
        </p:nvGraphicFramePr>
        <p:xfrm>
          <a:off x="149110" y="5569195"/>
          <a:ext cx="1784032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CNTR</a:t>
                      </a:r>
                      <a:r>
                        <a:rPr lang="en-US" altLang="ko-KR" sz="600" b="1" baseline="0" smtClean="0"/>
                        <a:t> Num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>
                          <a:latin typeface="+mn-ea"/>
                        </a:rPr>
                        <a:t>UACU5078708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DS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OPR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NYK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ISO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2210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Staus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Processing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Working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Partner MCH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T1005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To</a:t>
                      </a:r>
                      <a:r>
                        <a:rPr lang="en-US" altLang="ko-KR" sz="600" b="1" baseline="0" smtClean="0"/>
                        <a:t> Location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64D-61-F-7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Loc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TPW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VslCd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HJCQ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VoyNo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45656575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PlanSeq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111353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JobFlagInfo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TandemFlg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Twin TandemKey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TandemJoinYT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-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ConePlan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Fore/After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F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 Lap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16:40:51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ETA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 Min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264" name="직선 연결선 263"/>
          <p:cNvCxnSpPr/>
          <p:nvPr/>
        </p:nvCxnSpPr>
        <p:spPr>
          <a:xfrm>
            <a:off x="119523" y="5405376"/>
            <a:ext cx="178129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Window Body" descr="&lt;SmartSettings&gt;&lt;SmartResize anchorLeft=&quot;Absolute&quot; anchorTop=&quot;Absolute&quot; anchorRight=&quot;Absolute&quot; anchorBottom=&quot;Absolute&quot; /&gt;&lt;/SmartSettings&gt;"/>
          <p:cNvSpPr/>
          <p:nvPr>
            <p:custDataLst>
              <p:tags r:id="rId2"/>
            </p:custDataLst>
          </p:nvPr>
        </p:nvSpPr>
        <p:spPr>
          <a:xfrm>
            <a:off x="2173045" y="349385"/>
            <a:ext cx="1948491" cy="6387447"/>
          </a:xfrm>
          <a:prstGeom prst="rect">
            <a:avLst/>
          </a:prstGeom>
          <a:solidFill>
            <a:srgbClr val="FFFFFF"/>
          </a:solidFill>
          <a:ln w="635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dirty="0">
              <a:solidFill>
                <a:srgbClr val="5F5F5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2169717" y="373261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AlarmList</a:t>
            </a:r>
            <a:endParaRPr lang="ko-KR" altLang="en-US" sz="700" b="1" dirty="0" smtClean="0">
              <a:latin typeface="+mn-ea"/>
            </a:endParaRPr>
          </a:p>
        </p:txBody>
      </p:sp>
      <p:graphicFrame>
        <p:nvGraphicFramePr>
          <p:cNvPr id="263" name="표 2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089822"/>
              </p:ext>
            </p:extLst>
          </p:nvPr>
        </p:nvGraphicFramePr>
        <p:xfrm>
          <a:off x="2272768" y="549429"/>
          <a:ext cx="178403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Level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Critical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ID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B04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Time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2018-08-20</a:t>
                      </a:r>
                      <a:r>
                        <a:rPr lang="en-US" altLang="ko-KR" sz="600" baseline="0" smtClean="0"/>
                        <a:t> 13:37:55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Equipment</a:t>
                      </a:r>
                      <a:r>
                        <a:rPr lang="en-US" altLang="ko-KR" sz="600" b="1" baseline="0" smtClean="0"/>
                        <a:t> Status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IDLE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Type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C02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Alarm</a:t>
                      </a:r>
                      <a:r>
                        <a:rPr lang="en-US" altLang="ko-KR" sz="600" b="1" baseline="0" smtClean="0"/>
                        <a:t> Description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T385</a:t>
                      </a:r>
                      <a:r>
                        <a:rPr lang="en-US" altLang="ko-KR" sz="600" baseline="0" smtClean="0"/>
                        <a:t> Start Break Down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6" name="TextBox 265"/>
          <p:cNvSpPr txBox="1"/>
          <p:nvPr/>
        </p:nvSpPr>
        <p:spPr>
          <a:xfrm>
            <a:off x="2181137" y="1028490"/>
            <a:ext cx="1818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Gate Out</a:t>
            </a:r>
            <a:endParaRPr lang="ko-KR" altLang="en-US" sz="700" b="1" dirty="0" smtClean="0">
              <a:latin typeface="+mn-ea"/>
            </a:endParaRPr>
          </a:p>
        </p:txBody>
      </p:sp>
      <p:graphicFrame>
        <p:nvGraphicFramePr>
          <p:cNvPr id="267" name="표 2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492555"/>
              </p:ext>
            </p:extLst>
          </p:nvPr>
        </p:nvGraphicFramePr>
        <p:xfrm>
          <a:off x="2272768" y="1196177"/>
          <a:ext cx="1784032" cy="18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6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Status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Gate</a:t>
                      </a:r>
                      <a:r>
                        <a:rPr lang="en-US" altLang="ko-KR" sz="600" baseline="0" smtClean="0"/>
                        <a:t> Out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b="1" smtClean="0"/>
                        <a:t>Last Reading</a:t>
                      </a:r>
                      <a:r>
                        <a:rPr lang="en-US" altLang="ko-KR" sz="600" b="1" baseline="0" smtClean="0"/>
                        <a:t> </a:t>
                      </a:r>
                      <a:r>
                        <a:rPr lang="en-US" altLang="ko-KR" sz="600" b="1" smtClean="0"/>
                        <a:t>Time</a:t>
                      </a:r>
                      <a:endParaRPr lang="ko-KR" altLang="en-US" sz="6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600" smtClean="0"/>
                        <a:t>2018-08-01</a:t>
                      </a:r>
                      <a:r>
                        <a:rPr lang="en-US" altLang="ko-KR" sz="600" baseline="0" smtClean="0"/>
                        <a:t> 14:34:01</a:t>
                      </a:r>
                      <a:endParaRPr lang="ko-KR" altLang="en-US" sz="600"/>
                    </a:p>
                  </a:txBody>
                  <a:tcPr marL="0" marR="0" marT="0" marB="0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5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직선 연결선 265"/>
          <p:cNvCxnSpPr>
            <a:stCxn id="267" idx="0"/>
            <a:endCxn id="65" idx="0"/>
          </p:cNvCxnSpPr>
          <p:nvPr/>
        </p:nvCxnSpPr>
        <p:spPr>
          <a:xfrm>
            <a:off x="2065715" y="1224767"/>
            <a:ext cx="0" cy="2041702"/>
          </a:xfrm>
          <a:prstGeom prst="line">
            <a:avLst/>
          </a:prstGeom>
          <a:noFill/>
          <a:ln w="9525" cap="flat" cmpd="sng" algn="ctr">
            <a:solidFill>
              <a:srgbClr val="EEECE1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24" name="직사각형 73"/>
          <p:cNvSpPr/>
          <p:nvPr/>
        </p:nvSpPr>
        <p:spPr>
          <a:xfrm>
            <a:off x="7269822" y="936278"/>
            <a:ext cx="540000" cy="1800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 Depth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25" name="직사각형 74"/>
          <p:cNvSpPr/>
          <p:nvPr/>
        </p:nvSpPr>
        <p:spPr>
          <a:xfrm>
            <a:off x="7882078" y="936276"/>
            <a:ext cx="540000" cy="18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 Depth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26" name="직사각형 225"/>
          <p:cNvSpPr/>
          <p:nvPr/>
        </p:nvSpPr>
        <p:spPr bwMode="auto">
          <a:xfrm>
            <a:off x="683873" y="4320653"/>
            <a:ext cx="678160" cy="2205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1" i="1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</a:rPr>
              <a:t>Data View</a:t>
            </a:r>
            <a:endParaRPr kumimoji="1" lang="ko-KR" altLang="en-US" sz="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/>
            </a:endParaRPr>
          </a:p>
        </p:txBody>
      </p:sp>
      <p:cxnSp>
        <p:nvCxnSpPr>
          <p:cNvPr id="227" name="직선 연결선 226"/>
          <p:cNvCxnSpPr>
            <a:stCxn id="226" idx="3"/>
            <a:endCxn id="254" idx="3"/>
          </p:cNvCxnSpPr>
          <p:nvPr/>
        </p:nvCxnSpPr>
        <p:spPr>
          <a:xfrm flipV="1">
            <a:off x="1362033" y="4430912"/>
            <a:ext cx="6444825" cy="1"/>
          </a:xfrm>
          <a:prstGeom prst="line">
            <a:avLst/>
          </a:prstGeom>
          <a:noFill/>
          <a:ln w="9525" cap="flat" cmpd="sng" algn="ctr">
            <a:solidFill>
              <a:srgbClr val="EEECE1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28" name="직사각형 227"/>
          <p:cNvSpPr/>
          <p:nvPr/>
        </p:nvSpPr>
        <p:spPr bwMode="auto">
          <a:xfrm>
            <a:off x="1599645" y="4320652"/>
            <a:ext cx="878955" cy="220519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47854" rIns="0" bIns="47854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</a:rPr>
              <a:t>Virtual Terminal</a:t>
            </a:r>
            <a:endParaRPr kumimoji="1" lang="ko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29" name="직사각형 228"/>
          <p:cNvSpPr/>
          <p:nvPr/>
        </p:nvSpPr>
        <p:spPr bwMode="auto">
          <a:xfrm>
            <a:off x="2654521" y="4320652"/>
            <a:ext cx="878955" cy="220519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</a:rPr>
              <a:t>Monitoring</a:t>
            </a:r>
            <a:endParaRPr kumimoji="1" lang="ko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31" name="직사각형 230"/>
          <p:cNvSpPr/>
          <p:nvPr/>
        </p:nvSpPr>
        <p:spPr bwMode="auto">
          <a:xfrm>
            <a:off x="3706157" y="4320652"/>
            <a:ext cx="878955" cy="220519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</a:rPr>
              <a:t>Setting</a:t>
            </a:r>
            <a:endParaRPr kumimoji="1" lang="ko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32" name="직사각형 231"/>
          <p:cNvSpPr/>
          <p:nvPr/>
        </p:nvSpPr>
        <p:spPr bwMode="auto">
          <a:xfrm>
            <a:off x="4786277" y="4320652"/>
            <a:ext cx="878955" cy="220519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</a:rPr>
              <a:t>Rule Manager</a:t>
            </a:r>
            <a:endParaRPr kumimoji="1" lang="ko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</a:endParaRPr>
          </a:p>
        </p:txBody>
      </p:sp>
      <p:cxnSp>
        <p:nvCxnSpPr>
          <p:cNvPr id="233" name="직선 연결선 232"/>
          <p:cNvCxnSpPr>
            <a:stCxn id="228" idx="2"/>
            <a:endCxn id="240" idx="2"/>
          </p:cNvCxnSpPr>
          <p:nvPr/>
        </p:nvCxnSpPr>
        <p:spPr>
          <a:xfrm>
            <a:off x="2039123" y="4541170"/>
            <a:ext cx="3971" cy="955884"/>
          </a:xfrm>
          <a:prstGeom prst="line">
            <a:avLst/>
          </a:prstGeom>
          <a:noFill/>
          <a:ln w="9525" cap="flat" cmpd="sng" algn="ctr">
            <a:solidFill>
              <a:srgbClr val="EEECE1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4" name="직선 연결선 233"/>
          <p:cNvCxnSpPr>
            <a:stCxn id="229" idx="2"/>
            <a:endCxn id="261" idx="0"/>
          </p:cNvCxnSpPr>
          <p:nvPr/>
        </p:nvCxnSpPr>
        <p:spPr>
          <a:xfrm>
            <a:off x="3093999" y="4541171"/>
            <a:ext cx="3971" cy="1034780"/>
          </a:xfrm>
          <a:prstGeom prst="line">
            <a:avLst/>
          </a:prstGeom>
          <a:noFill/>
          <a:ln w="9525" cap="flat" cmpd="sng" algn="ctr">
            <a:solidFill>
              <a:srgbClr val="EEECE1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6" name="직선 연결선 235"/>
          <p:cNvCxnSpPr>
            <a:stCxn id="231" idx="2"/>
            <a:endCxn id="248" idx="2"/>
          </p:cNvCxnSpPr>
          <p:nvPr/>
        </p:nvCxnSpPr>
        <p:spPr>
          <a:xfrm>
            <a:off x="4145635" y="4541171"/>
            <a:ext cx="3971" cy="955883"/>
          </a:xfrm>
          <a:prstGeom prst="line">
            <a:avLst/>
          </a:prstGeom>
          <a:noFill/>
          <a:ln w="9525" cap="flat" cmpd="sng" algn="ctr">
            <a:solidFill>
              <a:srgbClr val="EEECE1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37" name="직선 연결선 236"/>
          <p:cNvCxnSpPr>
            <a:stCxn id="232" idx="2"/>
            <a:endCxn id="250" idx="0"/>
          </p:cNvCxnSpPr>
          <p:nvPr/>
        </p:nvCxnSpPr>
        <p:spPr>
          <a:xfrm>
            <a:off x="5225755" y="4541170"/>
            <a:ext cx="3971" cy="420090"/>
          </a:xfrm>
          <a:prstGeom prst="line">
            <a:avLst/>
          </a:prstGeom>
          <a:noFill/>
          <a:ln w="9525" cap="flat" cmpd="sng" algn="ctr">
            <a:solidFill>
              <a:srgbClr val="EEECE1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38" name="직사각형 237"/>
          <p:cNvSpPr/>
          <p:nvPr/>
        </p:nvSpPr>
        <p:spPr bwMode="auto">
          <a:xfrm>
            <a:off x="1603833" y="4653611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Connection List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39" name="직사각형 238"/>
          <p:cNvSpPr/>
          <p:nvPr/>
        </p:nvSpPr>
        <p:spPr bwMode="auto">
          <a:xfrm>
            <a:off x="1603833" y="4961260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Log </a:t>
            </a:r>
            <a:r>
              <a:rPr kumimoji="1" lang="en-US" altLang="ko-KR" sz="800" kern="0" smtClean="0">
                <a:solidFill>
                  <a:sysClr val="windowText" lastClr="000000"/>
                </a:solidFill>
                <a:latin typeface="맑은 고딕"/>
              </a:rPr>
              <a:t>In / </a:t>
            </a: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Out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40" name="직사각형 239"/>
          <p:cNvSpPr/>
          <p:nvPr/>
        </p:nvSpPr>
        <p:spPr bwMode="auto">
          <a:xfrm>
            <a:off x="1603833" y="5277454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Exit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41" name="직사각형 240"/>
          <p:cNvSpPr/>
          <p:nvPr/>
        </p:nvSpPr>
        <p:spPr bwMode="auto">
          <a:xfrm>
            <a:off x="2658709" y="4662157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Rewinder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46" name="직사각형 245"/>
          <p:cNvSpPr/>
          <p:nvPr/>
        </p:nvSpPr>
        <p:spPr bwMode="auto">
          <a:xfrm>
            <a:off x="3710345" y="4653611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ServerIP Setting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47" name="직사각형 246"/>
          <p:cNvSpPr/>
          <p:nvPr/>
        </p:nvSpPr>
        <p:spPr bwMode="auto">
          <a:xfrm>
            <a:off x="3710345" y="4961260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Camera Setting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48" name="직사각형 247"/>
          <p:cNvSpPr/>
          <p:nvPr/>
        </p:nvSpPr>
        <p:spPr bwMode="auto">
          <a:xfrm>
            <a:off x="3710345" y="5277454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View Filter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49" name="직사각형 248"/>
          <p:cNvSpPr/>
          <p:nvPr/>
        </p:nvSpPr>
        <p:spPr bwMode="auto">
          <a:xfrm>
            <a:off x="4790465" y="4653611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User Account </a:t>
            </a:r>
            <a:endParaRPr kumimoji="1" lang="en-US" altLang="ko-KR" sz="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Management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50" name="직사각형 249"/>
          <p:cNvSpPr/>
          <p:nvPr/>
        </p:nvSpPr>
        <p:spPr bwMode="auto">
          <a:xfrm>
            <a:off x="4790465" y="4961260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User Authority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Setting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cxnSp>
        <p:nvCxnSpPr>
          <p:cNvPr id="251" name="꺾인 연결선 250"/>
          <p:cNvCxnSpPr>
            <a:stCxn id="276" idx="1"/>
            <a:endCxn id="226" idx="1"/>
          </p:cNvCxnSpPr>
          <p:nvPr/>
        </p:nvCxnSpPr>
        <p:spPr>
          <a:xfrm rot="10800000" flipV="1">
            <a:off x="683873" y="1331929"/>
            <a:ext cx="12700" cy="3098983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EEECE1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52" name="직사각형 74"/>
          <p:cNvSpPr/>
          <p:nvPr/>
        </p:nvSpPr>
        <p:spPr>
          <a:xfrm>
            <a:off x="9108117" y="936276"/>
            <a:ext cx="540000" cy="18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추가기능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53" name="직사각형 252"/>
          <p:cNvSpPr/>
          <p:nvPr/>
        </p:nvSpPr>
        <p:spPr bwMode="auto">
          <a:xfrm>
            <a:off x="5862208" y="4320652"/>
            <a:ext cx="878955" cy="220519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</a:rPr>
              <a:t>Object Editor</a:t>
            </a:r>
            <a:endParaRPr kumimoji="1" lang="ko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54" name="직사각형 253"/>
          <p:cNvSpPr/>
          <p:nvPr/>
        </p:nvSpPr>
        <p:spPr bwMode="auto">
          <a:xfrm>
            <a:off x="6927903" y="4320652"/>
            <a:ext cx="878955" cy="220519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</a:rPr>
              <a:t>Help</a:t>
            </a:r>
            <a:endParaRPr kumimoji="1" lang="ko-KR" alt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/>
            </a:endParaRPr>
          </a:p>
        </p:txBody>
      </p:sp>
      <p:cxnSp>
        <p:nvCxnSpPr>
          <p:cNvPr id="255" name="직선 연결선 254"/>
          <p:cNvCxnSpPr>
            <a:stCxn id="254" idx="2"/>
            <a:endCxn id="257" idx="0"/>
          </p:cNvCxnSpPr>
          <p:nvPr/>
        </p:nvCxnSpPr>
        <p:spPr>
          <a:xfrm>
            <a:off x="7367381" y="4541170"/>
            <a:ext cx="3971" cy="420090"/>
          </a:xfrm>
          <a:prstGeom prst="line">
            <a:avLst/>
          </a:prstGeom>
          <a:noFill/>
          <a:ln w="9525" cap="flat" cmpd="sng" algn="ctr">
            <a:solidFill>
              <a:srgbClr val="EEECE1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56" name="직사각형 255"/>
          <p:cNvSpPr/>
          <p:nvPr/>
        </p:nvSpPr>
        <p:spPr bwMode="auto">
          <a:xfrm>
            <a:off x="6932091" y="4653611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Manual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57" name="직사각형 256"/>
          <p:cNvSpPr/>
          <p:nvPr/>
        </p:nvSpPr>
        <p:spPr bwMode="auto">
          <a:xfrm>
            <a:off x="6932091" y="4961260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Info. VT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58" name="직사각형 257"/>
          <p:cNvSpPr/>
          <p:nvPr/>
        </p:nvSpPr>
        <p:spPr bwMode="auto">
          <a:xfrm>
            <a:off x="4790465" y="5268908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Geo-fence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(</a:t>
            </a:r>
            <a:r>
              <a:rPr kumimoji="1" lang="en-US" altLang="ko-KR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Dynamic Setting)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59" name="직사각형 258"/>
          <p:cNvSpPr/>
          <p:nvPr/>
        </p:nvSpPr>
        <p:spPr bwMode="auto">
          <a:xfrm>
            <a:off x="4790465" y="5576557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threshold </a:t>
            </a: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Setting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60" name="직사각형 259"/>
          <p:cNvSpPr/>
          <p:nvPr/>
        </p:nvSpPr>
        <p:spPr bwMode="auto">
          <a:xfrm>
            <a:off x="2658709" y="5276848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</a:rPr>
              <a:t>Screen Capture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61" name="직사각형 260"/>
          <p:cNvSpPr/>
          <p:nvPr/>
        </p:nvSpPr>
        <p:spPr bwMode="auto">
          <a:xfrm>
            <a:off x="2658709" y="5575951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</a:rPr>
              <a:t>Snapshot</a:t>
            </a:r>
            <a:endParaRPr kumimoji="1" lang="ko-KR" altLang="en-US" sz="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62" name="직사각형 261"/>
          <p:cNvSpPr/>
          <p:nvPr/>
        </p:nvSpPr>
        <p:spPr bwMode="auto">
          <a:xfrm>
            <a:off x="1626454" y="1569838"/>
            <a:ext cx="878955" cy="2205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/>
              </a:rPr>
              <a:t>2D</a:t>
            </a:r>
            <a:endParaRPr kumimoji="1" lang="ko-KR" altLang="en-US" sz="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/>
            </a:endParaRPr>
          </a:p>
        </p:txBody>
      </p:sp>
      <p:sp>
        <p:nvSpPr>
          <p:cNvPr id="263" name="직사각형 262"/>
          <p:cNvSpPr/>
          <p:nvPr/>
        </p:nvSpPr>
        <p:spPr bwMode="auto">
          <a:xfrm>
            <a:off x="1624513" y="1913143"/>
            <a:ext cx="878955" cy="2205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/>
              </a:rPr>
              <a:t>3</a:t>
            </a:r>
            <a:r>
              <a:rPr kumimoji="1" lang="en-US" altLang="ko-KR" sz="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맑은 고딕"/>
              </a:rPr>
              <a:t>D</a:t>
            </a:r>
            <a:endParaRPr kumimoji="1" lang="ko-KR" altLang="en-US" sz="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맑은 고딕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1626454" y="1224767"/>
            <a:ext cx="878521" cy="21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</a:rPr>
              <a:t>Summary View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268" name="직사각형 267"/>
          <p:cNvSpPr/>
          <p:nvPr/>
        </p:nvSpPr>
        <p:spPr bwMode="auto">
          <a:xfrm>
            <a:off x="1626454" y="2600030"/>
            <a:ext cx="878521" cy="21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Camera Setting</a:t>
            </a:r>
          </a:p>
        </p:txBody>
      </p:sp>
      <p:sp>
        <p:nvSpPr>
          <p:cNvPr id="269" name="직사각형 268"/>
          <p:cNvSpPr/>
          <p:nvPr/>
        </p:nvSpPr>
        <p:spPr bwMode="auto">
          <a:xfrm>
            <a:off x="1626454" y="2261242"/>
            <a:ext cx="878521" cy="21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</a:rPr>
              <a:t>Screen Control</a:t>
            </a:r>
          </a:p>
        </p:txBody>
      </p:sp>
      <p:sp>
        <p:nvSpPr>
          <p:cNvPr id="272" name="직사각형 271"/>
          <p:cNvSpPr/>
          <p:nvPr/>
        </p:nvSpPr>
        <p:spPr bwMode="auto">
          <a:xfrm>
            <a:off x="2654521" y="4962677"/>
            <a:ext cx="878521" cy="2196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</a:rPr>
              <a:t>OTRList Viewer</a:t>
            </a:r>
          </a:p>
        </p:txBody>
      </p:sp>
      <p:sp>
        <p:nvSpPr>
          <p:cNvPr id="273" name="직사각형 272"/>
          <p:cNvSpPr/>
          <p:nvPr/>
        </p:nvSpPr>
        <p:spPr bwMode="auto">
          <a:xfrm>
            <a:off x="1626454" y="2924641"/>
            <a:ext cx="878521" cy="21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</a:rPr>
              <a:t>Magnifier</a:t>
            </a:r>
          </a:p>
        </p:txBody>
      </p:sp>
      <p:cxnSp>
        <p:nvCxnSpPr>
          <p:cNvPr id="274" name="꺾인 연결선 273"/>
          <p:cNvCxnSpPr>
            <a:stCxn id="276" idx="3"/>
            <a:endCxn id="65" idx="1"/>
          </p:cNvCxnSpPr>
          <p:nvPr/>
        </p:nvCxnSpPr>
        <p:spPr>
          <a:xfrm>
            <a:off x="1362033" y="1331930"/>
            <a:ext cx="264421" cy="2044339"/>
          </a:xfrm>
          <a:prstGeom prst="bentConnector3">
            <a:avLst/>
          </a:prstGeom>
          <a:noFill/>
          <a:ln w="9525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</p:cxnSp>
      <p:sp>
        <p:nvSpPr>
          <p:cNvPr id="276" name="직사각형 275"/>
          <p:cNvSpPr/>
          <p:nvPr/>
        </p:nvSpPr>
        <p:spPr bwMode="auto">
          <a:xfrm>
            <a:off x="683873" y="1221670"/>
            <a:ext cx="678160" cy="2205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1" i="1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</a:rPr>
              <a:t>Main Screen</a:t>
            </a:r>
            <a:endParaRPr kumimoji="1" lang="ko-KR" altLang="en-US" sz="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65" name="직사각형 64"/>
          <p:cNvSpPr/>
          <p:nvPr/>
        </p:nvSpPr>
        <p:spPr bwMode="auto">
          <a:xfrm>
            <a:off x="1626454" y="3266469"/>
            <a:ext cx="878521" cy="21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smtClean="0">
                <a:solidFill>
                  <a:srgbClr val="C00000"/>
                </a:solidFill>
                <a:latin typeface="맑은 고딕"/>
              </a:rPr>
              <a:t>Action View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</a:rPr>
              <a:t>(</a:t>
            </a:r>
            <a:r>
              <a:rPr lang="en-US" altLang="ko-KR" sz="800" kern="0" smtClean="0">
                <a:solidFill>
                  <a:srgbClr val="C00000"/>
                </a:solidFill>
                <a:latin typeface="맑은 고딕"/>
              </a:rPr>
              <a:t>Rewind View)</a:t>
            </a:r>
            <a:endParaRPr kumimoji="0" lang="en-US" altLang="ko-KR" sz="800" b="0" i="0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67" name="직사각형 66"/>
          <p:cNvSpPr/>
          <p:nvPr/>
        </p:nvSpPr>
        <p:spPr bwMode="auto">
          <a:xfrm>
            <a:off x="4350987" y="1216215"/>
            <a:ext cx="878955" cy="2205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kern="0" dirty="0">
                <a:latin typeface="맑은 고딕"/>
              </a:rPr>
              <a:t>2D</a:t>
            </a:r>
            <a:endParaRPr kumimoji="1" lang="ko-KR" altLang="en-US" sz="800" kern="0" dirty="0">
              <a:latin typeface="맑은 고딕"/>
            </a:endParaRPr>
          </a:p>
        </p:txBody>
      </p:sp>
      <p:sp>
        <p:nvSpPr>
          <p:cNvPr id="68" name="직사각형 67"/>
          <p:cNvSpPr/>
          <p:nvPr/>
        </p:nvSpPr>
        <p:spPr bwMode="auto">
          <a:xfrm>
            <a:off x="4349046" y="1543336"/>
            <a:ext cx="878955" cy="2205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kern="0" dirty="0">
                <a:latin typeface="맑은 고딕"/>
              </a:rPr>
              <a:t>3D</a:t>
            </a:r>
            <a:endParaRPr kumimoji="1" lang="ko-KR" altLang="en-US" sz="800" kern="0" dirty="0">
              <a:latin typeface="맑은 고딕"/>
            </a:endParaRPr>
          </a:p>
        </p:txBody>
      </p:sp>
      <p:sp>
        <p:nvSpPr>
          <p:cNvPr id="72" name="직사각형 71"/>
          <p:cNvSpPr/>
          <p:nvPr/>
        </p:nvSpPr>
        <p:spPr bwMode="auto">
          <a:xfrm>
            <a:off x="4350987" y="1887891"/>
            <a:ext cx="878521" cy="21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800" kern="0">
                <a:latin typeface="맑은 고딕"/>
              </a:rPr>
              <a:t>Camera Setting</a:t>
            </a:r>
          </a:p>
        </p:txBody>
      </p:sp>
      <p:sp>
        <p:nvSpPr>
          <p:cNvPr id="78" name="직사각형 77"/>
          <p:cNvSpPr/>
          <p:nvPr/>
        </p:nvSpPr>
        <p:spPr bwMode="auto">
          <a:xfrm>
            <a:off x="3467474" y="1221882"/>
            <a:ext cx="678160" cy="2205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" b="1" i="1" kern="0" smtClean="0">
                <a:solidFill>
                  <a:srgbClr val="0000FF"/>
                </a:solidFill>
                <a:latin typeface="맑은 고딕"/>
              </a:rPr>
              <a:t>Sub</a:t>
            </a:r>
            <a:r>
              <a:rPr kumimoji="1" lang="en-US" altLang="ko-KR" sz="800" b="1" i="1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/>
              </a:rPr>
              <a:t> Screen</a:t>
            </a:r>
            <a:endParaRPr kumimoji="1" lang="ko-KR" altLang="en-US" sz="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79" name="직사각형 74"/>
          <p:cNvSpPr/>
          <p:nvPr/>
        </p:nvSpPr>
        <p:spPr>
          <a:xfrm>
            <a:off x="8497073" y="936276"/>
            <a:ext cx="540000" cy="18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wrap="none" lIns="95708" tIns="47854" rIns="95708" bIns="47854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smtClean="0">
                <a:solidFill>
                  <a:sysClr val="windowText" lastClr="000000"/>
                </a:solidFill>
                <a:latin typeface="맑은 고딕"/>
                <a:ea typeface="맑은 고딕"/>
              </a:rPr>
              <a:t>Tool Bar</a:t>
            </a:r>
            <a:endParaRPr kumimoji="0" lang="ko-KR" altLang="en-US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20" name="직선 연결선 19"/>
          <p:cNvCxnSpPr>
            <a:stCxn id="276" idx="3"/>
            <a:endCxn id="267" idx="1"/>
          </p:cNvCxnSpPr>
          <p:nvPr/>
        </p:nvCxnSpPr>
        <p:spPr>
          <a:xfrm>
            <a:off x="1362033" y="1331930"/>
            <a:ext cx="264421" cy="26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endCxn id="67" idx="1"/>
          </p:cNvCxnSpPr>
          <p:nvPr/>
        </p:nvCxnSpPr>
        <p:spPr>
          <a:xfrm>
            <a:off x="4145634" y="1324050"/>
            <a:ext cx="205353" cy="2425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꺾인 연결선 28"/>
          <p:cNvCxnSpPr>
            <a:endCxn id="72" idx="1"/>
          </p:cNvCxnSpPr>
          <p:nvPr/>
        </p:nvCxnSpPr>
        <p:spPr>
          <a:xfrm>
            <a:off x="4145634" y="1324050"/>
            <a:ext cx="205353" cy="673641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 bwMode="auto">
          <a:xfrm>
            <a:off x="3467474" y="903312"/>
            <a:ext cx="1760266" cy="245931"/>
          </a:xfrm>
          <a:prstGeom prst="rect">
            <a:avLst/>
          </a:prstGeom>
          <a:solidFill>
            <a:srgbClr val="FF99FF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>
                <a:solidFill>
                  <a:schemeClr val="tx1"/>
                </a:solidFill>
                <a:latin typeface="+mn-ea"/>
              </a:rPr>
              <a:t>2 ~ </a:t>
            </a:r>
            <a:r>
              <a:rPr lang="en-US" altLang="ko-KR" sz="900" b="1" smtClean="0">
                <a:solidFill>
                  <a:schemeClr val="tx1"/>
                </a:solidFill>
                <a:latin typeface="+mn-ea"/>
              </a:rPr>
              <a:t>4th</a:t>
            </a:r>
            <a:r>
              <a:rPr lang="ko-KR" altLang="en-US" sz="900" b="1" smtClean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900" b="1">
                <a:solidFill>
                  <a:schemeClr val="tx1"/>
                </a:solidFill>
                <a:latin typeface="+mn-ea"/>
              </a:rPr>
              <a:t>Sub Screen</a:t>
            </a:r>
            <a:r>
              <a:rPr lang="ko-KR" altLang="en-US" sz="900" b="1">
                <a:solidFill>
                  <a:schemeClr val="tx1"/>
                </a:solidFill>
                <a:latin typeface="+mn-ea"/>
              </a:rPr>
              <a:t> 공통</a:t>
            </a:r>
            <a:endParaRPr lang="ko-KR" altLang="en-US" sz="9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8276" y="89012"/>
            <a:ext cx="38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mtClean="0">
                <a:solidFill>
                  <a:schemeClr val="bg1"/>
                </a:solidFill>
              </a:rPr>
              <a:t>1. Menu </a:t>
            </a:r>
            <a:r>
              <a:rPr lang="en-US" altLang="ko-KR" b="1">
                <a:solidFill>
                  <a:schemeClr val="bg1"/>
                </a:solidFill>
              </a:rPr>
              <a:t>Tree Structure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146237" y="167840"/>
            <a:ext cx="2596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Ⅰ. Information Architecture</a:t>
            </a:r>
          </a:p>
        </p:txBody>
      </p:sp>
    </p:spTree>
    <p:extLst>
      <p:ext uri="{BB962C8B-B14F-4D97-AF65-F5344CB8AC3E}">
        <p14:creationId xmlns:p14="http://schemas.microsoft.com/office/powerpoint/2010/main" val="37192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66" y="994734"/>
            <a:ext cx="5528988" cy="473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7" name="Browser" descr="&lt;SmartSettings&gt;&lt;SmartResize enabled=&quot;True&quot; minWidth=&quot;140&quot; minHeight=&quot;50&quot; /&gt;&lt;/SmartSettings&gt;"/>
          <p:cNvGrpSpPr/>
          <p:nvPr>
            <p:custDataLst>
              <p:tags r:id="rId1"/>
            </p:custDataLst>
          </p:nvPr>
        </p:nvGrpSpPr>
        <p:grpSpPr>
          <a:xfrm>
            <a:off x="59233" y="609719"/>
            <a:ext cx="1948492" cy="6176973"/>
            <a:chOff x="595689" y="1261242"/>
            <a:chExt cx="6668461" cy="4101406"/>
          </a:xfrm>
        </p:grpSpPr>
        <p:sp>
          <p:nvSpPr>
            <p:cNvPr id="548" name="Window Body" descr="&lt;SmartSettings&gt;&lt;SmartResize anchorLeft=&quot;Absolute&quot; anchorTop=&quot;Absolute&quot; anchorRight=&quot;Absolute&quot; anchorBottom=&quot;Absolute&quot; /&gt;&lt;/SmartSettings&gt;"/>
            <p:cNvSpPr/>
            <p:nvPr>
              <p:custDataLst>
                <p:tags r:id="rId8"/>
              </p:custDataLst>
            </p:nvPr>
          </p:nvSpPr>
          <p:spPr>
            <a:xfrm>
              <a:off x="595689" y="1427196"/>
              <a:ext cx="6668458" cy="393545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9" name="Title Bar" descr="&lt;SmartSettings&gt;&lt;SmartResize anchorLeft=&quot;Absolute&quot; anchorTop=&quot;Absolute&quot; anchorRight=&quot;Absolute&quot; anchorBottom=&quot;None&quot; /&gt;&lt;/SmartSettings&gt;"/>
            <p:cNvSpPr/>
            <p:nvPr>
              <p:custDataLst>
                <p:tags r:id="rId9"/>
              </p:custDataLst>
            </p:nvPr>
          </p:nvSpPr>
          <p:spPr>
            <a:xfrm>
              <a:off x="595692" y="1261242"/>
              <a:ext cx="6668458" cy="1659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22860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Terminal Tree View</a:t>
              </a:r>
              <a:endPara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0" name="Close Button" descr="&lt;SmartSettings&gt;&lt;SmartResize anchorLeft=&quot;None&quot; anchorTop=&quot;Absolute&quot; anchorRight=&quot;Absolute&quot; anchorBottom=&quot;None&quot; /&gt;&lt;/SmartSettings&gt;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6542427" y="1308548"/>
              <a:ext cx="336847" cy="63244"/>
            </a:xfrm>
            <a:custGeom>
              <a:avLst/>
              <a:gdLst>
                <a:gd name="T0" fmla="*/ 254 w 254"/>
                <a:gd name="T1" fmla="*/ 0 h 254"/>
                <a:gd name="T2" fmla="*/ 0 w 254"/>
                <a:gd name="T3" fmla="*/ 254 h 254"/>
                <a:gd name="T4" fmla="*/ 0 w 254"/>
                <a:gd name="T5" fmla="*/ 0 h 254"/>
                <a:gd name="T6" fmla="*/ 254 w 254"/>
                <a:gd name="T7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254">
                  <a:moveTo>
                    <a:pt x="254" y="0"/>
                  </a:moveTo>
                  <a:lnTo>
                    <a:pt x="0" y="254"/>
                  </a:lnTo>
                  <a:moveTo>
                    <a:pt x="0" y="0"/>
                  </a:moveTo>
                  <a:lnTo>
                    <a:pt x="254" y="254"/>
                  </a:ln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>
                <a:latin typeface="+mj-ea"/>
              </a:rPr>
              <a:t>VT Monitoring Screen View : Terminal Tree View </a:t>
            </a:r>
            <a:r>
              <a:rPr lang="ko-KR" altLang="en-US" sz="800">
                <a:latin typeface="+mj-ea"/>
              </a:rPr>
              <a:t>실행</a:t>
            </a:r>
            <a:endParaRPr lang="en-US" altLang="ko-KR" sz="800" dirty="0">
              <a:latin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2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47" name="그룹 246"/>
          <p:cNvGrpSpPr/>
          <p:nvPr/>
        </p:nvGrpSpPr>
        <p:grpSpPr>
          <a:xfrm>
            <a:off x="7373047" y="666132"/>
            <a:ext cx="233710" cy="233710"/>
            <a:chOff x="9236813" y="1010266"/>
            <a:chExt cx="354615" cy="354615"/>
          </a:xfrm>
        </p:grpSpPr>
        <p:sp>
          <p:nvSpPr>
            <p:cNvPr id="248" name="타원 247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9" name="뺄셈 기호 248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0" name="뺄셈 기호 249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1" name="뺄셈 기호 250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57352"/>
              </p:ext>
            </p:extLst>
          </p:nvPr>
        </p:nvGraphicFramePr>
        <p:xfrm>
          <a:off x="7709484" y="849870"/>
          <a:ext cx="2130802" cy="384357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Terminal Tree View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운영중인 장비 및 콘테이너를 조회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gang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갱신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VT1.0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기능 유지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algn="l" defTabSz="914400" rtl="0" eaLnBrk="1" latinLnBrk="1" hangingPunct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입력창</a:t>
                      </a:r>
                      <a:endParaRPr kumimoji="1" lang="en-US" altLang="ko-KR" sz="800" b="1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54000" indent="-54000" algn="l" defTabSz="914400" rtl="0" eaLnBrk="1" latinLnBrk="1" hangingPunct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Equipment 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또는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Container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명 입력</a:t>
                      </a:r>
                      <a:endParaRPr kumimoji="1" lang="en-US" altLang="ko-K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algn="l" defTabSz="914400" rtl="0" eaLnBrk="1" latinLnBrk="1" hangingPunct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검색버튼</a:t>
                      </a:r>
                      <a:endParaRPr kumimoji="1" lang="en-US" altLang="ko-KR" sz="800" b="1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  <a:p>
                      <a:pPr marL="54000" indent="-54000" algn="l" defTabSz="914400" rtl="0" eaLnBrk="1" latinLnBrk="1" hangingPunct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검색어 입력 후 검색 버튼 클릭 시 하단 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Tree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의 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Equipment 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또는 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Container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로 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Scroll </a:t>
                      </a:r>
                      <a:r>
                        <a:rPr lang="ko-KR" altLang="en-US" sz="800" b="0" smtClean="0">
                          <a:latin typeface="+mn-ea"/>
                        </a:rPr>
                        <a:t>이동 및 </a:t>
                      </a:r>
                      <a:r>
                        <a:rPr lang="en-US" altLang="ko-KR" sz="800" b="0" smtClean="0">
                          <a:latin typeface="+mn-ea"/>
                        </a:rPr>
                        <a:t>Core</a:t>
                      </a:r>
                      <a:r>
                        <a:rPr lang="en-US" altLang="ko-KR" sz="800" b="0" baseline="0" smtClean="0">
                          <a:latin typeface="+mn-ea"/>
                        </a:rPr>
                        <a:t> Screen</a:t>
                      </a:r>
                      <a:r>
                        <a:rPr lang="ko-KR" altLang="en-US" sz="800" b="0" baseline="0" smtClean="0">
                          <a:latin typeface="+mn-ea"/>
                        </a:rPr>
                        <a:t>에 활성화 표시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갱신 버튼</a:t>
                      </a:r>
                      <a:endParaRPr kumimoji="1" lang="en-US" altLang="ko-K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Tree View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의 정보를 갱신할 수 있는 기능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Tree View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Equipment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더블 클릭 시 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Instance Message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창 활성화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해당 장비 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VMT</a:t>
                      </a:r>
                      <a:r>
                        <a:rPr kumimoji="1" lang="ko-KR" altLang="en-US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로 메시지 전송 가능</a:t>
                      </a:r>
                      <a:r>
                        <a:rPr kumimoji="1" lang="en-US" altLang="ko-K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Screen View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Scrren View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는 자동 리사이징하여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Tree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View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영역만큼 축소됨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89" y="843200"/>
            <a:ext cx="779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smtClean="0">
                <a:latin typeface="+mn-ea"/>
              </a:rPr>
              <a:t>Equipment/</a:t>
            </a:r>
          </a:p>
          <a:p>
            <a:r>
              <a:rPr lang="en-US" altLang="ko-KR" sz="700" b="1" smtClean="0">
                <a:latin typeface="+mn-ea"/>
              </a:rPr>
              <a:t>Container</a:t>
            </a:r>
            <a:endParaRPr lang="ko-KR" altLang="en-US" sz="700" b="1" dirty="0" smtClean="0">
              <a:latin typeface="+mn-ea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614994" y="899842"/>
            <a:ext cx="828000" cy="1925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53" name="Button"/>
          <p:cNvSpPr/>
          <p:nvPr/>
        </p:nvSpPr>
        <p:spPr>
          <a:xfrm>
            <a:off x="1488525" y="884444"/>
            <a:ext cx="216000" cy="216000"/>
          </a:xfrm>
          <a:prstGeom prst="roundRect">
            <a:avLst>
              <a:gd name="adj" fmla="val 5000"/>
            </a:avLst>
          </a:prstGeom>
          <a:solidFill>
            <a:srgbClr val="FF5050"/>
          </a:solidFill>
          <a:ln w="6350">
            <a:noFill/>
          </a:ln>
          <a:effectLst>
            <a:outerShdw blurRad="38100" dist="12700" dir="5400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45720" rIns="76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00" dirty="0" smtClea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4" name="Button"/>
          <p:cNvSpPr/>
          <p:nvPr/>
        </p:nvSpPr>
        <p:spPr>
          <a:xfrm>
            <a:off x="1753657" y="884444"/>
            <a:ext cx="216000" cy="216000"/>
          </a:xfrm>
          <a:prstGeom prst="roundRect">
            <a:avLst>
              <a:gd name="adj" fmla="val 5000"/>
            </a:avLst>
          </a:prstGeom>
          <a:solidFill>
            <a:srgbClr val="009688"/>
          </a:solidFill>
          <a:ln w="6350">
            <a:noFill/>
          </a:ln>
          <a:effectLst>
            <a:outerShdw blurRad="38100" dist="12700" dir="5400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45720" rIns="76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00" dirty="0" smtClea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5" name="Search"/>
          <p:cNvSpPr>
            <a:spLocks noChangeAspect="1" noEditPoints="1"/>
          </p:cNvSpPr>
          <p:nvPr/>
        </p:nvSpPr>
        <p:spPr bwMode="auto">
          <a:xfrm>
            <a:off x="1524498" y="923297"/>
            <a:ext cx="139700" cy="142875"/>
          </a:xfrm>
          <a:custGeom>
            <a:avLst/>
            <a:gdLst>
              <a:gd name="T0" fmla="*/ 227 w 572"/>
              <a:gd name="T1" fmla="*/ 0 h 585"/>
              <a:gd name="T2" fmla="*/ 0 w 572"/>
              <a:gd name="T3" fmla="*/ 227 h 585"/>
              <a:gd name="T4" fmla="*/ 227 w 572"/>
              <a:gd name="T5" fmla="*/ 453 h 585"/>
              <a:gd name="T6" fmla="*/ 359 w 572"/>
              <a:gd name="T7" fmla="*/ 410 h 585"/>
              <a:gd name="T8" fmla="*/ 535 w 572"/>
              <a:gd name="T9" fmla="*/ 585 h 585"/>
              <a:gd name="T10" fmla="*/ 572 w 572"/>
              <a:gd name="T11" fmla="*/ 548 h 585"/>
              <a:gd name="T12" fmla="*/ 399 w 572"/>
              <a:gd name="T13" fmla="*/ 374 h 585"/>
              <a:gd name="T14" fmla="*/ 454 w 572"/>
              <a:gd name="T15" fmla="*/ 227 h 585"/>
              <a:gd name="T16" fmla="*/ 227 w 572"/>
              <a:gd name="T17" fmla="*/ 0 h 585"/>
              <a:gd name="T18" fmla="*/ 227 w 572"/>
              <a:gd name="T19" fmla="*/ 27 h 585"/>
              <a:gd name="T20" fmla="*/ 427 w 572"/>
              <a:gd name="T21" fmla="*/ 227 h 585"/>
              <a:gd name="T22" fmla="*/ 227 w 572"/>
              <a:gd name="T23" fmla="*/ 427 h 585"/>
              <a:gd name="T24" fmla="*/ 27 w 572"/>
              <a:gd name="T25" fmla="*/ 227 h 585"/>
              <a:gd name="T26" fmla="*/ 227 w 572"/>
              <a:gd name="T27" fmla="*/ 27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72" h="585">
                <a:moveTo>
                  <a:pt x="227" y="0"/>
                </a:moveTo>
                <a:cubicBezTo>
                  <a:pt x="102" y="0"/>
                  <a:pt x="0" y="102"/>
                  <a:pt x="0" y="227"/>
                </a:cubicBezTo>
                <a:cubicBezTo>
                  <a:pt x="0" y="352"/>
                  <a:pt x="102" y="453"/>
                  <a:pt x="227" y="453"/>
                </a:cubicBezTo>
                <a:cubicBezTo>
                  <a:pt x="276" y="453"/>
                  <a:pt x="322" y="437"/>
                  <a:pt x="359" y="410"/>
                </a:cubicBezTo>
                <a:lnTo>
                  <a:pt x="535" y="585"/>
                </a:lnTo>
                <a:lnTo>
                  <a:pt x="572" y="548"/>
                </a:lnTo>
                <a:lnTo>
                  <a:pt x="399" y="374"/>
                </a:lnTo>
                <a:cubicBezTo>
                  <a:pt x="433" y="335"/>
                  <a:pt x="454" y="283"/>
                  <a:pt x="454" y="227"/>
                </a:cubicBezTo>
                <a:cubicBezTo>
                  <a:pt x="454" y="102"/>
                  <a:pt x="352" y="0"/>
                  <a:pt x="227" y="0"/>
                </a:cubicBezTo>
                <a:close/>
                <a:moveTo>
                  <a:pt x="227" y="27"/>
                </a:moveTo>
                <a:cubicBezTo>
                  <a:pt x="338" y="27"/>
                  <a:pt x="427" y="116"/>
                  <a:pt x="427" y="227"/>
                </a:cubicBezTo>
                <a:cubicBezTo>
                  <a:pt x="427" y="337"/>
                  <a:pt x="338" y="427"/>
                  <a:pt x="227" y="427"/>
                </a:cubicBezTo>
                <a:cubicBezTo>
                  <a:pt x="116" y="427"/>
                  <a:pt x="27" y="337"/>
                  <a:pt x="27" y="227"/>
                </a:cubicBezTo>
                <a:cubicBezTo>
                  <a:pt x="27" y="116"/>
                  <a:pt x="116" y="27"/>
                  <a:pt x="227" y="27"/>
                </a:cubicBezTo>
                <a:close/>
              </a:path>
            </a:pathLst>
          </a:custGeom>
          <a:solidFill>
            <a:srgbClr val="5F5F5F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6" name="Reload"/>
          <p:cNvSpPr>
            <a:spLocks noChangeAspect="1"/>
          </p:cNvSpPr>
          <p:nvPr/>
        </p:nvSpPr>
        <p:spPr bwMode="auto">
          <a:xfrm>
            <a:off x="1780458" y="914569"/>
            <a:ext cx="145425" cy="144000"/>
          </a:xfrm>
          <a:custGeom>
            <a:avLst/>
            <a:gdLst>
              <a:gd name="T0" fmla="*/ 543 w 1401"/>
              <a:gd name="T1" fmla="*/ 0 h 1401"/>
              <a:gd name="T2" fmla="*/ 0 w 1401"/>
              <a:gd name="T3" fmla="*/ 108 h 1401"/>
              <a:gd name="T4" fmla="*/ 165 w 1401"/>
              <a:gd name="T5" fmla="*/ 273 h 1401"/>
              <a:gd name="T6" fmla="*/ 11 w 1401"/>
              <a:gd name="T7" fmla="*/ 705 h 1401"/>
              <a:gd name="T8" fmla="*/ 706 w 1401"/>
              <a:gd name="T9" fmla="*/ 1401 h 1401"/>
              <a:gd name="T10" fmla="*/ 1401 w 1401"/>
              <a:gd name="T11" fmla="*/ 705 h 1401"/>
              <a:gd name="T12" fmla="*/ 977 w 1401"/>
              <a:gd name="T13" fmla="*/ 66 h 1401"/>
              <a:gd name="T14" fmla="*/ 977 w 1401"/>
              <a:gd name="T15" fmla="*/ 232 h 1401"/>
              <a:gd name="T16" fmla="*/ 1252 w 1401"/>
              <a:gd name="T17" fmla="*/ 705 h 1401"/>
              <a:gd name="T18" fmla="*/ 706 w 1401"/>
              <a:gd name="T19" fmla="*/ 1252 h 1401"/>
              <a:gd name="T20" fmla="*/ 160 w 1401"/>
              <a:gd name="T21" fmla="*/ 705 h 1401"/>
              <a:gd name="T22" fmla="*/ 270 w 1401"/>
              <a:gd name="T23" fmla="*/ 378 h 1401"/>
              <a:gd name="T24" fmla="*/ 435 w 1401"/>
              <a:gd name="T25" fmla="*/ 543 h 1401"/>
              <a:gd name="T26" fmla="*/ 543 w 1401"/>
              <a:gd name="T27" fmla="*/ 0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01" h="1401">
                <a:moveTo>
                  <a:pt x="543" y="0"/>
                </a:moveTo>
                <a:lnTo>
                  <a:pt x="0" y="108"/>
                </a:lnTo>
                <a:lnTo>
                  <a:pt x="165" y="273"/>
                </a:lnTo>
                <a:cubicBezTo>
                  <a:pt x="70" y="392"/>
                  <a:pt x="11" y="541"/>
                  <a:pt x="11" y="705"/>
                </a:cubicBezTo>
                <a:cubicBezTo>
                  <a:pt x="11" y="1090"/>
                  <a:pt x="322" y="1401"/>
                  <a:pt x="706" y="1401"/>
                </a:cubicBezTo>
                <a:cubicBezTo>
                  <a:pt x="1090" y="1401"/>
                  <a:pt x="1401" y="1090"/>
                  <a:pt x="1401" y="705"/>
                </a:cubicBezTo>
                <a:cubicBezTo>
                  <a:pt x="1401" y="418"/>
                  <a:pt x="1227" y="172"/>
                  <a:pt x="977" y="66"/>
                </a:cubicBezTo>
                <a:lnTo>
                  <a:pt x="977" y="232"/>
                </a:lnTo>
                <a:cubicBezTo>
                  <a:pt x="1142" y="327"/>
                  <a:pt x="1252" y="502"/>
                  <a:pt x="1252" y="705"/>
                </a:cubicBezTo>
                <a:cubicBezTo>
                  <a:pt x="1252" y="1007"/>
                  <a:pt x="1008" y="1252"/>
                  <a:pt x="706" y="1252"/>
                </a:cubicBezTo>
                <a:cubicBezTo>
                  <a:pt x="404" y="1252"/>
                  <a:pt x="160" y="1007"/>
                  <a:pt x="160" y="705"/>
                </a:cubicBezTo>
                <a:cubicBezTo>
                  <a:pt x="160" y="582"/>
                  <a:pt x="201" y="470"/>
                  <a:pt x="270" y="378"/>
                </a:cubicBezTo>
                <a:lnTo>
                  <a:pt x="435" y="543"/>
                </a:lnTo>
                <a:lnTo>
                  <a:pt x="543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1" name="타원 160"/>
          <p:cNvSpPr/>
          <p:nvPr/>
        </p:nvSpPr>
        <p:spPr>
          <a:xfrm>
            <a:off x="1268474" y="614774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63" name="타원 162"/>
          <p:cNvSpPr/>
          <p:nvPr/>
        </p:nvSpPr>
        <p:spPr>
          <a:xfrm>
            <a:off x="664053" y="886171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69" name="타원 168"/>
          <p:cNvSpPr/>
          <p:nvPr/>
        </p:nvSpPr>
        <p:spPr>
          <a:xfrm>
            <a:off x="2044165" y="89417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6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49" name="모서리가 둥근 직사각형 348"/>
          <p:cNvSpPr/>
          <p:nvPr/>
        </p:nvSpPr>
        <p:spPr bwMode="auto">
          <a:xfrm>
            <a:off x="2136559" y="649950"/>
            <a:ext cx="714849" cy="144000"/>
          </a:xfrm>
          <a:prstGeom prst="roundRect">
            <a:avLst/>
          </a:prstGeom>
          <a:solidFill>
            <a:srgbClr val="FF000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Critical 10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50" name="모서리가 둥근 직사각형 349"/>
          <p:cNvSpPr/>
          <p:nvPr/>
        </p:nvSpPr>
        <p:spPr bwMode="auto">
          <a:xfrm>
            <a:off x="2899960" y="649950"/>
            <a:ext cx="714849" cy="144000"/>
          </a:xfrm>
          <a:prstGeom prst="roundRect">
            <a:avLst/>
          </a:prstGeom>
          <a:solidFill>
            <a:srgbClr val="00B0F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Major 23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51" name="모서리가 둥근 직사각형 350"/>
          <p:cNvSpPr/>
          <p:nvPr/>
        </p:nvSpPr>
        <p:spPr bwMode="auto">
          <a:xfrm>
            <a:off x="3675405" y="649950"/>
            <a:ext cx="714849" cy="144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Minor 18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57" name="모서리가 둥근 직사각형 356"/>
          <p:cNvSpPr/>
          <p:nvPr/>
        </p:nvSpPr>
        <p:spPr bwMode="auto">
          <a:xfrm>
            <a:off x="4459915" y="649950"/>
            <a:ext cx="716400" cy="144000"/>
          </a:xfrm>
          <a:prstGeom prst="roundRect">
            <a:avLst/>
          </a:prstGeom>
          <a:solidFill>
            <a:srgbClr val="FF5050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rPr>
              <a:t>System 19 </a:t>
            </a:r>
            <a:endParaRPr lang="ko-KR" altLang="en-US" sz="800" b="1" dirty="0" smtClean="0">
              <a:solidFill>
                <a:schemeClr val="bg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358" name="그룹 357"/>
          <p:cNvGrpSpPr/>
          <p:nvPr/>
        </p:nvGrpSpPr>
        <p:grpSpPr>
          <a:xfrm>
            <a:off x="6127092" y="631093"/>
            <a:ext cx="1211844" cy="216000"/>
            <a:chOff x="5918343" y="655369"/>
            <a:chExt cx="1211844" cy="216000"/>
          </a:xfrm>
        </p:grpSpPr>
        <p:sp>
          <p:nvSpPr>
            <p:cNvPr id="359" name="직사각형 358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360" name="그룹 359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361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06" name="Tree View" descr="&lt;SmartSettings&gt;&lt;SmartOptions&gt;&lt;Code&gt;H4sIAAAAAAAEAO29B2AcSZYlJi9tynt/SvVK1+B0oQiAYBMk2JBAEOzBiM3mkuwdaUcjKasqgcplVmVdZhZAzO2dvPfee++999577733ujudTif33/8/XGZkAWz2zkrayZ4hgKrIHz9+fB8/ItZNsbxIvyimddVU5+34y/PzYpqPz5ZtXler8cvqKq9fVsWyPfyNE2n7+rpp80Xnz/FJVZb5tC2qZTP+PF/mdTHtNnm1XrbFwsJ+ndeX1FXTbfYmf+c6++66PGe8GJEvqunb9Wr8epHV7em7Nl821J/AO8+m+dd7i1BftnVVOkTe7/XTy3zZ4uXfOFlmi7xZ0Ydp2Po3Tn7xb5yk9KzWk7KYptMyaxpp8+WKaZY+Cv58kjW5vKEv8st1cZm1ecodfjtbzsq8/m6drVZ5nbZEtJN5trzIZ/7X6Wfpcl2WjJwFIzhUl3ldF7M8nVRVmZ4ti3brzEfhWVUv0qbzwSg9O16tUurzjgPooYhnQriPGV7/bbwYIINHiL71ps7znyzyq9fzbJU3aRv+SQPJr9KwzRaBG7/OwXf5TD6SLjzkIgjiKc7TrbCH8VljoHdeHwCB5+7d9Hg2S89Bq6myUbxllxZjeu95NsnLrY/OiOubRx+BMLE3zyAQx3We8STzL59FwZl2Wx99NEr3dnaGAG7gFSJxhLu2DOTf/417dRN0tB17bdNPPhvqdez/cRPI7xazdk540uBu0zu17Mzxm+p1WxO3bfW50Dx13q7rJb24ziN9/JL+R3lpZNV/BhhGoZ9n9NLN4L0/f8kmEb6siln6tGhWVZNvDUsmM/3A5P+uoilulpyhebTdR4Z1o3byGwcjxcMKJQY+pIlqR6ZFjGG3qslPk6ZIm3w5y+uRMPpxfdGk+TDJ/r+gm/B02n+1mhEtntXVAgTY2tqySuSODP8OC0h3rob47S7pucfNekFK5/oo/NgYIFKBaTvPiboy5LQRTDpA7vahmIkTo9ih9KP0TGY+m5SelHWoNoCf+eoN4bXI3hWL9YIYbjEhdKtzJll6SV2lBRSwh6kFGcEWj8WYlG+bkm+UfpG9M4izNieWuAcV9bXRLGiSlm0G/Z6W+SXpGKZw1sH6Q5F+DtCE7O4HIetoOp1ndUbTXzeWISD7+OqbRt2nN3j5eb68YONwvz8WA8A4L3HFY1ox66WrbJmX8uvG1mfPi6Z97GMjrHtkZdJ95pxk1RlD70bsk+r8jpbhH6+g30Tg+Neol4Ynps7nRTMWktC/UasIXw6qxPW15fqKqJD34qPP87ZJr+Y5sYoqEBF84qJ1VpbXKblIFangtiIO+gijTzH8j96HfYRy4udaRXojZS7yNv3FxmB73KCW8jBirKP9WivdsOuROh/kRhSk4ZN1UZLKTpuJck3w8YArAyPydTxaEts8m86dyXNcGWFoEsaNbD5grQb6xgO8m8lYpfko3RkAYR5qS7xONu15scw3uHVBW2teHc6eazjk2UZ8v96c41GWod4Cd3Pje8or7Lx0jLeyDfTozRwD8v2uN3oLgmGUVtLb976flkRP2DH0O369KimeA+/Z739x+tHvW/++Swo16Cf/u/wo/SUjZU5+QeOT8YtqmcdnBvFTSwYuI71OjTomIi0aQvUXrYs6n8WHykgaZvnss0Fu2TBg9tMQTb3Km+IH+ekSnsaMBj7ko7f19a2licYns3k3ozCR/YxBsUu3YNkK6nnnkH48JiPXzsdfFMtglKOer3GHWn/yyftLmvIVgFOf3Mf3iu9vFKDb6YSoufQfzBwGuElzUFaG0kUbhH/DyPBE8drUoYz9/UB2/WwQcUh74IloEPPEo0j/iY4IYb/3+UYMosoKD3Hpq3xBdorkZLZezjLw4TCvXs2LMnchyvDskfq+LQ+/P/sKxs9JcwQEeD/l3f3ovFjC6bi1fA8qj9ulDzaagUg8jyeCyQkp0PpmG3ODJ/a6qskVy0gTNOywqyNGFj5rpmQ0oSyqGo7I5BqeWlGnj6dHb6rV47vTo/QyK9dBuGd7vMGpbxDl6JCBwpPrn8xr+iQrn1dTDoC22EtmFjtSrG6miYafgLg1o5j0gvoSb1m+2h2pn89/7d3eQTLWnYGQhV8Rry9WWZ2/qcQt3sOHMTb8JR86Q3DEi6wkRmvYVb4ysTfpH/7goqCcRupy9v0g3PZyw6zwdEQc/2i8cfNsOA7tf8cenwP7WTQRZZ4Nhvx97LLPUQWFlc5ymaBMvhxUJz6AEmncjRDiMMKBj99cr3j0vbWYE3LJx180FQNEq/GiqT6vq/Uq/YW/0JsGVboEYhdfsG7Cl1+1RYlFmfYFLU/4oRuaeiHV++tgRkJHfoHfWZkjPe2Q+tx+foNH4AGIJyP950brH+EF/7nhfTyBS7bLLtln3iiF2pt8L/+5RX94PJWU+p3d7JyYh6PcabZ8lcOrzl8rqAF7FHtupJ15bjkmPJbV35PLnxFz8uLKL/yFt+8Mj3QGhmcmf0rK7jo9I0kf4vLY8x4DxOMUCVZjZLybvMHY05+5oTBk6NngY3Yf+Jxfe2rg8D6p3n3ozPAa2M/ipHjK+f9rs+JnIEUhfk1ib5rY/sQer1v54Gv2Zt+/sdugJbrmP15RCEGWo/y6/VvWegn6/SyyVpAh5r7fgyHw/NDY6pbNBqOf2PMexAIzd8b6HrOC54usJgKXYwVBHveXvJj3fuJ8CzLc0OSGr29FwFsQbnC4ziO4acwbMB3MA+Bh/6FofpLCjA1xrHk4k+PMnjig5L35Wlc+/Jmf8e2j9VQ3pXdvIJRD8iap+dpplxsw0KC5m7VknmwQJVP8XvBqz5aEaNUK6xiTqm2rxQ0SMBAKOxrexAADALyZ2Zwsx0MD/CJ7Sw7pus55+lJauJfJtes09I0ZJmU+CiyVFHVzg5xEsp09lrmNa30LWRLVaulGHToa3s6tlvccfmnA3zflTM0TiApSBKkfOfIHn/gffDsvLuaQm5tB4+mA8sJaBe3+Fsi30MC3oC6e2wui/0xonentLdp+fY28Uc/xdAjiX18Fxfi4q+W+ITbemG2FY4u8Qz8/7zmRo5DxRx0mHqVYL/7ZMiu8LnUzvfHEs5nmuV0el5Qd1jBPvvzi9N0052WoNH93+yQfcifPq4uLvB6f1nVVb330LCuQ2SX1XdgsXPqLd34J/UkZzOU0lyxck2NOqKGoxzEtjOXvRljlho+7dYe902HFOzz2mzLHN6QOZd0T6d2lMVM0FOQMv+aauuYJIytC3SWJ916/vMXCwo1LfWYJqt8mgnHZWUTQj29YL7oFmtvpbszAvE+mkubg6ZoWU6egNptg5qx4Y0ZD0qhW1jWrOjDI8Zk1C7abQdkLTJjA3Zyp26DXNmaZbvL8enjY9aZN/iSeW2jaTgatwxC3SqOJmxD1ORjd70XZovvcKhF3iwHhITZ6aZzRm7io+zjP4Xl+3t6GldDuFgPEE7opg7Cf9z2lm9qpA/XJ7fDAs3VroNudCTU+VXo33Tu/lTuIJ5Btz6u+3dueFDpLfoO0eyO5Wdy7D8Su29PNmXr/uSWz4rkV85vnPeDiiQzk1gqk+7xn13hEJwzEE++hH7rPe5HMPF8Dfzy+Pnlvzu0+XuyyWcN47PseKqb7dEKl2/T2fjrn1gqg+8BRmxnfkR20aGZhav2Mr9dNxNfpOzO6lHnbkMIPJySU+Jqzc2Og02/wzXU1/mo1I5WIRW+sb2yx0/oh03n6boWUCZMsnYvx2CL9s8ynedOQX/2e6sY8oQobzB5se0lqzQt4H9w6ETD09GAFquzWWH1tAg94ae+ThvCfW+SHu8+tMr6x52vq3TCV7onA1wOHZzDZ7Cbu6wjYexLzPZq/R9P3np73nJZb0I4N+vsQ8JbDu0WzWzS5NYFuSZhvgD8HaWptzW2o+UFpw6GvbqTWDVS6eWg3cssAdj/3abGMHJd+dskmlyQTNpDZ6n8YZnE2Nr8h8/UqX1SX8HDm8LmbVtCT9ZgPTn9dVpT3lh6ed5zDrW8s2XWU7t5+iiK+3cb01s9CeguP+CfRtNrPScroxpTFUxLJW8TCN4cAtwS0kbzCUQME/JooPi0aWqfbjNgG1Xdr1WGeGyZkkyqpefhDEnsLlWKer60s31/JNHkrOuZxQ+hN6/z8s4/MLMgMfHT3yC4WfF1Vo+sDN2qWYGHqdpKM1asjWcXa3r69vtkEnFaVbmS7W8jBMdnHWxsOKB4XXWxQNgPjGTTRDujQULxuP4tZLjwfyGffrUlu8prnF8zWiEqtzsn0gpIuV/A1OGxKwtbEDMij9EymMZuUnRRPhIoWXEXMnp6XVdamr6qqfZ5f5uXZcpYv24zVx2fpp+cREsXef72eRF7fvR/PtRoIZ7TqBUUzPB2mpczabSYwfMNP8d/qhSDrN7hGtVpPKDcby710ER11ETEf+NkYQ4fbS0E7L5qxUI7+HRJdNApo5v7Y9Ep0XWTTCwOp0tuqBKWmALAW/9a0uMjb9Bcbh9ThO2BFbujeOQpfr39v9LdHQDlwck3/sBi9T9/xLzZYd5idEr3QZMEG3fkia+fjV2RnZlsu0JFMb5AJ0k9iugILKxEdsMn2swfKaMCqpb/wFypSj9O9+/dvCEeV2Fug2B1+bUNHOSWbbgVuZwDIgJfSfB3a06Avs3LNho+p9fU9tN6yX3eqPomr9U9SweBbsRm70XftrgR0sPjE++C7xaydR/Wn/3STsFd4671ysJ1cq+LhfcKIRHg5SLZyo1ukQbqvhCnVW3f+TXnFw+qkaetieZEiT/4++sTpMoQAjPBXbVE248/zlnPuftrxZ0U2iD7LC6LZETl773wbi+7luxvmSRj8M/k5JjYXWmztjDaA3MipHVq87tFiJJ1thvJhvP7D4/OfXR6/NSOLYaYIo66LmWPo6rXM5u3dJZOtIt9b3/04/XikCpiGgrl8T2+Fwz0bPN0aE45FOXJJKVRPK45dmnhbzLfzxb52WubmpOZGM32zB40nSio8IdP+LIzidqsgMb8+1u49eZO5oLMmqWzKS5PvwxekX9UFklRKVG/jYT/ReHBDTkuQYUDSgBwrgFTlSh988sn7zwJnRAkKZQ7Szz5LSYpu0CSM5ieffJB7Nqnz7O3t5wuP51ymO+8/TAwRiRnQS3N9ZDoY4GYF7/dLluYmDw+PmUjT/H0FjDhHGFCTDfFWb9yIBjp4rngMudP9zEjnV/rxS/4fRuwjCa5WAAA=&lt;/Code&gt;&lt;CodeSignature&gt;JQ1H9RCQKHHZ0Z5iYoKJUpGOCKgHzrW0n7qxyKUK11va1f7kUFIAAE1vdq1bSWKs3Q5x+AEooN2gi+bOdaJrxwaBcD+LaFAPvuhqxHv720JtT5gha28DK31tPghUCB+293Nbwe57an/hGMDNniMtwI1ccHhlgpdUwKQb2C8t/piJfhnZHoV6/YQx6QY6m2YvvyW4SOV7oFHLCS4l6xoTWu/4DFnWXxMtfX6wTgIcseLh8Evj2tsPILf/kTSWDlvpFR06iRW8G2tX897+Bg8PKKiKU/gn2M0yH5YIu0nQfWtytiroPjqKQcUYViN8S3OvJIB35TKfdHQ29AUmGADIWA==&lt;/CodeSignature&gt;&lt;/SmartOptions&gt;&lt;SmartResize enabled=&quot;True&quot; minWidth=&quot;0&quot; minHeight=&quot;0&quot; /&gt;&lt;/SmartSettings&gt;"/>
          <p:cNvGrpSpPr/>
          <p:nvPr>
            <p:custDataLst>
              <p:tags r:id="rId3"/>
            </p:custDataLst>
          </p:nvPr>
        </p:nvGrpSpPr>
        <p:grpSpPr>
          <a:xfrm>
            <a:off x="59234" y="1158244"/>
            <a:ext cx="1834082" cy="5632495"/>
            <a:chOff x="838200" y="1552575"/>
            <a:chExt cx="1418309" cy="5656201"/>
          </a:xfrm>
          <a:solidFill>
            <a:srgbClr val="FFFFFF"/>
          </a:solidFill>
        </p:grpSpPr>
        <p:sp>
          <p:nvSpPr>
            <p:cNvPr id="507" name="Panel"/>
            <p:cNvSpPr/>
            <p:nvPr/>
          </p:nvSpPr>
          <p:spPr>
            <a:xfrm>
              <a:off x="838200" y="1552575"/>
              <a:ext cx="1418309" cy="5656201"/>
            </a:xfrm>
            <a:prstGeom prst="rect">
              <a:avLst/>
            </a:prstGeom>
            <a:grpFill/>
            <a:ln w="6350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8" name="Label" descr="&lt;Tags&gt;&lt;SMARTRESIZEANCHORS&gt;Absolute,None,Absolute,None&lt;/SMARTRESIZEANCHORS&gt;&lt;/Tags&gt;"/>
            <p:cNvSpPr txBox="1"/>
            <p:nvPr/>
          </p:nvSpPr>
          <p:spPr>
            <a:xfrm>
              <a:off x="1032014" y="1589266"/>
              <a:ext cx="326217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POOL1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9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914400" y="1636643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0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104900" y="1849008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1" name="Label" descr="&lt;Tags&gt;&lt;SMARTRESIZEANCHORS&gt;Absolute,None,Absolute,None&lt;/SMARTRESIZEANCHORS&gt;&lt;/Tags&gt;"/>
            <p:cNvSpPr txBox="1"/>
            <p:nvPr/>
          </p:nvSpPr>
          <p:spPr>
            <a:xfrm>
              <a:off x="1222514" y="1801632"/>
              <a:ext cx="289029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QC(6)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2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2061375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3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2013998"/>
              <a:ext cx="272913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RC02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4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2273740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5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2226364"/>
              <a:ext cx="272913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RC03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6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2486106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7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2438730"/>
              <a:ext cx="272913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RC04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8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2652305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9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2620318"/>
              <a:ext cx="272913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RC05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0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2833893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1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2801906"/>
              <a:ext cx="272913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RC06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2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3015482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3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2983494"/>
              <a:ext cx="272913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RC07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4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104900" y="3197070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5" name="Label" descr="&lt;Tags&gt;&lt;SMARTRESIZEANCHORS&gt;Absolute,None,Absolute,None&lt;/SMARTRESIZEANCHORS&gt;&lt;/Tags&gt;"/>
            <p:cNvSpPr txBox="1"/>
            <p:nvPr/>
          </p:nvSpPr>
          <p:spPr>
            <a:xfrm>
              <a:off x="1222513" y="3165082"/>
              <a:ext cx="452658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Vehicle(10)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6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3378657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7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3346670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T1006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0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3560246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1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3528258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T1007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2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3741834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3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3709846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T1008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4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3923422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5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3891434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T1009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6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4105009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7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4073022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T1010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8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4286597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9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4254610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T1011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0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4468185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1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4436198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T1012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2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4649773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3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4617786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T1013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4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4831361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5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4799374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T1014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6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5012949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1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4980962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T1015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2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914400" y="5194537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7" name="Label" descr="&lt;Tags&gt;&lt;SMARTRESIZEANCHORS&gt;Absolute,None,Absolute,None&lt;/SMARTRESIZEANCHORS&gt;&lt;/Tags&gt;"/>
            <p:cNvSpPr txBox="1"/>
            <p:nvPr/>
          </p:nvSpPr>
          <p:spPr>
            <a:xfrm>
              <a:off x="1032013" y="5162550"/>
              <a:ext cx="326217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POOL2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8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104900" y="5376125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9" name="Label" descr="&lt;Tags&gt;&lt;SMARTRESIZEANCHORS&gt;Absolute,None,Absolute,None&lt;/SMARTRESIZEANCHORS&gt;&lt;/Tags&gt;"/>
            <p:cNvSpPr txBox="1"/>
            <p:nvPr/>
          </p:nvSpPr>
          <p:spPr>
            <a:xfrm>
              <a:off x="1222513" y="5344138"/>
              <a:ext cx="289029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QC(0)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0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104900" y="5557713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1" name="Label" descr="&lt;Tags&gt;&lt;SMARTRESIZEANCHORS&gt;Absolute,None,Absolute,None&lt;/SMARTRESIZEANCHORS&gt;&lt;/Tags&gt;"/>
            <p:cNvSpPr txBox="1"/>
            <p:nvPr/>
          </p:nvSpPr>
          <p:spPr>
            <a:xfrm>
              <a:off x="1222513" y="5525726"/>
              <a:ext cx="452658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Vehicle(17)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4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5739301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5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5707314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T1017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6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5920889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7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5888902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T1018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8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6102477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9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6070490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T1019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0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6284065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1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6252078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T1020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4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6465653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5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6433666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T1021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6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6647241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7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6615254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T1022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8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6828829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9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6796842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T1023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0" name="Dummy Icon" descr="&lt;Tags&gt;&lt;SMARTRESIZEANCHORS&gt;Absolute,None,Absolute,None&lt;/SMARTRESIZEANCHORS&gt;&lt;/Tags&gt;"/>
            <p:cNvSpPr>
              <a:spLocks noChangeAspect="1" noEditPoints="1"/>
            </p:cNvSpPr>
            <p:nvPr/>
          </p:nvSpPr>
          <p:spPr bwMode="auto">
            <a:xfrm>
              <a:off x="1295400" y="7010417"/>
              <a:ext cx="117614" cy="117613"/>
            </a:xfrm>
            <a:custGeom>
              <a:avLst/>
              <a:gdLst>
                <a:gd name="T0" fmla="*/ 547 w 547"/>
                <a:gd name="T1" fmla="*/ 0 h 547"/>
                <a:gd name="T2" fmla="*/ 0 w 547"/>
                <a:gd name="T3" fmla="*/ 547 h 547"/>
                <a:gd name="T4" fmla="*/ 0 w 547"/>
                <a:gd name="T5" fmla="*/ 0 h 547"/>
                <a:gd name="T6" fmla="*/ 547 w 547"/>
                <a:gd name="T7" fmla="*/ 547 h 547"/>
                <a:gd name="T8" fmla="*/ 0 w 547"/>
                <a:gd name="T9" fmla="*/ 0 h 547"/>
                <a:gd name="T10" fmla="*/ 547 w 547"/>
                <a:gd name="T11" fmla="*/ 0 h 547"/>
                <a:gd name="T12" fmla="*/ 547 w 547"/>
                <a:gd name="T13" fmla="*/ 547 h 547"/>
                <a:gd name="T14" fmla="*/ 0 w 547"/>
                <a:gd name="T15" fmla="*/ 547 h 547"/>
                <a:gd name="T16" fmla="*/ 0 w 547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7" h="547">
                  <a:moveTo>
                    <a:pt x="547" y="0"/>
                  </a:moveTo>
                  <a:lnTo>
                    <a:pt x="0" y="547"/>
                  </a:lnTo>
                  <a:moveTo>
                    <a:pt x="0" y="0"/>
                  </a:moveTo>
                  <a:lnTo>
                    <a:pt x="547" y="547"/>
                  </a:lnTo>
                  <a:moveTo>
                    <a:pt x="0" y="0"/>
                  </a:moveTo>
                  <a:lnTo>
                    <a:pt x="547" y="0"/>
                  </a:lnTo>
                  <a:lnTo>
                    <a:pt x="547" y="547"/>
                  </a:lnTo>
                  <a:lnTo>
                    <a:pt x="0" y="5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0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1" name="Label" descr="&lt;Tags&gt;&lt;SMARTRESIZEANCHORS&gt;Absolute,None,Absolute,None&lt;/SMARTRESIZEANCHORS&gt;&lt;/Tags&gt;"/>
            <p:cNvSpPr txBox="1"/>
            <p:nvPr/>
          </p:nvSpPr>
          <p:spPr>
            <a:xfrm>
              <a:off x="1413013" y="6978430"/>
              <a:ext cx="298946" cy="181588"/>
            </a:xfrm>
            <a:prstGeom prst="rect">
              <a:avLst/>
            </a:prstGeom>
            <a:noFill/>
          </p:spPr>
          <p:txBody>
            <a:bodyPr wrap="none" lIns="73152" tIns="36576" rIns="73152" bIns="3657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smtClean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T1024</a:t>
              </a:r>
              <a:endParaRPr lang="en-US" sz="700" dirty="0" smtClean="0">
                <a:solidFill>
                  <a:srgbClr val="5F5F5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04" name="Scrollbar" descr="&lt;SmartSettings&gt;&lt;SmartResize enabled=&quot;True&quot; minWidth=&quot;4.5&quot; minHeight=&quot;18&quot; /&gt;&lt;/SmartSettings&gt;"/>
          <p:cNvGrpSpPr/>
          <p:nvPr>
            <p:custDataLst>
              <p:tags r:id="rId4"/>
            </p:custDataLst>
          </p:nvPr>
        </p:nvGrpSpPr>
        <p:grpSpPr>
          <a:xfrm>
            <a:off x="1918255" y="1159288"/>
            <a:ext cx="85725" cy="5472000"/>
            <a:chOff x="5794310" y="1229599"/>
            <a:chExt cx="85725" cy="2743200"/>
          </a:xfrm>
        </p:grpSpPr>
        <p:sp>
          <p:nvSpPr>
            <p:cNvPr id="1005" name="Track"/>
            <p:cNvSpPr/>
            <p:nvPr/>
          </p:nvSpPr>
          <p:spPr>
            <a:xfrm>
              <a:off x="5794310" y="1229599"/>
              <a:ext cx="85725" cy="27432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6" name="Thumb" descr="&lt;SmartSettings&gt;&lt;SmartResize anchorLeft=&quot;Absolute&quot; anchorTop=&quot;Absolute&quot; anchorRight=&quot;Absolute&quot; anchorBottom=&quot;Relative&quot; /&gt;&lt;/SmartSettings&gt;"/>
            <p:cNvSpPr/>
            <p:nvPr>
              <p:custDataLst>
                <p:tags r:id="rId5"/>
              </p:custDataLst>
            </p:nvPr>
          </p:nvSpPr>
          <p:spPr>
            <a:xfrm>
              <a:off x="5794310" y="1271476"/>
              <a:ext cx="85725" cy="1668382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7" name="Arrow Up" descr="&lt;SmartSettings&gt;&lt;SmartResize anchorLeft=&quot;None&quot; anchorTop=&quot;Absolute&quot; anchorRight=&quot;None&quot; anchorBottom=&quot;None&quot; /&gt;&lt;/SmartSettings&gt;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5808597" y="1242784"/>
              <a:ext cx="57150" cy="15508"/>
            </a:xfrm>
            <a:custGeom>
              <a:avLst/>
              <a:gdLst>
                <a:gd name="T0" fmla="*/ 205 w 205"/>
                <a:gd name="T1" fmla="*/ 94 h 116"/>
                <a:gd name="T2" fmla="*/ 103 w 205"/>
                <a:gd name="T3" fmla="*/ 0 h 116"/>
                <a:gd name="T4" fmla="*/ 0 w 205"/>
                <a:gd name="T5" fmla="*/ 94 h 116"/>
                <a:gd name="T6" fmla="*/ 20 w 205"/>
                <a:gd name="T7" fmla="*/ 116 h 116"/>
                <a:gd name="T8" fmla="*/ 103 w 205"/>
                <a:gd name="T9" fmla="*/ 39 h 116"/>
                <a:gd name="T10" fmla="*/ 187 w 205"/>
                <a:gd name="T11" fmla="*/ 116 h 116"/>
                <a:gd name="T12" fmla="*/ 205 w 205"/>
                <a:gd name="T13" fmla="*/ 9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" h="116">
                  <a:moveTo>
                    <a:pt x="205" y="94"/>
                  </a:moveTo>
                  <a:cubicBezTo>
                    <a:pt x="171" y="63"/>
                    <a:pt x="137" y="31"/>
                    <a:pt x="103" y="0"/>
                  </a:cubicBezTo>
                  <a:cubicBezTo>
                    <a:pt x="69" y="31"/>
                    <a:pt x="35" y="63"/>
                    <a:pt x="0" y="94"/>
                  </a:cubicBezTo>
                  <a:lnTo>
                    <a:pt x="20" y="116"/>
                  </a:lnTo>
                  <a:lnTo>
                    <a:pt x="103" y="39"/>
                  </a:lnTo>
                  <a:lnTo>
                    <a:pt x="187" y="116"/>
                  </a:lnTo>
                  <a:lnTo>
                    <a:pt x="205" y="94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5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8" name="Arrow Down" descr="&lt;SmartSettings&gt;&lt;SmartResize anchorLeft=&quot;None&quot; anchorTop=&quot;None&quot; anchorRight=&quot;None&quot; anchorBottom=&quot;Absolute&quot; /&gt;&lt;/SmartSettings&gt;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 bwMode="auto">
            <a:xfrm>
              <a:off x="5808597" y="3944113"/>
              <a:ext cx="57150" cy="15508"/>
            </a:xfrm>
            <a:custGeom>
              <a:avLst/>
              <a:gdLst>
                <a:gd name="T0" fmla="*/ 0 w 205"/>
                <a:gd name="T1" fmla="*/ 22 h 116"/>
                <a:gd name="T2" fmla="*/ 102 w 205"/>
                <a:gd name="T3" fmla="*/ 116 h 116"/>
                <a:gd name="T4" fmla="*/ 205 w 205"/>
                <a:gd name="T5" fmla="*/ 22 h 116"/>
                <a:gd name="T6" fmla="*/ 185 w 205"/>
                <a:gd name="T7" fmla="*/ 0 h 116"/>
                <a:gd name="T8" fmla="*/ 102 w 205"/>
                <a:gd name="T9" fmla="*/ 77 h 116"/>
                <a:gd name="T10" fmla="*/ 18 w 205"/>
                <a:gd name="T11" fmla="*/ 0 h 116"/>
                <a:gd name="T12" fmla="*/ 0 w 205"/>
                <a:gd name="T13" fmla="*/ 2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" h="116">
                  <a:moveTo>
                    <a:pt x="0" y="22"/>
                  </a:moveTo>
                  <a:cubicBezTo>
                    <a:pt x="34" y="53"/>
                    <a:pt x="68" y="85"/>
                    <a:pt x="102" y="116"/>
                  </a:cubicBezTo>
                  <a:cubicBezTo>
                    <a:pt x="136" y="85"/>
                    <a:pt x="170" y="53"/>
                    <a:pt x="205" y="22"/>
                  </a:cubicBezTo>
                  <a:lnTo>
                    <a:pt x="185" y="0"/>
                  </a:lnTo>
                  <a:lnTo>
                    <a:pt x="102" y="77"/>
                  </a:lnTo>
                  <a:lnTo>
                    <a:pt x="18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5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4" name="타원 163"/>
          <p:cNvSpPr/>
          <p:nvPr/>
        </p:nvSpPr>
        <p:spPr>
          <a:xfrm>
            <a:off x="1474474" y="1037480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165" name="타원 164"/>
          <p:cNvSpPr/>
          <p:nvPr/>
        </p:nvSpPr>
        <p:spPr>
          <a:xfrm>
            <a:off x="1773578" y="1036106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602" name="타원 601"/>
          <p:cNvSpPr/>
          <p:nvPr/>
        </p:nvSpPr>
        <p:spPr>
          <a:xfrm>
            <a:off x="123485" y="142199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603" name="그룹 602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604" name="직사각형 603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05" name="TextBox 604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373" name="직사각형 372"/>
          <p:cNvSpPr/>
          <p:nvPr/>
        </p:nvSpPr>
        <p:spPr bwMode="auto">
          <a:xfrm>
            <a:off x="7315198" y="5534953"/>
            <a:ext cx="332045" cy="117486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" name="타원 100"/>
          <p:cNvSpPr/>
          <p:nvPr/>
        </p:nvSpPr>
        <p:spPr bwMode="auto">
          <a:xfrm>
            <a:off x="7363212" y="5575415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YT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4" name="타원 373"/>
          <p:cNvSpPr/>
          <p:nvPr/>
        </p:nvSpPr>
        <p:spPr bwMode="auto">
          <a:xfrm>
            <a:off x="7363212" y="5847257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6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OTR</a:t>
            </a:r>
            <a:endParaRPr lang="ko-KR" altLang="en-US" sz="6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5" name="타원 374"/>
          <p:cNvSpPr/>
          <p:nvPr/>
        </p:nvSpPr>
        <p:spPr bwMode="auto">
          <a:xfrm>
            <a:off x="7363212" y="6122386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RS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6" name="타원 375"/>
          <p:cNvSpPr/>
          <p:nvPr/>
        </p:nvSpPr>
        <p:spPr bwMode="auto">
          <a:xfrm>
            <a:off x="7363212" y="6410412"/>
            <a:ext cx="250853" cy="250853"/>
          </a:xfrm>
          <a:prstGeom prst="ellips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700" b="1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EH</a:t>
            </a:r>
            <a:endParaRPr lang="ko-KR" altLang="en-US" sz="700" b="1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85" name="그룹 184"/>
          <p:cNvGrpSpPr/>
          <p:nvPr/>
        </p:nvGrpSpPr>
        <p:grpSpPr>
          <a:xfrm>
            <a:off x="7106285" y="962506"/>
            <a:ext cx="749870" cy="3157262"/>
            <a:chOff x="7107498" y="962506"/>
            <a:chExt cx="749870" cy="3157262"/>
          </a:xfrm>
        </p:grpSpPr>
        <p:sp>
          <p:nvSpPr>
            <p:cNvPr id="186" name="직사각형 185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187" name="그룹 186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25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5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5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7" name="TextBox 25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188" name="그룹 187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228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5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5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9" name="TextBox 228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189" name="그룹 188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223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25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26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4" name="TextBox 223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190" name="그룹 189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216" name="그룹 215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218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220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221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9" name="TextBox 218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217" name="TextBox 216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191" name="그룹 190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209" name="그룹 208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211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213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214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2" name="TextBox 211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210" name="TextBox 209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192" name="TextBox 191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195" name="그룹 194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204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06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07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5" name="TextBox 204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196" name="TextBox 195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197" name="그룹 196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199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201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02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0" name="TextBox 199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198" name="TextBox 197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261" name="Camera"/>
          <p:cNvSpPr>
            <a:spLocks noChangeAspect="1" noEditPoints="1"/>
          </p:cNvSpPr>
          <p:nvPr/>
        </p:nvSpPr>
        <p:spPr bwMode="auto">
          <a:xfrm>
            <a:off x="2113912" y="5690970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09" y="5971758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24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View(1 Screen) : 2D LOD(Level Of Detail) 1</a:t>
            </a:r>
            <a:r>
              <a:rPr lang="ko-KR" altLang="en-US" sz="800" smtClean="0">
                <a:latin typeface="+mj-ea"/>
                <a:ea typeface="+mj-ea"/>
              </a:rPr>
              <a:t>단계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689286"/>
              </p:ext>
            </p:extLst>
          </p:nvPr>
        </p:nvGraphicFramePr>
        <p:xfrm>
          <a:off x="7709484" y="849870"/>
          <a:ext cx="2130802" cy="4873648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 1 Screen : LOD 1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확대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축소의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단계별로 오브젝트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Visualization,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텍스트 정보 선별 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1~3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 오브젝트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정보량 표시 기준 정책은 추후 논의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속도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(Km/h), 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방향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/Cone check)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은 발생시만 노출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공통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RMGC/RTGC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작업완료량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전체작업예정량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조작방식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(Automatic/Manual), ID 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OTR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속도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(Km/h), 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방향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/Cone check) 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Fillter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기능으로 종류별 컬러값 적용 가능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상세 기획 시 논의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없음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마우스 롤오버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ID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커서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Out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시 사라짐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247" name="그룹 246"/>
          <p:cNvGrpSpPr/>
          <p:nvPr/>
        </p:nvGrpSpPr>
        <p:grpSpPr>
          <a:xfrm>
            <a:off x="7373047" y="666132"/>
            <a:ext cx="233710" cy="233710"/>
            <a:chOff x="9236813" y="1010266"/>
            <a:chExt cx="354615" cy="354615"/>
          </a:xfrm>
        </p:grpSpPr>
        <p:sp>
          <p:nvSpPr>
            <p:cNvPr id="248" name="타원 247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9" name="뺄셈 기호 248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0" name="뺄셈 기호 249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1" name="뺄셈 기호 250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15" name="직사각형 14"/>
          <p:cNvSpPr/>
          <p:nvPr/>
        </p:nvSpPr>
        <p:spPr bwMode="auto">
          <a:xfrm>
            <a:off x="64578" y="1543415"/>
            <a:ext cx="7590348" cy="1545097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67326" y="154341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67326" y="169932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67326" y="2006822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67326" y="215680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67326" y="231271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" name="직사각형 24"/>
          <p:cNvSpPr/>
          <p:nvPr/>
        </p:nvSpPr>
        <p:spPr bwMode="auto">
          <a:xfrm>
            <a:off x="67326" y="2464302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" name="직사각형 25"/>
          <p:cNvSpPr/>
          <p:nvPr/>
        </p:nvSpPr>
        <p:spPr bwMode="auto">
          <a:xfrm>
            <a:off x="67326" y="2620214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67326" y="277668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" name="직사각형 27"/>
          <p:cNvSpPr/>
          <p:nvPr/>
        </p:nvSpPr>
        <p:spPr bwMode="auto">
          <a:xfrm>
            <a:off x="67326" y="293259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64578" y="4205693"/>
            <a:ext cx="7590348" cy="1527564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1" name="직사각형 30"/>
          <p:cNvSpPr/>
          <p:nvPr/>
        </p:nvSpPr>
        <p:spPr bwMode="auto">
          <a:xfrm>
            <a:off x="836069" y="154341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2" name="직사각형 31"/>
          <p:cNvSpPr/>
          <p:nvPr/>
        </p:nvSpPr>
        <p:spPr bwMode="auto">
          <a:xfrm>
            <a:off x="836069" y="169932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4" name="직사각형 33"/>
          <p:cNvSpPr/>
          <p:nvPr/>
        </p:nvSpPr>
        <p:spPr bwMode="auto">
          <a:xfrm>
            <a:off x="836069" y="2006822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836069" y="215680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6" name="직사각형 35"/>
          <p:cNvSpPr/>
          <p:nvPr/>
        </p:nvSpPr>
        <p:spPr bwMode="auto">
          <a:xfrm>
            <a:off x="836069" y="231271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836069" y="293259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" name="직사각형 40"/>
          <p:cNvSpPr/>
          <p:nvPr/>
        </p:nvSpPr>
        <p:spPr bwMode="auto">
          <a:xfrm>
            <a:off x="1599477" y="154341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" name="직사각형 41"/>
          <p:cNvSpPr/>
          <p:nvPr/>
        </p:nvSpPr>
        <p:spPr bwMode="auto">
          <a:xfrm>
            <a:off x="1599477" y="169932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" name="직사각형 42"/>
          <p:cNvSpPr/>
          <p:nvPr/>
        </p:nvSpPr>
        <p:spPr bwMode="auto">
          <a:xfrm>
            <a:off x="1599477" y="185091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" name="직사각형 43"/>
          <p:cNvSpPr/>
          <p:nvPr/>
        </p:nvSpPr>
        <p:spPr bwMode="auto">
          <a:xfrm>
            <a:off x="1599477" y="2006822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5" name="직사각형 44"/>
          <p:cNvSpPr/>
          <p:nvPr/>
        </p:nvSpPr>
        <p:spPr bwMode="auto">
          <a:xfrm>
            <a:off x="1599477" y="215680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" name="직사각형 45"/>
          <p:cNvSpPr/>
          <p:nvPr/>
        </p:nvSpPr>
        <p:spPr bwMode="auto">
          <a:xfrm>
            <a:off x="1599477" y="231271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" name="직사각형 49"/>
          <p:cNvSpPr/>
          <p:nvPr/>
        </p:nvSpPr>
        <p:spPr bwMode="auto">
          <a:xfrm>
            <a:off x="1599477" y="293259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1" name="직사각형 50"/>
          <p:cNvSpPr/>
          <p:nvPr/>
        </p:nvSpPr>
        <p:spPr bwMode="auto">
          <a:xfrm>
            <a:off x="2365465" y="154341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2" name="직사각형 51"/>
          <p:cNvSpPr/>
          <p:nvPr/>
        </p:nvSpPr>
        <p:spPr bwMode="auto">
          <a:xfrm>
            <a:off x="2365465" y="169932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3" name="직사각형 52"/>
          <p:cNvSpPr/>
          <p:nvPr/>
        </p:nvSpPr>
        <p:spPr bwMode="auto">
          <a:xfrm>
            <a:off x="2365465" y="185091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5" name="직사각형 54"/>
          <p:cNvSpPr/>
          <p:nvPr/>
        </p:nvSpPr>
        <p:spPr bwMode="auto">
          <a:xfrm>
            <a:off x="2365465" y="215680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6" name="직사각형 55"/>
          <p:cNvSpPr/>
          <p:nvPr/>
        </p:nvSpPr>
        <p:spPr bwMode="auto">
          <a:xfrm>
            <a:off x="2365465" y="231271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7" name="직사각형 56"/>
          <p:cNvSpPr/>
          <p:nvPr/>
        </p:nvSpPr>
        <p:spPr bwMode="auto">
          <a:xfrm>
            <a:off x="2365465" y="2464302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8" name="직사각형 57"/>
          <p:cNvSpPr/>
          <p:nvPr/>
        </p:nvSpPr>
        <p:spPr bwMode="auto">
          <a:xfrm>
            <a:off x="2365465" y="2620214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9" name="직사각형 58"/>
          <p:cNvSpPr/>
          <p:nvPr/>
        </p:nvSpPr>
        <p:spPr bwMode="auto">
          <a:xfrm>
            <a:off x="2365465" y="277668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2365465" y="293259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1" name="직사각형 60"/>
          <p:cNvSpPr/>
          <p:nvPr/>
        </p:nvSpPr>
        <p:spPr bwMode="auto">
          <a:xfrm>
            <a:off x="3134208" y="154341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2" name="직사각형 61"/>
          <p:cNvSpPr/>
          <p:nvPr/>
        </p:nvSpPr>
        <p:spPr bwMode="auto">
          <a:xfrm>
            <a:off x="3134208" y="169932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3" name="직사각형 62"/>
          <p:cNvSpPr/>
          <p:nvPr/>
        </p:nvSpPr>
        <p:spPr bwMode="auto">
          <a:xfrm>
            <a:off x="3134208" y="185091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6" name="직사각형 65"/>
          <p:cNvSpPr/>
          <p:nvPr/>
        </p:nvSpPr>
        <p:spPr bwMode="auto">
          <a:xfrm>
            <a:off x="3134208" y="231271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7" name="직사각형 66"/>
          <p:cNvSpPr/>
          <p:nvPr/>
        </p:nvSpPr>
        <p:spPr bwMode="auto">
          <a:xfrm>
            <a:off x="3134208" y="2464302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8" name="직사각형 67"/>
          <p:cNvSpPr/>
          <p:nvPr/>
        </p:nvSpPr>
        <p:spPr bwMode="auto">
          <a:xfrm>
            <a:off x="3134208" y="2620214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69" name="직사각형 68"/>
          <p:cNvSpPr/>
          <p:nvPr/>
        </p:nvSpPr>
        <p:spPr bwMode="auto">
          <a:xfrm>
            <a:off x="3134208" y="277668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1" name="직사각형 70"/>
          <p:cNvSpPr/>
          <p:nvPr/>
        </p:nvSpPr>
        <p:spPr bwMode="auto">
          <a:xfrm>
            <a:off x="3897616" y="154341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2" name="직사각형 71"/>
          <p:cNvSpPr/>
          <p:nvPr/>
        </p:nvSpPr>
        <p:spPr bwMode="auto">
          <a:xfrm>
            <a:off x="3897616" y="169932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3" name="직사각형 72"/>
          <p:cNvSpPr/>
          <p:nvPr/>
        </p:nvSpPr>
        <p:spPr bwMode="auto">
          <a:xfrm>
            <a:off x="3897616" y="185091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7" name="직사각형 76"/>
          <p:cNvSpPr/>
          <p:nvPr/>
        </p:nvSpPr>
        <p:spPr bwMode="auto">
          <a:xfrm>
            <a:off x="3897616" y="2464302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8" name="직사각형 77"/>
          <p:cNvSpPr/>
          <p:nvPr/>
        </p:nvSpPr>
        <p:spPr bwMode="auto">
          <a:xfrm>
            <a:off x="3897616" y="2620214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9" name="직사각형 78"/>
          <p:cNvSpPr/>
          <p:nvPr/>
        </p:nvSpPr>
        <p:spPr bwMode="auto">
          <a:xfrm>
            <a:off x="3897616" y="277668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1" name="직사각형 80"/>
          <p:cNvSpPr/>
          <p:nvPr/>
        </p:nvSpPr>
        <p:spPr bwMode="auto">
          <a:xfrm>
            <a:off x="4663771" y="154341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" name="직사각형 81"/>
          <p:cNvSpPr/>
          <p:nvPr/>
        </p:nvSpPr>
        <p:spPr bwMode="auto">
          <a:xfrm>
            <a:off x="4663771" y="169932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3" name="직사각형 82"/>
          <p:cNvSpPr/>
          <p:nvPr/>
        </p:nvSpPr>
        <p:spPr bwMode="auto">
          <a:xfrm>
            <a:off x="4663771" y="185091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8" name="직사각형 87"/>
          <p:cNvSpPr/>
          <p:nvPr/>
        </p:nvSpPr>
        <p:spPr bwMode="auto">
          <a:xfrm>
            <a:off x="4663771" y="2620214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9" name="직사각형 88"/>
          <p:cNvSpPr/>
          <p:nvPr/>
        </p:nvSpPr>
        <p:spPr bwMode="auto">
          <a:xfrm>
            <a:off x="4663771" y="277668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0" name="직사각형 89"/>
          <p:cNvSpPr/>
          <p:nvPr/>
        </p:nvSpPr>
        <p:spPr bwMode="auto">
          <a:xfrm>
            <a:off x="4663771" y="293259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1" name="직사각형 90"/>
          <p:cNvSpPr/>
          <p:nvPr/>
        </p:nvSpPr>
        <p:spPr bwMode="auto">
          <a:xfrm>
            <a:off x="5429759" y="154341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" name="직사각형 91"/>
          <p:cNvSpPr/>
          <p:nvPr/>
        </p:nvSpPr>
        <p:spPr bwMode="auto">
          <a:xfrm>
            <a:off x="5429759" y="169932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" name="직사각형 92"/>
          <p:cNvSpPr/>
          <p:nvPr/>
        </p:nvSpPr>
        <p:spPr bwMode="auto">
          <a:xfrm>
            <a:off x="5429759" y="185091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5" name="직사각형 94"/>
          <p:cNvSpPr/>
          <p:nvPr/>
        </p:nvSpPr>
        <p:spPr bwMode="auto">
          <a:xfrm>
            <a:off x="5429759" y="215680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6" name="직사각형 95"/>
          <p:cNvSpPr/>
          <p:nvPr/>
        </p:nvSpPr>
        <p:spPr bwMode="auto">
          <a:xfrm>
            <a:off x="5429759" y="231271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" name="직사각형 96"/>
          <p:cNvSpPr/>
          <p:nvPr/>
        </p:nvSpPr>
        <p:spPr bwMode="auto">
          <a:xfrm>
            <a:off x="5429759" y="2464302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" name="직사각형 98"/>
          <p:cNvSpPr/>
          <p:nvPr/>
        </p:nvSpPr>
        <p:spPr bwMode="auto">
          <a:xfrm>
            <a:off x="5429759" y="277668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" name="직사각형 99"/>
          <p:cNvSpPr/>
          <p:nvPr/>
        </p:nvSpPr>
        <p:spPr bwMode="auto">
          <a:xfrm>
            <a:off x="5429759" y="293259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" name="직사각형 110"/>
          <p:cNvSpPr/>
          <p:nvPr/>
        </p:nvSpPr>
        <p:spPr bwMode="auto">
          <a:xfrm>
            <a:off x="6961911" y="1543413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" name="직사각형 111"/>
          <p:cNvSpPr/>
          <p:nvPr/>
        </p:nvSpPr>
        <p:spPr bwMode="auto">
          <a:xfrm>
            <a:off x="6961911" y="1699325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" name="직사각형 112"/>
          <p:cNvSpPr/>
          <p:nvPr/>
        </p:nvSpPr>
        <p:spPr bwMode="auto">
          <a:xfrm>
            <a:off x="6961911" y="1850910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6" name="직사각형 115"/>
          <p:cNvSpPr/>
          <p:nvPr/>
        </p:nvSpPr>
        <p:spPr bwMode="auto">
          <a:xfrm>
            <a:off x="6961911" y="2312717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7" name="직사각형 116"/>
          <p:cNvSpPr/>
          <p:nvPr/>
        </p:nvSpPr>
        <p:spPr bwMode="auto">
          <a:xfrm>
            <a:off x="6961911" y="2464302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8" name="직사각형 117"/>
          <p:cNvSpPr/>
          <p:nvPr/>
        </p:nvSpPr>
        <p:spPr bwMode="auto">
          <a:xfrm>
            <a:off x="6961911" y="2620214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9" name="직사각형 118"/>
          <p:cNvSpPr/>
          <p:nvPr/>
        </p:nvSpPr>
        <p:spPr bwMode="auto">
          <a:xfrm>
            <a:off x="6961911" y="2776686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20" name="직사각형 119"/>
          <p:cNvSpPr/>
          <p:nvPr/>
        </p:nvSpPr>
        <p:spPr bwMode="auto">
          <a:xfrm>
            <a:off x="6961911" y="2932598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1" name="직사각형 200"/>
          <p:cNvSpPr/>
          <p:nvPr/>
        </p:nvSpPr>
        <p:spPr bwMode="auto">
          <a:xfrm>
            <a:off x="64578" y="4203848"/>
            <a:ext cx="7590348" cy="1545097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2" name="직사각형 201"/>
          <p:cNvSpPr/>
          <p:nvPr/>
        </p:nvSpPr>
        <p:spPr bwMode="auto">
          <a:xfrm>
            <a:off x="67326" y="420384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3" name="직사각형 202"/>
          <p:cNvSpPr/>
          <p:nvPr/>
        </p:nvSpPr>
        <p:spPr bwMode="auto">
          <a:xfrm>
            <a:off x="67326" y="435975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4" name="직사각형 203"/>
          <p:cNvSpPr/>
          <p:nvPr/>
        </p:nvSpPr>
        <p:spPr bwMode="auto">
          <a:xfrm>
            <a:off x="67326" y="466725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5" name="직사각형 204"/>
          <p:cNvSpPr/>
          <p:nvPr/>
        </p:nvSpPr>
        <p:spPr bwMode="auto">
          <a:xfrm>
            <a:off x="67326" y="481723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6" name="직사각형 205"/>
          <p:cNvSpPr/>
          <p:nvPr/>
        </p:nvSpPr>
        <p:spPr bwMode="auto">
          <a:xfrm>
            <a:off x="67326" y="497315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7" name="직사각형 206"/>
          <p:cNvSpPr/>
          <p:nvPr/>
        </p:nvSpPr>
        <p:spPr bwMode="auto">
          <a:xfrm>
            <a:off x="67326" y="512473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8" name="직사각형 207"/>
          <p:cNvSpPr/>
          <p:nvPr/>
        </p:nvSpPr>
        <p:spPr bwMode="auto">
          <a:xfrm>
            <a:off x="67326" y="528064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9" name="직사각형 208"/>
          <p:cNvSpPr/>
          <p:nvPr/>
        </p:nvSpPr>
        <p:spPr bwMode="auto">
          <a:xfrm>
            <a:off x="67326" y="5437119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0" name="직사각형 209"/>
          <p:cNvSpPr/>
          <p:nvPr/>
        </p:nvSpPr>
        <p:spPr bwMode="auto">
          <a:xfrm>
            <a:off x="67326" y="5593031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1" name="직사각형 210"/>
          <p:cNvSpPr/>
          <p:nvPr/>
        </p:nvSpPr>
        <p:spPr bwMode="auto">
          <a:xfrm>
            <a:off x="836069" y="420384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2" name="직사각형 211"/>
          <p:cNvSpPr/>
          <p:nvPr/>
        </p:nvSpPr>
        <p:spPr bwMode="auto">
          <a:xfrm>
            <a:off x="836069" y="435975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3" name="직사각형 212"/>
          <p:cNvSpPr/>
          <p:nvPr/>
        </p:nvSpPr>
        <p:spPr bwMode="auto">
          <a:xfrm>
            <a:off x="836069" y="466725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4" name="직사각형 213"/>
          <p:cNvSpPr/>
          <p:nvPr/>
        </p:nvSpPr>
        <p:spPr bwMode="auto">
          <a:xfrm>
            <a:off x="836069" y="481723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5" name="직사각형 214"/>
          <p:cNvSpPr/>
          <p:nvPr/>
        </p:nvSpPr>
        <p:spPr bwMode="auto">
          <a:xfrm>
            <a:off x="836069" y="497315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6" name="직사각형 215"/>
          <p:cNvSpPr/>
          <p:nvPr/>
        </p:nvSpPr>
        <p:spPr bwMode="auto">
          <a:xfrm>
            <a:off x="836069" y="5593031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7" name="직사각형 216"/>
          <p:cNvSpPr/>
          <p:nvPr/>
        </p:nvSpPr>
        <p:spPr bwMode="auto">
          <a:xfrm>
            <a:off x="1599477" y="420384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8" name="직사각형 217"/>
          <p:cNvSpPr/>
          <p:nvPr/>
        </p:nvSpPr>
        <p:spPr bwMode="auto">
          <a:xfrm>
            <a:off x="1599477" y="435975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9" name="직사각형 218"/>
          <p:cNvSpPr/>
          <p:nvPr/>
        </p:nvSpPr>
        <p:spPr bwMode="auto">
          <a:xfrm>
            <a:off x="1599477" y="451134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0" name="직사각형 219"/>
          <p:cNvSpPr/>
          <p:nvPr/>
        </p:nvSpPr>
        <p:spPr bwMode="auto">
          <a:xfrm>
            <a:off x="1599477" y="466725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1" name="직사각형 220"/>
          <p:cNvSpPr/>
          <p:nvPr/>
        </p:nvSpPr>
        <p:spPr bwMode="auto">
          <a:xfrm>
            <a:off x="1599477" y="481723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2" name="직사각형 221"/>
          <p:cNvSpPr/>
          <p:nvPr/>
        </p:nvSpPr>
        <p:spPr bwMode="auto">
          <a:xfrm>
            <a:off x="1599477" y="497315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3" name="직사각형 222"/>
          <p:cNvSpPr/>
          <p:nvPr/>
        </p:nvSpPr>
        <p:spPr bwMode="auto">
          <a:xfrm>
            <a:off x="1599477" y="5593031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4" name="직사각형 223"/>
          <p:cNvSpPr/>
          <p:nvPr/>
        </p:nvSpPr>
        <p:spPr bwMode="auto">
          <a:xfrm>
            <a:off x="2365465" y="420384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5" name="직사각형 224"/>
          <p:cNvSpPr/>
          <p:nvPr/>
        </p:nvSpPr>
        <p:spPr bwMode="auto">
          <a:xfrm>
            <a:off x="2365465" y="435975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6" name="직사각형 225"/>
          <p:cNvSpPr/>
          <p:nvPr/>
        </p:nvSpPr>
        <p:spPr bwMode="auto">
          <a:xfrm>
            <a:off x="2365465" y="451134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7" name="직사각형 226"/>
          <p:cNvSpPr/>
          <p:nvPr/>
        </p:nvSpPr>
        <p:spPr bwMode="auto">
          <a:xfrm>
            <a:off x="2365465" y="481723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8" name="직사각형 227"/>
          <p:cNvSpPr/>
          <p:nvPr/>
        </p:nvSpPr>
        <p:spPr bwMode="auto">
          <a:xfrm>
            <a:off x="2365465" y="497315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9" name="직사각형 228"/>
          <p:cNvSpPr/>
          <p:nvPr/>
        </p:nvSpPr>
        <p:spPr bwMode="auto">
          <a:xfrm>
            <a:off x="2365465" y="512473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0" name="직사각형 229"/>
          <p:cNvSpPr/>
          <p:nvPr/>
        </p:nvSpPr>
        <p:spPr bwMode="auto">
          <a:xfrm>
            <a:off x="2365465" y="528064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1" name="직사각형 230"/>
          <p:cNvSpPr/>
          <p:nvPr/>
        </p:nvSpPr>
        <p:spPr bwMode="auto">
          <a:xfrm>
            <a:off x="2365465" y="5437119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2" name="직사각형 231"/>
          <p:cNvSpPr/>
          <p:nvPr/>
        </p:nvSpPr>
        <p:spPr bwMode="auto">
          <a:xfrm>
            <a:off x="2365465" y="5593031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3" name="직사각형 232"/>
          <p:cNvSpPr/>
          <p:nvPr/>
        </p:nvSpPr>
        <p:spPr bwMode="auto">
          <a:xfrm>
            <a:off x="3134208" y="420384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4" name="직사각형 233"/>
          <p:cNvSpPr/>
          <p:nvPr/>
        </p:nvSpPr>
        <p:spPr bwMode="auto">
          <a:xfrm>
            <a:off x="3134208" y="435975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5" name="직사각형 234"/>
          <p:cNvSpPr/>
          <p:nvPr/>
        </p:nvSpPr>
        <p:spPr bwMode="auto">
          <a:xfrm>
            <a:off x="3134208" y="451134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6" name="직사각형 235"/>
          <p:cNvSpPr/>
          <p:nvPr/>
        </p:nvSpPr>
        <p:spPr bwMode="auto">
          <a:xfrm>
            <a:off x="3134208" y="497315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7" name="직사각형 236"/>
          <p:cNvSpPr/>
          <p:nvPr/>
        </p:nvSpPr>
        <p:spPr bwMode="auto">
          <a:xfrm>
            <a:off x="3134208" y="512473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8" name="직사각형 237"/>
          <p:cNvSpPr/>
          <p:nvPr/>
        </p:nvSpPr>
        <p:spPr bwMode="auto">
          <a:xfrm>
            <a:off x="3134208" y="528064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9" name="직사각형 238"/>
          <p:cNvSpPr/>
          <p:nvPr/>
        </p:nvSpPr>
        <p:spPr bwMode="auto">
          <a:xfrm>
            <a:off x="3134208" y="5437119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0" name="직사각형 239"/>
          <p:cNvSpPr/>
          <p:nvPr/>
        </p:nvSpPr>
        <p:spPr bwMode="auto">
          <a:xfrm>
            <a:off x="3897616" y="420384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1" name="직사각형 240"/>
          <p:cNvSpPr/>
          <p:nvPr/>
        </p:nvSpPr>
        <p:spPr bwMode="auto">
          <a:xfrm>
            <a:off x="3897616" y="435975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3" name="직사각형 242"/>
          <p:cNvSpPr/>
          <p:nvPr/>
        </p:nvSpPr>
        <p:spPr bwMode="auto">
          <a:xfrm>
            <a:off x="3897616" y="451134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4" name="직사각형 243"/>
          <p:cNvSpPr/>
          <p:nvPr/>
        </p:nvSpPr>
        <p:spPr bwMode="auto">
          <a:xfrm>
            <a:off x="3897616" y="512473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5" name="직사각형 244"/>
          <p:cNvSpPr/>
          <p:nvPr/>
        </p:nvSpPr>
        <p:spPr bwMode="auto">
          <a:xfrm>
            <a:off x="3897616" y="528064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6" name="직사각형 245"/>
          <p:cNvSpPr/>
          <p:nvPr/>
        </p:nvSpPr>
        <p:spPr bwMode="auto">
          <a:xfrm>
            <a:off x="3897616" y="5437119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2" name="직사각형 251"/>
          <p:cNvSpPr/>
          <p:nvPr/>
        </p:nvSpPr>
        <p:spPr bwMode="auto">
          <a:xfrm>
            <a:off x="4663771" y="420384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3" name="직사각형 252"/>
          <p:cNvSpPr/>
          <p:nvPr/>
        </p:nvSpPr>
        <p:spPr bwMode="auto">
          <a:xfrm>
            <a:off x="4663771" y="435975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4" name="직사각형 253"/>
          <p:cNvSpPr/>
          <p:nvPr/>
        </p:nvSpPr>
        <p:spPr bwMode="auto">
          <a:xfrm>
            <a:off x="4663771" y="451134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5" name="직사각형 254"/>
          <p:cNvSpPr/>
          <p:nvPr/>
        </p:nvSpPr>
        <p:spPr bwMode="auto">
          <a:xfrm>
            <a:off x="4663771" y="5280647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6" name="직사각형 255"/>
          <p:cNvSpPr/>
          <p:nvPr/>
        </p:nvSpPr>
        <p:spPr bwMode="auto">
          <a:xfrm>
            <a:off x="4663771" y="5437119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7" name="직사각형 256"/>
          <p:cNvSpPr/>
          <p:nvPr/>
        </p:nvSpPr>
        <p:spPr bwMode="auto">
          <a:xfrm>
            <a:off x="4663771" y="5593031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8" name="직사각형 257"/>
          <p:cNvSpPr/>
          <p:nvPr/>
        </p:nvSpPr>
        <p:spPr bwMode="auto">
          <a:xfrm>
            <a:off x="5429759" y="420384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9" name="직사각형 258"/>
          <p:cNvSpPr/>
          <p:nvPr/>
        </p:nvSpPr>
        <p:spPr bwMode="auto">
          <a:xfrm>
            <a:off x="5429759" y="435975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0" name="직사각형 259"/>
          <p:cNvSpPr/>
          <p:nvPr/>
        </p:nvSpPr>
        <p:spPr bwMode="auto">
          <a:xfrm>
            <a:off x="5429759" y="451134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1" name="직사각형 260"/>
          <p:cNvSpPr/>
          <p:nvPr/>
        </p:nvSpPr>
        <p:spPr bwMode="auto">
          <a:xfrm>
            <a:off x="5429759" y="481723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2" name="직사각형 261"/>
          <p:cNvSpPr/>
          <p:nvPr/>
        </p:nvSpPr>
        <p:spPr bwMode="auto">
          <a:xfrm>
            <a:off x="5429759" y="497315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3" name="직사각형 262"/>
          <p:cNvSpPr/>
          <p:nvPr/>
        </p:nvSpPr>
        <p:spPr bwMode="auto">
          <a:xfrm>
            <a:off x="5429759" y="512473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4" name="직사각형 263"/>
          <p:cNvSpPr/>
          <p:nvPr/>
        </p:nvSpPr>
        <p:spPr bwMode="auto">
          <a:xfrm>
            <a:off x="5429759" y="5437119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5" name="직사각형 264"/>
          <p:cNvSpPr/>
          <p:nvPr/>
        </p:nvSpPr>
        <p:spPr bwMode="auto">
          <a:xfrm>
            <a:off x="5429759" y="5593031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6" name="직사각형 265"/>
          <p:cNvSpPr/>
          <p:nvPr/>
        </p:nvSpPr>
        <p:spPr bwMode="auto">
          <a:xfrm>
            <a:off x="6198502" y="4203846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6198502" y="435975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8" name="직사각형 267"/>
          <p:cNvSpPr/>
          <p:nvPr/>
        </p:nvSpPr>
        <p:spPr bwMode="auto">
          <a:xfrm>
            <a:off x="6198502" y="4511343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9" name="직사각형 268"/>
          <p:cNvSpPr/>
          <p:nvPr/>
        </p:nvSpPr>
        <p:spPr bwMode="auto">
          <a:xfrm>
            <a:off x="6198502" y="4817238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0" name="직사각형 269"/>
          <p:cNvSpPr/>
          <p:nvPr/>
        </p:nvSpPr>
        <p:spPr bwMode="auto">
          <a:xfrm>
            <a:off x="6198502" y="4973150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1" name="직사각형 270"/>
          <p:cNvSpPr/>
          <p:nvPr/>
        </p:nvSpPr>
        <p:spPr bwMode="auto">
          <a:xfrm>
            <a:off x="6198502" y="5124735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2" name="직사각형 271"/>
          <p:cNvSpPr/>
          <p:nvPr/>
        </p:nvSpPr>
        <p:spPr bwMode="auto">
          <a:xfrm>
            <a:off x="6198502" y="5437119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3" name="직사각형 272"/>
          <p:cNvSpPr/>
          <p:nvPr/>
        </p:nvSpPr>
        <p:spPr bwMode="auto">
          <a:xfrm>
            <a:off x="6198502" y="5593031"/>
            <a:ext cx="741879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4" name="직사각형 273"/>
          <p:cNvSpPr/>
          <p:nvPr/>
        </p:nvSpPr>
        <p:spPr bwMode="auto">
          <a:xfrm>
            <a:off x="6961911" y="4203846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5" name="직사각형 274"/>
          <p:cNvSpPr/>
          <p:nvPr/>
        </p:nvSpPr>
        <p:spPr bwMode="auto">
          <a:xfrm>
            <a:off x="6961911" y="4359758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6" name="직사각형 275"/>
          <p:cNvSpPr/>
          <p:nvPr/>
        </p:nvSpPr>
        <p:spPr bwMode="auto">
          <a:xfrm>
            <a:off x="6961911" y="4511343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7" name="직사각형 276"/>
          <p:cNvSpPr/>
          <p:nvPr/>
        </p:nvSpPr>
        <p:spPr bwMode="auto">
          <a:xfrm>
            <a:off x="6961911" y="4973150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8" name="직사각형 277"/>
          <p:cNvSpPr/>
          <p:nvPr/>
        </p:nvSpPr>
        <p:spPr bwMode="auto">
          <a:xfrm>
            <a:off x="6961911" y="5124735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9" name="직사각형 278"/>
          <p:cNvSpPr/>
          <p:nvPr/>
        </p:nvSpPr>
        <p:spPr bwMode="auto">
          <a:xfrm>
            <a:off x="6961911" y="5280647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0" name="직사각형 279"/>
          <p:cNvSpPr/>
          <p:nvPr/>
        </p:nvSpPr>
        <p:spPr bwMode="auto">
          <a:xfrm>
            <a:off x="6961911" y="5437119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1" name="직사각형 280"/>
          <p:cNvSpPr/>
          <p:nvPr/>
        </p:nvSpPr>
        <p:spPr bwMode="auto">
          <a:xfrm>
            <a:off x="6961911" y="5593031"/>
            <a:ext cx="693016" cy="15591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760238" y="899842"/>
            <a:ext cx="1384551" cy="2195120"/>
            <a:chOff x="5760237" y="899842"/>
            <a:chExt cx="1384551" cy="2195120"/>
          </a:xfrm>
        </p:grpSpPr>
        <p:sp>
          <p:nvSpPr>
            <p:cNvPr id="283" name="직사각형 282"/>
            <p:cNvSpPr/>
            <p:nvPr/>
          </p:nvSpPr>
          <p:spPr bwMode="auto">
            <a:xfrm>
              <a:off x="5760237" y="1085959"/>
              <a:ext cx="1384551" cy="8088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1" name="직사각형 100"/>
            <p:cNvSpPr/>
            <p:nvPr/>
          </p:nvSpPr>
          <p:spPr bwMode="auto">
            <a:xfrm>
              <a:off x="6198501" y="1543413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2" name="직사각형 101"/>
            <p:cNvSpPr/>
            <p:nvPr/>
          </p:nvSpPr>
          <p:spPr bwMode="auto">
            <a:xfrm>
              <a:off x="6198501" y="1699325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3" name="직사각형 102"/>
            <p:cNvSpPr/>
            <p:nvPr/>
          </p:nvSpPr>
          <p:spPr bwMode="auto">
            <a:xfrm>
              <a:off x="6198501" y="1850910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5" name="직사각형 104"/>
            <p:cNvSpPr/>
            <p:nvPr/>
          </p:nvSpPr>
          <p:spPr bwMode="auto">
            <a:xfrm>
              <a:off x="6198501" y="2156805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6" name="직사각형 105"/>
            <p:cNvSpPr/>
            <p:nvPr/>
          </p:nvSpPr>
          <p:spPr bwMode="auto">
            <a:xfrm>
              <a:off x="6198501" y="2312717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7" name="직사각형 106"/>
            <p:cNvSpPr/>
            <p:nvPr/>
          </p:nvSpPr>
          <p:spPr bwMode="auto">
            <a:xfrm>
              <a:off x="6198501" y="2464302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9" name="직사각형 108"/>
            <p:cNvSpPr/>
            <p:nvPr/>
          </p:nvSpPr>
          <p:spPr bwMode="auto">
            <a:xfrm>
              <a:off x="6198501" y="2776686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0" name="직사각형 109"/>
            <p:cNvSpPr/>
            <p:nvPr/>
          </p:nvSpPr>
          <p:spPr bwMode="auto">
            <a:xfrm>
              <a:off x="6198501" y="2932598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4" name="직사각형 283"/>
            <p:cNvSpPr/>
            <p:nvPr/>
          </p:nvSpPr>
          <p:spPr bwMode="auto">
            <a:xfrm>
              <a:off x="5760237" y="2617284"/>
              <a:ext cx="1384551" cy="8088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" name="직사각형 1"/>
            <p:cNvSpPr/>
            <p:nvPr/>
          </p:nvSpPr>
          <p:spPr bwMode="auto">
            <a:xfrm>
              <a:off x="5899094" y="899842"/>
              <a:ext cx="153748" cy="218866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2" name="직사각형 281"/>
            <p:cNvSpPr/>
            <p:nvPr/>
          </p:nvSpPr>
          <p:spPr bwMode="auto">
            <a:xfrm>
              <a:off x="6863506" y="899842"/>
              <a:ext cx="153748" cy="218866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" name="직사각형 2"/>
            <p:cNvSpPr/>
            <p:nvPr/>
          </p:nvSpPr>
          <p:spPr bwMode="auto">
            <a:xfrm>
              <a:off x="5760237" y="899842"/>
              <a:ext cx="1384551" cy="8088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5" name="직사각형 284"/>
            <p:cNvSpPr/>
            <p:nvPr/>
          </p:nvSpPr>
          <p:spPr bwMode="auto">
            <a:xfrm>
              <a:off x="5760237" y="3014076"/>
              <a:ext cx="1384551" cy="8088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86" name="그룹 285"/>
          <p:cNvGrpSpPr/>
          <p:nvPr/>
        </p:nvGrpSpPr>
        <p:grpSpPr>
          <a:xfrm>
            <a:off x="3103298" y="3552155"/>
            <a:ext cx="1384551" cy="2195120"/>
            <a:chOff x="5760237" y="899842"/>
            <a:chExt cx="1384551" cy="2195120"/>
          </a:xfrm>
        </p:grpSpPr>
        <p:sp>
          <p:nvSpPr>
            <p:cNvPr id="287" name="직사각형 286"/>
            <p:cNvSpPr/>
            <p:nvPr/>
          </p:nvSpPr>
          <p:spPr bwMode="auto">
            <a:xfrm>
              <a:off x="5760237" y="1085959"/>
              <a:ext cx="1384551" cy="8088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8" name="직사각형 287"/>
            <p:cNvSpPr/>
            <p:nvPr/>
          </p:nvSpPr>
          <p:spPr bwMode="auto">
            <a:xfrm>
              <a:off x="6198501" y="1543413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9" name="직사각형 288"/>
            <p:cNvSpPr/>
            <p:nvPr/>
          </p:nvSpPr>
          <p:spPr bwMode="auto">
            <a:xfrm>
              <a:off x="6198501" y="1699325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0" name="직사각형 289"/>
            <p:cNvSpPr/>
            <p:nvPr/>
          </p:nvSpPr>
          <p:spPr bwMode="auto">
            <a:xfrm>
              <a:off x="6198501" y="1850910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1" name="직사각형 290"/>
            <p:cNvSpPr/>
            <p:nvPr/>
          </p:nvSpPr>
          <p:spPr bwMode="auto">
            <a:xfrm>
              <a:off x="6198501" y="2156805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2" name="직사각형 291"/>
            <p:cNvSpPr/>
            <p:nvPr/>
          </p:nvSpPr>
          <p:spPr bwMode="auto">
            <a:xfrm>
              <a:off x="6198501" y="2312717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3" name="직사각형 292"/>
            <p:cNvSpPr/>
            <p:nvPr/>
          </p:nvSpPr>
          <p:spPr bwMode="auto">
            <a:xfrm>
              <a:off x="6198501" y="2464302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4" name="직사각형 293"/>
            <p:cNvSpPr/>
            <p:nvPr/>
          </p:nvSpPr>
          <p:spPr bwMode="auto">
            <a:xfrm>
              <a:off x="6198501" y="2776686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5" name="직사각형 294"/>
            <p:cNvSpPr/>
            <p:nvPr/>
          </p:nvSpPr>
          <p:spPr bwMode="auto">
            <a:xfrm>
              <a:off x="6198501" y="2932598"/>
              <a:ext cx="741879" cy="1559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6" name="직사각형 295"/>
            <p:cNvSpPr/>
            <p:nvPr/>
          </p:nvSpPr>
          <p:spPr bwMode="auto">
            <a:xfrm>
              <a:off x="5760237" y="2617284"/>
              <a:ext cx="1384551" cy="8088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7" name="직사각형 296"/>
            <p:cNvSpPr/>
            <p:nvPr/>
          </p:nvSpPr>
          <p:spPr bwMode="auto">
            <a:xfrm>
              <a:off x="5899094" y="899842"/>
              <a:ext cx="153748" cy="218866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8" name="직사각형 297"/>
            <p:cNvSpPr/>
            <p:nvPr/>
          </p:nvSpPr>
          <p:spPr bwMode="auto">
            <a:xfrm>
              <a:off x="6863506" y="899842"/>
              <a:ext cx="153748" cy="218866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9" name="직사각형 298"/>
            <p:cNvSpPr/>
            <p:nvPr/>
          </p:nvSpPr>
          <p:spPr bwMode="auto">
            <a:xfrm>
              <a:off x="5760237" y="899842"/>
              <a:ext cx="1384551" cy="8088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0" name="직사각형 299"/>
            <p:cNvSpPr/>
            <p:nvPr/>
          </p:nvSpPr>
          <p:spPr bwMode="auto">
            <a:xfrm>
              <a:off x="5760237" y="3014076"/>
              <a:ext cx="1384551" cy="8088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01" name="그룹 300"/>
          <p:cNvGrpSpPr/>
          <p:nvPr/>
        </p:nvGrpSpPr>
        <p:grpSpPr>
          <a:xfrm>
            <a:off x="6098152" y="1741631"/>
            <a:ext cx="734954" cy="560830"/>
            <a:chOff x="2273832" y="5097628"/>
            <a:chExt cx="734954" cy="560830"/>
          </a:xfrm>
        </p:grpSpPr>
        <p:sp>
          <p:nvSpPr>
            <p:cNvPr id="302" name="TextBox 301"/>
            <p:cNvSpPr txBox="1"/>
            <p:nvPr/>
          </p:nvSpPr>
          <p:spPr>
            <a:xfrm>
              <a:off x="2273832" y="5427626"/>
              <a:ext cx="7349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B04</a:t>
              </a: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2273833" y="5097628"/>
              <a:ext cx="73495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800" b="1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45/100</a:t>
              </a:r>
              <a:endParaRPr lang="en-US" altLang="ko-KR" sz="800" b="1" smtClean="0">
                <a:solidFill>
                  <a:srgbClr val="FF6600"/>
                </a:solidFill>
                <a:latin typeface="+mn-ea"/>
              </a:endParaRP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04" name="그룹 303"/>
          <p:cNvGrpSpPr/>
          <p:nvPr/>
        </p:nvGrpSpPr>
        <p:grpSpPr>
          <a:xfrm>
            <a:off x="3420877" y="4378720"/>
            <a:ext cx="734954" cy="560830"/>
            <a:chOff x="2273832" y="5097628"/>
            <a:chExt cx="734954" cy="560830"/>
          </a:xfrm>
        </p:grpSpPr>
        <p:sp>
          <p:nvSpPr>
            <p:cNvPr id="305" name="TextBox 304"/>
            <p:cNvSpPr txBox="1"/>
            <p:nvPr/>
          </p:nvSpPr>
          <p:spPr>
            <a:xfrm>
              <a:off x="2273832" y="5427626"/>
              <a:ext cx="7349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B04</a:t>
              </a: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2273833" y="5097628"/>
              <a:ext cx="73495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800" b="1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45/100</a:t>
              </a:r>
              <a:endParaRPr lang="en-US" altLang="ko-KR" sz="800" b="1" smtClean="0">
                <a:solidFill>
                  <a:srgbClr val="FF6600"/>
                </a:solidFill>
                <a:latin typeface="+mn-ea"/>
              </a:endParaRP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07" name="그룹 306"/>
          <p:cNvGrpSpPr/>
          <p:nvPr/>
        </p:nvGrpSpPr>
        <p:grpSpPr>
          <a:xfrm rot="16200000">
            <a:off x="4809968" y="1036685"/>
            <a:ext cx="261370" cy="558019"/>
            <a:chOff x="3530961" y="2049325"/>
            <a:chExt cx="261370" cy="558018"/>
          </a:xfrm>
        </p:grpSpPr>
        <p:sp>
          <p:nvSpPr>
            <p:cNvPr id="308" name="직사각형 307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9" name="직사각형 308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0" name="직사각형 309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1" name="직사각형 310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2" name="직사각형 311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3" name="직사각형 312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4" name="직사각형 313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15" name="그룹 314"/>
          <p:cNvGrpSpPr/>
          <p:nvPr/>
        </p:nvGrpSpPr>
        <p:grpSpPr>
          <a:xfrm>
            <a:off x="4469798" y="748821"/>
            <a:ext cx="959960" cy="479256"/>
            <a:chOff x="2161329" y="5210916"/>
            <a:chExt cx="959960" cy="479256"/>
          </a:xfrm>
        </p:grpSpPr>
        <p:sp>
          <p:nvSpPr>
            <p:cNvPr id="316" name="TextBox 315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sp>
        <p:nvSpPr>
          <p:cNvPr id="318" name="Warning"/>
          <p:cNvSpPr>
            <a:spLocks noChangeAspect="1" noEditPoints="1"/>
          </p:cNvSpPr>
          <p:nvPr/>
        </p:nvSpPr>
        <p:spPr bwMode="auto">
          <a:xfrm>
            <a:off x="4864847" y="633764"/>
            <a:ext cx="169862" cy="146050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5F5F5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19" name="그룹 318"/>
          <p:cNvGrpSpPr/>
          <p:nvPr/>
        </p:nvGrpSpPr>
        <p:grpSpPr>
          <a:xfrm rot="16200000">
            <a:off x="2483507" y="1048275"/>
            <a:ext cx="261370" cy="558019"/>
            <a:chOff x="3530961" y="2049325"/>
            <a:chExt cx="261370" cy="558018"/>
          </a:xfrm>
        </p:grpSpPr>
        <p:sp>
          <p:nvSpPr>
            <p:cNvPr id="320" name="직사각형 319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1" name="직사각형 320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2" name="직사각형 321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3" name="직사각형 322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4" name="직사각형 323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5" name="직사각형 324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6" name="직사각형 325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31" name="그룹 330"/>
          <p:cNvGrpSpPr/>
          <p:nvPr/>
        </p:nvGrpSpPr>
        <p:grpSpPr>
          <a:xfrm rot="16200000">
            <a:off x="5205017" y="3762232"/>
            <a:ext cx="261370" cy="558019"/>
            <a:chOff x="3530961" y="2049325"/>
            <a:chExt cx="261370" cy="558018"/>
          </a:xfrm>
        </p:grpSpPr>
        <p:sp>
          <p:nvSpPr>
            <p:cNvPr id="332" name="직사각형 331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3" name="직사각형 332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4" name="직사각형 333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5" name="직사각형 334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6" name="직사각형 335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7" name="직사각형 336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8" name="직사각형 337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39" name="그룹 338"/>
          <p:cNvGrpSpPr/>
          <p:nvPr/>
        </p:nvGrpSpPr>
        <p:grpSpPr>
          <a:xfrm>
            <a:off x="4864848" y="3474368"/>
            <a:ext cx="959960" cy="479256"/>
            <a:chOff x="2161329" y="5210916"/>
            <a:chExt cx="959960" cy="479256"/>
          </a:xfrm>
        </p:grpSpPr>
        <p:sp>
          <p:nvSpPr>
            <p:cNvPr id="340" name="TextBox 339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343" name="그룹 342"/>
          <p:cNvGrpSpPr/>
          <p:nvPr/>
        </p:nvGrpSpPr>
        <p:grpSpPr>
          <a:xfrm rot="16200000">
            <a:off x="5079852" y="5872775"/>
            <a:ext cx="261370" cy="558019"/>
            <a:chOff x="3530961" y="2049325"/>
            <a:chExt cx="261370" cy="558018"/>
          </a:xfrm>
        </p:grpSpPr>
        <p:sp>
          <p:nvSpPr>
            <p:cNvPr id="344" name="직사각형 343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5" name="직사각형 344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6" name="직사각형 345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7" name="직사각형 346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8" name="직사각형 347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9" name="직사각형 348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0" name="직사각형 349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51" name="그룹 350"/>
          <p:cNvGrpSpPr/>
          <p:nvPr/>
        </p:nvGrpSpPr>
        <p:grpSpPr>
          <a:xfrm>
            <a:off x="4739683" y="5584911"/>
            <a:ext cx="959960" cy="479256"/>
            <a:chOff x="2161329" y="5210916"/>
            <a:chExt cx="959960" cy="479256"/>
          </a:xfrm>
        </p:grpSpPr>
        <p:sp>
          <p:nvSpPr>
            <p:cNvPr id="352" name="TextBox 351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353" name="TextBox 352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355" name="그룹 354"/>
          <p:cNvGrpSpPr/>
          <p:nvPr/>
        </p:nvGrpSpPr>
        <p:grpSpPr>
          <a:xfrm rot="16200000">
            <a:off x="2474382" y="5872775"/>
            <a:ext cx="261370" cy="558019"/>
            <a:chOff x="3530961" y="2049325"/>
            <a:chExt cx="261370" cy="558018"/>
          </a:xfrm>
        </p:grpSpPr>
        <p:sp>
          <p:nvSpPr>
            <p:cNvPr id="356" name="직사각형 355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7" name="직사각형 356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8" name="직사각형 357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9" name="직사각형 358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0" name="직사각형 359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1" name="직사각형 360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2" name="직사각형 361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63" name="그룹 362"/>
          <p:cNvGrpSpPr/>
          <p:nvPr/>
        </p:nvGrpSpPr>
        <p:grpSpPr>
          <a:xfrm>
            <a:off x="2134213" y="5584911"/>
            <a:ext cx="959960" cy="479256"/>
            <a:chOff x="2161329" y="5210916"/>
            <a:chExt cx="959960" cy="479256"/>
          </a:xfrm>
        </p:grpSpPr>
        <p:sp>
          <p:nvSpPr>
            <p:cNvPr id="364" name="TextBox 363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367" name="그룹 366"/>
          <p:cNvGrpSpPr/>
          <p:nvPr/>
        </p:nvGrpSpPr>
        <p:grpSpPr>
          <a:xfrm rot="16200000">
            <a:off x="669394" y="5872775"/>
            <a:ext cx="261370" cy="558019"/>
            <a:chOff x="3530961" y="2049325"/>
            <a:chExt cx="261370" cy="558018"/>
          </a:xfrm>
        </p:grpSpPr>
        <p:sp>
          <p:nvSpPr>
            <p:cNvPr id="368" name="직사각형 367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9" name="직사각형 368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0" name="직사각형 369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1" name="직사각형 370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2" name="직사각형 371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3" name="직사각형 372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4" name="직사각형 373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75" name="그룹 374"/>
          <p:cNvGrpSpPr/>
          <p:nvPr/>
        </p:nvGrpSpPr>
        <p:grpSpPr>
          <a:xfrm>
            <a:off x="329225" y="5584911"/>
            <a:ext cx="959960" cy="479256"/>
            <a:chOff x="2161329" y="5210916"/>
            <a:chExt cx="959960" cy="479256"/>
          </a:xfrm>
        </p:grpSpPr>
        <p:sp>
          <p:nvSpPr>
            <p:cNvPr id="376" name="TextBox 375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377" name="TextBox 376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sp>
        <p:nvSpPr>
          <p:cNvPr id="378" name="Warning"/>
          <p:cNvSpPr>
            <a:spLocks noChangeAspect="1" noEditPoints="1"/>
          </p:cNvSpPr>
          <p:nvPr/>
        </p:nvSpPr>
        <p:spPr bwMode="auto">
          <a:xfrm>
            <a:off x="724274" y="5469854"/>
            <a:ext cx="169862" cy="146050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5F5F5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79" name="그룹 378"/>
          <p:cNvGrpSpPr/>
          <p:nvPr/>
        </p:nvGrpSpPr>
        <p:grpSpPr>
          <a:xfrm rot="16200000" flipV="1">
            <a:off x="2264453" y="3295391"/>
            <a:ext cx="261370" cy="558000"/>
            <a:chOff x="3530961" y="2049325"/>
            <a:chExt cx="261370" cy="558018"/>
          </a:xfrm>
        </p:grpSpPr>
        <p:sp>
          <p:nvSpPr>
            <p:cNvPr id="380" name="직사각형 379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81" name="직사각형 380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82" name="직사각형 381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83" name="직사각형 382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84" name="직사각형 383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85" name="직사각형 384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86" name="직사각형 385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87" name="그룹 386"/>
          <p:cNvGrpSpPr/>
          <p:nvPr/>
        </p:nvGrpSpPr>
        <p:grpSpPr>
          <a:xfrm>
            <a:off x="1915868" y="2997894"/>
            <a:ext cx="959960" cy="479256"/>
            <a:chOff x="2161329" y="5210916"/>
            <a:chExt cx="959960" cy="479256"/>
          </a:xfrm>
        </p:grpSpPr>
        <p:sp>
          <p:nvSpPr>
            <p:cNvPr id="388" name="TextBox 387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DXBT1005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389" name="TextBox 388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sp>
        <p:nvSpPr>
          <p:cNvPr id="390" name="Warning"/>
          <p:cNvSpPr>
            <a:spLocks noChangeAspect="1" noEditPoints="1"/>
          </p:cNvSpPr>
          <p:nvPr/>
        </p:nvSpPr>
        <p:spPr bwMode="auto">
          <a:xfrm>
            <a:off x="6367581" y="1631231"/>
            <a:ext cx="169862" cy="146050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5F5F5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2" name="양쪽 모서리가 둥근 사각형 391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3" name="이등변 삼각형 392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" name="타원 394"/>
          <p:cNvSpPr/>
          <p:nvPr/>
        </p:nvSpPr>
        <p:spPr>
          <a:xfrm>
            <a:off x="6108501" y="163917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96" name="타원 395"/>
          <p:cNvSpPr/>
          <p:nvPr/>
        </p:nvSpPr>
        <p:spPr>
          <a:xfrm>
            <a:off x="1825867" y="3123338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97" name="타원 396"/>
          <p:cNvSpPr/>
          <p:nvPr/>
        </p:nvSpPr>
        <p:spPr>
          <a:xfrm>
            <a:off x="164522" y="153379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455" name="그룹 454"/>
          <p:cNvGrpSpPr/>
          <p:nvPr/>
        </p:nvGrpSpPr>
        <p:grpSpPr>
          <a:xfrm>
            <a:off x="6073680" y="655369"/>
            <a:ext cx="1211844" cy="216000"/>
            <a:chOff x="5918343" y="655369"/>
            <a:chExt cx="1211844" cy="216000"/>
          </a:xfrm>
        </p:grpSpPr>
        <p:sp>
          <p:nvSpPr>
            <p:cNvPr id="456" name="직사각형 455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57" name="그룹 456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458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59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101976" y="645354"/>
            <a:ext cx="3039756" cy="148596"/>
            <a:chOff x="101976" y="645354"/>
            <a:chExt cx="3039756" cy="148596"/>
          </a:xfrm>
        </p:grpSpPr>
        <p:sp>
          <p:nvSpPr>
            <p:cNvPr id="330" name="Warning"/>
            <p:cNvSpPr>
              <a:spLocks noChangeAspect="1" noEditPoints="1"/>
            </p:cNvSpPr>
            <p:nvPr/>
          </p:nvSpPr>
          <p:spPr bwMode="auto">
            <a:xfrm>
              <a:off x="2538386" y="645354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0" name="모서리가 둥근 직사각형 459"/>
            <p:cNvSpPr/>
            <p:nvPr/>
          </p:nvSpPr>
          <p:spPr bwMode="auto">
            <a:xfrm>
              <a:off x="101976" y="649950"/>
              <a:ext cx="714849" cy="144000"/>
            </a:xfrm>
            <a:prstGeom prst="roundRect">
              <a:avLst/>
            </a:prstGeom>
            <a:solidFill>
              <a:srgbClr val="FF000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Critical 10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1" name="모서리가 둥근 직사각형 460"/>
            <p:cNvSpPr/>
            <p:nvPr/>
          </p:nvSpPr>
          <p:spPr bwMode="auto">
            <a:xfrm>
              <a:off x="865377" y="649950"/>
              <a:ext cx="714849" cy="144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Major 23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2" name="모서리가 둥근 직사각형 461"/>
            <p:cNvSpPr/>
            <p:nvPr/>
          </p:nvSpPr>
          <p:spPr bwMode="auto">
            <a:xfrm>
              <a:off x="1640822" y="649950"/>
              <a:ext cx="714849" cy="144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Minor 18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3" name="모서리가 둥근 직사각형 462"/>
            <p:cNvSpPr/>
            <p:nvPr/>
          </p:nvSpPr>
          <p:spPr bwMode="auto">
            <a:xfrm>
              <a:off x="2425332" y="649950"/>
              <a:ext cx="716400" cy="144000"/>
            </a:xfrm>
            <a:prstGeom prst="roundRect">
              <a:avLst/>
            </a:prstGeom>
            <a:solidFill>
              <a:srgbClr val="FF505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System 19 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27" name="그룹 326"/>
          <p:cNvGrpSpPr/>
          <p:nvPr/>
        </p:nvGrpSpPr>
        <p:grpSpPr>
          <a:xfrm>
            <a:off x="2143338" y="760411"/>
            <a:ext cx="959960" cy="479256"/>
            <a:chOff x="2161329" y="5210916"/>
            <a:chExt cx="959960" cy="479256"/>
          </a:xfrm>
        </p:grpSpPr>
        <p:sp>
          <p:nvSpPr>
            <p:cNvPr id="328" name="TextBox 327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sp>
        <p:nvSpPr>
          <p:cNvPr id="391" name="타원 390"/>
          <p:cNvSpPr/>
          <p:nvPr/>
        </p:nvSpPr>
        <p:spPr>
          <a:xfrm>
            <a:off x="4582302" y="85336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464" name="그룹 463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465" name="직사각형 464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6" name="TextBox 465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467" name="그룹 466"/>
          <p:cNvGrpSpPr/>
          <p:nvPr/>
        </p:nvGrpSpPr>
        <p:grpSpPr>
          <a:xfrm>
            <a:off x="7106285" y="962506"/>
            <a:ext cx="749870" cy="3157262"/>
            <a:chOff x="7107498" y="962506"/>
            <a:chExt cx="749870" cy="3157262"/>
          </a:xfrm>
        </p:grpSpPr>
        <p:sp>
          <p:nvSpPr>
            <p:cNvPr id="468" name="직사각형 467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69" name="그룹 468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515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17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18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6" name="TextBox 515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470" name="그룹 469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510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12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13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1" name="TextBox 510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471" name="그룹 470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505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07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08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6" name="TextBox 505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472" name="그룹 471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498" name="그룹 497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500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502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03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4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01" name="TextBox 500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499" name="TextBox 498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473" name="그룹 472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491" name="그룹 490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493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495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496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7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94" name="TextBox 493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492" name="TextBox 491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474" name="TextBox 473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476" name="TextBox 475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477" name="그룹 476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48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48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48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7" name="TextBox 48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478" name="TextBox 477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479" name="그룹 478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48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48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48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2" name="TextBox 48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480" name="TextBox 479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520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2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 bwMode="auto">
          <a:xfrm>
            <a:off x="4247619" y="2215054"/>
            <a:ext cx="340204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4247619" y="1025525"/>
            <a:ext cx="340204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64578" y="1025525"/>
            <a:ext cx="317223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63" name="직사각형 362"/>
          <p:cNvSpPr/>
          <p:nvPr/>
        </p:nvSpPr>
        <p:spPr bwMode="auto">
          <a:xfrm>
            <a:off x="2077492" y="102552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64" name="직사각형 363"/>
          <p:cNvSpPr/>
          <p:nvPr/>
        </p:nvSpPr>
        <p:spPr bwMode="auto">
          <a:xfrm>
            <a:off x="2077492" y="11652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4247619" y="4642665"/>
            <a:ext cx="340204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64578" y="3428859"/>
            <a:ext cx="317223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4247619" y="3428859"/>
            <a:ext cx="340204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64578" y="4642665"/>
            <a:ext cx="317223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" name="직사각형 22"/>
          <p:cNvSpPr/>
          <p:nvPr/>
        </p:nvSpPr>
        <p:spPr bwMode="auto">
          <a:xfrm>
            <a:off x="64578" y="5856470"/>
            <a:ext cx="317223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4247619" y="5856470"/>
            <a:ext cx="340204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59" name="직사각형 158"/>
          <p:cNvSpPr/>
          <p:nvPr/>
        </p:nvSpPr>
        <p:spPr bwMode="auto">
          <a:xfrm>
            <a:off x="4247619" y="4642665"/>
            <a:ext cx="3402047" cy="78492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6" name="직사각형 55"/>
          <p:cNvSpPr/>
          <p:nvPr/>
        </p:nvSpPr>
        <p:spPr bwMode="auto">
          <a:xfrm>
            <a:off x="2459980" y="814080"/>
            <a:ext cx="89012" cy="99637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View(1 Screen) : 2D LOD(Level Of Detail) 2</a:t>
            </a:r>
            <a:r>
              <a:rPr lang="ko-KR" altLang="en-US" sz="800" smtClean="0">
                <a:latin typeface="+mj-ea"/>
                <a:ea typeface="+mj-ea"/>
              </a:rPr>
              <a:t>단계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212389"/>
              </p:ext>
            </p:extLst>
          </p:nvPr>
        </p:nvGraphicFramePr>
        <p:xfrm>
          <a:off x="7709484" y="849870"/>
          <a:ext cx="2130802" cy="455513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 1 Screen : LOD 2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확대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축소의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단계별로 오브젝트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Visualization,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텍스트 정보 선별 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1~3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 오브젝트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정보량 표시 기준 정책은 추후 논의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RMGC/RTGC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조작방식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(Automatic/Manual), ID 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은 발생시만 노출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공통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</a:t>
                      </a: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OTR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</a:t>
                      </a: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없음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마우스 롤오버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ID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커서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Out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시 사라짐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 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는 일반 콘테이너와 구분되는 컬러 적용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 bwMode="auto">
          <a:xfrm>
            <a:off x="857757" y="814080"/>
            <a:ext cx="89012" cy="99637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1254267" y="814080"/>
            <a:ext cx="89012" cy="99637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1" name="직사각형 50"/>
          <p:cNvSpPr/>
          <p:nvPr/>
        </p:nvSpPr>
        <p:spPr bwMode="auto">
          <a:xfrm>
            <a:off x="2063470" y="814080"/>
            <a:ext cx="89012" cy="99637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2" name="직사각형 51"/>
          <p:cNvSpPr/>
          <p:nvPr/>
        </p:nvSpPr>
        <p:spPr bwMode="auto">
          <a:xfrm>
            <a:off x="1974456" y="814080"/>
            <a:ext cx="671639" cy="45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3" name="직사각형 52"/>
          <p:cNvSpPr/>
          <p:nvPr/>
        </p:nvSpPr>
        <p:spPr bwMode="auto">
          <a:xfrm>
            <a:off x="1974456" y="958529"/>
            <a:ext cx="671639" cy="45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4" name="직사각형 53"/>
          <p:cNvSpPr/>
          <p:nvPr/>
        </p:nvSpPr>
        <p:spPr bwMode="auto">
          <a:xfrm>
            <a:off x="1974456" y="1615652"/>
            <a:ext cx="671639" cy="45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5" name="직사각형 54"/>
          <p:cNvSpPr/>
          <p:nvPr/>
        </p:nvSpPr>
        <p:spPr bwMode="auto">
          <a:xfrm>
            <a:off x="1974456" y="1760100"/>
            <a:ext cx="671639" cy="45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32" name="그룹 231"/>
          <p:cNvGrpSpPr/>
          <p:nvPr/>
        </p:nvGrpSpPr>
        <p:grpSpPr>
          <a:xfrm>
            <a:off x="749938" y="1098353"/>
            <a:ext cx="734952" cy="431358"/>
            <a:chOff x="2273833" y="5089536"/>
            <a:chExt cx="734952" cy="431358"/>
          </a:xfrm>
        </p:grpSpPr>
        <p:sp>
          <p:nvSpPr>
            <p:cNvPr id="233" name="TextBox 232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B04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235" name="그룹 234"/>
          <p:cNvGrpSpPr/>
          <p:nvPr/>
        </p:nvGrpSpPr>
        <p:grpSpPr>
          <a:xfrm>
            <a:off x="1951602" y="1098353"/>
            <a:ext cx="734952" cy="431358"/>
            <a:chOff x="2273833" y="5089536"/>
            <a:chExt cx="734952" cy="431358"/>
          </a:xfrm>
        </p:grpSpPr>
        <p:sp>
          <p:nvSpPr>
            <p:cNvPr id="236" name="TextBox 235"/>
            <p:cNvSpPr txBox="1"/>
            <p:nvPr/>
          </p:nvSpPr>
          <p:spPr>
            <a:xfrm>
              <a:off x="2383618" y="5290062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B03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2273833" y="5089536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1262357" y="3217414"/>
            <a:ext cx="849666" cy="996375"/>
            <a:chOff x="1262356" y="3217412"/>
            <a:chExt cx="849666" cy="996375"/>
          </a:xfrm>
        </p:grpSpPr>
        <p:sp>
          <p:nvSpPr>
            <p:cNvPr id="112" name="직사각형 111"/>
            <p:cNvSpPr/>
            <p:nvPr/>
          </p:nvSpPr>
          <p:spPr bwMode="auto">
            <a:xfrm>
              <a:off x="1836893" y="3217412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7" name="직사각형 106"/>
            <p:cNvSpPr/>
            <p:nvPr/>
          </p:nvSpPr>
          <p:spPr bwMode="auto">
            <a:xfrm>
              <a:off x="1440383" y="3217412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8" name="직사각형 107"/>
            <p:cNvSpPr/>
            <p:nvPr/>
          </p:nvSpPr>
          <p:spPr bwMode="auto">
            <a:xfrm>
              <a:off x="1351370" y="3217412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9" name="직사각형 108"/>
            <p:cNvSpPr/>
            <p:nvPr/>
          </p:nvSpPr>
          <p:spPr bwMode="auto">
            <a:xfrm>
              <a:off x="1351370" y="3361861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0" name="직사각형 109"/>
            <p:cNvSpPr/>
            <p:nvPr/>
          </p:nvSpPr>
          <p:spPr bwMode="auto">
            <a:xfrm>
              <a:off x="1351370" y="4018984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1" name="직사각형 110"/>
            <p:cNvSpPr/>
            <p:nvPr/>
          </p:nvSpPr>
          <p:spPr bwMode="auto">
            <a:xfrm>
              <a:off x="1351370" y="4163433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 flipH="1">
              <a:off x="1389278" y="3788152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D03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 flipH="1">
              <a:off x="1262356" y="3587626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694516" y="3217414"/>
            <a:ext cx="2024130" cy="996375"/>
            <a:chOff x="5694516" y="3217412"/>
            <a:chExt cx="2024130" cy="996375"/>
          </a:xfrm>
        </p:grpSpPr>
        <p:sp>
          <p:nvSpPr>
            <p:cNvPr id="119" name="직사각형 118"/>
            <p:cNvSpPr/>
            <p:nvPr/>
          </p:nvSpPr>
          <p:spPr bwMode="auto">
            <a:xfrm>
              <a:off x="6247052" y="3217412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6" name="직사각형 125"/>
            <p:cNvSpPr/>
            <p:nvPr/>
          </p:nvSpPr>
          <p:spPr bwMode="auto">
            <a:xfrm>
              <a:off x="7443517" y="3217412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4" name="직사각형 113"/>
            <p:cNvSpPr/>
            <p:nvPr/>
          </p:nvSpPr>
          <p:spPr bwMode="auto">
            <a:xfrm>
              <a:off x="5850542" y="3217412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5" name="직사각형 114"/>
            <p:cNvSpPr/>
            <p:nvPr/>
          </p:nvSpPr>
          <p:spPr bwMode="auto">
            <a:xfrm>
              <a:off x="5761529" y="3217412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6" name="직사각형 115"/>
            <p:cNvSpPr/>
            <p:nvPr/>
          </p:nvSpPr>
          <p:spPr bwMode="auto">
            <a:xfrm>
              <a:off x="5761529" y="3361861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7" name="직사각형 116"/>
            <p:cNvSpPr/>
            <p:nvPr/>
          </p:nvSpPr>
          <p:spPr bwMode="auto">
            <a:xfrm>
              <a:off x="5761529" y="4018984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8" name="직사각형 117"/>
            <p:cNvSpPr/>
            <p:nvPr/>
          </p:nvSpPr>
          <p:spPr bwMode="auto">
            <a:xfrm>
              <a:off x="5761529" y="4163433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1" name="직사각형 120"/>
            <p:cNvSpPr/>
            <p:nvPr/>
          </p:nvSpPr>
          <p:spPr bwMode="auto">
            <a:xfrm>
              <a:off x="7047007" y="3217412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2" name="직사각형 121"/>
            <p:cNvSpPr/>
            <p:nvPr/>
          </p:nvSpPr>
          <p:spPr bwMode="auto">
            <a:xfrm>
              <a:off x="6957994" y="3217412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3" name="직사각형 122"/>
            <p:cNvSpPr/>
            <p:nvPr/>
          </p:nvSpPr>
          <p:spPr bwMode="auto">
            <a:xfrm>
              <a:off x="6957994" y="3361861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4" name="직사각형 123"/>
            <p:cNvSpPr/>
            <p:nvPr/>
          </p:nvSpPr>
          <p:spPr bwMode="auto">
            <a:xfrm>
              <a:off x="6957994" y="4018984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5" name="직사각형 124"/>
            <p:cNvSpPr/>
            <p:nvPr/>
          </p:nvSpPr>
          <p:spPr bwMode="auto">
            <a:xfrm>
              <a:off x="6957994" y="4163433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 flipH="1">
              <a:off x="5821438" y="3788152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D02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 flipH="1">
              <a:off x="5694516" y="3587626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 flipH="1">
              <a:off x="6995902" y="3788152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 flipH="1">
              <a:off x="6868980" y="3587626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894245" y="4431220"/>
            <a:ext cx="849666" cy="996375"/>
            <a:chOff x="1894244" y="4431218"/>
            <a:chExt cx="849666" cy="996375"/>
          </a:xfrm>
        </p:grpSpPr>
        <p:sp>
          <p:nvSpPr>
            <p:cNvPr id="173" name="직사각형 172"/>
            <p:cNvSpPr/>
            <p:nvPr/>
          </p:nvSpPr>
          <p:spPr bwMode="auto">
            <a:xfrm>
              <a:off x="2459979" y="4431218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68" name="직사각형 167"/>
            <p:cNvSpPr/>
            <p:nvPr/>
          </p:nvSpPr>
          <p:spPr bwMode="auto">
            <a:xfrm>
              <a:off x="2063469" y="4431218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69" name="직사각형 168"/>
            <p:cNvSpPr/>
            <p:nvPr/>
          </p:nvSpPr>
          <p:spPr bwMode="auto">
            <a:xfrm>
              <a:off x="1974456" y="443121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0" name="직사각형 169"/>
            <p:cNvSpPr/>
            <p:nvPr/>
          </p:nvSpPr>
          <p:spPr bwMode="auto">
            <a:xfrm>
              <a:off x="1974456" y="4575667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1" name="직사각형 170"/>
            <p:cNvSpPr/>
            <p:nvPr/>
          </p:nvSpPr>
          <p:spPr bwMode="auto">
            <a:xfrm>
              <a:off x="1974456" y="5232790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2" name="직사각형 171"/>
            <p:cNvSpPr/>
            <p:nvPr/>
          </p:nvSpPr>
          <p:spPr bwMode="auto">
            <a:xfrm>
              <a:off x="1974456" y="5377239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 flipH="1">
              <a:off x="2021166" y="5033994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E03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 flipH="1">
              <a:off x="1894244" y="4833468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73" name="그룹 372"/>
          <p:cNvGrpSpPr/>
          <p:nvPr/>
        </p:nvGrpSpPr>
        <p:grpSpPr>
          <a:xfrm>
            <a:off x="153749" y="5645859"/>
            <a:ext cx="849666" cy="996375"/>
            <a:chOff x="153749" y="5645857"/>
            <a:chExt cx="849666" cy="996375"/>
          </a:xfrm>
        </p:grpSpPr>
        <p:sp>
          <p:nvSpPr>
            <p:cNvPr id="196" name="직사각형 195"/>
            <p:cNvSpPr/>
            <p:nvPr/>
          </p:nvSpPr>
          <p:spPr bwMode="auto">
            <a:xfrm>
              <a:off x="733630" y="5645857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1" name="직사각형 190"/>
            <p:cNvSpPr/>
            <p:nvPr/>
          </p:nvSpPr>
          <p:spPr bwMode="auto">
            <a:xfrm>
              <a:off x="337120" y="5645857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2" name="직사각형 191"/>
            <p:cNvSpPr/>
            <p:nvPr/>
          </p:nvSpPr>
          <p:spPr bwMode="auto">
            <a:xfrm>
              <a:off x="248107" y="5645857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3" name="직사각형 192"/>
            <p:cNvSpPr/>
            <p:nvPr/>
          </p:nvSpPr>
          <p:spPr bwMode="auto">
            <a:xfrm>
              <a:off x="248107" y="5790306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4" name="직사각형 193"/>
            <p:cNvSpPr/>
            <p:nvPr/>
          </p:nvSpPr>
          <p:spPr bwMode="auto">
            <a:xfrm>
              <a:off x="248107" y="6447429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5" name="직사각형 194"/>
            <p:cNvSpPr/>
            <p:nvPr/>
          </p:nvSpPr>
          <p:spPr bwMode="auto">
            <a:xfrm>
              <a:off x="248107" y="659187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 flipH="1">
              <a:off x="280671" y="6216597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F03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 flipH="1">
              <a:off x="153749" y="6016071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75" name="그룹 374"/>
          <p:cNvGrpSpPr/>
          <p:nvPr/>
        </p:nvGrpSpPr>
        <p:grpSpPr>
          <a:xfrm>
            <a:off x="4414206" y="5645859"/>
            <a:ext cx="849666" cy="996375"/>
            <a:chOff x="4414205" y="5645857"/>
            <a:chExt cx="849666" cy="996375"/>
          </a:xfrm>
        </p:grpSpPr>
        <p:sp>
          <p:nvSpPr>
            <p:cNvPr id="210" name="직사각형 209"/>
            <p:cNvSpPr/>
            <p:nvPr/>
          </p:nvSpPr>
          <p:spPr bwMode="auto">
            <a:xfrm>
              <a:off x="4952326" y="5645857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5" name="직사각형 204"/>
            <p:cNvSpPr/>
            <p:nvPr/>
          </p:nvSpPr>
          <p:spPr bwMode="auto">
            <a:xfrm>
              <a:off x="4555816" y="5645857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6" name="직사각형 205"/>
            <p:cNvSpPr/>
            <p:nvPr/>
          </p:nvSpPr>
          <p:spPr bwMode="auto">
            <a:xfrm>
              <a:off x="4466803" y="5645857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7" name="직사각형 206"/>
            <p:cNvSpPr/>
            <p:nvPr/>
          </p:nvSpPr>
          <p:spPr bwMode="auto">
            <a:xfrm>
              <a:off x="4466803" y="5790306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8" name="직사각형 207"/>
            <p:cNvSpPr/>
            <p:nvPr/>
          </p:nvSpPr>
          <p:spPr bwMode="auto">
            <a:xfrm>
              <a:off x="4466803" y="6447429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9" name="직사각형 208"/>
            <p:cNvSpPr/>
            <p:nvPr/>
          </p:nvSpPr>
          <p:spPr bwMode="auto">
            <a:xfrm>
              <a:off x="4466803" y="659187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 flipH="1">
              <a:off x="4541127" y="6216597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F02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83" name="TextBox 282"/>
            <p:cNvSpPr txBox="1"/>
            <p:nvPr/>
          </p:nvSpPr>
          <p:spPr>
            <a:xfrm flipH="1">
              <a:off x="4414205" y="6016071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76" name="그룹 375"/>
          <p:cNvGrpSpPr/>
          <p:nvPr/>
        </p:nvGrpSpPr>
        <p:grpSpPr>
          <a:xfrm>
            <a:off x="6560367" y="5645859"/>
            <a:ext cx="849666" cy="996375"/>
            <a:chOff x="6560366" y="5645857"/>
            <a:chExt cx="849666" cy="996375"/>
          </a:xfrm>
        </p:grpSpPr>
        <p:sp>
          <p:nvSpPr>
            <p:cNvPr id="217" name="직사각형 216"/>
            <p:cNvSpPr/>
            <p:nvPr/>
          </p:nvSpPr>
          <p:spPr bwMode="auto">
            <a:xfrm>
              <a:off x="7113178" y="5645857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2" name="직사각형 211"/>
            <p:cNvSpPr/>
            <p:nvPr/>
          </p:nvSpPr>
          <p:spPr bwMode="auto">
            <a:xfrm>
              <a:off x="6716668" y="5645857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3" name="직사각형 212"/>
            <p:cNvSpPr/>
            <p:nvPr/>
          </p:nvSpPr>
          <p:spPr bwMode="auto">
            <a:xfrm>
              <a:off x="6627655" y="5645857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4" name="직사각형 213"/>
            <p:cNvSpPr/>
            <p:nvPr/>
          </p:nvSpPr>
          <p:spPr bwMode="auto">
            <a:xfrm>
              <a:off x="6627655" y="5790306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5" name="직사각형 214"/>
            <p:cNvSpPr/>
            <p:nvPr/>
          </p:nvSpPr>
          <p:spPr bwMode="auto">
            <a:xfrm>
              <a:off x="6627655" y="6447429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6" name="직사각형 215"/>
            <p:cNvSpPr/>
            <p:nvPr/>
          </p:nvSpPr>
          <p:spPr bwMode="auto">
            <a:xfrm>
              <a:off x="6627655" y="659187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 flipH="1">
              <a:off x="6687288" y="6216597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F</a:t>
              </a:r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86" name="TextBox 285"/>
            <p:cNvSpPr txBox="1"/>
            <p:nvPr/>
          </p:nvSpPr>
          <p:spPr>
            <a:xfrm flipH="1">
              <a:off x="6560366" y="6016071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4" name="직사각형 3"/>
          <p:cNvSpPr/>
          <p:nvPr/>
        </p:nvSpPr>
        <p:spPr bwMode="auto">
          <a:xfrm>
            <a:off x="768744" y="814080"/>
            <a:ext cx="671639" cy="45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" name="직사각형 25"/>
          <p:cNvSpPr/>
          <p:nvPr/>
        </p:nvSpPr>
        <p:spPr bwMode="auto">
          <a:xfrm>
            <a:off x="768744" y="958529"/>
            <a:ext cx="671639" cy="45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768744" y="1615652"/>
            <a:ext cx="671639" cy="45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" name="직사각형 27"/>
          <p:cNvSpPr/>
          <p:nvPr/>
        </p:nvSpPr>
        <p:spPr bwMode="auto">
          <a:xfrm>
            <a:off x="768744" y="1760100"/>
            <a:ext cx="671639" cy="4571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374" name="그룹 373"/>
          <p:cNvGrpSpPr/>
          <p:nvPr/>
        </p:nvGrpSpPr>
        <p:grpSpPr>
          <a:xfrm>
            <a:off x="4369698" y="4431220"/>
            <a:ext cx="849666" cy="996375"/>
            <a:chOff x="4369697" y="4431218"/>
            <a:chExt cx="849666" cy="996375"/>
          </a:xfrm>
        </p:grpSpPr>
        <p:sp>
          <p:nvSpPr>
            <p:cNvPr id="175" name="직사각형 174"/>
            <p:cNvSpPr/>
            <p:nvPr/>
          </p:nvSpPr>
          <p:spPr bwMode="auto">
            <a:xfrm>
              <a:off x="4555816" y="4431218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7" name="직사각형 176"/>
            <p:cNvSpPr/>
            <p:nvPr/>
          </p:nvSpPr>
          <p:spPr bwMode="auto">
            <a:xfrm>
              <a:off x="4466803" y="443121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8" name="직사각형 177"/>
            <p:cNvSpPr/>
            <p:nvPr/>
          </p:nvSpPr>
          <p:spPr bwMode="auto">
            <a:xfrm>
              <a:off x="4466803" y="4575667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9" name="직사각형 178"/>
            <p:cNvSpPr/>
            <p:nvPr/>
          </p:nvSpPr>
          <p:spPr bwMode="auto">
            <a:xfrm>
              <a:off x="4466803" y="5232790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0" name="직사각형 179"/>
            <p:cNvSpPr/>
            <p:nvPr/>
          </p:nvSpPr>
          <p:spPr bwMode="auto">
            <a:xfrm>
              <a:off x="4466803" y="5377239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flipH="1">
              <a:off x="4496619" y="5033994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E02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 flipH="1">
              <a:off x="4369697" y="4833468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  <p:sp>
          <p:nvSpPr>
            <p:cNvPr id="182" name="직사각형 181"/>
            <p:cNvSpPr/>
            <p:nvPr/>
          </p:nvSpPr>
          <p:spPr bwMode="auto">
            <a:xfrm>
              <a:off x="4952326" y="4431218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3530961" y="2049325"/>
            <a:ext cx="261370" cy="558018"/>
            <a:chOff x="3530961" y="2049325"/>
            <a:chExt cx="261370" cy="558018"/>
          </a:xfrm>
        </p:grpSpPr>
        <p:sp>
          <p:nvSpPr>
            <p:cNvPr id="7" name="직사각형 6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" name="직사각형 7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7" name="직사각형 286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8" name="직사각형 287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9" name="직사각형 288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" name="직사각형 8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0" name="직사각형 289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91" name="그룹 290"/>
          <p:cNvGrpSpPr/>
          <p:nvPr/>
        </p:nvGrpSpPr>
        <p:grpSpPr>
          <a:xfrm rot="1800000">
            <a:off x="3864565" y="3157581"/>
            <a:ext cx="261370" cy="558018"/>
            <a:chOff x="3530961" y="2049325"/>
            <a:chExt cx="261370" cy="558018"/>
          </a:xfrm>
        </p:grpSpPr>
        <p:sp>
          <p:nvSpPr>
            <p:cNvPr id="292" name="직사각형 291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3" name="직사각형 292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4" name="직사각형 293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5" name="직사각형 294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6" name="직사각형 295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7" name="직사각형 296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8" name="직사각형 297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99" name="그룹 298"/>
          <p:cNvGrpSpPr/>
          <p:nvPr/>
        </p:nvGrpSpPr>
        <p:grpSpPr>
          <a:xfrm rot="5400000">
            <a:off x="669214" y="4186292"/>
            <a:ext cx="261370" cy="558019"/>
            <a:chOff x="3530961" y="2049325"/>
            <a:chExt cx="261370" cy="558018"/>
          </a:xfrm>
        </p:grpSpPr>
        <p:sp>
          <p:nvSpPr>
            <p:cNvPr id="300" name="직사각형 299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1" name="직사각형 300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2" name="직사각형 301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3" name="직사각형 302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4" name="직사각형 303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5" name="직사각형 304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6" name="직사각형 305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07" name="그룹 306"/>
          <p:cNvGrpSpPr/>
          <p:nvPr/>
        </p:nvGrpSpPr>
        <p:grpSpPr>
          <a:xfrm rot="5400000">
            <a:off x="1427199" y="5399046"/>
            <a:ext cx="261370" cy="558019"/>
            <a:chOff x="3530961" y="2049325"/>
            <a:chExt cx="261370" cy="558018"/>
          </a:xfrm>
        </p:grpSpPr>
        <p:sp>
          <p:nvSpPr>
            <p:cNvPr id="308" name="직사각형 307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9" name="직사각형 308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0" name="직사각형 309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1" name="직사각형 310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2" name="직사각형 311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3" name="직사각형 312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4" name="직사각형 313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15" name="그룹 314"/>
          <p:cNvGrpSpPr/>
          <p:nvPr/>
        </p:nvGrpSpPr>
        <p:grpSpPr>
          <a:xfrm rot="5400000">
            <a:off x="5909853" y="5376187"/>
            <a:ext cx="261370" cy="558019"/>
            <a:chOff x="3530961" y="2049325"/>
            <a:chExt cx="261370" cy="558018"/>
          </a:xfrm>
        </p:grpSpPr>
        <p:sp>
          <p:nvSpPr>
            <p:cNvPr id="316" name="직사각형 315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7" name="직사각형 316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8" name="직사각형 317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9" name="직사각형 318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0" name="직사각형 319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1" name="직사각형 320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2" name="직사각형 321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23" name="그룹 322"/>
          <p:cNvGrpSpPr/>
          <p:nvPr/>
        </p:nvGrpSpPr>
        <p:grpSpPr>
          <a:xfrm rot="18900000">
            <a:off x="3488477" y="5683159"/>
            <a:ext cx="261370" cy="558018"/>
            <a:chOff x="3530961" y="2049325"/>
            <a:chExt cx="261370" cy="558018"/>
          </a:xfrm>
        </p:grpSpPr>
        <p:sp>
          <p:nvSpPr>
            <p:cNvPr id="324" name="직사각형 323"/>
            <p:cNvSpPr/>
            <p:nvPr/>
          </p:nvSpPr>
          <p:spPr bwMode="auto">
            <a:xfrm>
              <a:off x="3576680" y="2049325"/>
              <a:ext cx="169932" cy="55801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5" name="직사각형 324"/>
            <p:cNvSpPr/>
            <p:nvPr/>
          </p:nvSpPr>
          <p:spPr bwMode="auto">
            <a:xfrm>
              <a:off x="3530961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6" name="직사각형 325"/>
            <p:cNvSpPr/>
            <p:nvPr/>
          </p:nvSpPr>
          <p:spPr bwMode="auto">
            <a:xfrm>
              <a:off x="3746612" y="2049326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7" name="직사각형 326"/>
            <p:cNvSpPr/>
            <p:nvPr/>
          </p:nvSpPr>
          <p:spPr bwMode="auto">
            <a:xfrm>
              <a:off x="3530961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8" name="직사각형 327"/>
            <p:cNvSpPr/>
            <p:nvPr/>
          </p:nvSpPr>
          <p:spPr bwMode="auto">
            <a:xfrm>
              <a:off x="3746612" y="2508111"/>
              <a:ext cx="45719" cy="9169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9" name="직사각형 328"/>
            <p:cNvSpPr/>
            <p:nvPr/>
          </p:nvSpPr>
          <p:spPr bwMode="auto">
            <a:xfrm>
              <a:off x="3576680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0" name="직사각형 329"/>
            <p:cNvSpPr/>
            <p:nvPr/>
          </p:nvSpPr>
          <p:spPr bwMode="auto">
            <a:xfrm>
              <a:off x="3661646" y="2049326"/>
              <a:ext cx="84966" cy="4584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35" name="그룹 334"/>
          <p:cNvGrpSpPr/>
          <p:nvPr/>
        </p:nvGrpSpPr>
        <p:grpSpPr>
          <a:xfrm>
            <a:off x="3303296" y="1793829"/>
            <a:ext cx="734952" cy="309978"/>
            <a:chOff x="2273833" y="5210916"/>
            <a:chExt cx="734952" cy="309978"/>
          </a:xfrm>
        </p:grpSpPr>
        <p:sp>
          <p:nvSpPr>
            <p:cNvPr id="336" name="TextBox 335"/>
            <p:cNvSpPr txBox="1"/>
            <p:nvPr/>
          </p:nvSpPr>
          <p:spPr>
            <a:xfrm>
              <a:off x="2316830" y="5290062"/>
              <a:ext cx="6489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sp>
        <p:nvSpPr>
          <p:cNvPr id="338" name="Warning"/>
          <p:cNvSpPr>
            <a:spLocks noChangeAspect="1" noEditPoints="1"/>
          </p:cNvSpPr>
          <p:nvPr/>
        </p:nvSpPr>
        <p:spPr bwMode="auto">
          <a:xfrm>
            <a:off x="3585840" y="1678772"/>
            <a:ext cx="169862" cy="146050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5F5F5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64576" y="2003608"/>
            <a:ext cx="3210149" cy="996375"/>
            <a:chOff x="64577" y="2003606"/>
            <a:chExt cx="3210148" cy="996375"/>
          </a:xfrm>
        </p:grpSpPr>
        <p:sp>
          <p:nvSpPr>
            <p:cNvPr id="16" name="직사각형 15"/>
            <p:cNvSpPr/>
            <p:nvPr/>
          </p:nvSpPr>
          <p:spPr bwMode="auto">
            <a:xfrm>
              <a:off x="64577" y="2215053"/>
              <a:ext cx="3172237" cy="7849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4" name="직사각형 223"/>
            <p:cNvSpPr/>
            <p:nvPr/>
          </p:nvSpPr>
          <p:spPr bwMode="auto">
            <a:xfrm>
              <a:off x="728286" y="2003606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1" name="직사각형 230"/>
            <p:cNvSpPr/>
            <p:nvPr/>
          </p:nvSpPr>
          <p:spPr bwMode="auto">
            <a:xfrm>
              <a:off x="2994051" y="2003606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9" name="직사각형 218"/>
            <p:cNvSpPr/>
            <p:nvPr/>
          </p:nvSpPr>
          <p:spPr bwMode="auto">
            <a:xfrm>
              <a:off x="331776" y="2003606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0" name="직사각형 219"/>
            <p:cNvSpPr/>
            <p:nvPr/>
          </p:nvSpPr>
          <p:spPr bwMode="auto">
            <a:xfrm>
              <a:off x="242763" y="2003606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1" name="직사각형 220"/>
            <p:cNvSpPr/>
            <p:nvPr/>
          </p:nvSpPr>
          <p:spPr bwMode="auto">
            <a:xfrm>
              <a:off x="242763" y="2148055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2" name="직사각형 221"/>
            <p:cNvSpPr/>
            <p:nvPr/>
          </p:nvSpPr>
          <p:spPr bwMode="auto">
            <a:xfrm>
              <a:off x="242763" y="280517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3" name="직사각형 222"/>
            <p:cNvSpPr/>
            <p:nvPr/>
          </p:nvSpPr>
          <p:spPr bwMode="auto">
            <a:xfrm>
              <a:off x="242763" y="2949627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6" name="직사각형 225"/>
            <p:cNvSpPr/>
            <p:nvPr/>
          </p:nvSpPr>
          <p:spPr bwMode="auto">
            <a:xfrm>
              <a:off x="2597541" y="2003606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7" name="직사각형 226"/>
            <p:cNvSpPr/>
            <p:nvPr/>
          </p:nvSpPr>
          <p:spPr bwMode="auto">
            <a:xfrm>
              <a:off x="2508528" y="2003606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8" name="직사각형 227"/>
            <p:cNvSpPr/>
            <p:nvPr/>
          </p:nvSpPr>
          <p:spPr bwMode="auto">
            <a:xfrm>
              <a:off x="2508528" y="2148055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9" name="직사각형 228"/>
            <p:cNvSpPr/>
            <p:nvPr/>
          </p:nvSpPr>
          <p:spPr bwMode="auto">
            <a:xfrm>
              <a:off x="2508528" y="280517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0" name="직사각형 229"/>
            <p:cNvSpPr/>
            <p:nvPr/>
          </p:nvSpPr>
          <p:spPr bwMode="auto">
            <a:xfrm>
              <a:off x="2508528" y="2949627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 flipH="1">
              <a:off x="2551981" y="2508111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C03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 flipH="1">
              <a:off x="2425059" y="2307585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 flipH="1">
              <a:off x="286015" y="2508111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C04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 flipH="1">
              <a:off x="159093" y="2307585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  <p:sp>
          <p:nvSpPr>
            <p:cNvPr id="340" name="Warning"/>
            <p:cNvSpPr>
              <a:spLocks noChangeAspect="1" noEditPoints="1"/>
            </p:cNvSpPr>
            <p:nvPr/>
          </p:nvSpPr>
          <p:spPr bwMode="auto">
            <a:xfrm>
              <a:off x="2759416" y="2199616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1" name="그룹 340"/>
          <p:cNvGrpSpPr/>
          <p:nvPr/>
        </p:nvGrpSpPr>
        <p:grpSpPr>
          <a:xfrm>
            <a:off x="3578998" y="2894343"/>
            <a:ext cx="863530" cy="309978"/>
            <a:chOff x="2209544" y="5210916"/>
            <a:chExt cx="863530" cy="309978"/>
          </a:xfrm>
        </p:grpSpPr>
        <p:sp>
          <p:nvSpPr>
            <p:cNvPr id="342" name="TextBox 341"/>
            <p:cNvSpPr txBox="1"/>
            <p:nvPr/>
          </p:nvSpPr>
          <p:spPr>
            <a:xfrm>
              <a:off x="2209544" y="5290062"/>
              <a:ext cx="8635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DXBT1005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34MPH</a:t>
              </a:r>
            </a:p>
          </p:txBody>
        </p:sp>
      </p:grpSp>
      <p:grpSp>
        <p:nvGrpSpPr>
          <p:cNvPr id="344" name="그룹 343"/>
          <p:cNvGrpSpPr/>
          <p:nvPr/>
        </p:nvGrpSpPr>
        <p:grpSpPr>
          <a:xfrm>
            <a:off x="438982" y="4075628"/>
            <a:ext cx="734952" cy="334254"/>
            <a:chOff x="2273833" y="5186640"/>
            <a:chExt cx="734952" cy="334254"/>
          </a:xfrm>
        </p:grpSpPr>
        <p:sp>
          <p:nvSpPr>
            <p:cNvPr id="345" name="TextBox 344"/>
            <p:cNvSpPr txBox="1"/>
            <p:nvPr/>
          </p:nvSpPr>
          <p:spPr>
            <a:xfrm>
              <a:off x="2316830" y="5290062"/>
              <a:ext cx="6489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2273833" y="5186640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347" name="그룹 346"/>
          <p:cNvGrpSpPr/>
          <p:nvPr/>
        </p:nvGrpSpPr>
        <p:grpSpPr>
          <a:xfrm>
            <a:off x="1190956" y="5335879"/>
            <a:ext cx="734952" cy="301886"/>
            <a:chOff x="2273833" y="5219008"/>
            <a:chExt cx="734952" cy="301886"/>
          </a:xfrm>
        </p:grpSpPr>
        <p:sp>
          <p:nvSpPr>
            <p:cNvPr id="348" name="TextBox 347"/>
            <p:cNvSpPr txBox="1"/>
            <p:nvPr/>
          </p:nvSpPr>
          <p:spPr>
            <a:xfrm>
              <a:off x="2316830" y="5290062"/>
              <a:ext cx="6489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2273833" y="5219008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353" name="그룹 352"/>
          <p:cNvGrpSpPr/>
          <p:nvPr/>
        </p:nvGrpSpPr>
        <p:grpSpPr>
          <a:xfrm>
            <a:off x="3335363" y="5462886"/>
            <a:ext cx="734952" cy="318070"/>
            <a:chOff x="2273833" y="5202824"/>
            <a:chExt cx="734952" cy="318070"/>
          </a:xfrm>
        </p:grpSpPr>
        <p:sp>
          <p:nvSpPr>
            <p:cNvPr id="354" name="TextBox 353"/>
            <p:cNvSpPr txBox="1"/>
            <p:nvPr/>
          </p:nvSpPr>
          <p:spPr>
            <a:xfrm>
              <a:off x="2316830" y="5290062"/>
              <a:ext cx="6489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55" name="TextBox 354"/>
            <p:cNvSpPr txBox="1"/>
            <p:nvPr/>
          </p:nvSpPr>
          <p:spPr>
            <a:xfrm>
              <a:off x="2273833" y="5202824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sp>
        <p:nvSpPr>
          <p:cNvPr id="11" name="직사각형 10"/>
          <p:cNvSpPr/>
          <p:nvPr/>
        </p:nvSpPr>
        <p:spPr bwMode="auto">
          <a:xfrm>
            <a:off x="293689" y="102552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56" name="직사각형 355"/>
          <p:cNvSpPr/>
          <p:nvPr/>
        </p:nvSpPr>
        <p:spPr bwMode="auto">
          <a:xfrm>
            <a:off x="293689" y="11652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57" name="직사각형 356"/>
          <p:cNvSpPr/>
          <p:nvPr/>
        </p:nvSpPr>
        <p:spPr bwMode="auto">
          <a:xfrm>
            <a:off x="293689" y="1666090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58" name="직사각형 357"/>
          <p:cNvSpPr/>
          <p:nvPr/>
        </p:nvSpPr>
        <p:spPr bwMode="auto">
          <a:xfrm>
            <a:off x="293689" y="152697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59" name="직사각형 358"/>
          <p:cNvSpPr/>
          <p:nvPr/>
        </p:nvSpPr>
        <p:spPr bwMode="auto">
          <a:xfrm>
            <a:off x="1515224" y="102552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60" name="직사각형 359"/>
          <p:cNvSpPr/>
          <p:nvPr/>
        </p:nvSpPr>
        <p:spPr bwMode="auto">
          <a:xfrm>
            <a:off x="1515224" y="11652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61" name="직사각형 360"/>
          <p:cNvSpPr/>
          <p:nvPr/>
        </p:nvSpPr>
        <p:spPr bwMode="auto">
          <a:xfrm>
            <a:off x="1515224" y="1666090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62" name="직사각형 361"/>
          <p:cNvSpPr/>
          <p:nvPr/>
        </p:nvSpPr>
        <p:spPr bwMode="auto">
          <a:xfrm>
            <a:off x="1515224" y="152697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7" name="직사각형 376"/>
          <p:cNvSpPr/>
          <p:nvPr/>
        </p:nvSpPr>
        <p:spPr bwMode="auto">
          <a:xfrm>
            <a:off x="4574498" y="102552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8" name="직사각형 377"/>
          <p:cNvSpPr/>
          <p:nvPr/>
        </p:nvSpPr>
        <p:spPr bwMode="auto">
          <a:xfrm>
            <a:off x="4574498" y="11652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79" name="직사각형 378"/>
          <p:cNvSpPr/>
          <p:nvPr/>
        </p:nvSpPr>
        <p:spPr bwMode="auto">
          <a:xfrm>
            <a:off x="4574498" y="1666090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0" name="직사각형 379"/>
          <p:cNvSpPr/>
          <p:nvPr/>
        </p:nvSpPr>
        <p:spPr bwMode="auto">
          <a:xfrm>
            <a:off x="4574498" y="152697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4442528" y="814080"/>
            <a:ext cx="1990640" cy="996375"/>
            <a:chOff x="4442528" y="814078"/>
            <a:chExt cx="1990640" cy="996375"/>
          </a:xfrm>
        </p:grpSpPr>
        <p:sp>
          <p:nvSpPr>
            <p:cNvPr id="63" name="직사각형 62"/>
            <p:cNvSpPr/>
            <p:nvPr/>
          </p:nvSpPr>
          <p:spPr bwMode="auto">
            <a:xfrm>
              <a:off x="4952326" y="814078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0" name="직사각형 69"/>
            <p:cNvSpPr/>
            <p:nvPr/>
          </p:nvSpPr>
          <p:spPr bwMode="auto">
            <a:xfrm>
              <a:off x="6158039" y="814078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8" name="직사각형 57"/>
            <p:cNvSpPr/>
            <p:nvPr/>
          </p:nvSpPr>
          <p:spPr bwMode="auto">
            <a:xfrm>
              <a:off x="4555816" y="814078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9" name="직사각형 58"/>
            <p:cNvSpPr/>
            <p:nvPr/>
          </p:nvSpPr>
          <p:spPr bwMode="auto">
            <a:xfrm>
              <a:off x="4466803" y="81407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0" name="직사각형 59"/>
            <p:cNvSpPr/>
            <p:nvPr/>
          </p:nvSpPr>
          <p:spPr bwMode="auto">
            <a:xfrm>
              <a:off x="4466803" y="958527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1" name="직사각형 60"/>
            <p:cNvSpPr/>
            <p:nvPr/>
          </p:nvSpPr>
          <p:spPr bwMode="auto">
            <a:xfrm>
              <a:off x="4466803" y="1615650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2" name="직사각형 61"/>
            <p:cNvSpPr/>
            <p:nvPr/>
          </p:nvSpPr>
          <p:spPr bwMode="auto">
            <a:xfrm>
              <a:off x="4466803" y="1760099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5" name="직사각형 64"/>
            <p:cNvSpPr/>
            <p:nvPr/>
          </p:nvSpPr>
          <p:spPr bwMode="auto">
            <a:xfrm>
              <a:off x="5761529" y="814078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6" name="직사각형 65"/>
            <p:cNvSpPr/>
            <p:nvPr/>
          </p:nvSpPr>
          <p:spPr bwMode="auto">
            <a:xfrm>
              <a:off x="5672516" y="81407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7" name="직사각형 66"/>
            <p:cNvSpPr/>
            <p:nvPr/>
          </p:nvSpPr>
          <p:spPr bwMode="auto">
            <a:xfrm>
              <a:off x="5672516" y="958527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8" name="직사각형 67"/>
            <p:cNvSpPr/>
            <p:nvPr/>
          </p:nvSpPr>
          <p:spPr bwMode="auto">
            <a:xfrm>
              <a:off x="5672516" y="1615650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9" name="직사각형 68"/>
            <p:cNvSpPr/>
            <p:nvPr/>
          </p:nvSpPr>
          <p:spPr bwMode="auto">
            <a:xfrm>
              <a:off x="5672516" y="1760099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4552313" y="1298879"/>
              <a:ext cx="51538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B02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4442528" y="1098353"/>
              <a:ext cx="7349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 flipH="1">
              <a:off x="5710424" y="1298879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 flipH="1">
              <a:off x="5583502" y="1098353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381" name="직사각형 380"/>
          <p:cNvSpPr/>
          <p:nvPr/>
        </p:nvSpPr>
        <p:spPr bwMode="auto">
          <a:xfrm>
            <a:off x="5138443" y="102552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2" name="직사각형 381"/>
          <p:cNvSpPr/>
          <p:nvPr/>
        </p:nvSpPr>
        <p:spPr bwMode="auto">
          <a:xfrm>
            <a:off x="5138443" y="11652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3" name="직사각형 382"/>
          <p:cNvSpPr/>
          <p:nvPr/>
        </p:nvSpPr>
        <p:spPr bwMode="auto">
          <a:xfrm>
            <a:off x="5138443" y="1666090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4" name="직사각형 383"/>
          <p:cNvSpPr/>
          <p:nvPr/>
        </p:nvSpPr>
        <p:spPr bwMode="auto">
          <a:xfrm>
            <a:off x="5138443" y="152697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7" name="직사각형 386"/>
          <p:cNvSpPr/>
          <p:nvPr/>
        </p:nvSpPr>
        <p:spPr bwMode="auto">
          <a:xfrm>
            <a:off x="6683829" y="102552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8" name="직사각형 387"/>
          <p:cNvSpPr/>
          <p:nvPr/>
        </p:nvSpPr>
        <p:spPr bwMode="auto">
          <a:xfrm>
            <a:off x="6683829" y="11652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9" name="직사각형 388"/>
          <p:cNvSpPr/>
          <p:nvPr/>
        </p:nvSpPr>
        <p:spPr bwMode="auto">
          <a:xfrm>
            <a:off x="6683829" y="1666090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0" name="직사각형 389"/>
          <p:cNvSpPr/>
          <p:nvPr/>
        </p:nvSpPr>
        <p:spPr bwMode="auto">
          <a:xfrm>
            <a:off x="6683829" y="152697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5" name="직사각형 394"/>
          <p:cNvSpPr/>
          <p:nvPr/>
        </p:nvSpPr>
        <p:spPr bwMode="auto">
          <a:xfrm>
            <a:off x="7136299" y="102552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6" name="직사각형 395"/>
          <p:cNvSpPr/>
          <p:nvPr/>
        </p:nvSpPr>
        <p:spPr bwMode="auto">
          <a:xfrm>
            <a:off x="7136299" y="11652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7" name="직사각형 396"/>
          <p:cNvSpPr/>
          <p:nvPr/>
        </p:nvSpPr>
        <p:spPr bwMode="auto">
          <a:xfrm>
            <a:off x="7136299" y="1666090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8" name="직사각형 397"/>
          <p:cNvSpPr/>
          <p:nvPr/>
        </p:nvSpPr>
        <p:spPr bwMode="auto">
          <a:xfrm>
            <a:off x="7136299" y="152697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9" name="직사각형 398"/>
          <p:cNvSpPr/>
          <p:nvPr/>
        </p:nvSpPr>
        <p:spPr bwMode="auto">
          <a:xfrm>
            <a:off x="6635278" y="22150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0" name="직사각형 399"/>
          <p:cNvSpPr/>
          <p:nvPr/>
        </p:nvSpPr>
        <p:spPr bwMode="auto">
          <a:xfrm>
            <a:off x="6635278" y="2354781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1" name="직사각형 400"/>
          <p:cNvSpPr/>
          <p:nvPr/>
        </p:nvSpPr>
        <p:spPr bwMode="auto">
          <a:xfrm>
            <a:off x="6635278" y="2855618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2" name="직사각형 401"/>
          <p:cNvSpPr/>
          <p:nvPr/>
        </p:nvSpPr>
        <p:spPr bwMode="auto">
          <a:xfrm>
            <a:off x="6635278" y="2716502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3" name="직사각형 402"/>
          <p:cNvSpPr/>
          <p:nvPr/>
        </p:nvSpPr>
        <p:spPr bwMode="auto">
          <a:xfrm>
            <a:off x="7087746" y="22150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4" name="직사각형 403"/>
          <p:cNvSpPr/>
          <p:nvPr/>
        </p:nvSpPr>
        <p:spPr bwMode="auto">
          <a:xfrm>
            <a:off x="7087746" y="2354781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5" name="직사각형 404"/>
          <p:cNvSpPr/>
          <p:nvPr/>
        </p:nvSpPr>
        <p:spPr bwMode="auto">
          <a:xfrm>
            <a:off x="7087746" y="2855618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6" name="직사각형 405"/>
          <p:cNvSpPr/>
          <p:nvPr/>
        </p:nvSpPr>
        <p:spPr bwMode="auto">
          <a:xfrm>
            <a:off x="7087746" y="2716502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175490" y="1996571"/>
            <a:ext cx="3107621" cy="996375"/>
            <a:chOff x="4175489" y="1996569"/>
            <a:chExt cx="3107621" cy="996375"/>
          </a:xfrm>
        </p:grpSpPr>
        <p:sp>
          <p:nvSpPr>
            <p:cNvPr id="91" name="직사각형 90"/>
            <p:cNvSpPr/>
            <p:nvPr/>
          </p:nvSpPr>
          <p:spPr bwMode="auto">
            <a:xfrm>
              <a:off x="4750026" y="1996569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8" name="직사각형 97"/>
            <p:cNvSpPr/>
            <p:nvPr/>
          </p:nvSpPr>
          <p:spPr bwMode="auto">
            <a:xfrm>
              <a:off x="7007972" y="1996569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6" name="직사각형 85"/>
            <p:cNvSpPr/>
            <p:nvPr/>
          </p:nvSpPr>
          <p:spPr bwMode="auto">
            <a:xfrm>
              <a:off x="4353516" y="1996569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7" name="직사각형 86"/>
            <p:cNvSpPr/>
            <p:nvPr/>
          </p:nvSpPr>
          <p:spPr bwMode="auto">
            <a:xfrm>
              <a:off x="4264503" y="1996569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8" name="직사각형 87"/>
            <p:cNvSpPr/>
            <p:nvPr/>
          </p:nvSpPr>
          <p:spPr bwMode="auto">
            <a:xfrm>
              <a:off x="4264503" y="214101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9" name="직사각형 88"/>
            <p:cNvSpPr/>
            <p:nvPr/>
          </p:nvSpPr>
          <p:spPr bwMode="auto">
            <a:xfrm>
              <a:off x="4264503" y="2798141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0" name="직사각형 89"/>
            <p:cNvSpPr/>
            <p:nvPr/>
          </p:nvSpPr>
          <p:spPr bwMode="auto">
            <a:xfrm>
              <a:off x="4264503" y="2942590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3" name="직사각형 92"/>
            <p:cNvSpPr/>
            <p:nvPr/>
          </p:nvSpPr>
          <p:spPr bwMode="auto">
            <a:xfrm>
              <a:off x="6611462" y="1996569"/>
              <a:ext cx="89012" cy="99637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4" name="직사각형 93"/>
            <p:cNvSpPr/>
            <p:nvPr/>
          </p:nvSpPr>
          <p:spPr bwMode="auto">
            <a:xfrm>
              <a:off x="6522449" y="1996569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5" name="직사각형 94"/>
            <p:cNvSpPr/>
            <p:nvPr/>
          </p:nvSpPr>
          <p:spPr bwMode="auto">
            <a:xfrm>
              <a:off x="6522449" y="2141018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6" name="직사각형 95"/>
            <p:cNvSpPr/>
            <p:nvPr/>
          </p:nvSpPr>
          <p:spPr bwMode="auto">
            <a:xfrm>
              <a:off x="6522449" y="2798141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7" name="직사각형 96"/>
            <p:cNvSpPr/>
            <p:nvPr/>
          </p:nvSpPr>
          <p:spPr bwMode="auto">
            <a:xfrm>
              <a:off x="6522449" y="2942590"/>
              <a:ext cx="671639" cy="4571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 flipH="1">
              <a:off x="6560366" y="2491927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</a:t>
              </a:r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01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 flipH="1">
              <a:off x="6433444" y="2291401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Automatic</a:t>
              </a:r>
              <a:endParaRPr lang="ko-KR" altLang="en-US" sz="700" b="1" dirty="0" smtClean="0">
                <a:latin typeface="+mn-ea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 flipH="1">
              <a:off x="4302411" y="2491927"/>
              <a:ext cx="5958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 flipH="1">
              <a:off x="4175489" y="2291401"/>
              <a:ext cx="8496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700" b="1" smtClean="0">
                  <a:latin typeface="+mn-ea"/>
                </a:rPr>
                <a:t>Manual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sp>
        <p:nvSpPr>
          <p:cNvPr id="407" name="직사각형 406"/>
          <p:cNvSpPr/>
          <p:nvPr/>
        </p:nvSpPr>
        <p:spPr bwMode="auto">
          <a:xfrm>
            <a:off x="5138443" y="222865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8" name="직사각형 407"/>
          <p:cNvSpPr/>
          <p:nvPr/>
        </p:nvSpPr>
        <p:spPr bwMode="auto">
          <a:xfrm>
            <a:off x="5138443" y="236838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9" name="직사각형 408"/>
          <p:cNvSpPr/>
          <p:nvPr/>
        </p:nvSpPr>
        <p:spPr bwMode="auto">
          <a:xfrm>
            <a:off x="5138443" y="2869220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1" name="직사각형 410"/>
          <p:cNvSpPr/>
          <p:nvPr/>
        </p:nvSpPr>
        <p:spPr bwMode="auto">
          <a:xfrm>
            <a:off x="5138443" y="2508111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2" name="직사각형 411"/>
          <p:cNvSpPr/>
          <p:nvPr/>
        </p:nvSpPr>
        <p:spPr bwMode="auto">
          <a:xfrm>
            <a:off x="1515224" y="221424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3" name="직사각형 412"/>
          <p:cNvSpPr/>
          <p:nvPr/>
        </p:nvSpPr>
        <p:spPr bwMode="auto">
          <a:xfrm>
            <a:off x="1515224" y="235397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4" name="직사각형 413"/>
          <p:cNvSpPr/>
          <p:nvPr/>
        </p:nvSpPr>
        <p:spPr bwMode="auto">
          <a:xfrm>
            <a:off x="1515224" y="2854810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5" name="직사각형 414"/>
          <p:cNvSpPr/>
          <p:nvPr/>
        </p:nvSpPr>
        <p:spPr bwMode="auto">
          <a:xfrm>
            <a:off x="1515224" y="271569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6" name="직사각형 415"/>
          <p:cNvSpPr/>
          <p:nvPr/>
        </p:nvSpPr>
        <p:spPr bwMode="auto">
          <a:xfrm>
            <a:off x="1059981" y="221424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7" name="직사각형 416"/>
          <p:cNvSpPr/>
          <p:nvPr/>
        </p:nvSpPr>
        <p:spPr bwMode="auto">
          <a:xfrm>
            <a:off x="1059981" y="235397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8" name="직사각형 417"/>
          <p:cNvSpPr/>
          <p:nvPr/>
        </p:nvSpPr>
        <p:spPr bwMode="auto">
          <a:xfrm>
            <a:off x="1059981" y="2854810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9" name="직사각형 418"/>
          <p:cNvSpPr/>
          <p:nvPr/>
        </p:nvSpPr>
        <p:spPr bwMode="auto">
          <a:xfrm>
            <a:off x="1059981" y="271569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0" name="직사각형 419"/>
          <p:cNvSpPr/>
          <p:nvPr/>
        </p:nvSpPr>
        <p:spPr bwMode="auto">
          <a:xfrm>
            <a:off x="2776963" y="3441246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1" name="직사각형 420"/>
          <p:cNvSpPr/>
          <p:nvPr/>
        </p:nvSpPr>
        <p:spPr bwMode="auto">
          <a:xfrm>
            <a:off x="2776963" y="358097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2" name="직사각형 421"/>
          <p:cNvSpPr/>
          <p:nvPr/>
        </p:nvSpPr>
        <p:spPr bwMode="auto">
          <a:xfrm>
            <a:off x="2776963" y="4081811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3" name="직사각형 422"/>
          <p:cNvSpPr/>
          <p:nvPr/>
        </p:nvSpPr>
        <p:spPr bwMode="auto">
          <a:xfrm>
            <a:off x="2776963" y="394269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4" name="직사각형 423"/>
          <p:cNvSpPr/>
          <p:nvPr/>
        </p:nvSpPr>
        <p:spPr bwMode="auto">
          <a:xfrm>
            <a:off x="2321719" y="3441246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5" name="직사각형 424"/>
          <p:cNvSpPr/>
          <p:nvPr/>
        </p:nvSpPr>
        <p:spPr bwMode="auto">
          <a:xfrm>
            <a:off x="2321719" y="3580974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6" name="직사각형 425"/>
          <p:cNvSpPr/>
          <p:nvPr/>
        </p:nvSpPr>
        <p:spPr bwMode="auto">
          <a:xfrm>
            <a:off x="2321719" y="4081811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7" name="직사각형 426"/>
          <p:cNvSpPr/>
          <p:nvPr/>
        </p:nvSpPr>
        <p:spPr bwMode="auto">
          <a:xfrm>
            <a:off x="2321719" y="394269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8" name="직사각형 427"/>
          <p:cNvSpPr/>
          <p:nvPr/>
        </p:nvSpPr>
        <p:spPr bwMode="auto">
          <a:xfrm>
            <a:off x="4711656" y="3441246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9" name="직사각형 428"/>
          <p:cNvSpPr/>
          <p:nvPr/>
        </p:nvSpPr>
        <p:spPr bwMode="auto">
          <a:xfrm>
            <a:off x="4711656" y="3580974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0" name="직사각형 429"/>
          <p:cNvSpPr/>
          <p:nvPr/>
        </p:nvSpPr>
        <p:spPr bwMode="auto">
          <a:xfrm>
            <a:off x="4711656" y="4081811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1" name="직사각형 430"/>
          <p:cNvSpPr/>
          <p:nvPr/>
        </p:nvSpPr>
        <p:spPr bwMode="auto">
          <a:xfrm>
            <a:off x="4711656" y="3942695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2" name="직사각형 431"/>
          <p:cNvSpPr/>
          <p:nvPr/>
        </p:nvSpPr>
        <p:spPr bwMode="auto">
          <a:xfrm>
            <a:off x="4256412" y="3441246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3" name="직사각형 432"/>
          <p:cNvSpPr/>
          <p:nvPr/>
        </p:nvSpPr>
        <p:spPr bwMode="auto">
          <a:xfrm>
            <a:off x="4256412" y="3580974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4" name="직사각형 433"/>
          <p:cNvSpPr/>
          <p:nvPr/>
        </p:nvSpPr>
        <p:spPr bwMode="auto">
          <a:xfrm>
            <a:off x="4256412" y="4081811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5" name="직사각형 434"/>
          <p:cNvSpPr/>
          <p:nvPr/>
        </p:nvSpPr>
        <p:spPr bwMode="auto">
          <a:xfrm>
            <a:off x="4256412" y="3942695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6" name="직사각형 435"/>
          <p:cNvSpPr/>
          <p:nvPr/>
        </p:nvSpPr>
        <p:spPr bwMode="auto">
          <a:xfrm>
            <a:off x="5167905" y="3441246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7" name="직사각형 436"/>
          <p:cNvSpPr/>
          <p:nvPr/>
        </p:nvSpPr>
        <p:spPr bwMode="auto">
          <a:xfrm>
            <a:off x="5167905" y="3580974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8" name="직사각형 437"/>
          <p:cNvSpPr/>
          <p:nvPr/>
        </p:nvSpPr>
        <p:spPr bwMode="auto">
          <a:xfrm>
            <a:off x="5167905" y="4081811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9" name="직사각형 438"/>
          <p:cNvSpPr/>
          <p:nvPr/>
        </p:nvSpPr>
        <p:spPr bwMode="auto">
          <a:xfrm>
            <a:off x="5167905" y="3942695"/>
            <a:ext cx="456249" cy="139728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0" name="직사각형 439"/>
          <p:cNvSpPr/>
          <p:nvPr/>
        </p:nvSpPr>
        <p:spPr bwMode="auto">
          <a:xfrm>
            <a:off x="937224" y="466926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1" name="직사각형 440"/>
          <p:cNvSpPr/>
          <p:nvPr/>
        </p:nvSpPr>
        <p:spPr bwMode="auto">
          <a:xfrm>
            <a:off x="937224" y="4808991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2" name="직사각형 441"/>
          <p:cNvSpPr/>
          <p:nvPr/>
        </p:nvSpPr>
        <p:spPr bwMode="auto">
          <a:xfrm>
            <a:off x="937224" y="5309828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3" name="직사각형 442"/>
          <p:cNvSpPr/>
          <p:nvPr/>
        </p:nvSpPr>
        <p:spPr bwMode="auto">
          <a:xfrm>
            <a:off x="937224" y="5170712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4" name="직사각형 443"/>
          <p:cNvSpPr/>
          <p:nvPr/>
        </p:nvSpPr>
        <p:spPr bwMode="auto">
          <a:xfrm>
            <a:off x="481980" y="466926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5" name="직사각형 444"/>
          <p:cNvSpPr/>
          <p:nvPr/>
        </p:nvSpPr>
        <p:spPr bwMode="auto">
          <a:xfrm>
            <a:off x="481980" y="4808991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6" name="직사각형 445"/>
          <p:cNvSpPr/>
          <p:nvPr/>
        </p:nvSpPr>
        <p:spPr bwMode="auto">
          <a:xfrm>
            <a:off x="481980" y="5309828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7" name="직사각형 446"/>
          <p:cNvSpPr/>
          <p:nvPr/>
        </p:nvSpPr>
        <p:spPr bwMode="auto">
          <a:xfrm>
            <a:off x="481980" y="5170712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57" name="직사각형 456"/>
          <p:cNvSpPr/>
          <p:nvPr/>
        </p:nvSpPr>
        <p:spPr bwMode="auto">
          <a:xfrm>
            <a:off x="2774321" y="5864588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58" name="직사각형 457"/>
          <p:cNvSpPr/>
          <p:nvPr/>
        </p:nvSpPr>
        <p:spPr bwMode="auto">
          <a:xfrm>
            <a:off x="2774321" y="6004316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59" name="직사각형 458"/>
          <p:cNvSpPr/>
          <p:nvPr/>
        </p:nvSpPr>
        <p:spPr bwMode="auto">
          <a:xfrm>
            <a:off x="2774321" y="65051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0" name="직사각형 459"/>
          <p:cNvSpPr/>
          <p:nvPr/>
        </p:nvSpPr>
        <p:spPr bwMode="auto">
          <a:xfrm>
            <a:off x="2774321" y="6366037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1" name="직사각형 460"/>
          <p:cNvSpPr/>
          <p:nvPr/>
        </p:nvSpPr>
        <p:spPr bwMode="auto">
          <a:xfrm>
            <a:off x="2319077" y="5864588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2" name="직사각형 461"/>
          <p:cNvSpPr/>
          <p:nvPr/>
        </p:nvSpPr>
        <p:spPr bwMode="auto">
          <a:xfrm>
            <a:off x="2319077" y="6004316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3" name="직사각형 462"/>
          <p:cNvSpPr/>
          <p:nvPr/>
        </p:nvSpPr>
        <p:spPr bwMode="auto">
          <a:xfrm>
            <a:off x="2319077" y="65051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4" name="직사각형 463"/>
          <p:cNvSpPr/>
          <p:nvPr/>
        </p:nvSpPr>
        <p:spPr bwMode="auto">
          <a:xfrm>
            <a:off x="2319077" y="6366037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5" name="직사각형 464"/>
          <p:cNvSpPr/>
          <p:nvPr/>
        </p:nvSpPr>
        <p:spPr bwMode="auto">
          <a:xfrm>
            <a:off x="5652966" y="5864588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6" name="직사각형 465"/>
          <p:cNvSpPr/>
          <p:nvPr/>
        </p:nvSpPr>
        <p:spPr bwMode="auto">
          <a:xfrm>
            <a:off x="5652966" y="6004316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7" name="직사각형 466"/>
          <p:cNvSpPr/>
          <p:nvPr/>
        </p:nvSpPr>
        <p:spPr bwMode="auto">
          <a:xfrm>
            <a:off x="5652966" y="65051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8" name="직사각형 467"/>
          <p:cNvSpPr/>
          <p:nvPr/>
        </p:nvSpPr>
        <p:spPr bwMode="auto">
          <a:xfrm>
            <a:off x="5652966" y="6366037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9" name="직사각형 468"/>
          <p:cNvSpPr/>
          <p:nvPr/>
        </p:nvSpPr>
        <p:spPr bwMode="auto">
          <a:xfrm>
            <a:off x="5197722" y="5864588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0" name="직사각형 469"/>
          <p:cNvSpPr/>
          <p:nvPr/>
        </p:nvSpPr>
        <p:spPr bwMode="auto">
          <a:xfrm>
            <a:off x="5197722" y="6004316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1" name="직사각형 470"/>
          <p:cNvSpPr/>
          <p:nvPr/>
        </p:nvSpPr>
        <p:spPr bwMode="auto">
          <a:xfrm>
            <a:off x="5197722" y="6505153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2" name="직사각형 471"/>
          <p:cNvSpPr/>
          <p:nvPr/>
        </p:nvSpPr>
        <p:spPr bwMode="auto">
          <a:xfrm>
            <a:off x="5197722" y="6366037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3" name="직사각형 472"/>
          <p:cNvSpPr/>
          <p:nvPr/>
        </p:nvSpPr>
        <p:spPr bwMode="auto">
          <a:xfrm>
            <a:off x="5652966" y="4643347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4" name="직사각형 473"/>
          <p:cNvSpPr/>
          <p:nvPr/>
        </p:nvSpPr>
        <p:spPr bwMode="auto">
          <a:xfrm>
            <a:off x="5652966" y="478307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5" name="직사각형 474"/>
          <p:cNvSpPr/>
          <p:nvPr/>
        </p:nvSpPr>
        <p:spPr bwMode="auto">
          <a:xfrm>
            <a:off x="5652966" y="5283912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6" name="직사각형 475"/>
          <p:cNvSpPr/>
          <p:nvPr/>
        </p:nvSpPr>
        <p:spPr bwMode="auto">
          <a:xfrm>
            <a:off x="5652966" y="5144796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7" name="직사각형 476"/>
          <p:cNvSpPr/>
          <p:nvPr/>
        </p:nvSpPr>
        <p:spPr bwMode="auto">
          <a:xfrm>
            <a:off x="5197722" y="4643347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8" name="직사각형 477"/>
          <p:cNvSpPr/>
          <p:nvPr/>
        </p:nvSpPr>
        <p:spPr bwMode="auto">
          <a:xfrm>
            <a:off x="5197722" y="4783075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79" name="직사각형 478"/>
          <p:cNvSpPr/>
          <p:nvPr/>
        </p:nvSpPr>
        <p:spPr bwMode="auto">
          <a:xfrm>
            <a:off x="5197722" y="5283912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0" name="직사각형 479"/>
          <p:cNvSpPr/>
          <p:nvPr/>
        </p:nvSpPr>
        <p:spPr bwMode="auto">
          <a:xfrm>
            <a:off x="5197722" y="5144796"/>
            <a:ext cx="456249" cy="13972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1" name="양쪽 모서리가 둥근 사각형 480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82" name="이등변 삼각형 481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4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4" name="타원 483"/>
          <p:cNvSpPr/>
          <p:nvPr/>
        </p:nvSpPr>
        <p:spPr>
          <a:xfrm>
            <a:off x="817298" y="1004246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86" name="타원 485"/>
          <p:cNvSpPr/>
          <p:nvPr/>
        </p:nvSpPr>
        <p:spPr>
          <a:xfrm>
            <a:off x="3414841" y="1683977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350" name="그룹 349"/>
          <p:cNvGrpSpPr/>
          <p:nvPr/>
        </p:nvGrpSpPr>
        <p:grpSpPr>
          <a:xfrm>
            <a:off x="5665850" y="5296450"/>
            <a:ext cx="734952" cy="326162"/>
            <a:chOff x="2273833" y="5194732"/>
            <a:chExt cx="734952" cy="326162"/>
          </a:xfrm>
        </p:grpSpPr>
        <p:sp>
          <p:nvSpPr>
            <p:cNvPr id="351" name="TextBox 350"/>
            <p:cNvSpPr txBox="1"/>
            <p:nvPr/>
          </p:nvSpPr>
          <p:spPr>
            <a:xfrm>
              <a:off x="2316830" y="5290062"/>
              <a:ext cx="6489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  <a:endParaRPr lang="ko-KR" alt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2273833" y="5194732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sp>
        <p:nvSpPr>
          <p:cNvPr id="488" name="타원 487"/>
          <p:cNvSpPr/>
          <p:nvPr/>
        </p:nvSpPr>
        <p:spPr>
          <a:xfrm>
            <a:off x="3650669" y="286692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89" name="타원 488"/>
          <p:cNvSpPr/>
          <p:nvPr/>
        </p:nvSpPr>
        <p:spPr>
          <a:xfrm>
            <a:off x="2684320" y="3490974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90" name="타원 489"/>
          <p:cNvSpPr/>
          <p:nvPr/>
        </p:nvSpPr>
        <p:spPr>
          <a:xfrm>
            <a:off x="4615240" y="3505898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339" name="그룹 338"/>
          <p:cNvGrpSpPr/>
          <p:nvPr/>
        </p:nvGrpSpPr>
        <p:grpSpPr>
          <a:xfrm>
            <a:off x="7373047" y="666132"/>
            <a:ext cx="233710" cy="233710"/>
            <a:chOff x="9236813" y="1010266"/>
            <a:chExt cx="354615" cy="354615"/>
          </a:xfrm>
        </p:grpSpPr>
        <p:sp>
          <p:nvSpPr>
            <p:cNvPr id="365" name="타원 364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6" name="뺄셈 기호 365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7" name="뺄셈 기호 366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8" name="뺄셈 기호 367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29" name="그룹 528"/>
          <p:cNvGrpSpPr/>
          <p:nvPr/>
        </p:nvGrpSpPr>
        <p:grpSpPr>
          <a:xfrm>
            <a:off x="6073680" y="655369"/>
            <a:ext cx="1211844" cy="216000"/>
            <a:chOff x="5918343" y="655369"/>
            <a:chExt cx="1211844" cy="216000"/>
          </a:xfrm>
        </p:grpSpPr>
        <p:sp>
          <p:nvSpPr>
            <p:cNvPr id="530" name="직사각형 529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531" name="그룹 530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532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33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34" name="그룹 533"/>
          <p:cNvGrpSpPr/>
          <p:nvPr/>
        </p:nvGrpSpPr>
        <p:grpSpPr>
          <a:xfrm>
            <a:off x="101976" y="645354"/>
            <a:ext cx="3039756" cy="148596"/>
            <a:chOff x="101976" y="645354"/>
            <a:chExt cx="3039756" cy="148596"/>
          </a:xfrm>
        </p:grpSpPr>
        <p:sp>
          <p:nvSpPr>
            <p:cNvPr id="535" name="Warning"/>
            <p:cNvSpPr>
              <a:spLocks noChangeAspect="1" noEditPoints="1"/>
            </p:cNvSpPr>
            <p:nvPr/>
          </p:nvSpPr>
          <p:spPr bwMode="auto">
            <a:xfrm>
              <a:off x="2538386" y="645354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6" name="모서리가 둥근 직사각형 535"/>
            <p:cNvSpPr/>
            <p:nvPr/>
          </p:nvSpPr>
          <p:spPr bwMode="auto">
            <a:xfrm>
              <a:off x="101976" y="649950"/>
              <a:ext cx="714849" cy="144000"/>
            </a:xfrm>
            <a:prstGeom prst="roundRect">
              <a:avLst/>
            </a:prstGeom>
            <a:solidFill>
              <a:srgbClr val="FF000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Critical 10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37" name="모서리가 둥근 직사각형 536"/>
            <p:cNvSpPr/>
            <p:nvPr/>
          </p:nvSpPr>
          <p:spPr bwMode="auto">
            <a:xfrm>
              <a:off x="865377" y="649950"/>
              <a:ext cx="714849" cy="144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Major 23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38" name="모서리가 둥근 직사각형 537"/>
            <p:cNvSpPr/>
            <p:nvPr/>
          </p:nvSpPr>
          <p:spPr bwMode="auto">
            <a:xfrm>
              <a:off x="1640822" y="649950"/>
              <a:ext cx="714849" cy="144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Minor 18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39" name="모서리가 둥근 직사각형 538"/>
            <p:cNvSpPr/>
            <p:nvPr/>
          </p:nvSpPr>
          <p:spPr bwMode="auto">
            <a:xfrm>
              <a:off x="2425332" y="649950"/>
              <a:ext cx="716400" cy="144000"/>
            </a:xfrm>
            <a:prstGeom prst="roundRect">
              <a:avLst/>
            </a:prstGeom>
            <a:solidFill>
              <a:srgbClr val="FF505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System 19 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40" name="그룹 539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541" name="직사각형 540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42" name="TextBox 541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543" name="그룹 542"/>
          <p:cNvGrpSpPr/>
          <p:nvPr/>
        </p:nvGrpSpPr>
        <p:grpSpPr>
          <a:xfrm>
            <a:off x="7106285" y="962506"/>
            <a:ext cx="749870" cy="3157262"/>
            <a:chOff x="7107498" y="962506"/>
            <a:chExt cx="749870" cy="3157262"/>
          </a:xfrm>
        </p:grpSpPr>
        <p:sp>
          <p:nvSpPr>
            <p:cNvPr id="544" name="직사각형 543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545" name="그룹 544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59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9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9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2" name="TextBox 59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546" name="그룹 545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58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8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8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7" name="TextBox 58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547" name="그룹 546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58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8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8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2" name="TextBox 58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548" name="그룹 547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574" name="그룹 573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576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578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79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0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7" name="TextBox 576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575" name="TextBox 574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549" name="그룹 548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567" name="그룹 566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569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571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72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3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0" name="TextBox 569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568" name="TextBox 567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550" name="TextBox 549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551" name="TextBox 550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552" name="TextBox 551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553" name="그룹 552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562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6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6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3" name="TextBox 562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54" name="TextBox 553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555" name="그룹 554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557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59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60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1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8" name="TextBox 557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56" name="TextBox 555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596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6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View(1 Screen) : 2D LOD(Level Of Detail) 3</a:t>
            </a:r>
            <a:r>
              <a:rPr lang="ko-KR" altLang="en-US" sz="800" smtClean="0">
                <a:latin typeface="+mj-ea"/>
                <a:ea typeface="+mj-ea"/>
              </a:rPr>
              <a:t>단계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071580"/>
              </p:ext>
            </p:extLst>
          </p:nvPr>
        </p:nvGraphicFramePr>
        <p:xfrm>
          <a:off x="7709484" y="849870"/>
          <a:ext cx="2130802" cy="4416448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 1 Screen : LOD 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확대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축소의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단계별로 오브젝트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Visualization,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텍스트 정보 선별 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1~3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 오브젝트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정보량 표시 기준 정책은 추후 논의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QC(STS)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ID, 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효과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은 발생시만 오브젝트 깜박임 효과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공통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RMGC/RTGC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ID, 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효과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ITV/OTR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ID, 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효과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없음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마우스 롤오버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ID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커서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Out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시 사라짐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 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는 일반 콘테이너와 구분되는 컬러 적용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4" name="자유형 13"/>
          <p:cNvSpPr/>
          <p:nvPr/>
        </p:nvSpPr>
        <p:spPr>
          <a:xfrm>
            <a:off x="113560" y="1569855"/>
            <a:ext cx="7080531" cy="4094570"/>
          </a:xfrm>
          <a:custGeom>
            <a:avLst/>
            <a:gdLst>
              <a:gd name="connsiteX0" fmla="*/ 169932 w 7080531"/>
              <a:gd name="connsiteY0" fmla="*/ 0 h 4094570"/>
              <a:gd name="connsiteX1" fmla="*/ 7072439 w 7080531"/>
              <a:gd name="connsiteY1" fmla="*/ 32369 h 4094570"/>
              <a:gd name="connsiteX2" fmla="*/ 7080531 w 7080531"/>
              <a:gd name="connsiteY2" fmla="*/ 2896949 h 4094570"/>
              <a:gd name="connsiteX3" fmla="*/ 5680608 w 7080531"/>
              <a:gd name="connsiteY3" fmla="*/ 4094570 h 4094570"/>
              <a:gd name="connsiteX4" fmla="*/ 4491079 w 7080531"/>
              <a:gd name="connsiteY4" fmla="*/ 4094570 h 4094570"/>
              <a:gd name="connsiteX5" fmla="*/ 4491079 w 7080531"/>
              <a:gd name="connsiteY5" fmla="*/ 4094570 h 4094570"/>
              <a:gd name="connsiteX6" fmla="*/ 4450619 w 7080531"/>
              <a:gd name="connsiteY6" fmla="*/ 4029834 h 4094570"/>
              <a:gd name="connsiteX7" fmla="*/ 4426343 w 7080531"/>
              <a:gd name="connsiteY7" fmla="*/ 3981282 h 4094570"/>
              <a:gd name="connsiteX8" fmla="*/ 4377791 w 7080531"/>
              <a:gd name="connsiteY8" fmla="*/ 3940822 h 4094570"/>
              <a:gd name="connsiteX9" fmla="*/ 4313054 w 7080531"/>
              <a:gd name="connsiteY9" fmla="*/ 3892269 h 4094570"/>
              <a:gd name="connsiteX10" fmla="*/ 4264502 w 7080531"/>
              <a:gd name="connsiteY10" fmla="*/ 3859901 h 4094570"/>
              <a:gd name="connsiteX11" fmla="*/ 4183582 w 7080531"/>
              <a:gd name="connsiteY11" fmla="*/ 3827533 h 4094570"/>
              <a:gd name="connsiteX12" fmla="*/ 4151214 w 7080531"/>
              <a:gd name="connsiteY12" fmla="*/ 3819441 h 4094570"/>
              <a:gd name="connsiteX13" fmla="*/ 3989373 w 7080531"/>
              <a:gd name="connsiteY13" fmla="*/ 3811349 h 4094570"/>
              <a:gd name="connsiteX14" fmla="*/ 3673784 w 7080531"/>
              <a:gd name="connsiteY14" fmla="*/ 3803257 h 4094570"/>
              <a:gd name="connsiteX15" fmla="*/ 3552403 w 7080531"/>
              <a:gd name="connsiteY15" fmla="*/ 3795165 h 4094570"/>
              <a:gd name="connsiteX16" fmla="*/ 3520035 w 7080531"/>
              <a:gd name="connsiteY16" fmla="*/ 3787073 h 4094570"/>
              <a:gd name="connsiteX17" fmla="*/ 3455299 w 7080531"/>
              <a:gd name="connsiteY17" fmla="*/ 3778981 h 4094570"/>
              <a:gd name="connsiteX18" fmla="*/ 3366286 w 7080531"/>
              <a:gd name="connsiteY18" fmla="*/ 3730429 h 4094570"/>
              <a:gd name="connsiteX19" fmla="*/ 3333918 w 7080531"/>
              <a:gd name="connsiteY19" fmla="*/ 3722337 h 4094570"/>
              <a:gd name="connsiteX20" fmla="*/ 3083065 w 7080531"/>
              <a:gd name="connsiteY20" fmla="*/ 3706153 h 4094570"/>
              <a:gd name="connsiteX21" fmla="*/ 2896948 w 7080531"/>
              <a:gd name="connsiteY21" fmla="*/ 3714245 h 4094570"/>
              <a:gd name="connsiteX22" fmla="*/ 2621819 w 7080531"/>
              <a:gd name="connsiteY22" fmla="*/ 3698061 h 4094570"/>
              <a:gd name="connsiteX23" fmla="*/ 2597543 w 7080531"/>
              <a:gd name="connsiteY23" fmla="*/ 3681877 h 4094570"/>
              <a:gd name="connsiteX24" fmla="*/ 2589451 w 7080531"/>
              <a:gd name="connsiteY24" fmla="*/ 3657600 h 4094570"/>
              <a:gd name="connsiteX25" fmla="*/ 2573267 w 7080531"/>
              <a:gd name="connsiteY25" fmla="*/ 3633324 h 4094570"/>
              <a:gd name="connsiteX26" fmla="*/ 2540899 w 7080531"/>
              <a:gd name="connsiteY26" fmla="*/ 3560496 h 4094570"/>
              <a:gd name="connsiteX27" fmla="*/ 2532807 w 7080531"/>
              <a:gd name="connsiteY27" fmla="*/ 3503852 h 4094570"/>
              <a:gd name="connsiteX28" fmla="*/ 979136 w 7080531"/>
              <a:gd name="connsiteY28" fmla="*/ 3520036 h 4094570"/>
              <a:gd name="connsiteX29" fmla="*/ 704007 w 7080531"/>
              <a:gd name="connsiteY29" fmla="*/ 3455300 h 4094570"/>
              <a:gd name="connsiteX30" fmla="*/ 542166 w 7080531"/>
              <a:gd name="connsiteY30" fmla="*/ 3342011 h 4094570"/>
              <a:gd name="connsiteX31" fmla="*/ 493614 w 7080531"/>
              <a:gd name="connsiteY31" fmla="*/ 3236815 h 4094570"/>
              <a:gd name="connsiteX32" fmla="*/ 453154 w 7080531"/>
              <a:gd name="connsiteY32" fmla="*/ 3018330 h 4094570"/>
              <a:gd name="connsiteX33" fmla="*/ 396509 w 7080531"/>
              <a:gd name="connsiteY33" fmla="*/ 2379059 h 4094570"/>
              <a:gd name="connsiteX34" fmla="*/ 0 w 7080531"/>
              <a:gd name="connsiteY34" fmla="*/ 2379059 h 4094570"/>
              <a:gd name="connsiteX35" fmla="*/ 0 w 7080531"/>
              <a:gd name="connsiteY35" fmla="*/ 1917813 h 4094570"/>
              <a:gd name="connsiteX36" fmla="*/ 218485 w 7080531"/>
              <a:gd name="connsiteY36" fmla="*/ 1707420 h 4094570"/>
              <a:gd name="connsiteX37" fmla="*/ 169932 w 7080531"/>
              <a:gd name="connsiteY37" fmla="*/ 0 h 409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080531" h="4094570">
                <a:moveTo>
                  <a:pt x="169932" y="0"/>
                </a:moveTo>
                <a:lnTo>
                  <a:pt x="7072439" y="32369"/>
                </a:lnTo>
                <a:cubicBezTo>
                  <a:pt x="7075136" y="987229"/>
                  <a:pt x="7077834" y="1942089"/>
                  <a:pt x="7080531" y="2896949"/>
                </a:cubicBezTo>
                <a:lnTo>
                  <a:pt x="5680608" y="4094570"/>
                </a:lnTo>
                <a:lnTo>
                  <a:pt x="4491079" y="4094570"/>
                </a:lnTo>
                <a:lnTo>
                  <a:pt x="4491079" y="4094570"/>
                </a:lnTo>
                <a:cubicBezTo>
                  <a:pt x="4477592" y="4072991"/>
                  <a:pt x="4462804" y="4052173"/>
                  <a:pt x="4450619" y="4029834"/>
                </a:cubicBezTo>
                <a:cubicBezTo>
                  <a:pt x="4427569" y="3987576"/>
                  <a:pt x="4460806" y="4022638"/>
                  <a:pt x="4426343" y="3981282"/>
                </a:cubicBezTo>
                <a:cubicBezTo>
                  <a:pt x="4388865" y="3936309"/>
                  <a:pt x="4416964" y="3975099"/>
                  <a:pt x="4377791" y="3940822"/>
                </a:cubicBezTo>
                <a:cubicBezTo>
                  <a:pt x="4320570" y="3890753"/>
                  <a:pt x="4360224" y="3907992"/>
                  <a:pt x="4313054" y="3892269"/>
                </a:cubicBezTo>
                <a:lnTo>
                  <a:pt x="4264502" y="3859901"/>
                </a:lnTo>
                <a:cubicBezTo>
                  <a:pt x="4244411" y="3846507"/>
                  <a:pt x="4204637" y="3832797"/>
                  <a:pt x="4183582" y="3827533"/>
                </a:cubicBezTo>
                <a:cubicBezTo>
                  <a:pt x="4172793" y="3824836"/>
                  <a:pt x="4162297" y="3820365"/>
                  <a:pt x="4151214" y="3819441"/>
                </a:cubicBezTo>
                <a:cubicBezTo>
                  <a:pt x="4097386" y="3814955"/>
                  <a:pt x="4043356" y="3813179"/>
                  <a:pt x="3989373" y="3811349"/>
                </a:cubicBezTo>
                <a:lnTo>
                  <a:pt x="3673784" y="3803257"/>
                </a:lnTo>
                <a:cubicBezTo>
                  <a:pt x="3633324" y="3800560"/>
                  <a:pt x="3592730" y="3799410"/>
                  <a:pt x="3552403" y="3795165"/>
                </a:cubicBezTo>
                <a:cubicBezTo>
                  <a:pt x="3541343" y="3794001"/>
                  <a:pt x="3531005" y="3788901"/>
                  <a:pt x="3520035" y="3787073"/>
                </a:cubicBezTo>
                <a:cubicBezTo>
                  <a:pt x="3498584" y="3783498"/>
                  <a:pt x="3476878" y="3781678"/>
                  <a:pt x="3455299" y="3778981"/>
                </a:cubicBezTo>
                <a:cubicBezTo>
                  <a:pt x="3410949" y="3749414"/>
                  <a:pt x="3439722" y="3767146"/>
                  <a:pt x="3366286" y="3730429"/>
                </a:cubicBezTo>
                <a:cubicBezTo>
                  <a:pt x="3356339" y="3725455"/>
                  <a:pt x="3344888" y="3724165"/>
                  <a:pt x="3333918" y="3722337"/>
                </a:cubicBezTo>
                <a:cubicBezTo>
                  <a:pt x="3250301" y="3708401"/>
                  <a:pt x="3168871" y="3709884"/>
                  <a:pt x="3083065" y="3706153"/>
                </a:cubicBezTo>
                <a:cubicBezTo>
                  <a:pt x="3021026" y="3708850"/>
                  <a:pt x="2959046" y="3714245"/>
                  <a:pt x="2896948" y="3714245"/>
                </a:cubicBezTo>
                <a:cubicBezTo>
                  <a:pt x="2676922" y="3714245"/>
                  <a:pt x="2728085" y="3724628"/>
                  <a:pt x="2621819" y="3698061"/>
                </a:cubicBezTo>
                <a:cubicBezTo>
                  <a:pt x="2613727" y="3692666"/>
                  <a:pt x="2603618" y="3689471"/>
                  <a:pt x="2597543" y="3681877"/>
                </a:cubicBezTo>
                <a:cubicBezTo>
                  <a:pt x="2592214" y="3675216"/>
                  <a:pt x="2593266" y="3665230"/>
                  <a:pt x="2589451" y="3657600"/>
                </a:cubicBezTo>
                <a:cubicBezTo>
                  <a:pt x="2585102" y="3648901"/>
                  <a:pt x="2577217" y="3642211"/>
                  <a:pt x="2573267" y="3633324"/>
                </a:cubicBezTo>
                <a:cubicBezTo>
                  <a:pt x="2534748" y="3546657"/>
                  <a:pt x="2577525" y="3615436"/>
                  <a:pt x="2540899" y="3560496"/>
                </a:cubicBezTo>
                <a:cubicBezTo>
                  <a:pt x="2531749" y="3514746"/>
                  <a:pt x="2532807" y="3533790"/>
                  <a:pt x="2532807" y="3503852"/>
                </a:cubicBezTo>
                <a:lnTo>
                  <a:pt x="979136" y="3520036"/>
                </a:lnTo>
                <a:lnTo>
                  <a:pt x="704007" y="3455300"/>
                </a:lnTo>
                <a:lnTo>
                  <a:pt x="542166" y="3342011"/>
                </a:lnTo>
                <a:lnTo>
                  <a:pt x="493614" y="3236815"/>
                </a:lnTo>
                <a:lnTo>
                  <a:pt x="453154" y="3018330"/>
                </a:lnTo>
                <a:lnTo>
                  <a:pt x="396509" y="2379059"/>
                </a:lnTo>
                <a:lnTo>
                  <a:pt x="0" y="2379059"/>
                </a:lnTo>
                <a:lnTo>
                  <a:pt x="0" y="1917813"/>
                </a:lnTo>
                <a:lnTo>
                  <a:pt x="218485" y="1707420"/>
                </a:lnTo>
                <a:lnTo>
                  <a:pt x="169932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5" name="양쪽 모서리가 둥근 사각형 74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76" name="이등변 삼각형 75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직사각형 78"/>
          <p:cNvSpPr/>
          <p:nvPr/>
        </p:nvSpPr>
        <p:spPr bwMode="auto">
          <a:xfrm>
            <a:off x="1811757" y="187735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0" name="직사각형 79"/>
          <p:cNvSpPr/>
          <p:nvPr/>
        </p:nvSpPr>
        <p:spPr bwMode="auto">
          <a:xfrm>
            <a:off x="3101956" y="187735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1" name="직사각형 80"/>
          <p:cNvSpPr/>
          <p:nvPr/>
        </p:nvSpPr>
        <p:spPr bwMode="auto">
          <a:xfrm>
            <a:off x="4400806" y="187735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2" name="직사각형 81"/>
          <p:cNvSpPr/>
          <p:nvPr/>
        </p:nvSpPr>
        <p:spPr bwMode="auto">
          <a:xfrm>
            <a:off x="5701050" y="187735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3" name="직사각형 82"/>
          <p:cNvSpPr/>
          <p:nvPr/>
        </p:nvSpPr>
        <p:spPr bwMode="auto">
          <a:xfrm>
            <a:off x="520478" y="187735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4" name="직사각형 83"/>
          <p:cNvSpPr/>
          <p:nvPr/>
        </p:nvSpPr>
        <p:spPr bwMode="auto">
          <a:xfrm>
            <a:off x="1811757" y="2249675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5" name="직사각형 84"/>
          <p:cNvSpPr/>
          <p:nvPr/>
        </p:nvSpPr>
        <p:spPr bwMode="auto">
          <a:xfrm>
            <a:off x="3101956" y="2249675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6" name="직사각형 85"/>
          <p:cNvSpPr/>
          <p:nvPr/>
        </p:nvSpPr>
        <p:spPr bwMode="auto">
          <a:xfrm>
            <a:off x="4400806" y="2249675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7" name="직사각형 86"/>
          <p:cNvSpPr/>
          <p:nvPr/>
        </p:nvSpPr>
        <p:spPr bwMode="auto">
          <a:xfrm>
            <a:off x="5701050" y="2249675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8" name="직사각형 87"/>
          <p:cNvSpPr/>
          <p:nvPr/>
        </p:nvSpPr>
        <p:spPr bwMode="auto">
          <a:xfrm>
            <a:off x="520478" y="2249675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89" name="직사각형 88"/>
          <p:cNvSpPr/>
          <p:nvPr/>
        </p:nvSpPr>
        <p:spPr bwMode="auto">
          <a:xfrm>
            <a:off x="1811757" y="2619950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0" name="직사각형 89"/>
          <p:cNvSpPr/>
          <p:nvPr/>
        </p:nvSpPr>
        <p:spPr bwMode="auto">
          <a:xfrm>
            <a:off x="3101956" y="2619950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1" name="직사각형 90"/>
          <p:cNvSpPr/>
          <p:nvPr/>
        </p:nvSpPr>
        <p:spPr bwMode="auto">
          <a:xfrm>
            <a:off x="4400806" y="2619950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2" name="직사각형 91"/>
          <p:cNvSpPr/>
          <p:nvPr/>
        </p:nvSpPr>
        <p:spPr bwMode="auto">
          <a:xfrm>
            <a:off x="5701050" y="2619950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3" name="직사각형 92"/>
          <p:cNvSpPr/>
          <p:nvPr/>
        </p:nvSpPr>
        <p:spPr bwMode="auto">
          <a:xfrm>
            <a:off x="520478" y="2619950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4" name="직사각형 93"/>
          <p:cNvSpPr/>
          <p:nvPr/>
        </p:nvSpPr>
        <p:spPr bwMode="auto">
          <a:xfrm>
            <a:off x="1811757" y="298301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5" name="직사각형 94"/>
          <p:cNvSpPr/>
          <p:nvPr/>
        </p:nvSpPr>
        <p:spPr bwMode="auto">
          <a:xfrm>
            <a:off x="3101956" y="298301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6" name="직사각형 95"/>
          <p:cNvSpPr/>
          <p:nvPr/>
        </p:nvSpPr>
        <p:spPr bwMode="auto">
          <a:xfrm>
            <a:off x="4400806" y="298301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7" name="직사각형 96"/>
          <p:cNvSpPr/>
          <p:nvPr/>
        </p:nvSpPr>
        <p:spPr bwMode="auto">
          <a:xfrm>
            <a:off x="5701050" y="298301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8" name="직사각형 97"/>
          <p:cNvSpPr/>
          <p:nvPr/>
        </p:nvSpPr>
        <p:spPr bwMode="auto">
          <a:xfrm>
            <a:off x="520478" y="2983014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99" name="직사각형 98"/>
          <p:cNvSpPr/>
          <p:nvPr/>
        </p:nvSpPr>
        <p:spPr bwMode="auto">
          <a:xfrm>
            <a:off x="1811757" y="3351243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0" name="직사각형 99"/>
          <p:cNvSpPr/>
          <p:nvPr/>
        </p:nvSpPr>
        <p:spPr bwMode="auto">
          <a:xfrm>
            <a:off x="3101956" y="3351243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" name="직사각형 100"/>
          <p:cNvSpPr/>
          <p:nvPr/>
        </p:nvSpPr>
        <p:spPr bwMode="auto">
          <a:xfrm>
            <a:off x="4400806" y="3351243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2" name="직사각형 101"/>
          <p:cNvSpPr/>
          <p:nvPr/>
        </p:nvSpPr>
        <p:spPr bwMode="auto">
          <a:xfrm>
            <a:off x="5701050" y="3351243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3" name="직사각형 102"/>
          <p:cNvSpPr/>
          <p:nvPr/>
        </p:nvSpPr>
        <p:spPr bwMode="auto">
          <a:xfrm>
            <a:off x="520478" y="3351243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4" name="직사각형 103"/>
          <p:cNvSpPr/>
          <p:nvPr/>
        </p:nvSpPr>
        <p:spPr bwMode="auto">
          <a:xfrm>
            <a:off x="1811757" y="3718466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5" name="직사각형 104"/>
          <p:cNvSpPr/>
          <p:nvPr/>
        </p:nvSpPr>
        <p:spPr bwMode="auto">
          <a:xfrm>
            <a:off x="3101956" y="3718466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6" name="직사각형 105"/>
          <p:cNvSpPr/>
          <p:nvPr/>
        </p:nvSpPr>
        <p:spPr bwMode="auto">
          <a:xfrm>
            <a:off x="4400806" y="3718466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7" name="직사각형 106"/>
          <p:cNvSpPr/>
          <p:nvPr/>
        </p:nvSpPr>
        <p:spPr bwMode="auto">
          <a:xfrm>
            <a:off x="5701050" y="3718466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8" name="직사각형 107"/>
          <p:cNvSpPr/>
          <p:nvPr/>
        </p:nvSpPr>
        <p:spPr bwMode="auto">
          <a:xfrm>
            <a:off x="520478" y="3718466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9" name="직사각형 108"/>
          <p:cNvSpPr/>
          <p:nvPr/>
        </p:nvSpPr>
        <p:spPr bwMode="auto">
          <a:xfrm>
            <a:off x="1811757" y="4105795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0" name="직사각형 109"/>
          <p:cNvSpPr/>
          <p:nvPr/>
        </p:nvSpPr>
        <p:spPr bwMode="auto">
          <a:xfrm>
            <a:off x="3101956" y="4105795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1" name="직사각형 110"/>
          <p:cNvSpPr/>
          <p:nvPr/>
        </p:nvSpPr>
        <p:spPr bwMode="auto">
          <a:xfrm>
            <a:off x="4400806" y="4105795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2" name="직사각형 111"/>
          <p:cNvSpPr/>
          <p:nvPr/>
        </p:nvSpPr>
        <p:spPr bwMode="auto">
          <a:xfrm>
            <a:off x="5701050" y="4105795"/>
            <a:ext cx="118478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3" name="직사각형 112"/>
          <p:cNvSpPr/>
          <p:nvPr/>
        </p:nvSpPr>
        <p:spPr bwMode="auto">
          <a:xfrm>
            <a:off x="663549" y="4105795"/>
            <a:ext cx="1041713" cy="22844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14" name="직사각형 113"/>
          <p:cNvSpPr/>
          <p:nvPr/>
        </p:nvSpPr>
        <p:spPr bwMode="auto">
          <a:xfrm>
            <a:off x="2787368" y="4871409"/>
            <a:ext cx="1428582" cy="29940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Building</a:t>
            </a:r>
            <a:endParaRPr lang="ko-KR" altLang="en-US" sz="8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453154" y="1316677"/>
            <a:ext cx="251375" cy="256301"/>
            <a:chOff x="453154" y="1316675"/>
            <a:chExt cx="251374" cy="256301"/>
          </a:xfrm>
        </p:grpSpPr>
        <p:sp>
          <p:nvSpPr>
            <p:cNvPr id="2" name="직사각형 1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" name="직사각형 4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직선 연결선 131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그룹 133"/>
          <p:cNvGrpSpPr/>
          <p:nvPr/>
        </p:nvGrpSpPr>
        <p:grpSpPr>
          <a:xfrm>
            <a:off x="808522" y="1316677"/>
            <a:ext cx="251375" cy="256301"/>
            <a:chOff x="453154" y="1316675"/>
            <a:chExt cx="251374" cy="256301"/>
          </a:xfrm>
        </p:grpSpPr>
        <p:sp>
          <p:nvSpPr>
            <p:cNvPr id="138" name="직사각형 137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39" name="직사각형 138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140" name="직선 연결선 139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직선 연결선 140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그룹 141"/>
          <p:cNvGrpSpPr/>
          <p:nvPr/>
        </p:nvGrpSpPr>
        <p:grpSpPr>
          <a:xfrm>
            <a:off x="1130956" y="1316677"/>
            <a:ext cx="251375" cy="256301"/>
            <a:chOff x="453154" y="1316675"/>
            <a:chExt cx="251374" cy="256301"/>
          </a:xfrm>
        </p:grpSpPr>
        <p:sp>
          <p:nvSpPr>
            <p:cNvPr id="143" name="직사각형 142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4" name="직사각형 143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145" name="직선 연결선 144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직선 연결선 145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그룹 146"/>
          <p:cNvGrpSpPr/>
          <p:nvPr/>
        </p:nvGrpSpPr>
        <p:grpSpPr>
          <a:xfrm>
            <a:off x="1453885" y="1316677"/>
            <a:ext cx="251375" cy="256301"/>
            <a:chOff x="453154" y="1316675"/>
            <a:chExt cx="251374" cy="256301"/>
          </a:xfrm>
        </p:grpSpPr>
        <p:sp>
          <p:nvSpPr>
            <p:cNvPr id="148" name="직사각형 147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9" name="직사각형 148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150" name="직선 연결선 149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연결선 150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그룹 183"/>
          <p:cNvGrpSpPr/>
          <p:nvPr/>
        </p:nvGrpSpPr>
        <p:grpSpPr>
          <a:xfrm>
            <a:off x="2473482" y="1324769"/>
            <a:ext cx="251375" cy="256301"/>
            <a:chOff x="453154" y="1316675"/>
            <a:chExt cx="251374" cy="256301"/>
          </a:xfrm>
        </p:grpSpPr>
        <p:sp>
          <p:nvSpPr>
            <p:cNvPr id="185" name="직사각형 184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6" name="직사각형 185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187" name="직선 연결선 186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연결선 187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그룹 194"/>
          <p:cNvGrpSpPr/>
          <p:nvPr/>
        </p:nvGrpSpPr>
        <p:grpSpPr>
          <a:xfrm>
            <a:off x="2850581" y="1332861"/>
            <a:ext cx="251375" cy="256301"/>
            <a:chOff x="453154" y="1316675"/>
            <a:chExt cx="251374" cy="256301"/>
          </a:xfrm>
        </p:grpSpPr>
        <p:sp>
          <p:nvSpPr>
            <p:cNvPr id="196" name="직사각형 195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7" name="직사각형 196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198" name="직선 연결선 197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직선 연결선 198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그룹 199"/>
          <p:cNvGrpSpPr/>
          <p:nvPr/>
        </p:nvGrpSpPr>
        <p:grpSpPr>
          <a:xfrm>
            <a:off x="3311828" y="1332861"/>
            <a:ext cx="251375" cy="256301"/>
            <a:chOff x="453154" y="1316675"/>
            <a:chExt cx="251374" cy="256301"/>
          </a:xfrm>
        </p:grpSpPr>
        <p:sp>
          <p:nvSpPr>
            <p:cNvPr id="201" name="직사각형 200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2" name="직사각형 201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203" name="직선 연결선 202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직선 연결선 203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그룹 204"/>
          <p:cNvGrpSpPr/>
          <p:nvPr/>
        </p:nvGrpSpPr>
        <p:grpSpPr>
          <a:xfrm>
            <a:off x="3793125" y="1332861"/>
            <a:ext cx="251375" cy="256301"/>
            <a:chOff x="453154" y="1316675"/>
            <a:chExt cx="251374" cy="256301"/>
          </a:xfrm>
        </p:grpSpPr>
        <p:sp>
          <p:nvSpPr>
            <p:cNvPr id="206" name="직사각형 205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7" name="직사각형 206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208" name="직선 연결선 207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직선 연결선 208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그룹 209"/>
          <p:cNvGrpSpPr/>
          <p:nvPr/>
        </p:nvGrpSpPr>
        <p:grpSpPr>
          <a:xfrm>
            <a:off x="4215950" y="1324769"/>
            <a:ext cx="251375" cy="256301"/>
            <a:chOff x="453154" y="1316675"/>
            <a:chExt cx="251374" cy="256301"/>
          </a:xfrm>
        </p:grpSpPr>
        <p:sp>
          <p:nvSpPr>
            <p:cNvPr id="211" name="직사각형 210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2" name="직사각형 211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213" name="직선 연결선 212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직선 연결선 213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그룹 214"/>
          <p:cNvGrpSpPr/>
          <p:nvPr/>
        </p:nvGrpSpPr>
        <p:grpSpPr>
          <a:xfrm>
            <a:off x="5186993" y="1340953"/>
            <a:ext cx="251375" cy="256301"/>
            <a:chOff x="453154" y="1316675"/>
            <a:chExt cx="251374" cy="256301"/>
          </a:xfrm>
        </p:grpSpPr>
        <p:sp>
          <p:nvSpPr>
            <p:cNvPr id="216" name="직사각형 215"/>
            <p:cNvSpPr/>
            <p:nvPr/>
          </p:nvSpPr>
          <p:spPr bwMode="auto">
            <a:xfrm>
              <a:off x="453154" y="1510500"/>
              <a:ext cx="251374" cy="624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7" name="직사각형 216"/>
            <p:cNvSpPr/>
            <p:nvPr/>
          </p:nvSpPr>
          <p:spPr bwMode="auto">
            <a:xfrm>
              <a:off x="544753" y="1317059"/>
              <a:ext cx="58364" cy="19344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cxnSp>
          <p:nvCxnSpPr>
            <p:cNvPr id="218" name="직선 연결선 217"/>
            <p:cNvCxnSpPr/>
            <p:nvPr/>
          </p:nvCxnSpPr>
          <p:spPr>
            <a:xfrm>
              <a:off x="469338" y="1316675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직선 연결선 218"/>
            <p:cNvCxnSpPr/>
            <p:nvPr/>
          </p:nvCxnSpPr>
          <p:spPr>
            <a:xfrm>
              <a:off x="469338" y="1370992"/>
              <a:ext cx="21039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8"/>
          <p:cNvSpPr/>
          <p:nvPr/>
        </p:nvSpPr>
        <p:spPr bwMode="auto">
          <a:xfrm>
            <a:off x="520477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0" name="직사각형 219"/>
          <p:cNvSpPr/>
          <p:nvPr/>
        </p:nvSpPr>
        <p:spPr bwMode="auto">
          <a:xfrm>
            <a:off x="1400236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1" name="직사각형 220"/>
          <p:cNvSpPr/>
          <p:nvPr/>
        </p:nvSpPr>
        <p:spPr bwMode="auto">
          <a:xfrm>
            <a:off x="1882680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2" name="직사각형 221"/>
          <p:cNvSpPr/>
          <p:nvPr/>
        </p:nvSpPr>
        <p:spPr bwMode="auto">
          <a:xfrm>
            <a:off x="2762438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3" name="직사각형 222"/>
          <p:cNvSpPr/>
          <p:nvPr/>
        </p:nvSpPr>
        <p:spPr bwMode="auto">
          <a:xfrm>
            <a:off x="3311829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4" name="직사각형 223"/>
          <p:cNvSpPr/>
          <p:nvPr/>
        </p:nvSpPr>
        <p:spPr bwMode="auto">
          <a:xfrm>
            <a:off x="4191586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5" name="직사각형 224"/>
          <p:cNvSpPr/>
          <p:nvPr/>
        </p:nvSpPr>
        <p:spPr bwMode="auto">
          <a:xfrm>
            <a:off x="4478462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6" name="직사각형 225"/>
          <p:cNvSpPr/>
          <p:nvPr/>
        </p:nvSpPr>
        <p:spPr bwMode="auto">
          <a:xfrm>
            <a:off x="5358219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7" name="직사각형 226"/>
          <p:cNvSpPr/>
          <p:nvPr/>
        </p:nvSpPr>
        <p:spPr bwMode="auto">
          <a:xfrm>
            <a:off x="5775235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8" name="직사각형 227"/>
          <p:cNvSpPr/>
          <p:nvPr/>
        </p:nvSpPr>
        <p:spPr bwMode="auto">
          <a:xfrm>
            <a:off x="6654994" y="1836443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9" name="직사각형 228"/>
          <p:cNvSpPr/>
          <p:nvPr/>
        </p:nvSpPr>
        <p:spPr bwMode="auto">
          <a:xfrm>
            <a:off x="633766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0" name="직사각형 229"/>
          <p:cNvSpPr/>
          <p:nvPr/>
        </p:nvSpPr>
        <p:spPr bwMode="auto">
          <a:xfrm>
            <a:off x="1222212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1" name="직사각형 230"/>
          <p:cNvSpPr/>
          <p:nvPr/>
        </p:nvSpPr>
        <p:spPr bwMode="auto">
          <a:xfrm>
            <a:off x="2004060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2" name="직사각형 231"/>
          <p:cNvSpPr/>
          <p:nvPr/>
        </p:nvSpPr>
        <p:spPr bwMode="auto">
          <a:xfrm>
            <a:off x="2641058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3" name="직사각형 232"/>
          <p:cNvSpPr/>
          <p:nvPr/>
        </p:nvSpPr>
        <p:spPr bwMode="auto">
          <a:xfrm>
            <a:off x="3174265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4" name="직사각형 233"/>
          <p:cNvSpPr/>
          <p:nvPr/>
        </p:nvSpPr>
        <p:spPr bwMode="auto">
          <a:xfrm>
            <a:off x="4029747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5" name="직사각형 234"/>
          <p:cNvSpPr/>
          <p:nvPr/>
        </p:nvSpPr>
        <p:spPr bwMode="auto">
          <a:xfrm>
            <a:off x="4632209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6" name="직사각형 235"/>
          <p:cNvSpPr/>
          <p:nvPr/>
        </p:nvSpPr>
        <p:spPr bwMode="auto">
          <a:xfrm>
            <a:off x="5471508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7" name="직사각형 236"/>
          <p:cNvSpPr/>
          <p:nvPr/>
        </p:nvSpPr>
        <p:spPr bwMode="auto">
          <a:xfrm>
            <a:off x="6090823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8" name="직사각형 237"/>
          <p:cNvSpPr/>
          <p:nvPr/>
        </p:nvSpPr>
        <p:spPr bwMode="auto">
          <a:xfrm>
            <a:off x="6468877" y="2204319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39" name="직사각형 238"/>
          <p:cNvSpPr/>
          <p:nvPr/>
        </p:nvSpPr>
        <p:spPr bwMode="auto">
          <a:xfrm>
            <a:off x="811790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0" name="직사각형 239"/>
          <p:cNvSpPr/>
          <p:nvPr/>
        </p:nvSpPr>
        <p:spPr bwMode="auto">
          <a:xfrm>
            <a:off x="1400236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1" name="직사각형 240"/>
          <p:cNvSpPr/>
          <p:nvPr/>
        </p:nvSpPr>
        <p:spPr bwMode="auto">
          <a:xfrm>
            <a:off x="1817943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3" name="직사각형 242"/>
          <p:cNvSpPr/>
          <p:nvPr/>
        </p:nvSpPr>
        <p:spPr bwMode="auto">
          <a:xfrm>
            <a:off x="2762438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4" name="직사각형 243"/>
          <p:cNvSpPr/>
          <p:nvPr/>
        </p:nvSpPr>
        <p:spPr bwMode="auto">
          <a:xfrm>
            <a:off x="3489853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5" name="직사각형 244"/>
          <p:cNvSpPr/>
          <p:nvPr/>
        </p:nvSpPr>
        <p:spPr bwMode="auto">
          <a:xfrm>
            <a:off x="4191586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46" name="직사각형 245"/>
          <p:cNvSpPr/>
          <p:nvPr/>
        </p:nvSpPr>
        <p:spPr bwMode="auto">
          <a:xfrm>
            <a:off x="4616025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2" name="직사각형 251"/>
          <p:cNvSpPr/>
          <p:nvPr/>
        </p:nvSpPr>
        <p:spPr bwMode="auto">
          <a:xfrm>
            <a:off x="5358219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3" name="직사각형 252"/>
          <p:cNvSpPr/>
          <p:nvPr/>
        </p:nvSpPr>
        <p:spPr bwMode="auto">
          <a:xfrm>
            <a:off x="5775235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4" name="직사각형 253"/>
          <p:cNvSpPr/>
          <p:nvPr/>
        </p:nvSpPr>
        <p:spPr bwMode="auto">
          <a:xfrm>
            <a:off x="6654994" y="258046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5" name="직사각형 254"/>
          <p:cNvSpPr/>
          <p:nvPr/>
        </p:nvSpPr>
        <p:spPr bwMode="auto">
          <a:xfrm>
            <a:off x="649950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6" name="직사각형 255"/>
          <p:cNvSpPr/>
          <p:nvPr/>
        </p:nvSpPr>
        <p:spPr bwMode="auto">
          <a:xfrm>
            <a:off x="1400236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7" name="직사각형 256"/>
          <p:cNvSpPr/>
          <p:nvPr/>
        </p:nvSpPr>
        <p:spPr bwMode="auto">
          <a:xfrm>
            <a:off x="2084980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8" name="직사각형 257"/>
          <p:cNvSpPr/>
          <p:nvPr/>
        </p:nvSpPr>
        <p:spPr bwMode="auto">
          <a:xfrm>
            <a:off x="2762438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9" name="직사각형 258"/>
          <p:cNvSpPr/>
          <p:nvPr/>
        </p:nvSpPr>
        <p:spPr bwMode="auto">
          <a:xfrm>
            <a:off x="3190449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0" name="직사각형 259"/>
          <p:cNvSpPr/>
          <p:nvPr/>
        </p:nvSpPr>
        <p:spPr bwMode="auto">
          <a:xfrm>
            <a:off x="3803171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1" name="직사각형 260"/>
          <p:cNvSpPr/>
          <p:nvPr/>
        </p:nvSpPr>
        <p:spPr bwMode="auto">
          <a:xfrm>
            <a:off x="4769773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2" name="직사각형 261"/>
          <p:cNvSpPr/>
          <p:nvPr/>
        </p:nvSpPr>
        <p:spPr bwMode="auto">
          <a:xfrm>
            <a:off x="5180196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3" name="직사각형 262"/>
          <p:cNvSpPr/>
          <p:nvPr/>
        </p:nvSpPr>
        <p:spPr bwMode="auto">
          <a:xfrm>
            <a:off x="5937076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4" name="직사각형 263"/>
          <p:cNvSpPr/>
          <p:nvPr/>
        </p:nvSpPr>
        <p:spPr bwMode="auto">
          <a:xfrm>
            <a:off x="6129014" y="293765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5" name="직사각형 264"/>
          <p:cNvSpPr/>
          <p:nvPr/>
        </p:nvSpPr>
        <p:spPr bwMode="auto">
          <a:xfrm>
            <a:off x="601398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6" name="직사각형 265"/>
          <p:cNvSpPr/>
          <p:nvPr/>
        </p:nvSpPr>
        <p:spPr bwMode="auto">
          <a:xfrm>
            <a:off x="1497339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7" name="직사각형 266"/>
          <p:cNvSpPr/>
          <p:nvPr/>
        </p:nvSpPr>
        <p:spPr bwMode="auto">
          <a:xfrm>
            <a:off x="2230636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8" name="직사각형 267"/>
          <p:cNvSpPr/>
          <p:nvPr/>
        </p:nvSpPr>
        <p:spPr bwMode="auto">
          <a:xfrm>
            <a:off x="2503494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69" name="직사각형 268"/>
          <p:cNvSpPr/>
          <p:nvPr/>
        </p:nvSpPr>
        <p:spPr bwMode="auto">
          <a:xfrm>
            <a:off x="3311829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0" name="직사각형 269"/>
          <p:cNvSpPr/>
          <p:nvPr/>
        </p:nvSpPr>
        <p:spPr bwMode="auto">
          <a:xfrm>
            <a:off x="4191586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1" name="직사각형 270"/>
          <p:cNvSpPr/>
          <p:nvPr/>
        </p:nvSpPr>
        <p:spPr bwMode="auto">
          <a:xfrm>
            <a:off x="4478462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2" name="직사각형 271"/>
          <p:cNvSpPr/>
          <p:nvPr/>
        </p:nvSpPr>
        <p:spPr bwMode="auto">
          <a:xfrm>
            <a:off x="5358219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3" name="직사각형 272"/>
          <p:cNvSpPr/>
          <p:nvPr/>
        </p:nvSpPr>
        <p:spPr bwMode="auto">
          <a:xfrm>
            <a:off x="6463281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4" name="직사각형 273"/>
          <p:cNvSpPr/>
          <p:nvPr/>
        </p:nvSpPr>
        <p:spPr bwMode="auto">
          <a:xfrm>
            <a:off x="6654994" y="330972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5" name="직사각형 274"/>
          <p:cNvSpPr/>
          <p:nvPr/>
        </p:nvSpPr>
        <p:spPr bwMode="auto">
          <a:xfrm>
            <a:off x="690410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6" name="직사각형 275"/>
          <p:cNvSpPr/>
          <p:nvPr/>
        </p:nvSpPr>
        <p:spPr bwMode="auto">
          <a:xfrm>
            <a:off x="1400236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7" name="직사각형 276"/>
          <p:cNvSpPr/>
          <p:nvPr/>
        </p:nvSpPr>
        <p:spPr bwMode="auto">
          <a:xfrm>
            <a:off x="1882680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8" name="직사각형 277"/>
          <p:cNvSpPr/>
          <p:nvPr/>
        </p:nvSpPr>
        <p:spPr bwMode="auto">
          <a:xfrm>
            <a:off x="2762438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79" name="직사각형 278"/>
          <p:cNvSpPr/>
          <p:nvPr/>
        </p:nvSpPr>
        <p:spPr bwMode="auto">
          <a:xfrm>
            <a:off x="3506037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0" name="직사각형 279"/>
          <p:cNvSpPr/>
          <p:nvPr/>
        </p:nvSpPr>
        <p:spPr bwMode="auto">
          <a:xfrm>
            <a:off x="4005471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1" name="직사각형 280"/>
          <p:cNvSpPr/>
          <p:nvPr/>
        </p:nvSpPr>
        <p:spPr bwMode="auto">
          <a:xfrm>
            <a:off x="4713130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2" name="직사각형 281"/>
          <p:cNvSpPr/>
          <p:nvPr/>
        </p:nvSpPr>
        <p:spPr bwMode="auto">
          <a:xfrm>
            <a:off x="5479599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3" name="직사각형 282"/>
          <p:cNvSpPr/>
          <p:nvPr/>
        </p:nvSpPr>
        <p:spPr bwMode="auto">
          <a:xfrm>
            <a:off x="5961352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4" name="직사각형 283"/>
          <p:cNvSpPr/>
          <p:nvPr/>
        </p:nvSpPr>
        <p:spPr bwMode="auto">
          <a:xfrm>
            <a:off x="6509338" y="3682868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5" name="직사각형 284"/>
          <p:cNvSpPr/>
          <p:nvPr/>
        </p:nvSpPr>
        <p:spPr bwMode="auto">
          <a:xfrm>
            <a:off x="884618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6" name="직사각형 285"/>
          <p:cNvSpPr/>
          <p:nvPr/>
        </p:nvSpPr>
        <p:spPr bwMode="auto">
          <a:xfrm>
            <a:off x="1521616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7" name="직사각형 286"/>
          <p:cNvSpPr/>
          <p:nvPr/>
        </p:nvSpPr>
        <p:spPr bwMode="auto">
          <a:xfrm>
            <a:off x="2060703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8" name="직사각형 287"/>
          <p:cNvSpPr/>
          <p:nvPr/>
        </p:nvSpPr>
        <p:spPr bwMode="auto">
          <a:xfrm>
            <a:off x="2859541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89" name="직사각형 288"/>
          <p:cNvSpPr/>
          <p:nvPr/>
        </p:nvSpPr>
        <p:spPr bwMode="auto">
          <a:xfrm>
            <a:off x="3311829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90" name="직사각형 289"/>
          <p:cNvSpPr/>
          <p:nvPr/>
        </p:nvSpPr>
        <p:spPr bwMode="auto">
          <a:xfrm>
            <a:off x="4191586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91" name="직사각형 290"/>
          <p:cNvSpPr/>
          <p:nvPr/>
        </p:nvSpPr>
        <p:spPr bwMode="auto">
          <a:xfrm>
            <a:off x="4478462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92" name="직사각형 291"/>
          <p:cNvSpPr/>
          <p:nvPr/>
        </p:nvSpPr>
        <p:spPr bwMode="auto">
          <a:xfrm>
            <a:off x="5358219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93" name="직사각형 292"/>
          <p:cNvSpPr/>
          <p:nvPr/>
        </p:nvSpPr>
        <p:spPr bwMode="auto">
          <a:xfrm>
            <a:off x="5775235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94" name="직사각형 293"/>
          <p:cNvSpPr/>
          <p:nvPr/>
        </p:nvSpPr>
        <p:spPr bwMode="auto">
          <a:xfrm>
            <a:off x="6654994" y="4054815"/>
            <a:ext cx="82640" cy="3191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064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RC11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761944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RC10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1083786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R09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1415580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RC08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2435176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RC07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2823856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RC06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3260690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RC05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3743080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RC04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4172738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RC03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5151613" y="118054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RC02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413128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A10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1282303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A09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1769705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A08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2643645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A07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3178050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A06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4066020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A05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4355789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A04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5235546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A03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5649549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A02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6545920" y="17106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A01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518324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B10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098944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B09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1891085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B08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2524885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B07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3056237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B06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3918812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B05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4517628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B04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5348834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B03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5965020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B02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6363497" y="207521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B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696348" y="24577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C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10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1276968" y="24577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C10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1696877" y="24577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C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2638173" y="24577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C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4" name="TextBox 333"/>
          <p:cNvSpPr txBox="1"/>
          <p:nvPr/>
        </p:nvSpPr>
        <p:spPr>
          <a:xfrm>
            <a:off x="3363733" y="24577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C06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4080652" y="24577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C05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4501444" y="246588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C04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5243638" y="24577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C03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5666593" y="24577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C02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39" name="TextBox 338"/>
          <p:cNvSpPr txBox="1"/>
          <p:nvPr/>
        </p:nvSpPr>
        <p:spPr>
          <a:xfrm>
            <a:off x="6541521" y="24577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C01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534075" y="280728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D10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1288667" y="280728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D09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1971138" y="2815377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D08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2658816" y="282346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D07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3064331" y="2815377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D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3688378" y="280728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D05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4647100" y="2815377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D04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5075206" y="280728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D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5824665" y="280728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D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6015541" y="280728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D01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485956" y="317908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E10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1377274" y="317908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E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2108817" y="318717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E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2388945" y="318717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E07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3195094" y="318717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E06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4071066" y="317908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E05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4364740" y="318717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E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5236808" y="317908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E03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6358879" y="317908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E02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59" name="TextBox 358"/>
          <p:cNvSpPr txBox="1"/>
          <p:nvPr/>
        </p:nvSpPr>
        <p:spPr>
          <a:xfrm>
            <a:off x="6549755" y="317908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E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0" name="TextBox 359"/>
          <p:cNvSpPr txBox="1"/>
          <p:nvPr/>
        </p:nvSpPr>
        <p:spPr>
          <a:xfrm>
            <a:off x="583060" y="355807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F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10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1" name="TextBox 360"/>
          <p:cNvSpPr txBox="1"/>
          <p:nvPr/>
        </p:nvSpPr>
        <p:spPr>
          <a:xfrm>
            <a:off x="1280171" y="355807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F09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2" name="TextBox 361"/>
          <p:cNvSpPr txBox="1"/>
          <p:nvPr/>
        </p:nvSpPr>
        <p:spPr>
          <a:xfrm>
            <a:off x="1768952" y="356616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F08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2639764" y="356616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F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4" name="TextBox 363"/>
          <p:cNvSpPr txBox="1"/>
          <p:nvPr/>
        </p:nvSpPr>
        <p:spPr>
          <a:xfrm>
            <a:off x="3388262" y="356616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F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5" name="TextBox 364"/>
          <p:cNvSpPr txBox="1"/>
          <p:nvPr/>
        </p:nvSpPr>
        <p:spPr>
          <a:xfrm>
            <a:off x="3884950" y="355807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F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6" name="TextBox 365"/>
          <p:cNvSpPr txBox="1"/>
          <p:nvPr/>
        </p:nvSpPr>
        <p:spPr>
          <a:xfrm>
            <a:off x="4600961" y="356616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F04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7" name="TextBox 366"/>
          <p:cNvSpPr txBox="1"/>
          <p:nvPr/>
        </p:nvSpPr>
        <p:spPr>
          <a:xfrm>
            <a:off x="5373065" y="355807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F03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8" name="TextBox 367"/>
          <p:cNvSpPr txBox="1"/>
          <p:nvPr/>
        </p:nvSpPr>
        <p:spPr>
          <a:xfrm>
            <a:off x="5848923" y="355807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F02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69" name="TextBox 368"/>
          <p:cNvSpPr txBox="1"/>
          <p:nvPr/>
        </p:nvSpPr>
        <p:spPr>
          <a:xfrm>
            <a:off x="6396007" y="355807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F01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777268" y="392685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G10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1409642" y="392685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G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1946976" y="3934944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G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2744960" y="3934944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G07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3177870" y="3934944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G06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5" name="TextBox 374"/>
          <p:cNvSpPr txBox="1"/>
          <p:nvPr/>
        </p:nvSpPr>
        <p:spPr>
          <a:xfrm>
            <a:off x="4079158" y="392685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G05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4366293" y="3934944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G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7" name="TextBox 376"/>
          <p:cNvSpPr txBox="1"/>
          <p:nvPr/>
        </p:nvSpPr>
        <p:spPr>
          <a:xfrm>
            <a:off x="5243592" y="392685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G03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8" name="TextBox 377"/>
          <p:cNvSpPr txBox="1"/>
          <p:nvPr/>
        </p:nvSpPr>
        <p:spPr>
          <a:xfrm>
            <a:off x="5670899" y="392685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G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79" name="TextBox 378"/>
          <p:cNvSpPr txBox="1"/>
          <p:nvPr/>
        </p:nvSpPr>
        <p:spPr>
          <a:xfrm>
            <a:off x="6533571" y="392685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G</a:t>
            </a:r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01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380" name="모서리가 둥근 직사각형 379"/>
          <p:cNvSpPr/>
          <p:nvPr/>
        </p:nvSpPr>
        <p:spPr bwMode="auto">
          <a:xfrm>
            <a:off x="5597121" y="1788456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1" name="모서리가 둥근 직사각형 380"/>
          <p:cNvSpPr/>
          <p:nvPr/>
        </p:nvSpPr>
        <p:spPr bwMode="auto">
          <a:xfrm>
            <a:off x="5749521" y="1699592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2" name="모서리가 둥근 직사각형 381"/>
          <p:cNvSpPr/>
          <p:nvPr/>
        </p:nvSpPr>
        <p:spPr bwMode="auto">
          <a:xfrm>
            <a:off x="5901921" y="1610728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3" name="모서리가 둥근 직사각형 382"/>
          <p:cNvSpPr/>
          <p:nvPr/>
        </p:nvSpPr>
        <p:spPr bwMode="auto">
          <a:xfrm>
            <a:off x="2572267" y="1704881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4" name="모서리가 둥근 직사각형 383"/>
          <p:cNvSpPr/>
          <p:nvPr/>
        </p:nvSpPr>
        <p:spPr bwMode="auto">
          <a:xfrm>
            <a:off x="6249804" y="3271421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5" name="모서리가 둥근 직사각형 384"/>
          <p:cNvSpPr/>
          <p:nvPr/>
        </p:nvSpPr>
        <p:spPr bwMode="auto">
          <a:xfrm>
            <a:off x="3661476" y="3264006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6" name="모서리가 둥근 직사각형 385"/>
          <p:cNvSpPr/>
          <p:nvPr/>
        </p:nvSpPr>
        <p:spPr bwMode="auto">
          <a:xfrm>
            <a:off x="5258877" y="3637222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7" name="모서리가 둥근 직사각형 386"/>
          <p:cNvSpPr/>
          <p:nvPr/>
        </p:nvSpPr>
        <p:spPr bwMode="auto">
          <a:xfrm>
            <a:off x="5330331" y="4435465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0" name="모서리가 둥근 직사각형 389"/>
          <p:cNvSpPr/>
          <p:nvPr/>
        </p:nvSpPr>
        <p:spPr bwMode="auto">
          <a:xfrm>
            <a:off x="4960939" y="1754772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1" name="모서리가 둥근 직사각형 390"/>
          <p:cNvSpPr/>
          <p:nvPr/>
        </p:nvSpPr>
        <p:spPr bwMode="auto">
          <a:xfrm>
            <a:off x="5086971" y="2177183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2" name="모서리가 둥근 직사각형 391"/>
          <p:cNvSpPr/>
          <p:nvPr/>
        </p:nvSpPr>
        <p:spPr bwMode="auto">
          <a:xfrm>
            <a:off x="4920556" y="3262919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3" name="모서리가 둥근 직사각형 392"/>
          <p:cNvSpPr/>
          <p:nvPr/>
        </p:nvSpPr>
        <p:spPr bwMode="auto">
          <a:xfrm>
            <a:off x="2940849" y="3256813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4" name="모서리가 둥근 직사각형 393"/>
          <p:cNvSpPr/>
          <p:nvPr/>
        </p:nvSpPr>
        <p:spPr bwMode="auto">
          <a:xfrm>
            <a:off x="3018726" y="3639225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5" name="모서리가 둥근 직사각형 394"/>
          <p:cNvSpPr/>
          <p:nvPr/>
        </p:nvSpPr>
        <p:spPr bwMode="auto">
          <a:xfrm>
            <a:off x="2847058" y="4519208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8" name="모서리가 둥근 직사각형 397"/>
          <p:cNvSpPr/>
          <p:nvPr/>
        </p:nvSpPr>
        <p:spPr bwMode="auto">
          <a:xfrm>
            <a:off x="3746781" y="1716063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9" name="모서리가 둥근 직사각형 398"/>
          <p:cNvSpPr/>
          <p:nvPr/>
        </p:nvSpPr>
        <p:spPr bwMode="auto">
          <a:xfrm>
            <a:off x="3823502" y="2540854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0" name="모서리가 둥근 직사각형 399"/>
          <p:cNvSpPr/>
          <p:nvPr/>
        </p:nvSpPr>
        <p:spPr bwMode="auto">
          <a:xfrm>
            <a:off x="6293007" y="2144690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1" name="모서리가 둥근 직사각형 400"/>
          <p:cNvSpPr/>
          <p:nvPr/>
        </p:nvSpPr>
        <p:spPr bwMode="auto">
          <a:xfrm>
            <a:off x="6917518" y="3266321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3" name="모서리가 둥근 직사각형 402"/>
          <p:cNvSpPr/>
          <p:nvPr/>
        </p:nvSpPr>
        <p:spPr bwMode="auto">
          <a:xfrm>
            <a:off x="4528734" y="1676732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6" name="모서리가 둥근 직사각형 405"/>
          <p:cNvSpPr/>
          <p:nvPr/>
        </p:nvSpPr>
        <p:spPr bwMode="auto">
          <a:xfrm>
            <a:off x="5021402" y="2525128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7" name="모서리가 둥근 직사각형 406"/>
          <p:cNvSpPr/>
          <p:nvPr/>
        </p:nvSpPr>
        <p:spPr bwMode="auto">
          <a:xfrm>
            <a:off x="2272810" y="1709053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8" name="모서리가 둥근 직사각형 407"/>
          <p:cNvSpPr/>
          <p:nvPr/>
        </p:nvSpPr>
        <p:spPr bwMode="auto">
          <a:xfrm>
            <a:off x="3536435" y="2158600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09" name="모서리가 둥근 직사각형 408"/>
          <p:cNvSpPr/>
          <p:nvPr/>
        </p:nvSpPr>
        <p:spPr bwMode="auto">
          <a:xfrm>
            <a:off x="6816322" y="1801336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0" name="모서리가 둥근 직사각형 409"/>
          <p:cNvSpPr/>
          <p:nvPr/>
        </p:nvSpPr>
        <p:spPr bwMode="auto">
          <a:xfrm>
            <a:off x="2340752" y="3646481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1" name="모서리가 둥근 직사각형 410"/>
          <p:cNvSpPr/>
          <p:nvPr/>
        </p:nvSpPr>
        <p:spPr bwMode="auto">
          <a:xfrm>
            <a:off x="6938581" y="2570847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4" name="모서리가 둥근 직사각형 413"/>
          <p:cNvSpPr/>
          <p:nvPr/>
        </p:nvSpPr>
        <p:spPr bwMode="auto">
          <a:xfrm>
            <a:off x="2924422" y="2196157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5" name="모서리가 둥근 직사각형 414"/>
          <p:cNvSpPr/>
          <p:nvPr/>
        </p:nvSpPr>
        <p:spPr bwMode="auto">
          <a:xfrm>
            <a:off x="4313538" y="2884852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6" name="모서리가 둥근 직사각형 415"/>
          <p:cNvSpPr/>
          <p:nvPr/>
        </p:nvSpPr>
        <p:spPr bwMode="auto">
          <a:xfrm>
            <a:off x="6441976" y="2898533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7" name="모서리가 둥근 직사각형 416"/>
          <p:cNvSpPr/>
          <p:nvPr/>
        </p:nvSpPr>
        <p:spPr bwMode="auto">
          <a:xfrm>
            <a:off x="6968722" y="1953735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8" name="모서리가 둥근 직사각형 417"/>
          <p:cNvSpPr/>
          <p:nvPr/>
        </p:nvSpPr>
        <p:spPr bwMode="auto">
          <a:xfrm>
            <a:off x="6995623" y="3556824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19" name="모서리가 둥근 직사각형 418"/>
          <p:cNvSpPr/>
          <p:nvPr/>
        </p:nvSpPr>
        <p:spPr bwMode="auto">
          <a:xfrm>
            <a:off x="6944421" y="2744289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3" name="모서리가 둥근 직사각형 422"/>
          <p:cNvSpPr/>
          <p:nvPr/>
        </p:nvSpPr>
        <p:spPr bwMode="auto">
          <a:xfrm>
            <a:off x="2489666" y="2878141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4" name="모서리가 둥근 직사각형 423"/>
          <p:cNvSpPr/>
          <p:nvPr/>
        </p:nvSpPr>
        <p:spPr bwMode="auto">
          <a:xfrm>
            <a:off x="3860102" y="4006594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5" name="모서리가 둥근 직사각형 424"/>
          <p:cNvSpPr/>
          <p:nvPr/>
        </p:nvSpPr>
        <p:spPr bwMode="auto">
          <a:xfrm>
            <a:off x="7038369" y="2344931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26" name="모서리가 둥근 직사각형 425"/>
          <p:cNvSpPr/>
          <p:nvPr/>
        </p:nvSpPr>
        <p:spPr bwMode="auto">
          <a:xfrm>
            <a:off x="7067459" y="3901189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0" name="모서리가 둥근 직사각형 429"/>
          <p:cNvSpPr/>
          <p:nvPr/>
        </p:nvSpPr>
        <p:spPr bwMode="auto">
          <a:xfrm>
            <a:off x="6816322" y="2525128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1" name="모서리가 둥근 직사각형 430"/>
          <p:cNvSpPr/>
          <p:nvPr/>
        </p:nvSpPr>
        <p:spPr bwMode="auto">
          <a:xfrm>
            <a:off x="3160802" y="1699592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2" name="모서리가 둥근 직사각형 431"/>
          <p:cNvSpPr/>
          <p:nvPr/>
        </p:nvSpPr>
        <p:spPr bwMode="auto">
          <a:xfrm>
            <a:off x="7021532" y="2951813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3" name="모서리가 둥근 직사각형 432"/>
          <p:cNvSpPr/>
          <p:nvPr/>
        </p:nvSpPr>
        <p:spPr bwMode="auto">
          <a:xfrm>
            <a:off x="6965484" y="4163596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8" name="모서리가 둥근 직사각형 437"/>
          <p:cNvSpPr/>
          <p:nvPr/>
        </p:nvSpPr>
        <p:spPr bwMode="auto">
          <a:xfrm>
            <a:off x="5622039" y="3256038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39" name="모서리가 둥근 직사각형 438"/>
          <p:cNvSpPr/>
          <p:nvPr/>
        </p:nvSpPr>
        <p:spPr bwMode="auto">
          <a:xfrm>
            <a:off x="7121122" y="2588664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0" name="모서리가 둥근 직사각형 439"/>
          <p:cNvSpPr/>
          <p:nvPr/>
        </p:nvSpPr>
        <p:spPr bwMode="auto">
          <a:xfrm>
            <a:off x="7075337" y="4334237"/>
            <a:ext cx="53804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2141939" y="1581187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T012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2442543" y="157208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T013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025162" y="157208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T014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3609690" y="1588407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T015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4827566" y="1619223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T016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450653" y="1659683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T016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5781014" y="146671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T017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5611361" y="157152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T018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6679230" y="168395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T019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5" name="TextBox 454"/>
          <p:cNvSpPr txBox="1"/>
          <p:nvPr/>
        </p:nvSpPr>
        <p:spPr>
          <a:xfrm>
            <a:off x="6840597" y="1824131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T020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6903282" y="222042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T021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7" name="TextBox 456"/>
          <p:cNvSpPr txBox="1"/>
          <p:nvPr/>
        </p:nvSpPr>
        <p:spPr>
          <a:xfrm>
            <a:off x="6984202" y="24631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T023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6676705" y="241463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T024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59" name="TextBox 458"/>
          <p:cNvSpPr txBox="1"/>
          <p:nvPr/>
        </p:nvSpPr>
        <p:spPr>
          <a:xfrm>
            <a:off x="6804800" y="245146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T025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6812893" y="2613617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T026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6877628" y="283210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T027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6788615" y="3139600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T028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6853351" y="343900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T029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4" name="TextBox 463"/>
          <p:cNvSpPr txBox="1"/>
          <p:nvPr/>
        </p:nvSpPr>
        <p:spPr>
          <a:xfrm>
            <a:off x="6926674" y="377067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6837661" y="403771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6" name="TextBox 465"/>
          <p:cNvSpPr txBox="1"/>
          <p:nvPr/>
        </p:nvSpPr>
        <p:spPr>
          <a:xfrm>
            <a:off x="6934569" y="421357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7" name="TextBox 466"/>
          <p:cNvSpPr txBox="1"/>
          <p:nvPr/>
        </p:nvSpPr>
        <p:spPr>
          <a:xfrm>
            <a:off x="3398729" y="204044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8" name="TextBox 467"/>
          <p:cNvSpPr txBox="1"/>
          <p:nvPr/>
        </p:nvSpPr>
        <p:spPr>
          <a:xfrm>
            <a:off x="4953577" y="205663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69" name="TextBox 468"/>
          <p:cNvSpPr txBox="1"/>
          <p:nvPr/>
        </p:nvSpPr>
        <p:spPr>
          <a:xfrm>
            <a:off x="6152651" y="202394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0" name="TextBox 469"/>
          <p:cNvSpPr txBox="1"/>
          <p:nvPr/>
        </p:nvSpPr>
        <p:spPr>
          <a:xfrm>
            <a:off x="3682862" y="242837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4889336" y="2403889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2" name="TextBox 471"/>
          <p:cNvSpPr txBox="1"/>
          <p:nvPr/>
        </p:nvSpPr>
        <p:spPr>
          <a:xfrm>
            <a:off x="2355106" y="274481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4177405" y="276909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T039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4" name="TextBox 473"/>
          <p:cNvSpPr txBox="1"/>
          <p:nvPr/>
        </p:nvSpPr>
        <p:spPr>
          <a:xfrm>
            <a:off x="6307290" y="2775933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5" name="TextBox 474"/>
          <p:cNvSpPr txBox="1"/>
          <p:nvPr/>
        </p:nvSpPr>
        <p:spPr>
          <a:xfrm>
            <a:off x="2801604" y="3123416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6" name="TextBox 475"/>
          <p:cNvSpPr txBox="1"/>
          <p:nvPr/>
        </p:nvSpPr>
        <p:spPr>
          <a:xfrm>
            <a:off x="3531002" y="313136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T042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7" name="TextBox 476"/>
          <p:cNvSpPr txBox="1"/>
          <p:nvPr/>
        </p:nvSpPr>
        <p:spPr>
          <a:xfrm>
            <a:off x="4785886" y="314538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T043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8" name="TextBox 477"/>
          <p:cNvSpPr txBox="1"/>
          <p:nvPr/>
        </p:nvSpPr>
        <p:spPr>
          <a:xfrm>
            <a:off x="5490722" y="313811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T044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79" name="TextBox 478"/>
          <p:cNvSpPr txBox="1"/>
          <p:nvPr/>
        </p:nvSpPr>
        <p:spPr>
          <a:xfrm>
            <a:off x="6113989" y="3154083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80" name="TextBox 479"/>
          <p:cNvSpPr txBox="1"/>
          <p:nvPr/>
        </p:nvSpPr>
        <p:spPr>
          <a:xfrm>
            <a:off x="2199973" y="3530568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T046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2881753" y="3514384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T047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5140774" y="3506292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T048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83" name="TextBox 482"/>
          <p:cNvSpPr txBox="1"/>
          <p:nvPr/>
        </p:nvSpPr>
        <p:spPr>
          <a:xfrm>
            <a:off x="3727756" y="3885440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T049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86" name="TextBox 485"/>
          <p:cNvSpPr txBox="1"/>
          <p:nvPr/>
        </p:nvSpPr>
        <p:spPr>
          <a:xfrm>
            <a:off x="5183210" y="4303805"/>
            <a:ext cx="327986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T050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87" name="TextBox 486"/>
          <p:cNvSpPr txBox="1"/>
          <p:nvPr/>
        </p:nvSpPr>
        <p:spPr>
          <a:xfrm>
            <a:off x="4244744" y="1547928"/>
            <a:ext cx="644592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>
                <a:solidFill>
                  <a:srgbClr val="FF6600"/>
                </a:solidFill>
                <a:latin typeface="+mn-ea"/>
              </a:rPr>
              <a:t>DXBT1001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88" name="TextBox 487"/>
          <p:cNvSpPr txBox="1"/>
          <p:nvPr/>
        </p:nvSpPr>
        <p:spPr>
          <a:xfrm>
            <a:off x="2636733" y="2074215"/>
            <a:ext cx="644592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DXBT1005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89" name="TextBox 488"/>
          <p:cNvSpPr txBox="1"/>
          <p:nvPr/>
        </p:nvSpPr>
        <p:spPr>
          <a:xfrm>
            <a:off x="2555149" y="4380259"/>
            <a:ext cx="644592" cy="1846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600" b="1" smtClean="0">
                <a:solidFill>
                  <a:srgbClr val="FF6600"/>
                </a:solidFill>
                <a:latin typeface="+mn-ea"/>
              </a:rPr>
              <a:t>DXBT1155</a:t>
            </a:r>
            <a:endParaRPr lang="ko-KR" altLang="en-US" sz="600" b="1" dirty="0" smtClean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491" name="타원 490"/>
          <p:cNvSpPr/>
          <p:nvPr/>
        </p:nvSpPr>
        <p:spPr>
          <a:xfrm>
            <a:off x="297165" y="122705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92" name="타원 491"/>
          <p:cNvSpPr/>
          <p:nvPr/>
        </p:nvSpPr>
        <p:spPr>
          <a:xfrm>
            <a:off x="330334" y="1819453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93" name="타원 492"/>
          <p:cNvSpPr/>
          <p:nvPr/>
        </p:nvSpPr>
        <p:spPr>
          <a:xfrm>
            <a:off x="2053343" y="1585853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94" name="직사각형 493"/>
          <p:cNvSpPr/>
          <p:nvPr/>
        </p:nvSpPr>
        <p:spPr bwMode="auto">
          <a:xfrm>
            <a:off x="651862" y="1879252"/>
            <a:ext cx="156662" cy="66807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5" name="직사각형 494"/>
          <p:cNvSpPr/>
          <p:nvPr/>
        </p:nvSpPr>
        <p:spPr bwMode="auto">
          <a:xfrm>
            <a:off x="804146" y="1879252"/>
            <a:ext cx="156662" cy="66807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6" name="직사각형 495"/>
          <p:cNvSpPr/>
          <p:nvPr/>
        </p:nvSpPr>
        <p:spPr bwMode="auto">
          <a:xfrm>
            <a:off x="959306" y="1879252"/>
            <a:ext cx="156662" cy="66807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7" name="직사각형 496"/>
          <p:cNvSpPr/>
          <p:nvPr/>
        </p:nvSpPr>
        <p:spPr bwMode="auto">
          <a:xfrm>
            <a:off x="2108816" y="2252453"/>
            <a:ext cx="156662" cy="66807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8" name="직사각형 497"/>
          <p:cNvSpPr/>
          <p:nvPr/>
        </p:nvSpPr>
        <p:spPr bwMode="auto">
          <a:xfrm>
            <a:off x="2261100" y="2252453"/>
            <a:ext cx="156662" cy="66807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99" name="직사각형 498"/>
          <p:cNvSpPr/>
          <p:nvPr/>
        </p:nvSpPr>
        <p:spPr bwMode="auto">
          <a:xfrm>
            <a:off x="2416262" y="2252453"/>
            <a:ext cx="156662" cy="66807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0" name="직사각형 499"/>
          <p:cNvSpPr/>
          <p:nvPr/>
        </p:nvSpPr>
        <p:spPr bwMode="auto">
          <a:xfrm>
            <a:off x="2108816" y="2323934"/>
            <a:ext cx="156662" cy="66807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1" name="직사각형 500"/>
          <p:cNvSpPr/>
          <p:nvPr/>
        </p:nvSpPr>
        <p:spPr bwMode="auto">
          <a:xfrm>
            <a:off x="2261100" y="2323934"/>
            <a:ext cx="156662" cy="66807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2" name="직사각형 501"/>
          <p:cNvSpPr/>
          <p:nvPr/>
        </p:nvSpPr>
        <p:spPr bwMode="auto">
          <a:xfrm>
            <a:off x="2416262" y="2323934"/>
            <a:ext cx="156662" cy="66807"/>
          </a:xfrm>
          <a:prstGeom prst="rect">
            <a:avLst/>
          </a:prstGeom>
          <a:solidFill>
            <a:srgbClr val="FF99FF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503" name="타원 502"/>
          <p:cNvSpPr/>
          <p:nvPr/>
        </p:nvSpPr>
        <p:spPr>
          <a:xfrm>
            <a:off x="831545" y="1690413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04" name="타원 503"/>
          <p:cNvSpPr/>
          <p:nvPr/>
        </p:nvSpPr>
        <p:spPr>
          <a:xfrm>
            <a:off x="2265106" y="210515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kern="0" smtClean="0">
                <a:solidFill>
                  <a:sysClr val="window" lastClr="FFFFFF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412" name="그룹 411"/>
          <p:cNvGrpSpPr/>
          <p:nvPr/>
        </p:nvGrpSpPr>
        <p:grpSpPr>
          <a:xfrm>
            <a:off x="7373047" y="666132"/>
            <a:ext cx="233710" cy="233710"/>
            <a:chOff x="9236813" y="1010266"/>
            <a:chExt cx="354615" cy="354615"/>
          </a:xfrm>
        </p:grpSpPr>
        <p:sp>
          <p:nvSpPr>
            <p:cNvPr id="413" name="타원 412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0" name="뺄셈 기호 419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1" name="뺄셈 기호 420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2" name="뺄셈 기호 421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50" name="그룹 549"/>
          <p:cNvGrpSpPr/>
          <p:nvPr/>
        </p:nvGrpSpPr>
        <p:grpSpPr>
          <a:xfrm>
            <a:off x="6073680" y="655369"/>
            <a:ext cx="1211844" cy="216000"/>
            <a:chOff x="5918343" y="655369"/>
            <a:chExt cx="1211844" cy="216000"/>
          </a:xfrm>
        </p:grpSpPr>
        <p:sp>
          <p:nvSpPr>
            <p:cNvPr id="551" name="직사각형 550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552" name="그룹 551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553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54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55" name="그룹 554"/>
          <p:cNvGrpSpPr/>
          <p:nvPr/>
        </p:nvGrpSpPr>
        <p:grpSpPr>
          <a:xfrm>
            <a:off x="101976" y="645354"/>
            <a:ext cx="3039756" cy="148596"/>
            <a:chOff x="101976" y="645354"/>
            <a:chExt cx="3039756" cy="148596"/>
          </a:xfrm>
        </p:grpSpPr>
        <p:sp>
          <p:nvSpPr>
            <p:cNvPr id="556" name="Warning"/>
            <p:cNvSpPr>
              <a:spLocks noChangeAspect="1" noEditPoints="1"/>
            </p:cNvSpPr>
            <p:nvPr/>
          </p:nvSpPr>
          <p:spPr bwMode="auto">
            <a:xfrm>
              <a:off x="2538386" y="645354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7" name="모서리가 둥근 직사각형 556"/>
            <p:cNvSpPr/>
            <p:nvPr/>
          </p:nvSpPr>
          <p:spPr bwMode="auto">
            <a:xfrm>
              <a:off x="101976" y="649950"/>
              <a:ext cx="714849" cy="144000"/>
            </a:xfrm>
            <a:prstGeom prst="roundRect">
              <a:avLst/>
            </a:prstGeom>
            <a:solidFill>
              <a:srgbClr val="FF000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Critical 10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58" name="모서리가 둥근 직사각형 557"/>
            <p:cNvSpPr/>
            <p:nvPr/>
          </p:nvSpPr>
          <p:spPr bwMode="auto">
            <a:xfrm>
              <a:off x="865377" y="649950"/>
              <a:ext cx="714849" cy="144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Major 23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59" name="모서리가 둥근 직사각형 558"/>
            <p:cNvSpPr/>
            <p:nvPr/>
          </p:nvSpPr>
          <p:spPr bwMode="auto">
            <a:xfrm>
              <a:off x="1640822" y="649950"/>
              <a:ext cx="714849" cy="144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Minor 18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60" name="모서리가 둥근 직사각형 559"/>
            <p:cNvSpPr/>
            <p:nvPr/>
          </p:nvSpPr>
          <p:spPr bwMode="auto">
            <a:xfrm>
              <a:off x="2425332" y="649950"/>
              <a:ext cx="716400" cy="144000"/>
            </a:xfrm>
            <a:prstGeom prst="roundRect">
              <a:avLst/>
            </a:prstGeom>
            <a:solidFill>
              <a:srgbClr val="FF505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System 19 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61" name="그룹 560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562" name="직사각형 561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63" name="TextBox 562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564" name="그룹 563"/>
          <p:cNvGrpSpPr/>
          <p:nvPr/>
        </p:nvGrpSpPr>
        <p:grpSpPr>
          <a:xfrm>
            <a:off x="7106285" y="962506"/>
            <a:ext cx="749870" cy="3157262"/>
            <a:chOff x="7107498" y="962506"/>
            <a:chExt cx="749870" cy="3157262"/>
          </a:xfrm>
        </p:grpSpPr>
        <p:sp>
          <p:nvSpPr>
            <p:cNvPr id="565" name="직사각형 564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566" name="그룹 565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612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61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1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3" name="TextBox 612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567" name="그룹 566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607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609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10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8" name="TextBox 607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568" name="그룹 567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602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604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05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6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3" name="TextBox 602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569" name="그룹 568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595" name="그룹 594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597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599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600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1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98" name="TextBox 597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596" name="TextBox 595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570" name="그룹 569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588" name="그룹 587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590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592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93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4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91" name="TextBox 590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589" name="TextBox 588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571" name="TextBox 570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572" name="TextBox 571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573" name="TextBox 572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574" name="그룹 573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583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85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86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7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4" name="TextBox 583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75" name="TextBox 574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576" name="그룹 575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578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80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81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9" name="TextBox 578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77" name="TextBox 576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617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8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그림 4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5">
            <a:off x="3059622" y="3172669"/>
            <a:ext cx="1034205" cy="1034205"/>
          </a:xfrm>
          <a:prstGeom prst="rect">
            <a:avLst/>
          </a:prstGeom>
        </p:spPr>
      </p:pic>
      <p:cxnSp>
        <p:nvCxnSpPr>
          <p:cNvPr id="25" name="직선 연결선 24"/>
          <p:cNvCxnSpPr/>
          <p:nvPr/>
        </p:nvCxnSpPr>
        <p:spPr>
          <a:xfrm flipH="1">
            <a:off x="4664973" y="3965992"/>
            <a:ext cx="2982269" cy="28657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6" name="그룹 285"/>
          <p:cNvGrpSpPr/>
          <p:nvPr/>
        </p:nvGrpSpPr>
        <p:grpSpPr>
          <a:xfrm>
            <a:off x="6631580" y="665764"/>
            <a:ext cx="795753" cy="968212"/>
            <a:chOff x="3008783" y="5184154"/>
            <a:chExt cx="795753" cy="968212"/>
          </a:xfrm>
        </p:grpSpPr>
        <p:sp>
          <p:nvSpPr>
            <p:cNvPr id="287" name="정육면체 28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8" name="정육면체 28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9" name="정육면체 28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View(1 Screen) : 3D LOD(Level Of Detail) 1</a:t>
            </a:r>
            <a:r>
              <a:rPr lang="ko-KR" altLang="en-US" sz="800" smtClean="0">
                <a:latin typeface="+mj-ea"/>
                <a:ea typeface="+mj-ea"/>
              </a:rPr>
              <a:t>단계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802983"/>
              </p:ext>
            </p:extLst>
          </p:nvPr>
        </p:nvGraphicFramePr>
        <p:xfrm>
          <a:off x="7709484" y="849870"/>
          <a:ext cx="2130802" cy="512663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1 Screen : LOD 1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확대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축소의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단계별로 오브젝트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Visualization,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텍스트 정보 선별 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1~3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 오브젝트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정보량 표시 기준 정책은 추후 논의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속도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(Km/h), 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방향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/Cone check)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은 발생시만 노출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공통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RMGC/RTGC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작업완료량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전체작업예정량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조작방식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(Automatic/Manual), ID 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OTR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속도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(Km/h), 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방향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/Cone check) 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Fillter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기능으로 종류별 컬러값 적용 가능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상세 기획 시 논의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없음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마우스 롤오버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ID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커서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Out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시 사라짐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 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는 일반 콘테이너와 구분되는 컬러 적용 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4" name="직선 연결선 13"/>
          <p:cNvCxnSpPr/>
          <p:nvPr/>
        </p:nvCxnSpPr>
        <p:spPr>
          <a:xfrm flipV="1">
            <a:off x="61170" y="609720"/>
            <a:ext cx="7189573" cy="239859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양쪽 모서리가 둥근 사각형 99"/>
          <p:cNvSpPr/>
          <p:nvPr/>
        </p:nvSpPr>
        <p:spPr bwMode="auto">
          <a:xfrm rot="5400000">
            <a:off x="62679" y="6396004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01" name="이등변 삼각형 100"/>
          <p:cNvSpPr/>
          <p:nvPr/>
        </p:nvSpPr>
        <p:spPr bwMode="auto">
          <a:xfrm rot="5400000">
            <a:off x="218816" y="6498944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57570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직선 연결선 150"/>
          <p:cNvCxnSpPr/>
          <p:nvPr/>
        </p:nvCxnSpPr>
        <p:spPr>
          <a:xfrm flipV="1">
            <a:off x="83511" y="1497029"/>
            <a:ext cx="7585321" cy="379303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직선 연결선 158"/>
          <p:cNvCxnSpPr/>
          <p:nvPr/>
        </p:nvCxnSpPr>
        <p:spPr>
          <a:xfrm flipV="1">
            <a:off x="83511" y="2014917"/>
            <a:ext cx="7585321" cy="43469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7" name="그룹 226"/>
          <p:cNvGrpSpPr/>
          <p:nvPr/>
        </p:nvGrpSpPr>
        <p:grpSpPr>
          <a:xfrm>
            <a:off x="145408" y="1220287"/>
            <a:ext cx="795753" cy="968212"/>
            <a:chOff x="3008783" y="5184154"/>
            <a:chExt cx="795753" cy="968212"/>
          </a:xfrm>
        </p:grpSpPr>
        <p:sp>
          <p:nvSpPr>
            <p:cNvPr id="228" name="정육면체 22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9" name="정육면체 22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0" name="정육면체 22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cxnSp>
        <p:nvCxnSpPr>
          <p:cNvPr id="231" name="직선 연결선 230"/>
          <p:cNvCxnSpPr/>
          <p:nvPr/>
        </p:nvCxnSpPr>
        <p:spPr>
          <a:xfrm flipV="1">
            <a:off x="61169" y="609717"/>
            <a:ext cx="6030687" cy="18254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2" name="그룹 231"/>
          <p:cNvGrpSpPr/>
          <p:nvPr/>
        </p:nvGrpSpPr>
        <p:grpSpPr>
          <a:xfrm>
            <a:off x="840748" y="1009341"/>
            <a:ext cx="795753" cy="968212"/>
            <a:chOff x="3008783" y="5184154"/>
            <a:chExt cx="795753" cy="968212"/>
          </a:xfrm>
        </p:grpSpPr>
        <p:sp>
          <p:nvSpPr>
            <p:cNvPr id="233" name="정육면체 23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4" name="정육면체 23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5" name="정육면체 23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36" name="그룹 235"/>
          <p:cNvGrpSpPr/>
          <p:nvPr/>
        </p:nvGrpSpPr>
        <p:grpSpPr>
          <a:xfrm>
            <a:off x="1534809" y="798949"/>
            <a:ext cx="795753" cy="968212"/>
            <a:chOff x="3008783" y="5184154"/>
            <a:chExt cx="795753" cy="968212"/>
          </a:xfrm>
        </p:grpSpPr>
        <p:sp>
          <p:nvSpPr>
            <p:cNvPr id="237" name="정육면체 23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8" name="정육면체 23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9" name="정육면체 23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40" name="그룹 239"/>
          <p:cNvGrpSpPr/>
          <p:nvPr/>
        </p:nvGrpSpPr>
        <p:grpSpPr>
          <a:xfrm>
            <a:off x="2233404" y="587827"/>
            <a:ext cx="795753" cy="968212"/>
            <a:chOff x="3008783" y="5184154"/>
            <a:chExt cx="795753" cy="968212"/>
          </a:xfrm>
        </p:grpSpPr>
        <p:sp>
          <p:nvSpPr>
            <p:cNvPr id="241" name="정육면체 24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3" name="정육면체 24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4" name="정육면체 24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246" name="정육면체 245"/>
          <p:cNvSpPr/>
          <p:nvPr/>
        </p:nvSpPr>
        <p:spPr bwMode="auto">
          <a:xfrm>
            <a:off x="2931173" y="950135"/>
            <a:ext cx="795753" cy="390842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52" name="정육면체 251"/>
          <p:cNvSpPr/>
          <p:nvPr/>
        </p:nvSpPr>
        <p:spPr bwMode="auto">
          <a:xfrm>
            <a:off x="2931173" y="666913"/>
            <a:ext cx="795753" cy="390842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54" name="그룹 253"/>
          <p:cNvGrpSpPr/>
          <p:nvPr/>
        </p:nvGrpSpPr>
        <p:grpSpPr>
          <a:xfrm>
            <a:off x="122647" y="3864444"/>
            <a:ext cx="795753" cy="968212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255" name="정육면체 25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6" name="정육면체 25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7" name="정육면체 25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58" name="그룹 257"/>
          <p:cNvGrpSpPr/>
          <p:nvPr/>
        </p:nvGrpSpPr>
        <p:grpSpPr>
          <a:xfrm>
            <a:off x="817989" y="3564486"/>
            <a:ext cx="795753" cy="968212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259" name="정육면체 25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0" name="정육면체 25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1" name="정육면체 26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62" name="그룹 261"/>
          <p:cNvGrpSpPr/>
          <p:nvPr/>
        </p:nvGrpSpPr>
        <p:grpSpPr>
          <a:xfrm>
            <a:off x="1512048" y="3232714"/>
            <a:ext cx="795753" cy="968212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263" name="정육면체 26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4" name="정육면체 26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5" name="정육면체 26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66" name="그룹 265"/>
          <p:cNvGrpSpPr/>
          <p:nvPr/>
        </p:nvGrpSpPr>
        <p:grpSpPr>
          <a:xfrm>
            <a:off x="2210644" y="2892120"/>
            <a:ext cx="795753" cy="968212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267" name="정육면체 26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8" name="정육면체 26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9" name="정육면체 26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70" name="그룹 269"/>
          <p:cNvGrpSpPr/>
          <p:nvPr/>
        </p:nvGrpSpPr>
        <p:grpSpPr>
          <a:xfrm>
            <a:off x="3850404" y="2052901"/>
            <a:ext cx="795753" cy="968212"/>
            <a:chOff x="3008783" y="5184154"/>
            <a:chExt cx="795753" cy="968212"/>
          </a:xfrm>
        </p:grpSpPr>
        <p:sp>
          <p:nvSpPr>
            <p:cNvPr id="271" name="정육면체 27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2" name="정육면체 27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3" name="정육면체 27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74" name="그룹 273"/>
          <p:cNvGrpSpPr/>
          <p:nvPr/>
        </p:nvGrpSpPr>
        <p:grpSpPr>
          <a:xfrm>
            <a:off x="4545745" y="1752943"/>
            <a:ext cx="795753" cy="968212"/>
            <a:chOff x="3008783" y="5184154"/>
            <a:chExt cx="795753" cy="968212"/>
          </a:xfrm>
        </p:grpSpPr>
        <p:sp>
          <p:nvSpPr>
            <p:cNvPr id="275" name="정육면체 27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6" name="정육면체 27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7" name="정육면체 27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78" name="그룹 277"/>
          <p:cNvGrpSpPr/>
          <p:nvPr/>
        </p:nvGrpSpPr>
        <p:grpSpPr>
          <a:xfrm>
            <a:off x="5239805" y="1421171"/>
            <a:ext cx="795753" cy="968212"/>
            <a:chOff x="3008783" y="5184154"/>
            <a:chExt cx="795753" cy="968212"/>
          </a:xfrm>
        </p:grpSpPr>
        <p:sp>
          <p:nvSpPr>
            <p:cNvPr id="279" name="정육면체 27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0" name="정육면체 27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1" name="정육면체 28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82" name="그룹 281"/>
          <p:cNvGrpSpPr/>
          <p:nvPr/>
        </p:nvGrpSpPr>
        <p:grpSpPr>
          <a:xfrm>
            <a:off x="5938402" y="1040117"/>
            <a:ext cx="795753" cy="968212"/>
            <a:chOff x="3008783" y="5184154"/>
            <a:chExt cx="795753" cy="968212"/>
          </a:xfrm>
        </p:grpSpPr>
        <p:sp>
          <p:nvSpPr>
            <p:cNvPr id="283" name="정육면체 28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4" name="정육면체 28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5" name="정육면체 28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305" name="정육면체 304"/>
          <p:cNvSpPr/>
          <p:nvPr/>
        </p:nvSpPr>
        <p:spPr bwMode="auto">
          <a:xfrm>
            <a:off x="473880" y="6123871"/>
            <a:ext cx="795753" cy="390842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06" name="정육면체 305"/>
          <p:cNvSpPr/>
          <p:nvPr/>
        </p:nvSpPr>
        <p:spPr bwMode="auto">
          <a:xfrm>
            <a:off x="473880" y="5840649"/>
            <a:ext cx="795753" cy="390842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07" name="정육면체 306"/>
          <p:cNvSpPr/>
          <p:nvPr/>
        </p:nvSpPr>
        <p:spPr bwMode="auto">
          <a:xfrm>
            <a:off x="473880" y="5546501"/>
            <a:ext cx="795753" cy="390842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308" name="그룹 307"/>
          <p:cNvGrpSpPr/>
          <p:nvPr/>
        </p:nvGrpSpPr>
        <p:grpSpPr>
          <a:xfrm>
            <a:off x="1169222" y="5246543"/>
            <a:ext cx="795753" cy="968212"/>
            <a:chOff x="3008783" y="5184154"/>
            <a:chExt cx="795753" cy="968212"/>
          </a:xfrm>
        </p:grpSpPr>
        <p:sp>
          <p:nvSpPr>
            <p:cNvPr id="309" name="정육면체 30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0" name="정육면체 30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1" name="정육면체 31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12" name="그룹 311"/>
          <p:cNvGrpSpPr/>
          <p:nvPr/>
        </p:nvGrpSpPr>
        <p:grpSpPr>
          <a:xfrm>
            <a:off x="1863281" y="4914771"/>
            <a:ext cx="795753" cy="968212"/>
            <a:chOff x="3008783" y="5184154"/>
            <a:chExt cx="795753" cy="968212"/>
          </a:xfrm>
        </p:grpSpPr>
        <p:sp>
          <p:nvSpPr>
            <p:cNvPr id="313" name="정육면체 31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4" name="정육면체 31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5" name="정육면체 31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28" name="그룹 327"/>
          <p:cNvGrpSpPr/>
          <p:nvPr/>
        </p:nvGrpSpPr>
        <p:grpSpPr>
          <a:xfrm>
            <a:off x="4647480" y="3597462"/>
            <a:ext cx="795753" cy="968212"/>
            <a:chOff x="3008783" y="5184154"/>
            <a:chExt cx="795753" cy="968212"/>
          </a:xfrm>
        </p:grpSpPr>
        <p:sp>
          <p:nvSpPr>
            <p:cNvPr id="329" name="정육면체 32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0" name="정육면체 32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1" name="정육면체 33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32" name="그룹 331"/>
          <p:cNvGrpSpPr/>
          <p:nvPr/>
        </p:nvGrpSpPr>
        <p:grpSpPr>
          <a:xfrm>
            <a:off x="5346076" y="3256868"/>
            <a:ext cx="795753" cy="968212"/>
            <a:chOff x="3008783" y="5184154"/>
            <a:chExt cx="795753" cy="968212"/>
          </a:xfrm>
        </p:grpSpPr>
        <p:sp>
          <p:nvSpPr>
            <p:cNvPr id="333" name="정육면체 33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4" name="정육면체 33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5" name="정육면체 33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36" name="그룹 335"/>
          <p:cNvGrpSpPr/>
          <p:nvPr/>
        </p:nvGrpSpPr>
        <p:grpSpPr>
          <a:xfrm>
            <a:off x="1837545" y="5823913"/>
            <a:ext cx="795753" cy="968212"/>
            <a:chOff x="3008783" y="5184154"/>
            <a:chExt cx="795753" cy="968212"/>
          </a:xfrm>
        </p:grpSpPr>
        <p:sp>
          <p:nvSpPr>
            <p:cNvPr id="337" name="정육면체 33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8" name="정육면체 33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9" name="정육면체 33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40" name="그룹 339"/>
          <p:cNvGrpSpPr/>
          <p:nvPr/>
        </p:nvGrpSpPr>
        <p:grpSpPr>
          <a:xfrm>
            <a:off x="2532886" y="5434943"/>
            <a:ext cx="795753" cy="968212"/>
            <a:chOff x="3008783" y="5184154"/>
            <a:chExt cx="795753" cy="968212"/>
          </a:xfrm>
        </p:grpSpPr>
        <p:sp>
          <p:nvSpPr>
            <p:cNvPr id="341" name="정육면체 34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2" name="정육면체 34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3" name="정육면체 34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44" name="그룹 343"/>
          <p:cNvGrpSpPr/>
          <p:nvPr/>
        </p:nvGrpSpPr>
        <p:grpSpPr>
          <a:xfrm>
            <a:off x="3226946" y="5103171"/>
            <a:ext cx="795753" cy="968212"/>
            <a:chOff x="3008783" y="5184154"/>
            <a:chExt cx="795753" cy="968212"/>
          </a:xfrm>
        </p:grpSpPr>
        <p:sp>
          <p:nvSpPr>
            <p:cNvPr id="345" name="정육면체 34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6" name="정육면체 34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7" name="정육면체 34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48" name="그룹 347"/>
          <p:cNvGrpSpPr/>
          <p:nvPr/>
        </p:nvGrpSpPr>
        <p:grpSpPr>
          <a:xfrm>
            <a:off x="3925542" y="4714025"/>
            <a:ext cx="795753" cy="968212"/>
            <a:chOff x="3008783" y="5184154"/>
            <a:chExt cx="795753" cy="968212"/>
          </a:xfrm>
        </p:grpSpPr>
        <p:sp>
          <p:nvSpPr>
            <p:cNvPr id="349" name="정육면체 34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0" name="정육면체 34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1" name="정육면체 35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52" name="그룹 351"/>
          <p:cNvGrpSpPr/>
          <p:nvPr/>
        </p:nvGrpSpPr>
        <p:grpSpPr>
          <a:xfrm>
            <a:off x="4621744" y="4336672"/>
            <a:ext cx="795753" cy="968212"/>
            <a:chOff x="3008783" y="5184154"/>
            <a:chExt cx="795753" cy="968212"/>
          </a:xfrm>
        </p:grpSpPr>
        <p:sp>
          <p:nvSpPr>
            <p:cNvPr id="353" name="정육면체 35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4" name="정육면체 35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5" name="정육면체 35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56" name="그룹 355"/>
          <p:cNvGrpSpPr/>
          <p:nvPr/>
        </p:nvGrpSpPr>
        <p:grpSpPr>
          <a:xfrm>
            <a:off x="5317085" y="3826322"/>
            <a:ext cx="795753" cy="968212"/>
            <a:chOff x="3008783" y="5184154"/>
            <a:chExt cx="795753" cy="968212"/>
          </a:xfrm>
        </p:grpSpPr>
        <p:sp>
          <p:nvSpPr>
            <p:cNvPr id="357" name="정육면체 35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8" name="정육면체 35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9" name="정육면체 35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60" name="그룹 359"/>
          <p:cNvGrpSpPr/>
          <p:nvPr/>
        </p:nvGrpSpPr>
        <p:grpSpPr>
          <a:xfrm>
            <a:off x="6011145" y="3340802"/>
            <a:ext cx="795753" cy="968212"/>
            <a:chOff x="3008783" y="5184154"/>
            <a:chExt cx="795753" cy="968212"/>
          </a:xfrm>
        </p:grpSpPr>
        <p:sp>
          <p:nvSpPr>
            <p:cNvPr id="361" name="정육면체 36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2" name="정육면체 36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3" name="정육면체 36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64" name="그룹 363"/>
          <p:cNvGrpSpPr/>
          <p:nvPr/>
        </p:nvGrpSpPr>
        <p:grpSpPr>
          <a:xfrm>
            <a:off x="6709741" y="2789816"/>
            <a:ext cx="795753" cy="968212"/>
            <a:chOff x="3008783" y="5184154"/>
            <a:chExt cx="795753" cy="968212"/>
          </a:xfrm>
        </p:grpSpPr>
        <p:sp>
          <p:nvSpPr>
            <p:cNvPr id="365" name="정육면체 36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6" name="정육면체 36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7" name="정육면체 36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68" name="그룹 367"/>
          <p:cNvGrpSpPr/>
          <p:nvPr/>
        </p:nvGrpSpPr>
        <p:grpSpPr>
          <a:xfrm>
            <a:off x="3976814" y="5809634"/>
            <a:ext cx="795753" cy="968212"/>
            <a:chOff x="3008783" y="5184154"/>
            <a:chExt cx="795753" cy="968212"/>
          </a:xfrm>
        </p:grpSpPr>
        <p:sp>
          <p:nvSpPr>
            <p:cNvPr id="369" name="정육면체 36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0" name="정육면체 36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1" name="정육면체 37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72" name="그룹 371"/>
          <p:cNvGrpSpPr/>
          <p:nvPr/>
        </p:nvGrpSpPr>
        <p:grpSpPr>
          <a:xfrm>
            <a:off x="4672155" y="5145536"/>
            <a:ext cx="795753" cy="968212"/>
            <a:chOff x="3008783" y="5184154"/>
            <a:chExt cx="795753" cy="968212"/>
          </a:xfrm>
        </p:grpSpPr>
        <p:sp>
          <p:nvSpPr>
            <p:cNvPr id="373" name="정육면체 37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4" name="정육면체 37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5" name="정육면체 37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76" name="그룹 375"/>
          <p:cNvGrpSpPr/>
          <p:nvPr/>
        </p:nvGrpSpPr>
        <p:grpSpPr>
          <a:xfrm>
            <a:off x="5366215" y="4465808"/>
            <a:ext cx="795753" cy="968212"/>
            <a:chOff x="3008783" y="5184154"/>
            <a:chExt cx="795753" cy="968212"/>
          </a:xfrm>
        </p:grpSpPr>
        <p:sp>
          <p:nvSpPr>
            <p:cNvPr id="377" name="정육면체 37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8" name="정육면체 37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9" name="정육면체 37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80" name="그룹 379"/>
          <p:cNvGrpSpPr/>
          <p:nvPr/>
        </p:nvGrpSpPr>
        <p:grpSpPr>
          <a:xfrm>
            <a:off x="6064811" y="3801534"/>
            <a:ext cx="795753" cy="968212"/>
            <a:chOff x="3008783" y="5184154"/>
            <a:chExt cx="795753" cy="968212"/>
          </a:xfrm>
        </p:grpSpPr>
        <p:sp>
          <p:nvSpPr>
            <p:cNvPr id="381" name="정육면체 38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82" name="정육면체 38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83" name="정육면체 38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160" name="원통 159"/>
          <p:cNvSpPr/>
          <p:nvPr/>
        </p:nvSpPr>
        <p:spPr bwMode="auto">
          <a:xfrm>
            <a:off x="5764090" y="2565908"/>
            <a:ext cx="327862" cy="2922132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8" name="원통 387"/>
          <p:cNvSpPr/>
          <p:nvPr/>
        </p:nvSpPr>
        <p:spPr bwMode="auto">
          <a:xfrm>
            <a:off x="4779690" y="3160825"/>
            <a:ext cx="327862" cy="3248345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89" name="원통 388"/>
          <p:cNvSpPr/>
          <p:nvPr/>
        </p:nvSpPr>
        <p:spPr bwMode="auto">
          <a:xfrm>
            <a:off x="4187364" y="1147667"/>
            <a:ext cx="327862" cy="2922132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0" name="원통 389"/>
          <p:cNvSpPr/>
          <p:nvPr/>
        </p:nvSpPr>
        <p:spPr bwMode="auto">
          <a:xfrm>
            <a:off x="3202963" y="1742584"/>
            <a:ext cx="327862" cy="3248345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63" name="빗면 162"/>
          <p:cNvSpPr/>
          <p:nvPr/>
        </p:nvSpPr>
        <p:spPr bwMode="auto">
          <a:xfrm rot="18449948">
            <a:off x="4240039" y="1766800"/>
            <a:ext cx="714901" cy="692283"/>
          </a:xfrm>
          <a:prstGeom prst="bevel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62" name="정육면체 161"/>
          <p:cNvSpPr/>
          <p:nvPr/>
        </p:nvSpPr>
        <p:spPr bwMode="auto">
          <a:xfrm rot="2350366">
            <a:off x="2670248" y="2327079"/>
            <a:ext cx="3156062" cy="409526"/>
          </a:xfrm>
          <a:prstGeom prst="cube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1" name="정육면체 390"/>
          <p:cNvSpPr/>
          <p:nvPr/>
        </p:nvSpPr>
        <p:spPr bwMode="auto">
          <a:xfrm rot="2350366">
            <a:off x="3579206" y="1679149"/>
            <a:ext cx="3156062" cy="409526"/>
          </a:xfrm>
          <a:prstGeom prst="cube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4187364" y="2295344"/>
            <a:ext cx="734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B04</a:t>
            </a:r>
          </a:p>
        </p:txBody>
      </p:sp>
      <p:sp>
        <p:nvSpPr>
          <p:cNvPr id="394" name="TextBox 393"/>
          <p:cNvSpPr txBox="1"/>
          <p:nvPr/>
        </p:nvSpPr>
        <p:spPr>
          <a:xfrm>
            <a:off x="4053832" y="1819692"/>
            <a:ext cx="99152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smtClean="0">
                <a:latin typeface="+mn-ea"/>
              </a:rPr>
              <a:t>23MPH</a:t>
            </a:r>
          </a:p>
          <a:p>
            <a:pPr algn="ctr"/>
            <a:r>
              <a:rPr lang="en-US" altLang="ko-KR" sz="105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45/100</a:t>
            </a:r>
            <a:endParaRPr lang="en-US" altLang="ko-KR" sz="1050" b="1" smtClean="0">
              <a:solidFill>
                <a:srgbClr val="FF6600"/>
              </a:solidFill>
              <a:latin typeface="+mn-ea"/>
            </a:endParaRPr>
          </a:p>
          <a:p>
            <a:pPr algn="ctr"/>
            <a:r>
              <a:rPr lang="en-US" altLang="ko-KR" sz="1000" b="1" smtClean="0">
                <a:latin typeface="+mn-ea"/>
              </a:rPr>
              <a:t>Automatic</a:t>
            </a:r>
          </a:p>
          <a:p>
            <a:pPr algn="ctr"/>
            <a:endParaRPr lang="ko-KR" altLang="en-US" sz="1000" b="1" dirty="0" smtClean="0">
              <a:latin typeface="+mn-ea"/>
            </a:endParaRPr>
          </a:p>
        </p:txBody>
      </p:sp>
      <p:sp>
        <p:nvSpPr>
          <p:cNvPr id="395" name="Warning"/>
          <p:cNvSpPr>
            <a:spLocks noChangeAspect="1" noEditPoints="1"/>
          </p:cNvSpPr>
          <p:nvPr/>
        </p:nvSpPr>
        <p:spPr bwMode="auto">
          <a:xfrm>
            <a:off x="4366597" y="1542233"/>
            <a:ext cx="373072" cy="320774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4" name="그림 1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927922" y="1465242"/>
            <a:ext cx="804255" cy="804255"/>
          </a:xfrm>
          <a:prstGeom prst="rect">
            <a:avLst/>
          </a:prstGeom>
        </p:spPr>
      </p:pic>
      <p:pic>
        <p:nvPicPr>
          <p:cNvPr id="400" name="그림 39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5">
            <a:off x="1180471" y="4116397"/>
            <a:ext cx="1156606" cy="1156606"/>
          </a:xfrm>
          <a:prstGeom prst="rect">
            <a:avLst/>
          </a:prstGeom>
        </p:spPr>
      </p:pic>
      <p:pic>
        <p:nvPicPr>
          <p:cNvPr id="402" name="그림 4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5">
            <a:off x="5942263" y="5492390"/>
            <a:ext cx="1201705" cy="1201705"/>
          </a:xfrm>
          <a:prstGeom prst="rect">
            <a:avLst/>
          </a:prstGeom>
        </p:spPr>
      </p:pic>
      <p:pic>
        <p:nvPicPr>
          <p:cNvPr id="403" name="그림 4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4801210" y="819401"/>
            <a:ext cx="621335" cy="621335"/>
          </a:xfrm>
          <a:prstGeom prst="rect">
            <a:avLst/>
          </a:prstGeom>
        </p:spPr>
      </p:pic>
      <p:grpSp>
        <p:nvGrpSpPr>
          <p:cNvPr id="407" name="그룹 406"/>
          <p:cNvGrpSpPr/>
          <p:nvPr/>
        </p:nvGrpSpPr>
        <p:grpSpPr>
          <a:xfrm>
            <a:off x="5555578" y="5546501"/>
            <a:ext cx="959960" cy="479256"/>
            <a:chOff x="2161329" y="5210916"/>
            <a:chExt cx="959960" cy="479256"/>
          </a:xfrm>
        </p:grpSpPr>
        <p:sp>
          <p:nvSpPr>
            <p:cNvPr id="408" name="TextBox 407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DXBT1005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sp>
        <p:nvSpPr>
          <p:cNvPr id="410" name="Warning"/>
          <p:cNvSpPr>
            <a:spLocks noChangeAspect="1" noEditPoints="1"/>
          </p:cNvSpPr>
          <p:nvPr/>
        </p:nvSpPr>
        <p:spPr bwMode="auto">
          <a:xfrm>
            <a:off x="5849021" y="5246543"/>
            <a:ext cx="373072" cy="320774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14" name="그룹 413"/>
          <p:cNvGrpSpPr/>
          <p:nvPr/>
        </p:nvGrpSpPr>
        <p:grpSpPr>
          <a:xfrm>
            <a:off x="1534808" y="1343291"/>
            <a:ext cx="959960" cy="479256"/>
            <a:chOff x="2161329" y="5210916"/>
            <a:chExt cx="959960" cy="479256"/>
          </a:xfrm>
        </p:grpSpPr>
        <p:sp>
          <p:nvSpPr>
            <p:cNvPr id="415" name="TextBox 414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416" name="TextBox 415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417" name="그룹 416"/>
          <p:cNvGrpSpPr/>
          <p:nvPr/>
        </p:nvGrpSpPr>
        <p:grpSpPr>
          <a:xfrm>
            <a:off x="831183" y="4272534"/>
            <a:ext cx="959960" cy="479256"/>
            <a:chOff x="2161329" y="5210916"/>
            <a:chExt cx="959960" cy="479256"/>
          </a:xfrm>
        </p:grpSpPr>
        <p:sp>
          <p:nvSpPr>
            <p:cNvPr id="418" name="TextBox 417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419" name="TextBox 418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420" name="그룹 419"/>
          <p:cNvGrpSpPr/>
          <p:nvPr/>
        </p:nvGrpSpPr>
        <p:grpSpPr>
          <a:xfrm>
            <a:off x="2778098" y="3235178"/>
            <a:ext cx="959960" cy="479256"/>
            <a:chOff x="2161329" y="5210916"/>
            <a:chExt cx="959960" cy="479256"/>
          </a:xfrm>
        </p:grpSpPr>
        <p:sp>
          <p:nvSpPr>
            <p:cNvPr id="421" name="TextBox 420"/>
            <p:cNvSpPr txBox="1"/>
            <p:nvPr/>
          </p:nvSpPr>
          <p:spPr>
            <a:xfrm>
              <a:off x="2161329" y="5290062"/>
              <a:ext cx="95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422" name="TextBox 421"/>
            <p:cNvSpPr txBox="1"/>
            <p:nvPr/>
          </p:nvSpPr>
          <p:spPr>
            <a:xfrm>
              <a:off x="2273833" y="5210916"/>
              <a:ext cx="7349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423" name="그룹 422"/>
          <p:cNvGrpSpPr/>
          <p:nvPr/>
        </p:nvGrpSpPr>
        <p:grpSpPr>
          <a:xfrm>
            <a:off x="4415573" y="631193"/>
            <a:ext cx="959960" cy="433089"/>
            <a:chOff x="2161329" y="5210916"/>
            <a:chExt cx="959960" cy="433089"/>
          </a:xfrm>
        </p:grpSpPr>
        <p:sp>
          <p:nvSpPr>
            <p:cNvPr id="424" name="TextBox 423"/>
            <p:cNvSpPr txBox="1"/>
            <p:nvPr/>
          </p:nvSpPr>
          <p:spPr>
            <a:xfrm>
              <a:off x="2161329" y="5290062"/>
              <a:ext cx="95996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7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7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425" name="TextBox 424"/>
            <p:cNvSpPr txBox="1"/>
            <p:nvPr/>
          </p:nvSpPr>
          <p:spPr>
            <a:xfrm>
              <a:off x="2273833" y="5210916"/>
              <a:ext cx="73495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smtClean="0">
                  <a:latin typeface="+mn-ea"/>
                </a:rPr>
                <a:t>23MPH</a:t>
              </a:r>
            </a:p>
          </p:txBody>
        </p:sp>
      </p:grpSp>
      <p:sp>
        <p:nvSpPr>
          <p:cNvPr id="426" name="타원 425"/>
          <p:cNvSpPr/>
          <p:nvPr/>
        </p:nvSpPr>
        <p:spPr>
          <a:xfrm>
            <a:off x="1784973" y="183644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27" name="타원 426"/>
          <p:cNvSpPr/>
          <p:nvPr/>
        </p:nvSpPr>
        <p:spPr>
          <a:xfrm>
            <a:off x="4659172" y="1490460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28" name="타원 427"/>
          <p:cNvSpPr/>
          <p:nvPr/>
        </p:nvSpPr>
        <p:spPr>
          <a:xfrm>
            <a:off x="5848400" y="5981383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30" name="타원 429"/>
          <p:cNvSpPr/>
          <p:nvPr/>
        </p:nvSpPr>
        <p:spPr>
          <a:xfrm>
            <a:off x="1578326" y="335633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431" name="Warning"/>
          <p:cNvSpPr>
            <a:spLocks noChangeAspect="1" noEditPoints="1"/>
          </p:cNvSpPr>
          <p:nvPr/>
        </p:nvSpPr>
        <p:spPr bwMode="auto">
          <a:xfrm>
            <a:off x="1828251" y="1079409"/>
            <a:ext cx="373072" cy="320774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24" name="그룹 323"/>
          <p:cNvGrpSpPr/>
          <p:nvPr/>
        </p:nvGrpSpPr>
        <p:grpSpPr>
          <a:xfrm>
            <a:off x="3953420" y="3929234"/>
            <a:ext cx="795753" cy="968212"/>
            <a:chOff x="3008783" y="5184154"/>
            <a:chExt cx="795753" cy="968212"/>
          </a:xfrm>
        </p:grpSpPr>
        <p:sp>
          <p:nvSpPr>
            <p:cNvPr id="325" name="정육면체 32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6" name="정육면체 32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7" name="정육면체 32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3258079" y="4229192"/>
            <a:ext cx="795753" cy="968212"/>
            <a:chOff x="3008783" y="5184154"/>
            <a:chExt cx="795753" cy="968212"/>
          </a:xfrm>
        </p:grpSpPr>
        <p:sp>
          <p:nvSpPr>
            <p:cNvPr id="321" name="정육면체 32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2" name="정육면체 32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3" name="정육면체 32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16" name="그룹 315"/>
          <p:cNvGrpSpPr/>
          <p:nvPr/>
        </p:nvGrpSpPr>
        <p:grpSpPr>
          <a:xfrm>
            <a:off x="2561877" y="4574177"/>
            <a:ext cx="795753" cy="968212"/>
            <a:chOff x="3008783" y="5184154"/>
            <a:chExt cx="795753" cy="968212"/>
          </a:xfrm>
        </p:grpSpPr>
        <p:sp>
          <p:nvSpPr>
            <p:cNvPr id="317" name="정육면체 31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8" name="정육면체 31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9" name="정육면체 31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429" name="타원 428"/>
          <p:cNvSpPr/>
          <p:nvPr/>
        </p:nvSpPr>
        <p:spPr>
          <a:xfrm>
            <a:off x="2541279" y="4990927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grpSp>
        <p:nvGrpSpPr>
          <p:cNvPr id="253" name="그룹 252"/>
          <p:cNvGrpSpPr/>
          <p:nvPr/>
        </p:nvGrpSpPr>
        <p:grpSpPr>
          <a:xfrm>
            <a:off x="7373047" y="666132"/>
            <a:ext cx="233710" cy="233710"/>
            <a:chOff x="9236813" y="1010266"/>
            <a:chExt cx="354615" cy="354615"/>
          </a:xfrm>
        </p:grpSpPr>
        <p:sp>
          <p:nvSpPr>
            <p:cNvPr id="290" name="타원 289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1" name="뺄셈 기호 290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2" name="뺄셈 기호 291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3" name="뺄셈 기호 292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67" name="그룹 466"/>
          <p:cNvGrpSpPr/>
          <p:nvPr/>
        </p:nvGrpSpPr>
        <p:grpSpPr>
          <a:xfrm>
            <a:off x="6073680" y="655369"/>
            <a:ext cx="1211844" cy="216000"/>
            <a:chOff x="5918343" y="655369"/>
            <a:chExt cx="1211844" cy="216000"/>
          </a:xfrm>
        </p:grpSpPr>
        <p:sp>
          <p:nvSpPr>
            <p:cNvPr id="468" name="직사각형 467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69" name="그룹 468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470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71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72" name="그룹 471"/>
          <p:cNvGrpSpPr/>
          <p:nvPr/>
        </p:nvGrpSpPr>
        <p:grpSpPr>
          <a:xfrm>
            <a:off x="101976" y="645354"/>
            <a:ext cx="3039756" cy="148596"/>
            <a:chOff x="101976" y="645354"/>
            <a:chExt cx="3039756" cy="148596"/>
          </a:xfrm>
        </p:grpSpPr>
        <p:sp>
          <p:nvSpPr>
            <p:cNvPr id="473" name="Warning"/>
            <p:cNvSpPr>
              <a:spLocks noChangeAspect="1" noEditPoints="1"/>
            </p:cNvSpPr>
            <p:nvPr/>
          </p:nvSpPr>
          <p:spPr bwMode="auto">
            <a:xfrm>
              <a:off x="2538386" y="645354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4" name="모서리가 둥근 직사각형 473"/>
            <p:cNvSpPr/>
            <p:nvPr/>
          </p:nvSpPr>
          <p:spPr bwMode="auto">
            <a:xfrm>
              <a:off x="101976" y="649950"/>
              <a:ext cx="714849" cy="144000"/>
            </a:xfrm>
            <a:prstGeom prst="roundRect">
              <a:avLst/>
            </a:prstGeom>
            <a:solidFill>
              <a:srgbClr val="FF000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Critical 10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75" name="모서리가 둥근 직사각형 474"/>
            <p:cNvSpPr/>
            <p:nvPr/>
          </p:nvSpPr>
          <p:spPr bwMode="auto">
            <a:xfrm>
              <a:off x="865377" y="649950"/>
              <a:ext cx="714849" cy="144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Major 23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76" name="모서리가 둥근 직사각형 475"/>
            <p:cNvSpPr/>
            <p:nvPr/>
          </p:nvSpPr>
          <p:spPr bwMode="auto">
            <a:xfrm>
              <a:off x="1640822" y="649950"/>
              <a:ext cx="714849" cy="144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Minor 18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77" name="모서리가 둥근 직사각형 476"/>
            <p:cNvSpPr/>
            <p:nvPr/>
          </p:nvSpPr>
          <p:spPr bwMode="auto">
            <a:xfrm>
              <a:off x="2425332" y="649950"/>
              <a:ext cx="716400" cy="144000"/>
            </a:xfrm>
            <a:prstGeom prst="roundRect">
              <a:avLst/>
            </a:prstGeom>
            <a:solidFill>
              <a:srgbClr val="FF505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System 19 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78" name="그룹 477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479" name="직사각형 478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304" name="그룹 303"/>
          <p:cNvGrpSpPr/>
          <p:nvPr/>
        </p:nvGrpSpPr>
        <p:grpSpPr>
          <a:xfrm>
            <a:off x="7106285" y="962506"/>
            <a:ext cx="749870" cy="3157262"/>
            <a:chOff x="7107498" y="962506"/>
            <a:chExt cx="749870" cy="3157262"/>
          </a:xfrm>
        </p:grpSpPr>
        <p:sp>
          <p:nvSpPr>
            <p:cNvPr id="481" name="직사각형 480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82" name="그룹 481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528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30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31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9" name="TextBox 528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483" name="그룹 482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523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25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26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4" name="TextBox 523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484" name="그룹 483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518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20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21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2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9" name="TextBox 518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485" name="그룹 484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511" name="그룹 510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513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515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16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4" name="TextBox 513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512" name="TextBox 511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486" name="그룹 485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504" name="그룹 503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506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508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09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0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07" name="TextBox 506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505" name="TextBox 504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487" name="TextBox 486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488" name="TextBox 487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490" name="그룹 489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499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01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02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0" name="TextBox 499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491" name="TextBox 490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492" name="그룹 491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494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496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497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5" name="TextBox 494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493" name="TextBox 492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533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9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9" name="직선 연결선 238"/>
          <p:cNvCxnSpPr/>
          <p:nvPr/>
        </p:nvCxnSpPr>
        <p:spPr>
          <a:xfrm flipV="1">
            <a:off x="72022" y="1335188"/>
            <a:ext cx="7596809" cy="15924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직선 연결선 244"/>
          <p:cNvCxnSpPr/>
          <p:nvPr/>
        </p:nvCxnSpPr>
        <p:spPr>
          <a:xfrm flipV="1">
            <a:off x="72021" y="776416"/>
            <a:ext cx="7579847" cy="13098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직선 연결선 251"/>
          <p:cNvCxnSpPr/>
          <p:nvPr/>
        </p:nvCxnSpPr>
        <p:spPr>
          <a:xfrm flipV="1">
            <a:off x="80501" y="609717"/>
            <a:ext cx="7550612" cy="10399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직선 연결선 234"/>
          <p:cNvCxnSpPr/>
          <p:nvPr/>
        </p:nvCxnSpPr>
        <p:spPr>
          <a:xfrm flipV="1">
            <a:off x="91546" y="1553673"/>
            <a:ext cx="7577284" cy="17809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 flipV="1">
            <a:off x="91546" y="3200277"/>
            <a:ext cx="7577284" cy="328263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View(1 Screen) : 3D LOD(Level Of Detail) 2</a:t>
            </a:r>
            <a:r>
              <a:rPr lang="ko-KR" altLang="en-US" sz="800" smtClean="0">
                <a:latin typeface="+mj-ea"/>
                <a:ea typeface="+mj-ea"/>
              </a:rPr>
              <a:t>단계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118544"/>
              </p:ext>
            </p:extLst>
          </p:nvPr>
        </p:nvGraphicFramePr>
        <p:xfrm>
          <a:off x="7709484" y="849870"/>
          <a:ext cx="2130802" cy="4873648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1 Screen : LOD 2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확대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축소의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단계별로 오브젝트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Visualization,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텍스트 정보 선별 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1~3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 오브젝트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정보량 표시 기준 정책은 추후 논의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속도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(Km/h), 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방향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/Cone check)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은 발생시만 노출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공통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RMGC/RTGC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작업완료량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전체작업예정량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조작방식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(Automatic/Manual), ID 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OTR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속도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(Km/h), 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방향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/Cone check) 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없음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마우스 롤오버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ID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커서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Out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시 사라짐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 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는 일반 콘테이너와 구분되는 컬러 적용 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5">
            <a:off x="4047219" y="4340926"/>
            <a:ext cx="812611" cy="704009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 flipH="1">
            <a:off x="5308599" y="4880962"/>
            <a:ext cx="2343270" cy="19508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15"/>
          <p:cNvGrpSpPr/>
          <p:nvPr/>
        </p:nvGrpSpPr>
        <p:grpSpPr>
          <a:xfrm>
            <a:off x="6853827" y="2634413"/>
            <a:ext cx="625250" cy="659086"/>
            <a:chOff x="3008783" y="5184154"/>
            <a:chExt cx="795753" cy="968212"/>
          </a:xfrm>
        </p:grpSpPr>
        <p:sp>
          <p:nvSpPr>
            <p:cNvPr id="17" name="정육면체 1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" name="정육면체 1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" name="정육면체 1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cxnSp>
        <p:nvCxnSpPr>
          <p:cNvPr id="20" name="직선 연결선 19"/>
          <p:cNvCxnSpPr/>
          <p:nvPr/>
        </p:nvCxnSpPr>
        <p:spPr>
          <a:xfrm flipV="1">
            <a:off x="84727" y="2501312"/>
            <a:ext cx="7584103" cy="21920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flipV="1">
            <a:off x="1165254" y="3552817"/>
            <a:ext cx="6503577" cy="32289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그룹 26"/>
          <p:cNvGrpSpPr/>
          <p:nvPr/>
        </p:nvGrpSpPr>
        <p:grpSpPr>
          <a:xfrm>
            <a:off x="1757424" y="3011890"/>
            <a:ext cx="625250" cy="659086"/>
            <a:chOff x="3008783" y="5184154"/>
            <a:chExt cx="795753" cy="968212"/>
          </a:xfrm>
        </p:grpSpPr>
        <p:sp>
          <p:nvSpPr>
            <p:cNvPr id="28" name="정육면체 2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" name="정육면체 2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" name="정육면체 2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cxnSp>
        <p:nvCxnSpPr>
          <p:cNvPr id="31" name="직선 연결선 30"/>
          <p:cNvCxnSpPr/>
          <p:nvPr/>
        </p:nvCxnSpPr>
        <p:spPr>
          <a:xfrm flipV="1">
            <a:off x="61169" y="2271318"/>
            <a:ext cx="7607661" cy="19950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그룹 31"/>
          <p:cNvGrpSpPr/>
          <p:nvPr/>
        </p:nvGrpSpPr>
        <p:grpSpPr>
          <a:xfrm>
            <a:off x="2303777" y="2868294"/>
            <a:ext cx="625250" cy="659086"/>
            <a:chOff x="3008783" y="5184154"/>
            <a:chExt cx="795753" cy="968212"/>
          </a:xfrm>
        </p:grpSpPr>
        <p:sp>
          <p:nvSpPr>
            <p:cNvPr id="33" name="정육면체 3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" name="정육면체 3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" name="정육면체 3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2849123" y="2725075"/>
            <a:ext cx="625250" cy="659086"/>
            <a:chOff x="3008783" y="5184154"/>
            <a:chExt cx="795753" cy="968212"/>
          </a:xfrm>
        </p:grpSpPr>
        <p:sp>
          <p:nvSpPr>
            <p:cNvPr id="37" name="정육면체 3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8" name="정육면체 3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9" name="정육면체 3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3398033" y="2581359"/>
            <a:ext cx="625250" cy="659086"/>
            <a:chOff x="3008783" y="5184154"/>
            <a:chExt cx="795753" cy="968212"/>
          </a:xfrm>
        </p:grpSpPr>
        <p:sp>
          <p:nvSpPr>
            <p:cNvPr id="41" name="정육면체 4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" name="정육면체 4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3" name="정육면체 4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44" name="정육면체 43"/>
          <p:cNvSpPr/>
          <p:nvPr/>
        </p:nvSpPr>
        <p:spPr bwMode="auto">
          <a:xfrm>
            <a:off x="3946293" y="2827991"/>
            <a:ext cx="625250" cy="266056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5" name="정육면체 44"/>
          <p:cNvSpPr/>
          <p:nvPr/>
        </p:nvSpPr>
        <p:spPr bwMode="auto">
          <a:xfrm>
            <a:off x="3946293" y="2635195"/>
            <a:ext cx="625250" cy="266056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1739541" y="4811834"/>
            <a:ext cx="625250" cy="659086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47" name="정육면체 4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8" name="정육면체 4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9" name="정육면체 4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2285893" y="4607645"/>
            <a:ext cx="625250" cy="659086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51" name="정육면체 5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2" name="정육면체 5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3" name="정육면체 5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2831239" y="4381799"/>
            <a:ext cx="625250" cy="659086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55" name="정육면체 5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6" name="정육면체 5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7" name="정육면체 5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3380150" y="4149949"/>
            <a:ext cx="625250" cy="659086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59" name="정육면체 5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0" name="정육면체 5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1" name="정육면체 6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4668564" y="3578671"/>
            <a:ext cx="625250" cy="659086"/>
            <a:chOff x="3008783" y="5184154"/>
            <a:chExt cx="795753" cy="968212"/>
          </a:xfrm>
        </p:grpSpPr>
        <p:sp>
          <p:nvSpPr>
            <p:cNvPr id="63" name="정육면체 6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4" name="정육면체 6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5" name="정육면체 6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5214917" y="3374482"/>
            <a:ext cx="625250" cy="659086"/>
            <a:chOff x="3008783" y="5184154"/>
            <a:chExt cx="795753" cy="968212"/>
          </a:xfrm>
        </p:grpSpPr>
        <p:sp>
          <p:nvSpPr>
            <p:cNvPr id="67" name="정육면체 6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8" name="정육면체 6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9" name="정육면체 6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5760263" y="3148637"/>
            <a:ext cx="625250" cy="659086"/>
            <a:chOff x="3008783" y="5184154"/>
            <a:chExt cx="795753" cy="968212"/>
          </a:xfrm>
        </p:grpSpPr>
        <p:sp>
          <p:nvSpPr>
            <p:cNvPr id="71" name="정육면체 7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2" name="정육면체 7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3" name="정육면체 7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6309173" y="2889244"/>
            <a:ext cx="625250" cy="659086"/>
            <a:chOff x="3008783" y="5184154"/>
            <a:chExt cx="795753" cy="968212"/>
          </a:xfrm>
        </p:grpSpPr>
        <p:sp>
          <p:nvSpPr>
            <p:cNvPr id="75" name="정육면체 7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6" name="정육면체 7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7" name="정육면체 7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2015516" y="5956852"/>
            <a:ext cx="625250" cy="659086"/>
            <a:chOff x="3008783" y="5184154"/>
            <a:chExt cx="795753" cy="968212"/>
          </a:xfrm>
        </p:grpSpPr>
        <p:sp>
          <p:nvSpPr>
            <p:cNvPr id="79" name="정육면체 7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0" name="정육면체 7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1" name="정육면체 8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2561869" y="5752663"/>
            <a:ext cx="625250" cy="659086"/>
            <a:chOff x="3008783" y="5184154"/>
            <a:chExt cx="795753" cy="968212"/>
          </a:xfrm>
        </p:grpSpPr>
        <p:sp>
          <p:nvSpPr>
            <p:cNvPr id="83" name="정육면체 8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4" name="정육면체 8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5" name="정육면체 8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3107215" y="5526818"/>
            <a:ext cx="625250" cy="659086"/>
            <a:chOff x="3008783" y="5184154"/>
            <a:chExt cx="795753" cy="968212"/>
          </a:xfrm>
        </p:grpSpPr>
        <p:sp>
          <p:nvSpPr>
            <p:cNvPr id="87" name="정육면체 8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8" name="정육면체 8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9" name="정육면체 8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3656126" y="5294967"/>
            <a:ext cx="625250" cy="659086"/>
            <a:chOff x="3008783" y="5184154"/>
            <a:chExt cx="795753" cy="968212"/>
          </a:xfrm>
        </p:grpSpPr>
        <p:sp>
          <p:nvSpPr>
            <p:cNvPr id="91" name="정육면체 9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2" name="정육면체 9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3" name="정육면체 9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94" name="그룹 93"/>
          <p:cNvGrpSpPr/>
          <p:nvPr/>
        </p:nvGrpSpPr>
        <p:grpSpPr>
          <a:xfrm>
            <a:off x="4203154" y="5060127"/>
            <a:ext cx="625250" cy="659086"/>
            <a:chOff x="3008783" y="5184154"/>
            <a:chExt cx="795753" cy="968212"/>
          </a:xfrm>
        </p:grpSpPr>
        <p:sp>
          <p:nvSpPr>
            <p:cNvPr id="95" name="정육면체 9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6" name="정육면체 9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7" name="정육면체 9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98" name="그룹 97"/>
          <p:cNvGrpSpPr/>
          <p:nvPr/>
        </p:nvGrpSpPr>
        <p:grpSpPr>
          <a:xfrm>
            <a:off x="4749507" y="4855938"/>
            <a:ext cx="625250" cy="659086"/>
            <a:chOff x="3008783" y="5184154"/>
            <a:chExt cx="795753" cy="968212"/>
          </a:xfrm>
        </p:grpSpPr>
        <p:sp>
          <p:nvSpPr>
            <p:cNvPr id="99" name="정육면체 9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0" name="정육면체 9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1" name="정육면체 10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02" name="그룹 101"/>
          <p:cNvGrpSpPr/>
          <p:nvPr/>
        </p:nvGrpSpPr>
        <p:grpSpPr>
          <a:xfrm>
            <a:off x="5294853" y="4630092"/>
            <a:ext cx="625250" cy="659086"/>
            <a:chOff x="3008783" y="5184154"/>
            <a:chExt cx="795753" cy="968212"/>
          </a:xfrm>
        </p:grpSpPr>
        <p:sp>
          <p:nvSpPr>
            <p:cNvPr id="103" name="정육면체 10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4" name="정육면체 10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5" name="정육면체 10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06" name="그룹 105"/>
          <p:cNvGrpSpPr/>
          <p:nvPr/>
        </p:nvGrpSpPr>
        <p:grpSpPr>
          <a:xfrm>
            <a:off x="5843764" y="4398242"/>
            <a:ext cx="625250" cy="659086"/>
            <a:chOff x="3008783" y="5184154"/>
            <a:chExt cx="795753" cy="968212"/>
          </a:xfrm>
        </p:grpSpPr>
        <p:sp>
          <p:nvSpPr>
            <p:cNvPr id="107" name="정육면체 10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8" name="정육면체 10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9" name="정육면체 10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3086993" y="6145693"/>
            <a:ext cx="625250" cy="659086"/>
            <a:chOff x="3008783" y="5184154"/>
            <a:chExt cx="795753" cy="968212"/>
          </a:xfrm>
        </p:grpSpPr>
        <p:sp>
          <p:nvSpPr>
            <p:cNvPr id="111" name="정육면체 11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2" name="정육면체 11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3" name="정육면체 11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14" name="그룹 113"/>
          <p:cNvGrpSpPr/>
          <p:nvPr/>
        </p:nvGrpSpPr>
        <p:grpSpPr>
          <a:xfrm>
            <a:off x="3633346" y="5880912"/>
            <a:ext cx="625250" cy="659086"/>
            <a:chOff x="3008783" y="5184154"/>
            <a:chExt cx="795753" cy="968212"/>
          </a:xfrm>
        </p:grpSpPr>
        <p:sp>
          <p:nvSpPr>
            <p:cNvPr id="115" name="정육면체 11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6" name="정육면체 11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7" name="정육면체 11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18" name="그룹 117"/>
          <p:cNvGrpSpPr/>
          <p:nvPr/>
        </p:nvGrpSpPr>
        <p:grpSpPr>
          <a:xfrm>
            <a:off x="4178692" y="5655066"/>
            <a:ext cx="625250" cy="659086"/>
            <a:chOff x="3008783" y="5184154"/>
            <a:chExt cx="795753" cy="968212"/>
          </a:xfrm>
        </p:grpSpPr>
        <p:sp>
          <p:nvSpPr>
            <p:cNvPr id="119" name="정육면체 11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0" name="정육면체 11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1" name="정육면체 12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22" name="그룹 121"/>
          <p:cNvGrpSpPr/>
          <p:nvPr/>
        </p:nvGrpSpPr>
        <p:grpSpPr>
          <a:xfrm>
            <a:off x="4727602" y="5390165"/>
            <a:ext cx="625250" cy="659086"/>
            <a:chOff x="3008783" y="5184154"/>
            <a:chExt cx="795753" cy="968212"/>
          </a:xfrm>
        </p:grpSpPr>
        <p:sp>
          <p:nvSpPr>
            <p:cNvPr id="123" name="정육면체 12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4" name="정육면체 12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5" name="정육면체 12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5274632" y="5133291"/>
            <a:ext cx="625250" cy="659086"/>
            <a:chOff x="3008783" y="5184154"/>
            <a:chExt cx="795753" cy="968212"/>
          </a:xfrm>
        </p:grpSpPr>
        <p:sp>
          <p:nvSpPr>
            <p:cNvPr id="127" name="정육면체 12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8" name="정육면체 12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9" name="정육면체 12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30" name="그룹 129"/>
          <p:cNvGrpSpPr/>
          <p:nvPr/>
        </p:nvGrpSpPr>
        <p:grpSpPr>
          <a:xfrm>
            <a:off x="5820984" y="4785883"/>
            <a:ext cx="625250" cy="659086"/>
            <a:chOff x="3008783" y="5184154"/>
            <a:chExt cx="795753" cy="968212"/>
          </a:xfrm>
        </p:grpSpPr>
        <p:sp>
          <p:nvSpPr>
            <p:cNvPr id="131" name="정육면체 13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32" name="정육면체 13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33" name="정육면체 13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34" name="그룹 133"/>
          <p:cNvGrpSpPr/>
          <p:nvPr/>
        </p:nvGrpSpPr>
        <p:grpSpPr>
          <a:xfrm>
            <a:off x="6366331" y="4455378"/>
            <a:ext cx="625250" cy="659086"/>
            <a:chOff x="3008783" y="5184154"/>
            <a:chExt cx="795753" cy="968212"/>
          </a:xfrm>
        </p:grpSpPr>
        <p:sp>
          <p:nvSpPr>
            <p:cNvPr id="138" name="정육면체 13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39" name="정육면체 13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0" name="정육면체 13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6915241" y="4080308"/>
            <a:ext cx="625250" cy="659086"/>
            <a:chOff x="3008783" y="5184154"/>
            <a:chExt cx="795753" cy="968212"/>
          </a:xfrm>
        </p:grpSpPr>
        <p:sp>
          <p:nvSpPr>
            <p:cNvPr id="142" name="정육면체 14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3" name="정육면체 14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4" name="정육면체 14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45" name="그룹 144"/>
          <p:cNvGrpSpPr/>
          <p:nvPr/>
        </p:nvGrpSpPr>
        <p:grpSpPr>
          <a:xfrm>
            <a:off x="4767889" y="6135973"/>
            <a:ext cx="625250" cy="659086"/>
            <a:chOff x="3008783" y="5184154"/>
            <a:chExt cx="795753" cy="968212"/>
          </a:xfrm>
        </p:grpSpPr>
        <p:sp>
          <p:nvSpPr>
            <p:cNvPr id="146" name="정육면체 14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7" name="정육면체 14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8" name="정육면체 14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49" name="그룹 148"/>
          <p:cNvGrpSpPr/>
          <p:nvPr/>
        </p:nvGrpSpPr>
        <p:grpSpPr>
          <a:xfrm>
            <a:off x="5314241" y="5683905"/>
            <a:ext cx="625250" cy="659086"/>
            <a:chOff x="3008783" y="5184154"/>
            <a:chExt cx="795753" cy="968212"/>
          </a:xfrm>
        </p:grpSpPr>
        <p:sp>
          <p:nvSpPr>
            <p:cNvPr id="150" name="정육면체 149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1" name="정육면체 150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2" name="정육면체 151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53" name="그룹 152"/>
          <p:cNvGrpSpPr/>
          <p:nvPr/>
        </p:nvGrpSpPr>
        <p:grpSpPr>
          <a:xfrm>
            <a:off x="5859588" y="5221197"/>
            <a:ext cx="625250" cy="659086"/>
            <a:chOff x="3008783" y="5184154"/>
            <a:chExt cx="795753" cy="968212"/>
          </a:xfrm>
        </p:grpSpPr>
        <p:sp>
          <p:nvSpPr>
            <p:cNvPr id="154" name="정육면체 15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5" name="정육면체 15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6" name="정육면체 155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57" name="그룹 156"/>
          <p:cNvGrpSpPr/>
          <p:nvPr/>
        </p:nvGrpSpPr>
        <p:grpSpPr>
          <a:xfrm>
            <a:off x="6408499" y="4769009"/>
            <a:ext cx="625250" cy="659086"/>
            <a:chOff x="3008783" y="5184154"/>
            <a:chExt cx="795753" cy="968212"/>
          </a:xfrm>
        </p:grpSpPr>
        <p:sp>
          <p:nvSpPr>
            <p:cNvPr id="158" name="정육면체 15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9" name="정육면체 15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60" name="정육면체 15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pic>
        <p:nvPicPr>
          <p:cNvPr id="171" name="그림 1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3158006" y="3178636"/>
            <a:ext cx="631930" cy="547476"/>
          </a:xfrm>
          <a:prstGeom prst="rect">
            <a:avLst/>
          </a:prstGeom>
        </p:spPr>
      </p:pic>
      <p:pic>
        <p:nvPicPr>
          <p:cNvPr id="173" name="그림 1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5">
            <a:off x="6312208" y="5920018"/>
            <a:ext cx="944220" cy="818031"/>
          </a:xfrm>
          <a:prstGeom prst="rect">
            <a:avLst/>
          </a:prstGeom>
        </p:spPr>
      </p:pic>
      <p:pic>
        <p:nvPicPr>
          <p:cNvPr id="174" name="그림 1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5415644" y="2738996"/>
            <a:ext cx="488204" cy="422958"/>
          </a:xfrm>
          <a:prstGeom prst="rect">
            <a:avLst/>
          </a:prstGeom>
        </p:spPr>
      </p:pic>
      <p:grpSp>
        <p:nvGrpSpPr>
          <p:cNvPr id="175" name="그룹 174"/>
          <p:cNvGrpSpPr/>
          <p:nvPr/>
        </p:nvGrpSpPr>
        <p:grpSpPr>
          <a:xfrm>
            <a:off x="5951733" y="5956853"/>
            <a:ext cx="926047" cy="453987"/>
            <a:chOff x="2161329" y="5210916"/>
            <a:chExt cx="959960" cy="666918"/>
          </a:xfrm>
        </p:grpSpPr>
        <p:sp>
          <p:nvSpPr>
            <p:cNvPr id="177" name="TextBox 176"/>
            <p:cNvSpPr txBox="1"/>
            <p:nvPr/>
          </p:nvSpPr>
          <p:spPr>
            <a:xfrm>
              <a:off x="2161329" y="5290063"/>
              <a:ext cx="959960" cy="5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DXBT1005</a:t>
              </a:r>
            </a:p>
            <a:p>
              <a:pPr algn="ctr"/>
              <a:r>
                <a:rPr lang="en-US" altLang="ko-KR" sz="9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9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273833" y="5210916"/>
              <a:ext cx="734952" cy="316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2216456" y="4905309"/>
            <a:ext cx="1263038" cy="865367"/>
            <a:chOff x="2216455" y="4905307"/>
            <a:chExt cx="1263038" cy="865367"/>
          </a:xfrm>
        </p:grpSpPr>
        <p:pic>
          <p:nvPicPr>
            <p:cNvPr id="172" name="그림 1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15">
              <a:off x="2570709" y="4983344"/>
              <a:ext cx="908784" cy="787330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2216455" y="4905307"/>
              <a:ext cx="997363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105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800" b="1">
                  <a:solidFill>
                    <a:srgbClr val="00B0F0"/>
                  </a:solidFill>
                  <a:latin typeface="+mn-ea"/>
                </a:rPr>
                <a:t>9.8km/h(F/1</a:t>
              </a:r>
              <a:r>
                <a:rPr lang="en-US" altLang="ko-KR" sz="800" b="1" smtClean="0">
                  <a:solidFill>
                    <a:srgbClr val="00B0F0"/>
                  </a:solidFill>
                  <a:latin typeface="+mn-ea"/>
                </a:rPr>
                <a:t>)</a:t>
              </a:r>
              <a:endParaRPr lang="en-US" altLang="ko-KR" sz="800" b="1" smtClean="0">
                <a:latin typeface="+mn-ea"/>
              </a:endParaRPr>
            </a:p>
          </p:txBody>
        </p:sp>
      </p:grpSp>
      <p:sp>
        <p:nvSpPr>
          <p:cNvPr id="200" name="양쪽 모서리가 둥근 사각형 199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01" name="이등변 삼각형 200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20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1" name="그룹 210"/>
          <p:cNvGrpSpPr/>
          <p:nvPr/>
        </p:nvGrpSpPr>
        <p:grpSpPr>
          <a:xfrm>
            <a:off x="104498" y="3421222"/>
            <a:ext cx="625250" cy="659086"/>
            <a:chOff x="3008783" y="5184154"/>
            <a:chExt cx="795753" cy="968212"/>
          </a:xfrm>
        </p:grpSpPr>
        <p:sp>
          <p:nvSpPr>
            <p:cNvPr id="212" name="정육면체 21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3" name="정육면체 21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4" name="정육면체 21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15" name="그룹 214"/>
          <p:cNvGrpSpPr/>
          <p:nvPr/>
        </p:nvGrpSpPr>
        <p:grpSpPr>
          <a:xfrm>
            <a:off x="650851" y="3277626"/>
            <a:ext cx="625250" cy="659086"/>
            <a:chOff x="3008783" y="5184154"/>
            <a:chExt cx="795753" cy="968212"/>
          </a:xfrm>
        </p:grpSpPr>
        <p:sp>
          <p:nvSpPr>
            <p:cNvPr id="216" name="정육면체 21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7" name="정육면체 21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8" name="정육면체 21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23" name="그룹 222"/>
          <p:cNvGrpSpPr/>
          <p:nvPr/>
        </p:nvGrpSpPr>
        <p:grpSpPr>
          <a:xfrm>
            <a:off x="5434141" y="2037125"/>
            <a:ext cx="625250" cy="659086"/>
            <a:chOff x="3008783" y="5184154"/>
            <a:chExt cx="795753" cy="968212"/>
          </a:xfrm>
        </p:grpSpPr>
        <p:sp>
          <p:nvSpPr>
            <p:cNvPr id="224" name="정육면체 22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5" name="정육면체 22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6" name="정육면체 225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227" name="정육면체 226"/>
          <p:cNvSpPr/>
          <p:nvPr/>
        </p:nvSpPr>
        <p:spPr bwMode="auto">
          <a:xfrm>
            <a:off x="5982401" y="2283757"/>
            <a:ext cx="625250" cy="266056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8" name="정육면체 227"/>
          <p:cNvSpPr/>
          <p:nvPr/>
        </p:nvSpPr>
        <p:spPr bwMode="auto">
          <a:xfrm>
            <a:off x="5982401" y="2090961"/>
            <a:ext cx="625250" cy="266056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29" name="그룹 228"/>
          <p:cNvGrpSpPr/>
          <p:nvPr/>
        </p:nvGrpSpPr>
        <p:grpSpPr>
          <a:xfrm>
            <a:off x="6967785" y="1649641"/>
            <a:ext cx="625250" cy="659086"/>
            <a:chOff x="3008783" y="5184154"/>
            <a:chExt cx="795753" cy="968212"/>
          </a:xfrm>
        </p:grpSpPr>
        <p:sp>
          <p:nvSpPr>
            <p:cNvPr id="230" name="정육면체 229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1" name="정육면체 230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2" name="정육면체 231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64" name="그룹 263"/>
          <p:cNvGrpSpPr/>
          <p:nvPr/>
        </p:nvGrpSpPr>
        <p:grpSpPr>
          <a:xfrm>
            <a:off x="3741277" y="2962456"/>
            <a:ext cx="3194022" cy="3581634"/>
            <a:chOff x="3741277" y="2962456"/>
            <a:chExt cx="3194022" cy="3581634"/>
          </a:xfrm>
        </p:grpSpPr>
        <p:sp>
          <p:nvSpPr>
            <p:cNvPr id="163" name="원통 162"/>
            <p:cNvSpPr/>
            <p:nvPr/>
          </p:nvSpPr>
          <p:spPr bwMode="auto">
            <a:xfrm>
              <a:off x="4933326" y="2962456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61" name="원통 160"/>
            <p:cNvSpPr/>
            <p:nvPr/>
          </p:nvSpPr>
          <p:spPr bwMode="auto">
            <a:xfrm>
              <a:off x="6172212" y="3927888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62" name="원통 161"/>
            <p:cNvSpPr/>
            <p:nvPr/>
          </p:nvSpPr>
          <p:spPr bwMode="auto">
            <a:xfrm>
              <a:off x="5398735" y="4332861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64" name="원통 163"/>
            <p:cNvSpPr/>
            <p:nvPr/>
          </p:nvSpPr>
          <p:spPr bwMode="auto">
            <a:xfrm>
              <a:off x="4159849" y="3367429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67" name="정육면체 166"/>
            <p:cNvSpPr/>
            <p:nvPr/>
          </p:nvSpPr>
          <p:spPr bwMode="auto">
            <a:xfrm rot="2350366">
              <a:off x="4455475" y="3324249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2" name="정육면체 261"/>
            <p:cNvSpPr/>
            <p:nvPr/>
          </p:nvSpPr>
          <p:spPr bwMode="auto">
            <a:xfrm rot="2350366">
              <a:off x="3741277" y="3765311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165" name="빗면 164"/>
          <p:cNvSpPr/>
          <p:nvPr/>
        </p:nvSpPr>
        <p:spPr bwMode="auto">
          <a:xfrm rot="18449948">
            <a:off x="5012250" y="3347567"/>
            <a:ext cx="486651" cy="543950"/>
          </a:xfrm>
          <a:prstGeom prst="bevel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0" name="Warning"/>
          <p:cNvSpPr>
            <a:spLocks noChangeAspect="1" noEditPoints="1"/>
          </p:cNvSpPr>
          <p:nvPr/>
        </p:nvSpPr>
        <p:spPr bwMode="auto">
          <a:xfrm>
            <a:off x="5074156" y="3231049"/>
            <a:ext cx="293135" cy="218359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4745315" y="3413772"/>
            <a:ext cx="95489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smtClean="0">
                <a:latin typeface="+mn-ea"/>
              </a:rPr>
              <a:t>23MPH</a:t>
            </a:r>
          </a:p>
          <a:p>
            <a:pPr algn="ctr"/>
            <a:r>
              <a:rPr lang="en-US" altLang="ko-KR" sz="105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45/100</a:t>
            </a:r>
            <a:endParaRPr lang="en-US" altLang="ko-KR" sz="1050" b="1" smtClean="0">
              <a:solidFill>
                <a:srgbClr val="FF6600"/>
              </a:solidFill>
              <a:latin typeface="+mn-ea"/>
            </a:endParaRPr>
          </a:p>
          <a:p>
            <a:pPr algn="ctr"/>
            <a:r>
              <a:rPr lang="en-US" altLang="ko-KR" sz="1000" b="1" smtClean="0">
                <a:latin typeface="+mn-ea"/>
              </a:rPr>
              <a:t>Automatic</a:t>
            </a:r>
          </a:p>
          <a:p>
            <a:pPr algn="ctr"/>
            <a:r>
              <a:rPr lang="en-US" altLang="ko-KR" sz="1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B04</a:t>
            </a:r>
            <a:endParaRPr lang="ko-KR" altLang="en-US" sz="1000" b="1" dirty="0" smtClean="0">
              <a:latin typeface="+mn-ea"/>
            </a:endParaRPr>
          </a:p>
        </p:txBody>
      </p:sp>
      <p:grpSp>
        <p:nvGrpSpPr>
          <p:cNvPr id="190" name="그룹 189"/>
          <p:cNvGrpSpPr/>
          <p:nvPr/>
        </p:nvGrpSpPr>
        <p:grpSpPr>
          <a:xfrm>
            <a:off x="5112637" y="2521863"/>
            <a:ext cx="754273" cy="407820"/>
            <a:chOff x="2161329" y="5210916"/>
            <a:chExt cx="959960" cy="599098"/>
          </a:xfrm>
        </p:grpSpPr>
        <p:sp>
          <p:nvSpPr>
            <p:cNvPr id="191" name="TextBox 190"/>
            <p:cNvSpPr txBox="1"/>
            <p:nvPr/>
          </p:nvSpPr>
          <p:spPr>
            <a:xfrm>
              <a:off x="2161329" y="5290063"/>
              <a:ext cx="959960" cy="51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</a:p>
            <a:p>
              <a:pPr algn="ctr"/>
              <a:r>
                <a:rPr lang="en-US" altLang="ko-KR" sz="700" b="1" smtClean="0">
                  <a:solidFill>
                    <a:srgbClr val="00B0F0"/>
                  </a:solidFill>
                  <a:latin typeface="+mn-ea"/>
                </a:rPr>
                <a:t>9.8km/h(F/1)</a:t>
              </a:r>
              <a:endParaRPr lang="ko-KR" altLang="en-US" sz="7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2273833" y="5210916"/>
              <a:ext cx="734952" cy="27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smtClean="0">
                  <a:latin typeface="+mn-ea"/>
                </a:rPr>
                <a:t>23MPH</a:t>
              </a:r>
            </a:p>
          </p:txBody>
        </p:sp>
      </p:grpSp>
      <p:sp>
        <p:nvSpPr>
          <p:cNvPr id="179" name="Warning"/>
          <p:cNvSpPr>
            <a:spLocks noChangeAspect="1" noEditPoints="1"/>
          </p:cNvSpPr>
          <p:nvPr/>
        </p:nvSpPr>
        <p:spPr bwMode="auto">
          <a:xfrm>
            <a:off x="6238946" y="5752665"/>
            <a:ext cx="293135" cy="218359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91" name="그룹 290"/>
          <p:cNvGrpSpPr/>
          <p:nvPr/>
        </p:nvGrpSpPr>
        <p:grpSpPr>
          <a:xfrm>
            <a:off x="1856162" y="1847987"/>
            <a:ext cx="1799964" cy="1882166"/>
            <a:chOff x="1165253" y="842773"/>
            <a:chExt cx="3194022" cy="3581634"/>
          </a:xfrm>
        </p:grpSpPr>
        <p:sp>
          <p:nvSpPr>
            <p:cNvPr id="266" name="원통 265"/>
            <p:cNvSpPr/>
            <p:nvPr/>
          </p:nvSpPr>
          <p:spPr bwMode="auto">
            <a:xfrm>
              <a:off x="2357302" y="842773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7" name="원통 266"/>
            <p:cNvSpPr/>
            <p:nvPr/>
          </p:nvSpPr>
          <p:spPr bwMode="auto">
            <a:xfrm>
              <a:off x="3596188" y="1808205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8" name="원통 267"/>
            <p:cNvSpPr/>
            <p:nvPr/>
          </p:nvSpPr>
          <p:spPr bwMode="auto">
            <a:xfrm>
              <a:off x="2822711" y="2213178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9" name="원통 268"/>
            <p:cNvSpPr/>
            <p:nvPr/>
          </p:nvSpPr>
          <p:spPr bwMode="auto">
            <a:xfrm>
              <a:off x="1583825" y="1247746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0" name="정육면체 269"/>
            <p:cNvSpPr/>
            <p:nvPr/>
          </p:nvSpPr>
          <p:spPr bwMode="auto">
            <a:xfrm rot="2350366">
              <a:off x="1879451" y="1204566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1" name="정육면체 270"/>
            <p:cNvSpPr/>
            <p:nvPr/>
          </p:nvSpPr>
          <p:spPr bwMode="auto">
            <a:xfrm rot="2350366">
              <a:off x="1165253" y="1645628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5" name="빗면 274"/>
            <p:cNvSpPr/>
            <p:nvPr/>
          </p:nvSpPr>
          <p:spPr bwMode="auto">
            <a:xfrm rot="18449948">
              <a:off x="2527087" y="1285112"/>
              <a:ext cx="486651" cy="543950"/>
            </a:xfrm>
            <a:prstGeom prst="bevel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4" name="Warning"/>
            <p:cNvSpPr>
              <a:spLocks noChangeAspect="1" noEditPoints="1"/>
            </p:cNvSpPr>
            <p:nvPr/>
          </p:nvSpPr>
          <p:spPr bwMode="auto">
            <a:xfrm>
              <a:off x="2597818" y="1117884"/>
              <a:ext cx="293135" cy="218359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2203061" y="1294088"/>
              <a:ext cx="1146294" cy="117135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ko-KR" sz="9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900" b="1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45/100</a:t>
              </a:r>
              <a:endParaRPr lang="en-US" altLang="ko-KR" sz="900" b="1" smtClean="0">
                <a:solidFill>
                  <a:srgbClr val="FF6600"/>
                </a:solidFill>
                <a:latin typeface="+mn-ea"/>
              </a:endParaRPr>
            </a:p>
            <a:p>
              <a:pPr algn="ctr"/>
              <a:r>
                <a:rPr lang="en-US" altLang="ko-KR" sz="800" b="1" smtClean="0">
                  <a:latin typeface="+mn-ea"/>
                </a:rPr>
                <a:t>Automatic</a:t>
              </a:r>
            </a:p>
            <a:p>
              <a:pPr algn="ctr"/>
              <a:r>
                <a:rPr lang="en-US" altLang="ko-KR" sz="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C05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grpSp>
        <p:nvGrpSpPr>
          <p:cNvPr id="302" name="그룹 301"/>
          <p:cNvGrpSpPr/>
          <p:nvPr/>
        </p:nvGrpSpPr>
        <p:grpSpPr>
          <a:xfrm>
            <a:off x="4958994" y="1065901"/>
            <a:ext cx="1627227" cy="1701540"/>
            <a:chOff x="1165253" y="842773"/>
            <a:chExt cx="3194022" cy="3581634"/>
          </a:xfrm>
        </p:grpSpPr>
        <p:sp>
          <p:nvSpPr>
            <p:cNvPr id="303" name="원통 302"/>
            <p:cNvSpPr/>
            <p:nvPr/>
          </p:nvSpPr>
          <p:spPr bwMode="auto">
            <a:xfrm>
              <a:off x="2357302" y="842773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4" name="원통 303"/>
            <p:cNvSpPr/>
            <p:nvPr/>
          </p:nvSpPr>
          <p:spPr bwMode="auto">
            <a:xfrm>
              <a:off x="3596188" y="1808205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5" name="원통 304"/>
            <p:cNvSpPr/>
            <p:nvPr/>
          </p:nvSpPr>
          <p:spPr bwMode="auto">
            <a:xfrm>
              <a:off x="2822711" y="2213178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6" name="원통 305"/>
            <p:cNvSpPr/>
            <p:nvPr/>
          </p:nvSpPr>
          <p:spPr bwMode="auto">
            <a:xfrm>
              <a:off x="1583825" y="1247746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7" name="정육면체 306"/>
            <p:cNvSpPr/>
            <p:nvPr/>
          </p:nvSpPr>
          <p:spPr bwMode="auto">
            <a:xfrm rot="2350366">
              <a:off x="1879451" y="1204566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8" name="정육면체 307"/>
            <p:cNvSpPr/>
            <p:nvPr/>
          </p:nvSpPr>
          <p:spPr bwMode="auto">
            <a:xfrm rot="2350366">
              <a:off x="1165253" y="1645628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9" name="빗면 308"/>
            <p:cNvSpPr/>
            <p:nvPr/>
          </p:nvSpPr>
          <p:spPr bwMode="auto">
            <a:xfrm rot="18449948">
              <a:off x="2527087" y="1285112"/>
              <a:ext cx="486651" cy="543950"/>
            </a:xfrm>
            <a:prstGeom prst="bevel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0" name="Warning"/>
            <p:cNvSpPr>
              <a:spLocks noChangeAspect="1" noEditPoints="1"/>
            </p:cNvSpPr>
            <p:nvPr/>
          </p:nvSpPr>
          <p:spPr bwMode="auto">
            <a:xfrm>
              <a:off x="2597818" y="1117884"/>
              <a:ext cx="293135" cy="218359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2203061" y="1294088"/>
              <a:ext cx="1146294" cy="129570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ko-KR" sz="9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900" b="1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45/100</a:t>
              </a:r>
              <a:endParaRPr lang="en-US" altLang="ko-KR" sz="900" b="1" smtClean="0">
                <a:solidFill>
                  <a:srgbClr val="FF6600"/>
                </a:solidFill>
                <a:latin typeface="+mn-ea"/>
              </a:endParaRPr>
            </a:p>
            <a:p>
              <a:pPr algn="ctr"/>
              <a:r>
                <a:rPr lang="en-US" altLang="ko-KR" sz="800" b="1" smtClean="0">
                  <a:latin typeface="+mn-ea"/>
                </a:rPr>
                <a:t>Automatic</a:t>
              </a:r>
            </a:p>
            <a:p>
              <a:pPr algn="ctr"/>
              <a:r>
                <a:rPr lang="en-US" altLang="ko-KR" sz="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C04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grpSp>
        <p:nvGrpSpPr>
          <p:cNvPr id="312" name="그룹 311"/>
          <p:cNvGrpSpPr/>
          <p:nvPr/>
        </p:nvGrpSpPr>
        <p:grpSpPr>
          <a:xfrm>
            <a:off x="104499" y="2265313"/>
            <a:ext cx="514402" cy="542239"/>
            <a:chOff x="3008783" y="5184154"/>
            <a:chExt cx="795753" cy="968212"/>
          </a:xfrm>
        </p:grpSpPr>
        <p:sp>
          <p:nvSpPr>
            <p:cNvPr id="313" name="정육면체 31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4" name="정육면체 31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5" name="정육면체 31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16" name="그룹 315"/>
          <p:cNvGrpSpPr/>
          <p:nvPr/>
        </p:nvGrpSpPr>
        <p:grpSpPr>
          <a:xfrm>
            <a:off x="561839" y="2178361"/>
            <a:ext cx="514402" cy="542239"/>
            <a:chOff x="3008783" y="5184154"/>
            <a:chExt cx="795753" cy="968212"/>
          </a:xfrm>
        </p:grpSpPr>
        <p:sp>
          <p:nvSpPr>
            <p:cNvPr id="317" name="정육면체 31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8" name="정육면체 31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9" name="정육면체 31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1018901" y="2071105"/>
            <a:ext cx="514402" cy="542239"/>
            <a:chOff x="3008783" y="5184154"/>
            <a:chExt cx="795753" cy="968212"/>
          </a:xfrm>
        </p:grpSpPr>
        <p:sp>
          <p:nvSpPr>
            <p:cNvPr id="321" name="정육면체 32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2" name="정육면체 32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3" name="정육면체 32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24" name="그룹 323"/>
          <p:cNvGrpSpPr/>
          <p:nvPr/>
        </p:nvGrpSpPr>
        <p:grpSpPr>
          <a:xfrm>
            <a:off x="1476242" y="1984153"/>
            <a:ext cx="514402" cy="542239"/>
            <a:chOff x="3008783" y="5184154"/>
            <a:chExt cx="795753" cy="968212"/>
          </a:xfrm>
        </p:grpSpPr>
        <p:sp>
          <p:nvSpPr>
            <p:cNvPr id="325" name="정육면체 32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6" name="정육면체 32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7" name="정육면체 32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28" name="그룹 327"/>
          <p:cNvGrpSpPr/>
          <p:nvPr/>
        </p:nvGrpSpPr>
        <p:grpSpPr>
          <a:xfrm>
            <a:off x="3122950" y="1633460"/>
            <a:ext cx="514402" cy="542239"/>
            <a:chOff x="3008783" y="5184154"/>
            <a:chExt cx="795753" cy="968212"/>
          </a:xfrm>
        </p:grpSpPr>
        <p:sp>
          <p:nvSpPr>
            <p:cNvPr id="329" name="정육면체 32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0" name="정육면체 32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1" name="정육면체 33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32" name="그룹 331"/>
          <p:cNvGrpSpPr/>
          <p:nvPr/>
        </p:nvGrpSpPr>
        <p:grpSpPr>
          <a:xfrm>
            <a:off x="3580291" y="1546509"/>
            <a:ext cx="514402" cy="542239"/>
            <a:chOff x="3008783" y="5184154"/>
            <a:chExt cx="795753" cy="968212"/>
          </a:xfrm>
        </p:grpSpPr>
        <p:sp>
          <p:nvSpPr>
            <p:cNvPr id="333" name="정육면체 33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4" name="정육면체 33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5" name="정육면체 33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36" name="그룹 335"/>
          <p:cNvGrpSpPr/>
          <p:nvPr/>
        </p:nvGrpSpPr>
        <p:grpSpPr>
          <a:xfrm>
            <a:off x="4031455" y="1454815"/>
            <a:ext cx="514402" cy="542239"/>
            <a:chOff x="3008783" y="5184154"/>
            <a:chExt cx="795753" cy="968212"/>
          </a:xfrm>
        </p:grpSpPr>
        <p:sp>
          <p:nvSpPr>
            <p:cNvPr id="337" name="정육면체 33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8" name="정육면체 33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9" name="정육면체 33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40" name="그룹 339"/>
          <p:cNvGrpSpPr/>
          <p:nvPr/>
        </p:nvGrpSpPr>
        <p:grpSpPr>
          <a:xfrm>
            <a:off x="6827206" y="858562"/>
            <a:ext cx="514402" cy="542239"/>
            <a:chOff x="3008783" y="5184154"/>
            <a:chExt cx="795753" cy="968212"/>
          </a:xfrm>
        </p:grpSpPr>
        <p:sp>
          <p:nvSpPr>
            <p:cNvPr id="341" name="정육면체 34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2" name="정육면체 34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3" name="정육면체 34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2807175" y="2914669"/>
            <a:ext cx="997363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smtClean="0">
                <a:latin typeface="+mn-ea"/>
              </a:rPr>
              <a:t>23MPH</a:t>
            </a:r>
          </a:p>
          <a:p>
            <a:pPr algn="ctr"/>
            <a:r>
              <a:rPr lang="en-US" altLang="ko-KR" sz="105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T1012</a:t>
            </a:r>
          </a:p>
          <a:p>
            <a:pPr algn="ctr"/>
            <a:r>
              <a:rPr lang="en-US" altLang="ko-KR" sz="800" b="1">
                <a:solidFill>
                  <a:srgbClr val="00B0F0"/>
                </a:solidFill>
                <a:latin typeface="+mn-ea"/>
              </a:rPr>
              <a:t>9.8km/h(F/1</a:t>
            </a:r>
            <a:r>
              <a:rPr lang="en-US" altLang="ko-KR" sz="800" b="1" smtClean="0">
                <a:solidFill>
                  <a:srgbClr val="00B0F0"/>
                </a:solidFill>
                <a:latin typeface="+mn-ea"/>
              </a:rPr>
              <a:t>)</a:t>
            </a:r>
            <a:endParaRPr lang="en-US" altLang="ko-KR" sz="800" b="1" smtClean="0">
              <a:latin typeface="+mn-ea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3687386" y="4242001"/>
            <a:ext cx="997363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smtClean="0">
                <a:latin typeface="+mn-ea"/>
              </a:rPr>
              <a:t>23MPH</a:t>
            </a:r>
          </a:p>
          <a:p>
            <a:pPr algn="ctr"/>
            <a:r>
              <a:rPr lang="en-US" altLang="ko-KR" sz="105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T1012</a:t>
            </a:r>
          </a:p>
          <a:p>
            <a:pPr algn="ctr"/>
            <a:r>
              <a:rPr lang="en-US" altLang="ko-KR" sz="800" b="1">
                <a:solidFill>
                  <a:srgbClr val="00B0F0"/>
                </a:solidFill>
                <a:latin typeface="+mn-ea"/>
              </a:rPr>
              <a:t>9.8km/h(F/1</a:t>
            </a:r>
            <a:r>
              <a:rPr lang="en-US" altLang="ko-KR" sz="800" b="1" smtClean="0">
                <a:solidFill>
                  <a:srgbClr val="00B0F0"/>
                </a:solidFill>
                <a:latin typeface="+mn-ea"/>
              </a:rPr>
              <a:t>)</a:t>
            </a:r>
            <a:endParaRPr lang="en-US" altLang="ko-KR" sz="800" b="1" smtClean="0">
              <a:latin typeface="+mn-ea"/>
            </a:endParaRPr>
          </a:p>
        </p:txBody>
      </p:sp>
      <p:pic>
        <p:nvPicPr>
          <p:cNvPr id="344" name="그림 3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3752857" y="952416"/>
            <a:ext cx="631930" cy="547476"/>
          </a:xfrm>
          <a:prstGeom prst="rect">
            <a:avLst/>
          </a:prstGeom>
        </p:spPr>
      </p:pic>
      <p:sp>
        <p:nvSpPr>
          <p:cNvPr id="345" name="TextBox 344"/>
          <p:cNvSpPr txBox="1"/>
          <p:nvPr/>
        </p:nvSpPr>
        <p:spPr>
          <a:xfrm>
            <a:off x="3353474" y="704631"/>
            <a:ext cx="9973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b="1" smtClean="0">
                <a:latin typeface="+mn-ea"/>
              </a:rPr>
              <a:t>30MPH</a:t>
            </a:r>
          </a:p>
          <a:p>
            <a:pPr algn="ctr"/>
            <a:r>
              <a:rPr lang="en-US" altLang="ko-KR" sz="1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T1012</a:t>
            </a:r>
          </a:p>
          <a:p>
            <a:pPr algn="ctr"/>
            <a:r>
              <a:rPr lang="en-US" altLang="ko-KR" sz="700" b="1" smtClean="0">
                <a:solidFill>
                  <a:srgbClr val="00B0F0"/>
                </a:solidFill>
                <a:latin typeface="+mn-ea"/>
              </a:rPr>
              <a:t>10.5km/h(F/0)</a:t>
            </a:r>
            <a:endParaRPr lang="en-US" altLang="ko-KR" sz="700" b="1" smtClean="0">
              <a:latin typeface="+mn-ea"/>
            </a:endParaRPr>
          </a:p>
        </p:txBody>
      </p:sp>
      <p:grpSp>
        <p:nvGrpSpPr>
          <p:cNvPr id="346" name="그룹 345"/>
          <p:cNvGrpSpPr/>
          <p:nvPr/>
        </p:nvGrpSpPr>
        <p:grpSpPr>
          <a:xfrm>
            <a:off x="104498" y="4489670"/>
            <a:ext cx="625250" cy="659086"/>
            <a:chOff x="3008783" y="5184154"/>
            <a:chExt cx="795753" cy="968212"/>
          </a:xfrm>
        </p:grpSpPr>
        <p:sp>
          <p:nvSpPr>
            <p:cNvPr id="347" name="정육면체 34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8" name="정육면체 34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9" name="정육면체 34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50" name="그룹 349"/>
          <p:cNvGrpSpPr/>
          <p:nvPr/>
        </p:nvGrpSpPr>
        <p:grpSpPr>
          <a:xfrm>
            <a:off x="650851" y="4346074"/>
            <a:ext cx="625250" cy="659086"/>
            <a:chOff x="3008783" y="5184154"/>
            <a:chExt cx="795753" cy="968212"/>
          </a:xfrm>
        </p:grpSpPr>
        <p:sp>
          <p:nvSpPr>
            <p:cNvPr id="351" name="정육면체 35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2" name="정육면체 35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3" name="정육면체 35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54" name="그룹 353"/>
          <p:cNvGrpSpPr/>
          <p:nvPr/>
        </p:nvGrpSpPr>
        <p:grpSpPr>
          <a:xfrm>
            <a:off x="561838" y="1062292"/>
            <a:ext cx="364839" cy="434983"/>
            <a:chOff x="3008783" y="5184154"/>
            <a:chExt cx="795753" cy="968212"/>
          </a:xfrm>
        </p:grpSpPr>
        <p:sp>
          <p:nvSpPr>
            <p:cNvPr id="355" name="정육면체 35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6" name="정육면체 35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7" name="정육면체 35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58" name="그룹 357"/>
          <p:cNvGrpSpPr/>
          <p:nvPr/>
        </p:nvGrpSpPr>
        <p:grpSpPr>
          <a:xfrm>
            <a:off x="893821" y="1008435"/>
            <a:ext cx="364839" cy="434983"/>
            <a:chOff x="3008783" y="5184154"/>
            <a:chExt cx="795753" cy="968212"/>
          </a:xfrm>
        </p:grpSpPr>
        <p:sp>
          <p:nvSpPr>
            <p:cNvPr id="359" name="정육면체 35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0" name="정육면체 35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1" name="정육면체 36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62" name="그룹 361"/>
          <p:cNvGrpSpPr/>
          <p:nvPr/>
        </p:nvGrpSpPr>
        <p:grpSpPr>
          <a:xfrm>
            <a:off x="1214268" y="944119"/>
            <a:ext cx="364839" cy="434983"/>
            <a:chOff x="3008783" y="5184154"/>
            <a:chExt cx="795753" cy="968212"/>
          </a:xfrm>
        </p:grpSpPr>
        <p:sp>
          <p:nvSpPr>
            <p:cNvPr id="363" name="정육면체 36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4" name="정육면체 36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5" name="정육면체 36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66" name="그룹 365"/>
          <p:cNvGrpSpPr/>
          <p:nvPr/>
        </p:nvGrpSpPr>
        <p:grpSpPr>
          <a:xfrm>
            <a:off x="1540094" y="889035"/>
            <a:ext cx="364839" cy="434983"/>
            <a:chOff x="3008783" y="5184154"/>
            <a:chExt cx="795753" cy="968212"/>
          </a:xfrm>
        </p:grpSpPr>
        <p:sp>
          <p:nvSpPr>
            <p:cNvPr id="367" name="정육면체 36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8" name="정육면체 36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9" name="정육면체 36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70" name="그룹 369"/>
          <p:cNvGrpSpPr/>
          <p:nvPr/>
        </p:nvGrpSpPr>
        <p:grpSpPr>
          <a:xfrm>
            <a:off x="1872077" y="835178"/>
            <a:ext cx="364839" cy="434983"/>
            <a:chOff x="3008783" y="5184154"/>
            <a:chExt cx="795753" cy="968212"/>
          </a:xfrm>
        </p:grpSpPr>
        <p:sp>
          <p:nvSpPr>
            <p:cNvPr id="371" name="정육면체 37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2" name="정육면체 37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3" name="정육면체 37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74" name="그룹 373"/>
          <p:cNvGrpSpPr/>
          <p:nvPr/>
        </p:nvGrpSpPr>
        <p:grpSpPr>
          <a:xfrm>
            <a:off x="2192522" y="787046"/>
            <a:ext cx="364839" cy="434983"/>
            <a:chOff x="3008783" y="5184154"/>
            <a:chExt cx="795753" cy="968212"/>
          </a:xfrm>
        </p:grpSpPr>
        <p:sp>
          <p:nvSpPr>
            <p:cNvPr id="375" name="정육면체 37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6" name="정육면체 37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77" name="정육면체 37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378" name="타원 377"/>
          <p:cNvSpPr/>
          <p:nvPr/>
        </p:nvSpPr>
        <p:spPr>
          <a:xfrm>
            <a:off x="3491316" y="84915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79" name="타원 378"/>
          <p:cNvSpPr/>
          <p:nvPr/>
        </p:nvSpPr>
        <p:spPr>
          <a:xfrm>
            <a:off x="4723120" y="3684627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80" name="타원 379"/>
          <p:cNvSpPr/>
          <p:nvPr/>
        </p:nvSpPr>
        <p:spPr>
          <a:xfrm>
            <a:off x="6588956" y="584681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81" name="타원 380"/>
          <p:cNvSpPr/>
          <p:nvPr/>
        </p:nvSpPr>
        <p:spPr>
          <a:xfrm>
            <a:off x="3765807" y="5628229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82" name="타원 381"/>
          <p:cNvSpPr/>
          <p:nvPr/>
        </p:nvSpPr>
        <p:spPr>
          <a:xfrm>
            <a:off x="1962166" y="4950601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383" name="Warning"/>
          <p:cNvSpPr>
            <a:spLocks noChangeAspect="1" noEditPoints="1"/>
          </p:cNvSpPr>
          <p:nvPr/>
        </p:nvSpPr>
        <p:spPr bwMode="auto">
          <a:xfrm>
            <a:off x="3734551" y="601398"/>
            <a:ext cx="208623" cy="155405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96" name="그룹 295"/>
          <p:cNvGrpSpPr/>
          <p:nvPr/>
        </p:nvGrpSpPr>
        <p:grpSpPr>
          <a:xfrm>
            <a:off x="7373047" y="666132"/>
            <a:ext cx="233710" cy="233710"/>
            <a:chOff x="9236813" y="1010266"/>
            <a:chExt cx="354615" cy="354615"/>
          </a:xfrm>
        </p:grpSpPr>
        <p:sp>
          <p:nvSpPr>
            <p:cNvPr id="297" name="타원 296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8" name="뺄셈 기호 297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9" name="뺄셈 기호 298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0" name="뺄셈 기호 299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43" name="그룹 442"/>
          <p:cNvGrpSpPr/>
          <p:nvPr/>
        </p:nvGrpSpPr>
        <p:grpSpPr>
          <a:xfrm>
            <a:off x="6073680" y="655369"/>
            <a:ext cx="1211844" cy="216000"/>
            <a:chOff x="5918343" y="655369"/>
            <a:chExt cx="1211844" cy="216000"/>
          </a:xfrm>
        </p:grpSpPr>
        <p:sp>
          <p:nvSpPr>
            <p:cNvPr id="444" name="직사각형 443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45" name="그룹 444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446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47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48" name="그룹 447"/>
          <p:cNvGrpSpPr/>
          <p:nvPr/>
        </p:nvGrpSpPr>
        <p:grpSpPr>
          <a:xfrm>
            <a:off x="101976" y="645354"/>
            <a:ext cx="3039756" cy="148596"/>
            <a:chOff x="101976" y="645354"/>
            <a:chExt cx="3039756" cy="148596"/>
          </a:xfrm>
        </p:grpSpPr>
        <p:sp>
          <p:nvSpPr>
            <p:cNvPr id="449" name="Warning"/>
            <p:cNvSpPr>
              <a:spLocks noChangeAspect="1" noEditPoints="1"/>
            </p:cNvSpPr>
            <p:nvPr/>
          </p:nvSpPr>
          <p:spPr bwMode="auto">
            <a:xfrm>
              <a:off x="2538386" y="645354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0" name="모서리가 둥근 직사각형 449"/>
            <p:cNvSpPr/>
            <p:nvPr/>
          </p:nvSpPr>
          <p:spPr bwMode="auto">
            <a:xfrm>
              <a:off x="101976" y="649950"/>
              <a:ext cx="714849" cy="144000"/>
            </a:xfrm>
            <a:prstGeom prst="roundRect">
              <a:avLst/>
            </a:prstGeom>
            <a:solidFill>
              <a:srgbClr val="FF000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Critical 10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51" name="모서리가 둥근 직사각형 450"/>
            <p:cNvSpPr/>
            <p:nvPr/>
          </p:nvSpPr>
          <p:spPr bwMode="auto">
            <a:xfrm>
              <a:off x="865377" y="649950"/>
              <a:ext cx="714849" cy="144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Major 23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52" name="모서리가 둥근 직사각형 451"/>
            <p:cNvSpPr/>
            <p:nvPr/>
          </p:nvSpPr>
          <p:spPr bwMode="auto">
            <a:xfrm>
              <a:off x="1640822" y="649950"/>
              <a:ext cx="714849" cy="144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Minor 18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53" name="모서리가 둥근 직사각형 452"/>
            <p:cNvSpPr/>
            <p:nvPr/>
          </p:nvSpPr>
          <p:spPr bwMode="auto">
            <a:xfrm>
              <a:off x="2425332" y="649950"/>
              <a:ext cx="716400" cy="144000"/>
            </a:xfrm>
            <a:prstGeom prst="roundRect">
              <a:avLst/>
            </a:prstGeom>
            <a:solidFill>
              <a:srgbClr val="FF505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System 19 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54" name="그룹 453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455" name="직사각형 454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457" name="그룹 456"/>
          <p:cNvGrpSpPr/>
          <p:nvPr/>
        </p:nvGrpSpPr>
        <p:grpSpPr>
          <a:xfrm>
            <a:off x="7106285" y="962506"/>
            <a:ext cx="749870" cy="3157262"/>
            <a:chOff x="7107498" y="962506"/>
            <a:chExt cx="749870" cy="3157262"/>
          </a:xfrm>
        </p:grpSpPr>
        <p:sp>
          <p:nvSpPr>
            <p:cNvPr id="458" name="직사각형 457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459" name="그룹 458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505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07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08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6" name="TextBox 505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460" name="그룹 459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500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02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03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1" name="TextBox 500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461" name="그룹 460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495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497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498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6" name="TextBox 495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462" name="그룹 461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488" name="그룹 487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490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492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493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91" name="TextBox 490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489" name="TextBox 488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463" name="그룹 462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481" name="그룹 480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483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485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486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4" name="TextBox 483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482" name="TextBox 481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464" name="TextBox 463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466" name="TextBox 465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467" name="그룹 466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476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478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479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7" name="TextBox 476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468" name="TextBox 467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469" name="그룹 468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471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473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474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2" name="TextBox 471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470" name="TextBox 469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510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8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3" name="직선 연결선 312"/>
          <p:cNvCxnSpPr/>
          <p:nvPr/>
        </p:nvCxnSpPr>
        <p:spPr>
          <a:xfrm flipV="1">
            <a:off x="61169" y="1025527"/>
            <a:ext cx="7648314" cy="4634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Monitoring Screen View(1 Screen) : 3D LOD(Level Of Detail) 3</a:t>
            </a:r>
            <a:r>
              <a:rPr lang="ko-KR" altLang="en-US" sz="800" smtClean="0">
                <a:latin typeface="+mj-ea"/>
                <a:ea typeface="+mj-ea"/>
              </a:rPr>
              <a:t>단계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sp>
        <p:nvSpPr>
          <p:cNvPr id="135" name="Title Bar" descr="&lt;SmartSettings&gt;&lt;SmartResize anchorLeft=&quot;Absolute&quot; anchorTop=&quot;Absolute&quot; anchorRight=&quot;Absolute&quot; anchorBottom=&quot;None&quot; /&gt;&lt;/SmartSettings&gt;"/>
          <p:cNvSpPr/>
          <p:nvPr>
            <p:custDataLst>
              <p:tags r:id="rId1"/>
            </p:custDataLst>
          </p:nvPr>
        </p:nvSpPr>
        <p:spPr>
          <a:xfrm>
            <a:off x="83509" y="380857"/>
            <a:ext cx="7533788" cy="228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2286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Virtual Terminal JAT2 (V2.0)</a:t>
            </a:r>
            <a:endParaRPr lang="en-US" sz="9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6" name="곱셈 기호 135"/>
          <p:cNvSpPr/>
          <p:nvPr/>
        </p:nvSpPr>
        <p:spPr bwMode="auto">
          <a:xfrm>
            <a:off x="7427333" y="407416"/>
            <a:ext cx="178025" cy="178025"/>
          </a:xfrm>
          <a:prstGeom prst="mathMultiply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37" name="액자 136"/>
          <p:cNvSpPr/>
          <p:nvPr/>
        </p:nvSpPr>
        <p:spPr bwMode="auto">
          <a:xfrm>
            <a:off x="7290383" y="425976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76" name="액자 175"/>
          <p:cNvSpPr/>
          <p:nvPr/>
        </p:nvSpPr>
        <p:spPr bwMode="auto">
          <a:xfrm>
            <a:off x="7250743" y="473707"/>
            <a:ext cx="97105" cy="97105"/>
          </a:xfrm>
          <a:prstGeom prst="fram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1" name="뺄셈 기호 180"/>
          <p:cNvSpPr/>
          <p:nvPr/>
        </p:nvSpPr>
        <p:spPr bwMode="auto">
          <a:xfrm>
            <a:off x="7048434" y="438643"/>
            <a:ext cx="145656" cy="114430"/>
          </a:xfrm>
          <a:prstGeom prst="mathMinus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827703"/>
              </p:ext>
            </p:extLst>
          </p:nvPr>
        </p:nvGraphicFramePr>
        <p:xfrm>
          <a:off x="7709484" y="849870"/>
          <a:ext cx="2130802" cy="4416448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 1 Screen : LOD 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 표시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화면 확대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/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축소의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단계별로 오브젝트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Visualization,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텍스트 정보 선별 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1~3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단계별 오브젝트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정보량 표시 기준 정책은 추후 논의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ITV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은 발생시만 노출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공통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800" b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RMGC/RTGC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 </a:t>
                      </a: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OTR</a:t>
                      </a:r>
                    </a:p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r>
                        <a:rPr lang="ko-KR" altLang="en-US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lang="en-US" altLang="ko-KR" sz="80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Alarm(Warning)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아이콘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Productivy, ID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 데이터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없음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마우스 롤오버 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ID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표시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커서 </a:t>
                      </a: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Out 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시 사라짐 </a:t>
                      </a: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 Container</a:t>
                      </a:r>
                    </a:p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1" lang="en-US" altLang="ko-K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Reefer</a:t>
                      </a:r>
                      <a:r>
                        <a:rPr kumimoji="1" lang="ko-KR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는 일반 콘테이너와 구분되는 컬러 적용 </a:t>
                      </a: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4" name="직선 연결선 13"/>
          <p:cNvCxnSpPr/>
          <p:nvPr/>
        </p:nvCxnSpPr>
        <p:spPr>
          <a:xfrm flipV="1">
            <a:off x="61169" y="2866603"/>
            <a:ext cx="7607661" cy="159472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flipV="1">
            <a:off x="61170" y="2463510"/>
            <a:ext cx="7595424" cy="13125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V="1">
            <a:off x="61170" y="2343257"/>
            <a:ext cx="7580453" cy="104403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V="1">
            <a:off x="61169" y="3024212"/>
            <a:ext cx="7607661" cy="17880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V="1">
            <a:off x="1731697" y="4212055"/>
            <a:ext cx="5937134" cy="25720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5">
            <a:off x="5056247" y="5034904"/>
            <a:ext cx="586207" cy="507863"/>
          </a:xfrm>
          <a:prstGeom prst="rect">
            <a:avLst/>
          </a:prstGeom>
        </p:spPr>
      </p:pic>
      <p:cxnSp>
        <p:nvCxnSpPr>
          <p:cNvPr id="20" name="직선 연결선 19"/>
          <p:cNvCxnSpPr/>
          <p:nvPr/>
        </p:nvCxnSpPr>
        <p:spPr>
          <a:xfrm flipH="1">
            <a:off x="5966190" y="5424479"/>
            <a:ext cx="1690405" cy="14072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/>
          <p:cNvGrpSpPr/>
          <p:nvPr/>
        </p:nvGrpSpPr>
        <p:grpSpPr>
          <a:xfrm>
            <a:off x="7080898" y="3803846"/>
            <a:ext cx="451047" cy="475456"/>
            <a:chOff x="3008783" y="5184154"/>
            <a:chExt cx="795753" cy="968212"/>
          </a:xfrm>
        </p:grpSpPr>
        <p:sp>
          <p:nvSpPr>
            <p:cNvPr id="23" name="정육면체 2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" name="정육면체 2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" name="정육면체 2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cxnSp>
        <p:nvCxnSpPr>
          <p:cNvPr id="26" name="직선 연결선 25"/>
          <p:cNvCxnSpPr/>
          <p:nvPr/>
        </p:nvCxnSpPr>
        <p:spPr>
          <a:xfrm flipV="1">
            <a:off x="83511" y="3707829"/>
            <a:ext cx="7585321" cy="21924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flipV="1">
            <a:off x="2977233" y="4466370"/>
            <a:ext cx="4691599" cy="23292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>
            <a:off x="3404417" y="4076153"/>
            <a:ext cx="451047" cy="475456"/>
            <a:chOff x="3008783" y="5184154"/>
            <a:chExt cx="795753" cy="968212"/>
          </a:xfrm>
        </p:grpSpPr>
        <p:sp>
          <p:nvSpPr>
            <p:cNvPr id="29" name="정육면체 2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0" name="정육면체 2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1" name="정육면체 3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cxnSp>
        <p:nvCxnSpPr>
          <p:cNvPr id="32" name="직선 연결선 31"/>
          <p:cNvCxnSpPr/>
          <p:nvPr/>
        </p:nvCxnSpPr>
        <p:spPr>
          <a:xfrm flipV="1">
            <a:off x="66325" y="3541914"/>
            <a:ext cx="7602507" cy="19937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/>
          <p:cNvGrpSpPr/>
          <p:nvPr/>
        </p:nvGrpSpPr>
        <p:grpSpPr>
          <a:xfrm>
            <a:off x="3798550" y="3972565"/>
            <a:ext cx="451047" cy="475456"/>
            <a:chOff x="3008783" y="5184154"/>
            <a:chExt cx="795753" cy="968212"/>
          </a:xfrm>
        </p:grpSpPr>
        <p:sp>
          <p:nvSpPr>
            <p:cNvPr id="34" name="정육면체 3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" name="정육면체 3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" name="정육면체 35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4191956" y="3869249"/>
            <a:ext cx="451047" cy="475456"/>
            <a:chOff x="3008783" y="5184154"/>
            <a:chExt cx="795753" cy="968212"/>
          </a:xfrm>
        </p:grpSpPr>
        <p:sp>
          <p:nvSpPr>
            <p:cNvPr id="38" name="정육면체 3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9" name="정육면체 3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0" name="정육면체 3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4587932" y="3765574"/>
            <a:ext cx="451047" cy="475456"/>
            <a:chOff x="3008783" y="5184154"/>
            <a:chExt cx="795753" cy="968212"/>
          </a:xfrm>
        </p:grpSpPr>
        <p:sp>
          <p:nvSpPr>
            <p:cNvPr id="42" name="정육면체 4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3" name="정육면체 4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4" name="정육면체 4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45" name="정육면체 44"/>
          <p:cNvSpPr/>
          <p:nvPr/>
        </p:nvSpPr>
        <p:spPr bwMode="auto">
          <a:xfrm>
            <a:off x="4983440" y="3943493"/>
            <a:ext cx="451047" cy="191929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46" name="정육면체 45"/>
          <p:cNvSpPr/>
          <p:nvPr/>
        </p:nvSpPr>
        <p:spPr bwMode="auto">
          <a:xfrm>
            <a:off x="4983440" y="3804412"/>
            <a:ext cx="451047" cy="191929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3391516" y="5374610"/>
            <a:ext cx="451047" cy="475456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48" name="정육면체 4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9" name="정육면체 4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0" name="정육면체 4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3785648" y="5227311"/>
            <a:ext cx="451047" cy="475456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52" name="정육면체 5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3" name="정육면체 5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4" name="정육면체 5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4179054" y="5064388"/>
            <a:ext cx="451047" cy="475456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56" name="정육면체 5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7" name="정육면체 5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8" name="정육면체 5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4575031" y="4897135"/>
            <a:ext cx="451047" cy="475456"/>
            <a:chOff x="3008783" y="5184154"/>
            <a:chExt cx="795753" cy="968212"/>
          </a:xfrm>
          <a:solidFill>
            <a:srgbClr val="FF99FF"/>
          </a:solidFill>
        </p:grpSpPr>
        <p:sp>
          <p:nvSpPr>
            <p:cNvPr id="60" name="정육면체 59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1" name="정육면체 60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2" name="정육면체 61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grpFill/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5504477" y="4485022"/>
            <a:ext cx="451047" cy="475456"/>
            <a:chOff x="3008783" y="5184154"/>
            <a:chExt cx="795753" cy="968212"/>
          </a:xfrm>
        </p:grpSpPr>
        <p:sp>
          <p:nvSpPr>
            <p:cNvPr id="64" name="정육면체 6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5" name="정육면체 6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6" name="정육면체 65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5898609" y="4337723"/>
            <a:ext cx="451047" cy="475456"/>
            <a:chOff x="3008783" y="5184154"/>
            <a:chExt cx="795753" cy="968212"/>
          </a:xfrm>
        </p:grpSpPr>
        <p:sp>
          <p:nvSpPr>
            <p:cNvPr id="68" name="정육면체 6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69" name="정육면체 6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0" name="정육면체 6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6292015" y="4174801"/>
            <a:ext cx="451047" cy="475456"/>
            <a:chOff x="3008783" y="5184154"/>
            <a:chExt cx="795753" cy="968212"/>
          </a:xfrm>
        </p:grpSpPr>
        <p:sp>
          <p:nvSpPr>
            <p:cNvPr id="72" name="정육면체 7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3" name="정육면체 7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4" name="정육면체 7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75" name="그룹 74"/>
          <p:cNvGrpSpPr/>
          <p:nvPr/>
        </p:nvGrpSpPr>
        <p:grpSpPr>
          <a:xfrm>
            <a:off x="6687992" y="3987678"/>
            <a:ext cx="451047" cy="475456"/>
            <a:chOff x="3008783" y="5184154"/>
            <a:chExt cx="795753" cy="968212"/>
          </a:xfrm>
        </p:grpSpPr>
        <p:sp>
          <p:nvSpPr>
            <p:cNvPr id="76" name="정육면체 7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7" name="정육면체 7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78" name="정육면체 7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3590600" y="6200612"/>
            <a:ext cx="451047" cy="475456"/>
            <a:chOff x="3008783" y="5184154"/>
            <a:chExt cx="795753" cy="968212"/>
          </a:xfrm>
        </p:grpSpPr>
        <p:sp>
          <p:nvSpPr>
            <p:cNvPr id="80" name="정육면체 79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1" name="정육면체 80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2" name="정육면체 81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3984735" y="6053312"/>
            <a:ext cx="451047" cy="475456"/>
            <a:chOff x="3008783" y="5184154"/>
            <a:chExt cx="795753" cy="968212"/>
          </a:xfrm>
        </p:grpSpPr>
        <p:sp>
          <p:nvSpPr>
            <p:cNvPr id="84" name="정육면체 8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5" name="정육면체 8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6" name="정육면체 85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4378139" y="5890391"/>
            <a:ext cx="451047" cy="475456"/>
            <a:chOff x="3008783" y="5184154"/>
            <a:chExt cx="795753" cy="968212"/>
          </a:xfrm>
        </p:grpSpPr>
        <p:sp>
          <p:nvSpPr>
            <p:cNvPr id="88" name="정육면체 8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89" name="정육면체 8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0" name="정육면체 8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91" name="그룹 90"/>
          <p:cNvGrpSpPr/>
          <p:nvPr/>
        </p:nvGrpSpPr>
        <p:grpSpPr>
          <a:xfrm>
            <a:off x="4774116" y="5723136"/>
            <a:ext cx="451047" cy="475456"/>
            <a:chOff x="3008783" y="5184154"/>
            <a:chExt cx="795753" cy="968212"/>
          </a:xfrm>
        </p:grpSpPr>
        <p:sp>
          <p:nvSpPr>
            <p:cNvPr id="92" name="정육면체 9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3" name="정육면체 9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4" name="정육면체 9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95" name="그룹 94"/>
          <p:cNvGrpSpPr/>
          <p:nvPr/>
        </p:nvGrpSpPr>
        <p:grpSpPr>
          <a:xfrm>
            <a:off x="5168737" y="5553726"/>
            <a:ext cx="451047" cy="475456"/>
            <a:chOff x="3008783" y="5184154"/>
            <a:chExt cx="795753" cy="968212"/>
          </a:xfrm>
        </p:grpSpPr>
        <p:sp>
          <p:nvSpPr>
            <p:cNvPr id="96" name="정육면체 9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7" name="정육면체 9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98" name="정육면체 9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5562868" y="5406426"/>
            <a:ext cx="451047" cy="475456"/>
            <a:chOff x="3008783" y="5184154"/>
            <a:chExt cx="795753" cy="968212"/>
          </a:xfrm>
        </p:grpSpPr>
        <p:sp>
          <p:nvSpPr>
            <p:cNvPr id="100" name="정육면체 99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1" name="정육면체 100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2" name="정육면체 101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5956274" y="5243504"/>
            <a:ext cx="451047" cy="475456"/>
            <a:chOff x="3008783" y="5184154"/>
            <a:chExt cx="795753" cy="968212"/>
          </a:xfrm>
        </p:grpSpPr>
        <p:sp>
          <p:nvSpPr>
            <p:cNvPr id="104" name="정육면체 10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5" name="정육면체 10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6" name="정육면체 105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07" name="그룹 106"/>
          <p:cNvGrpSpPr/>
          <p:nvPr/>
        </p:nvGrpSpPr>
        <p:grpSpPr>
          <a:xfrm>
            <a:off x="6352251" y="5076250"/>
            <a:ext cx="451047" cy="475456"/>
            <a:chOff x="3008783" y="5184154"/>
            <a:chExt cx="795753" cy="968212"/>
          </a:xfrm>
        </p:grpSpPr>
        <p:sp>
          <p:nvSpPr>
            <p:cNvPr id="108" name="정육면체 10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09" name="정육면체 10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0" name="정육면체 10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4363551" y="6336839"/>
            <a:ext cx="451047" cy="475456"/>
            <a:chOff x="3008783" y="5184154"/>
            <a:chExt cx="795753" cy="968212"/>
          </a:xfrm>
        </p:grpSpPr>
        <p:sp>
          <p:nvSpPr>
            <p:cNvPr id="112" name="정육면체 11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3" name="정육면체 11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4" name="정육면체 11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15" name="그룹 114"/>
          <p:cNvGrpSpPr/>
          <p:nvPr/>
        </p:nvGrpSpPr>
        <p:grpSpPr>
          <a:xfrm>
            <a:off x="4757684" y="6145830"/>
            <a:ext cx="451047" cy="475456"/>
            <a:chOff x="3008783" y="5184154"/>
            <a:chExt cx="795753" cy="968212"/>
          </a:xfrm>
        </p:grpSpPr>
        <p:sp>
          <p:nvSpPr>
            <p:cNvPr id="116" name="정육면체 11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7" name="정육면체 11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18" name="정육면체 11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19" name="그룹 118"/>
          <p:cNvGrpSpPr/>
          <p:nvPr/>
        </p:nvGrpSpPr>
        <p:grpSpPr>
          <a:xfrm>
            <a:off x="5151089" y="5982907"/>
            <a:ext cx="451047" cy="475456"/>
            <a:chOff x="3008783" y="5184154"/>
            <a:chExt cx="795753" cy="968212"/>
          </a:xfrm>
        </p:grpSpPr>
        <p:sp>
          <p:nvSpPr>
            <p:cNvPr id="120" name="정육면체 119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1" name="정육면체 120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2" name="정육면체 121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23" name="그룹 122"/>
          <p:cNvGrpSpPr/>
          <p:nvPr/>
        </p:nvGrpSpPr>
        <p:grpSpPr>
          <a:xfrm>
            <a:off x="5547066" y="5791811"/>
            <a:ext cx="451047" cy="475456"/>
            <a:chOff x="3008783" y="5184154"/>
            <a:chExt cx="795753" cy="968212"/>
          </a:xfrm>
        </p:grpSpPr>
        <p:sp>
          <p:nvSpPr>
            <p:cNvPr id="124" name="정육면체 12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5" name="정육면체 12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6" name="정육면체 125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5941687" y="5606505"/>
            <a:ext cx="451047" cy="475456"/>
            <a:chOff x="3008783" y="5184154"/>
            <a:chExt cx="795753" cy="968212"/>
          </a:xfrm>
        </p:grpSpPr>
        <p:sp>
          <p:nvSpPr>
            <p:cNvPr id="128" name="정육면체 12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29" name="정육면체 12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30" name="정육면체 12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31" name="그룹 130"/>
          <p:cNvGrpSpPr/>
          <p:nvPr/>
        </p:nvGrpSpPr>
        <p:grpSpPr>
          <a:xfrm>
            <a:off x="6335818" y="5355889"/>
            <a:ext cx="451047" cy="475456"/>
            <a:chOff x="3008783" y="5184154"/>
            <a:chExt cx="795753" cy="968212"/>
          </a:xfrm>
        </p:grpSpPr>
        <p:sp>
          <p:nvSpPr>
            <p:cNvPr id="132" name="정육면체 13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33" name="정육면체 13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34" name="정육면체 13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6729225" y="5117467"/>
            <a:ext cx="451047" cy="475456"/>
            <a:chOff x="3008783" y="5184154"/>
            <a:chExt cx="795753" cy="968212"/>
          </a:xfrm>
        </p:grpSpPr>
        <p:sp>
          <p:nvSpPr>
            <p:cNvPr id="139" name="정육면체 13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0" name="정육면체 13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1" name="정육면체 14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7125201" y="4846897"/>
            <a:ext cx="451047" cy="475456"/>
            <a:chOff x="3008783" y="5184154"/>
            <a:chExt cx="795753" cy="968212"/>
          </a:xfrm>
        </p:grpSpPr>
        <p:sp>
          <p:nvSpPr>
            <p:cNvPr id="143" name="정육면체 14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4" name="정육면체 14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5" name="정육면체 14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46" name="그룹 145"/>
          <p:cNvGrpSpPr/>
          <p:nvPr/>
        </p:nvGrpSpPr>
        <p:grpSpPr>
          <a:xfrm>
            <a:off x="5576130" y="6329827"/>
            <a:ext cx="451047" cy="475456"/>
            <a:chOff x="3008783" y="5184154"/>
            <a:chExt cx="795753" cy="968212"/>
          </a:xfrm>
        </p:grpSpPr>
        <p:sp>
          <p:nvSpPr>
            <p:cNvPr id="147" name="정육면체 14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8" name="정육면체 14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49" name="정육면체 14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50" name="그룹 149"/>
          <p:cNvGrpSpPr/>
          <p:nvPr/>
        </p:nvGrpSpPr>
        <p:grpSpPr>
          <a:xfrm>
            <a:off x="5970260" y="6003711"/>
            <a:ext cx="451047" cy="475456"/>
            <a:chOff x="3008783" y="5184154"/>
            <a:chExt cx="795753" cy="968212"/>
          </a:xfrm>
        </p:grpSpPr>
        <p:sp>
          <p:nvSpPr>
            <p:cNvPr id="151" name="정육면체 15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2" name="정육면체 15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3" name="정육면체 15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6363667" y="5669919"/>
            <a:ext cx="451047" cy="475456"/>
            <a:chOff x="3008783" y="5184154"/>
            <a:chExt cx="795753" cy="968212"/>
          </a:xfrm>
        </p:grpSpPr>
        <p:sp>
          <p:nvSpPr>
            <p:cNvPr id="155" name="정육면체 15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6" name="정육면체 15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57" name="정육면체 15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6759643" y="5343717"/>
            <a:ext cx="451047" cy="475456"/>
            <a:chOff x="3008783" y="5184154"/>
            <a:chExt cx="795753" cy="968212"/>
          </a:xfrm>
        </p:grpSpPr>
        <p:sp>
          <p:nvSpPr>
            <p:cNvPr id="159" name="정육면체 15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60" name="정육면체 15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61" name="정육면체 16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pic>
        <p:nvPicPr>
          <p:cNvPr id="162" name="그림 1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4414779" y="4196442"/>
            <a:ext cx="455866" cy="394942"/>
          </a:xfrm>
          <a:prstGeom prst="rect">
            <a:avLst/>
          </a:prstGeom>
        </p:spPr>
      </p:pic>
      <p:pic>
        <p:nvPicPr>
          <p:cNvPr id="164" name="그림 1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6043410" y="3879293"/>
            <a:ext cx="352184" cy="305117"/>
          </a:xfrm>
          <a:prstGeom prst="rect">
            <a:avLst/>
          </a:prstGeom>
        </p:spPr>
      </p:pic>
      <p:grpSp>
        <p:nvGrpSpPr>
          <p:cNvPr id="168" name="그룹 167"/>
          <p:cNvGrpSpPr/>
          <p:nvPr/>
        </p:nvGrpSpPr>
        <p:grpSpPr>
          <a:xfrm>
            <a:off x="2701293" y="5864600"/>
            <a:ext cx="1031130" cy="632357"/>
            <a:chOff x="2050123" y="4894090"/>
            <a:chExt cx="1429370" cy="876584"/>
          </a:xfrm>
        </p:grpSpPr>
        <p:pic>
          <p:nvPicPr>
            <p:cNvPr id="169" name="그림 16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15">
              <a:off x="2570709" y="4983344"/>
              <a:ext cx="908784" cy="787330"/>
            </a:xfrm>
            <a:prstGeom prst="rect">
              <a:avLst/>
            </a:prstGeom>
          </p:spPr>
        </p:pic>
        <p:sp>
          <p:nvSpPr>
            <p:cNvPr id="170" name="TextBox 169"/>
            <p:cNvSpPr txBox="1"/>
            <p:nvPr/>
          </p:nvSpPr>
          <p:spPr>
            <a:xfrm>
              <a:off x="2050123" y="4894090"/>
              <a:ext cx="1330028" cy="52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105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T1012</a:t>
              </a:r>
              <a:endParaRPr lang="en-US" altLang="ko-KR" sz="800" b="1" smtClean="0">
                <a:latin typeface="+mn-ea"/>
              </a:endParaRPr>
            </a:p>
          </p:txBody>
        </p:sp>
      </p:grpSp>
      <p:grpSp>
        <p:nvGrpSpPr>
          <p:cNvPr id="171" name="그룹 170"/>
          <p:cNvGrpSpPr/>
          <p:nvPr/>
        </p:nvGrpSpPr>
        <p:grpSpPr>
          <a:xfrm>
            <a:off x="2212017" y="4371440"/>
            <a:ext cx="451047" cy="475456"/>
            <a:chOff x="3008783" y="5184154"/>
            <a:chExt cx="795753" cy="968212"/>
          </a:xfrm>
        </p:grpSpPr>
        <p:sp>
          <p:nvSpPr>
            <p:cNvPr id="172" name="정육면체 17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3" name="정육면체 17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4" name="정육면체 17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75" name="그룹 174"/>
          <p:cNvGrpSpPr/>
          <p:nvPr/>
        </p:nvGrpSpPr>
        <p:grpSpPr>
          <a:xfrm>
            <a:off x="2606150" y="4267852"/>
            <a:ext cx="451047" cy="475456"/>
            <a:chOff x="3008783" y="5184154"/>
            <a:chExt cx="795753" cy="968212"/>
          </a:xfrm>
        </p:grpSpPr>
        <p:sp>
          <p:nvSpPr>
            <p:cNvPr id="177" name="정육면체 17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8" name="정육면체 17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79" name="정육면체 17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80" name="그룹 179"/>
          <p:cNvGrpSpPr/>
          <p:nvPr/>
        </p:nvGrpSpPr>
        <p:grpSpPr>
          <a:xfrm>
            <a:off x="6056754" y="3372970"/>
            <a:ext cx="451047" cy="475456"/>
            <a:chOff x="3008783" y="5184154"/>
            <a:chExt cx="795753" cy="968212"/>
          </a:xfrm>
        </p:grpSpPr>
        <p:sp>
          <p:nvSpPr>
            <p:cNvPr id="182" name="정육면체 18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3" name="정육면체 18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4" name="정육면체 18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185" name="정육면체 184"/>
          <p:cNvSpPr/>
          <p:nvPr/>
        </p:nvSpPr>
        <p:spPr bwMode="auto">
          <a:xfrm>
            <a:off x="6452262" y="3550889"/>
            <a:ext cx="451047" cy="191929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86" name="정육면체 185"/>
          <p:cNvSpPr/>
          <p:nvPr/>
        </p:nvSpPr>
        <p:spPr bwMode="auto">
          <a:xfrm>
            <a:off x="6452262" y="3411809"/>
            <a:ext cx="451047" cy="191929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187" name="그룹 186"/>
          <p:cNvGrpSpPr/>
          <p:nvPr/>
        </p:nvGrpSpPr>
        <p:grpSpPr>
          <a:xfrm>
            <a:off x="7163106" y="3093444"/>
            <a:ext cx="451047" cy="475456"/>
            <a:chOff x="3008783" y="5184154"/>
            <a:chExt cx="795753" cy="968212"/>
          </a:xfrm>
        </p:grpSpPr>
        <p:sp>
          <p:nvSpPr>
            <p:cNvPr id="188" name="정육면체 18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89" name="정육면체 18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0" name="정육면체 18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191" name="그룹 190"/>
          <p:cNvGrpSpPr/>
          <p:nvPr/>
        </p:nvGrpSpPr>
        <p:grpSpPr>
          <a:xfrm>
            <a:off x="4835544" y="4040492"/>
            <a:ext cx="2304127" cy="2583746"/>
            <a:chOff x="3741277" y="2962456"/>
            <a:chExt cx="3194022" cy="3581634"/>
          </a:xfrm>
        </p:grpSpPr>
        <p:sp>
          <p:nvSpPr>
            <p:cNvPr id="192" name="원통 191"/>
            <p:cNvSpPr/>
            <p:nvPr/>
          </p:nvSpPr>
          <p:spPr bwMode="auto">
            <a:xfrm>
              <a:off x="4933326" y="2962456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3" name="원통 192"/>
            <p:cNvSpPr/>
            <p:nvPr/>
          </p:nvSpPr>
          <p:spPr bwMode="auto">
            <a:xfrm>
              <a:off x="6172212" y="3927888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4" name="원통 193"/>
            <p:cNvSpPr/>
            <p:nvPr/>
          </p:nvSpPr>
          <p:spPr bwMode="auto">
            <a:xfrm>
              <a:off x="5398735" y="4332861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5" name="원통 194"/>
            <p:cNvSpPr/>
            <p:nvPr/>
          </p:nvSpPr>
          <p:spPr bwMode="auto">
            <a:xfrm>
              <a:off x="4159849" y="3367429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6" name="정육면체 195"/>
            <p:cNvSpPr/>
            <p:nvPr/>
          </p:nvSpPr>
          <p:spPr bwMode="auto">
            <a:xfrm rot="2350366">
              <a:off x="4455475" y="3324249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197" name="정육면체 196"/>
            <p:cNvSpPr/>
            <p:nvPr/>
          </p:nvSpPr>
          <p:spPr bwMode="auto">
            <a:xfrm rot="2350366">
              <a:off x="3741277" y="3765311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198" name="빗면 197"/>
          <p:cNvSpPr/>
          <p:nvPr/>
        </p:nvSpPr>
        <p:spPr bwMode="auto">
          <a:xfrm rot="18449948">
            <a:off x="5752405" y="4318307"/>
            <a:ext cx="351064" cy="392399"/>
          </a:xfrm>
          <a:prstGeom prst="bevel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199" name="Warning"/>
          <p:cNvSpPr>
            <a:spLocks noChangeAspect="1" noEditPoints="1"/>
          </p:cNvSpPr>
          <p:nvPr/>
        </p:nvSpPr>
        <p:spPr bwMode="auto">
          <a:xfrm>
            <a:off x="5813248" y="4129056"/>
            <a:ext cx="211465" cy="157521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5390736" y="4244685"/>
            <a:ext cx="1059429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smtClean="0">
                <a:latin typeface="+mn-ea"/>
              </a:rPr>
              <a:t>23MPH</a:t>
            </a:r>
          </a:p>
          <a:p>
            <a:pPr algn="ctr"/>
            <a:r>
              <a:rPr lang="en-US" altLang="ko-KR" sz="1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B04</a:t>
            </a:r>
            <a:endParaRPr lang="ko-KR" altLang="en-US" sz="1000" b="1" dirty="0" smtClean="0">
              <a:latin typeface="+mn-ea"/>
            </a:endParaRPr>
          </a:p>
        </p:txBody>
      </p:sp>
      <p:sp>
        <p:nvSpPr>
          <p:cNvPr id="511" name="Warning"/>
          <p:cNvSpPr>
            <a:spLocks noChangeAspect="1" noEditPoints="1"/>
          </p:cNvSpPr>
          <p:nvPr/>
        </p:nvSpPr>
        <p:spPr bwMode="auto">
          <a:xfrm>
            <a:off x="3063474" y="5730828"/>
            <a:ext cx="211465" cy="157521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3" name="그림 1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5">
            <a:off x="6690180" y="6174041"/>
            <a:ext cx="681148" cy="590117"/>
          </a:xfrm>
          <a:prstGeom prst="rect">
            <a:avLst/>
          </a:prstGeom>
        </p:spPr>
      </p:pic>
      <p:grpSp>
        <p:nvGrpSpPr>
          <p:cNvPr id="165" name="그룹 164"/>
          <p:cNvGrpSpPr/>
          <p:nvPr/>
        </p:nvGrpSpPr>
        <p:grpSpPr>
          <a:xfrm>
            <a:off x="6264070" y="6168254"/>
            <a:ext cx="1000176" cy="309362"/>
            <a:chOff x="2161329" y="5161482"/>
            <a:chExt cx="959960" cy="629979"/>
          </a:xfrm>
        </p:grpSpPr>
        <p:sp>
          <p:nvSpPr>
            <p:cNvPr id="166" name="TextBox 165"/>
            <p:cNvSpPr txBox="1"/>
            <p:nvPr/>
          </p:nvSpPr>
          <p:spPr>
            <a:xfrm>
              <a:off x="2161329" y="5290061"/>
              <a:ext cx="959960" cy="50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DXBT1005</a:t>
              </a:r>
              <a:endParaRPr lang="en-US" altLang="ko-KR" sz="1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2273833" y="5161482"/>
              <a:ext cx="734952" cy="407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 smtClean="0">
                  <a:latin typeface="+mn-ea"/>
                </a:rPr>
                <a:t>23MPH</a:t>
              </a:r>
              <a:endParaRPr lang="en-US" altLang="ko-KR" sz="600" b="1" smtClean="0">
                <a:latin typeface="+mn-ea"/>
              </a:endParaRPr>
            </a:p>
          </p:txBody>
        </p:sp>
      </p:grpSp>
      <p:sp>
        <p:nvSpPr>
          <p:cNvPr id="204" name="Warning"/>
          <p:cNvSpPr>
            <a:spLocks noChangeAspect="1" noEditPoints="1"/>
          </p:cNvSpPr>
          <p:nvPr/>
        </p:nvSpPr>
        <p:spPr bwMode="auto">
          <a:xfrm>
            <a:off x="6637329" y="6045222"/>
            <a:ext cx="211465" cy="157521"/>
          </a:xfrm>
          <a:custGeom>
            <a:avLst/>
            <a:gdLst>
              <a:gd name="T0" fmla="*/ 1400 w 1467"/>
              <a:gd name="T1" fmla="*/ 1061 h 1271"/>
              <a:gd name="T2" fmla="*/ 855 w 1467"/>
              <a:gd name="T3" fmla="*/ 116 h 1271"/>
              <a:gd name="T4" fmla="*/ 612 w 1467"/>
              <a:gd name="T5" fmla="*/ 116 h 1271"/>
              <a:gd name="T6" fmla="*/ 66 w 1467"/>
              <a:gd name="T7" fmla="*/ 1061 h 1271"/>
              <a:gd name="T8" fmla="*/ 188 w 1467"/>
              <a:gd name="T9" fmla="*/ 1271 h 1271"/>
              <a:gd name="T10" fmla="*/ 1279 w 1467"/>
              <a:gd name="T11" fmla="*/ 1271 h 1271"/>
              <a:gd name="T12" fmla="*/ 1400 w 1467"/>
              <a:gd name="T13" fmla="*/ 1061 h 1271"/>
              <a:gd name="T14" fmla="*/ 658 w 1467"/>
              <a:gd name="T15" fmla="*/ 384 h 1271"/>
              <a:gd name="T16" fmla="*/ 733 w 1467"/>
              <a:gd name="T17" fmla="*/ 352 h 1271"/>
              <a:gd name="T18" fmla="*/ 808 w 1467"/>
              <a:gd name="T19" fmla="*/ 383 h 1271"/>
              <a:gd name="T20" fmla="*/ 837 w 1467"/>
              <a:gd name="T21" fmla="*/ 462 h 1271"/>
              <a:gd name="T22" fmla="*/ 783 w 1467"/>
              <a:gd name="T23" fmla="*/ 833 h 1271"/>
              <a:gd name="T24" fmla="*/ 685 w 1467"/>
              <a:gd name="T25" fmla="*/ 833 h 1271"/>
              <a:gd name="T26" fmla="*/ 629 w 1467"/>
              <a:gd name="T27" fmla="*/ 462 h 1271"/>
              <a:gd name="T28" fmla="*/ 658 w 1467"/>
              <a:gd name="T29" fmla="*/ 384 h 1271"/>
              <a:gd name="T30" fmla="*/ 807 w 1467"/>
              <a:gd name="T31" fmla="*/ 1073 h 1271"/>
              <a:gd name="T32" fmla="*/ 733 w 1467"/>
              <a:gd name="T33" fmla="*/ 1103 h 1271"/>
              <a:gd name="T34" fmla="*/ 660 w 1467"/>
              <a:gd name="T35" fmla="*/ 1073 h 1271"/>
              <a:gd name="T36" fmla="*/ 629 w 1467"/>
              <a:gd name="T37" fmla="*/ 1000 h 1271"/>
              <a:gd name="T38" fmla="*/ 660 w 1467"/>
              <a:gd name="T39" fmla="*/ 927 h 1271"/>
              <a:gd name="T40" fmla="*/ 733 w 1467"/>
              <a:gd name="T41" fmla="*/ 896 h 1271"/>
              <a:gd name="T42" fmla="*/ 807 w 1467"/>
              <a:gd name="T43" fmla="*/ 927 h 1271"/>
              <a:gd name="T44" fmla="*/ 838 w 1467"/>
              <a:gd name="T45" fmla="*/ 1000 h 1271"/>
              <a:gd name="T46" fmla="*/ 807 w 1467"/>
              <a:gd name="T47" fmla="*/ 1073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67" h="1271">
                <a:moveTo>
                  <a:pt x="1400" y="1061"/>
                </a:moveTo>
                <a:lnTo>
                  <a:pt x="855" y="116"/>
                </a:lnTo>
                <a:cubicBezTo>
                  <a:pt x="788" y="0"/>
                  <a:pt x="679" y="0"/>
                  <a:pt x="612" y="116"/>
                </a:cubicBezTo>
                <a:lnTo>
                  <a:pt x="66" y="1061"/>
                </a:lnTo>
                <a:cubicBezTo>
                  <a:pt x="0" y="1176"/>
                  <a:pt x="54" y="1271"/>
                  <a:pt x="188" y="1271"/>
                </a:cubicBezTo>
                <a:lnTo>
                  <a:pt x="1279" y="1271"/>
                </a:lnTo>
                <a:cubicBezTo>
                  <a:pt x="1412" y="1271"/>
                  <a:pt x="1467" y="1176"/>
                  <a:pt x="1400" y="1061"/>
                </a:cubicBezTo>
                <a:close/>
                <a:moveTo>
                  <a:pt x="658" y="384"/>
                </a:moveTo>
                <a:cubicBezTo>
                  <a:pt x="678" y="363"/>
                  <a:pt x="703" y="352"/>
                  <a:pt x="733" y="352"/>
                </a:cubicBezTo>
                <a:cubicBezTo>
                  <a:pt x="764" y="352"/>
                  <a:pt x="789" y="363"/>
                  <a:pt x="808" y="383"/>
                </a:cubicBezTo>
                <a:cubicBezTo>
                  <a:pt x="828" y="404"/>
                  <a:pt x="837" y="431"/>
                  <a:pt x="837" y="462"/>
                </a:cubicBezTo>
                <a:cubicBezTo>
                  <a:pt x="837" y="489"/>
                  <a:pt x="797" y="688"/>
                  <a:pt x="783" y="833"/>
                </a:cubicBezTo>
                <a:lnTo>
                  <a:pt x="685" y="833"/>
                </a:lnTo>
                <a:cubicBezTo>
                  <a:pt x="673" y="688"/>
                  <a:pt x="629" y="489"/>
                  <a:pt x="629" y="462"/>
                </a:cubicBezTo>
                <a:cubicBezTo>
                  <a:pt x="629" y="431"/>
                  <a:pt x="639" y="405"/>
                  <a:pt x="658" y="384"/>
                </a:cubicBezTo>
                <a:close/>
                <a:moveTo>
                  <a:pt x="807" y="1073"/>
                </a:moveTo>
                <a:cubicBezTo>
                  <a:pt x="786" y="1093"/>
                  <a:pt x="762" y="1103"/>
                  <a:pt x="733" y="1103"/>
                </a:cubicBezTo>
                <a:cubicBezTo>
                  <a:pt x="705" y="1103"/>
                  <a:pt x="680" y="1093"/>
                  <a:pt x="660" y="1073"/>
                </a:cubicBezTo>
                <a:cubicBezTo>
                  <a:pt x="639" y="1053"/>
                  <a:pt x="629" y="1029"/>
                  <a:pt x="629" y="1000"/>
                </a:cubicBezTo>
                <a:cubicBezTo>
                  <a:pt x="629" y="972"/>
                  <a:pt x="639" y="947"/>
                  <a:pt x="660" y="927"/>
                </a:cubicBezTo>
                <a:cubicBezTo>
                  <a:pt x="680" y="906"/>
                  <a:pt x="705" y="896"/>
                  <a:pt x="733" y="896"/>
                </a:cubicBezTo>
                <a:cubicBezTo>
                  <a:pt x="762" y="896"/>
                  <a:pt x="786" y="906"/>
                  <a:pt x="807" y="927"/>
                </a:cubicBezTo>
                <a:cubicBezTo>
                  <a:pt x="827" y="947"/>
                  <a:pt x="838" y="972"/>
                  <a:pt x="838" y="1000"/>
                </a:cubicBezTo>
                <a:cubicBezTo>
                  <a:pt x="838" y="1029"/>
                  <a:pt x="827" y="1053"/>
                  <a:pt x="807" y="1073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05" name="그룹 204"/>
          <p:cNvGrpSpPr/>
          <p:nvPr/>
        </p:nvGrpSpPr>
        <p:grpSpPr>
          <a:xfrm>
            <a:off x="3475645" y="2994928"/>
            <a:ext cx="1298471" cy="1599373"/>
            <a:chOff x="1165253" y="205448"/>
            <a:chExt cx="3194022" cy="4218959"/>
          </a:xfrm>
        </p:grpSpPr>
        <p:sp>
          <p:nvSpPr>
            <p:cNvPr id="206" name="원통 205"/>
            <p:cNvSpPr/>
            <p:nvPr/>
          </p:nvSpPr>
          <p:spPr bwMode="auto">
            <a:xfrm>
              <a:off x="2357302" y="842773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7" name="원통 206"/>
            <p:cNvSpPr/>
            <p:nvPr/>
          </p:nvSpPr>
          <p:spPr bwMode="auto">
            <a:xfrm>
              <a:off x="3596188" y="1808205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8" name="원통 207"/>
            <p:cNvSpPr/>
            <p:nvPr/>
          </p:nvSpPr>
          <p:spPr bwMode="auto">
            <a:xfrm>
              <a:off x="2822711" y="2213178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09" name="원통 208"/>
            <p:cNvSpPr/>
            <p:nvPr/>
          </p:nvSpPr>
          <p:spPr bwMode="auto">
            <a:xfrm>
              <a:off x="1583825" y="1247746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0" name="정육면체 209"/>
            <p:cNvSpPr/>
            <p:nvPr/>
          </p:nvSpPr>
          <p:spPr bwMode="auto">
            <a:xfrm rot="2350366">
              <a:off x="1879451" y="1204566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1" name="정육면체 210"/>
            <p:cNvSpPr/>
            <p:nvPr/>
          </p:nvSpPr>
          <p:spPr bwMode="auto">
            <a:xfrm rot="2350366">
              <a:off x="1165253" y="1645628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2" name="빗면 211"/>
            <p:cNvSpPr/>
            <p:nvPr/>
          </p:nvSpPr>
          <p:spPr bwMode="auto">
            <a:xfrm rot="18449948">
              <a:off x="2527087" y="1285112"/>
              <a:ext cx="486651" cy="543950"/>
            </a:xfrm>
            <a:prstGeom prst="bevel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025390" y="205448"/>
              <a:ext cx="1501640" cy="93366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ko-KR" sz="900" b="1" smtClean="0">
                  <a:latin typeface="+mn-ea"/>
                </a:rPr>
                <a:t>23MPH</a:t>
              </a:r>
              <a:endParaRPr lang="en-US" altLang="ko-KR" sz="800" b="1" smtClean="0">
                <a:latin typeface="+mn-ea"/>
              </a:endParaRPr>
            </a:p>
            <a:p>
              <a:pPr algn="ctr"/>
              <a:r>
                <a:rPr lang="en-US" altLang="ko-KR" sz="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C04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sp>
        <p:nvSpPr>
          <p:cNvPr id="216" name="원통 215"/>
          <p:cNvSpPr/>
          <p:nvPr/>
        </p:nvSpPr>
        <p:spPr bwMode="auto">
          <a:xfrm>
            <a:off x="6152089" y="2672347"/>
            <a:ext cx="94677" cy="681709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7" name="원통 216"/>
          <p:cNvSpPr/>
          <p:nvPr/>
        </p:nvSpPr>
        <p:spPr bwMode="auto">
          <a:xfrm>
            <a:off x="6607402" y="3003211"/>
            <a:ext cx="94677" cy="681709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8" name="원통 217"/>
          <p:cNvSpPr/>
          <p:nvPr/>
        </p:nvSpPr>
        <p:spPr bwMode="auto">
          <a:xfrm>
            <a:off x="6323135" y="3141998"/>
            <a:ext cx="94677" cy="757812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19" name="원통 218"/>
          <p:cNvSpPr/>
          <p:nvPr/>
        </p:nvSpPr>
        <p:spPr bwMode="auto">
          <a:xfrm>
            <a:off x="5867822" y="2811134"/>
            <a:ext cx="94677" cy="757812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0" name="정육면체 219"/>
          <p:cNvSpPr/>
          <p:nvPr/>
        </p:nvSpPr>
        <p:spPr bwMode="auto">
          <a:xfrm rot="2350366">
            <a:off x="5976470" y="2796338"/>
            <a:ext cx="911380" cy="95539"/>
          </a:xfrm>
          <a:prstGeom prst="cube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1" name="정육면체 220"/>
          <p:cNvSpPr/>
          <p:nvPr/>
        </p:nvSpPr>
        <p:spPr bwMode="auto">
          <a:xfrm rot="2350366">
            <a:off x="5713988" y="2947494"/>
            <a:ext cx="911380" cy="95539"/>
          </a:xfrm>
          <a:prstGeom prst="cube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222" name="빗면 221"/>
          <p:cNvSpPr/>
          <p:nvPr/>
        </p:nvSpPr>
        <p:spPr bwMode="auto">
          <a:xfrm rot="18449948">
            <a:off x="6220524" y="2817195"/>
            <a:ext cx="166781" cy="199911"/>
          </a:xfrm>
          <a:prstGeom prst="bevel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grpSp>
        <p:nvGrpSpPr>
          <p:cNvPr id="225" name="그룹 224"/>
          <p:cNvGrpSpPr/>
          <p:nvPr/>
        </p:nvGrpSpPr>
        <p:grpSpPr>
          <a:xfrm>
            <a:off x="2212016" y="3537581"/>
            <a:ext cx="371083" cy="391164"/>
            <a:chOff x="3008783" y="5184154"/>
            <a:chExt cx="795753" cy="968212"/>
          </a:xfrm>
        </p:grpSpPr>
        <p:sp>
          <p:nvSpPr>
            <p:cNvPr id="226" name="정육면체 22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7" name="정육면체 22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28" name="정육면체 22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29" name="그룹 228"/>
          <p:cNvGrpSpPr/>
          <p:nvPr/>
        </p:nvGrpSpPr>
        <p:grpSpPr>
          <a:xfrm>
            <a:off x="2541937" y="3474855"/>
            <a:ext cx="371083" cy="391164"/>
            <a:chOff x="3008783" y="5184154"/>
            <a:chExt cx="795753" cy="968212"/>
          </a:xfrm>
        </p:grpSpPr>
        <p:sp>
          <p:nvSpPr>
            <p:cNvPr id="230" name="정육면체 229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1" name="정육면체 230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2" name="정육면체 231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33" name="그룹 232"/>
          <p:cNvGrpSpPr/>
          <p:nvPr/>
        </p:nvGrpSpPr>
        <p:grpSpPr>
          <a:xfrm>
            <a:off x="2871654" y="3397481"/>
            <a:ext cx="371083" cy="391164"/>
            <a:chOff x="3008783" y="5184154"/>
            <a:chExt cx="795753" cy="968212"/>
          </a:xfrm>
        </p:grpSpPr>
        <p:sp>
          <p:nvSpPr>
            <p:cNvPr id="234" name="정육면체 23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5" name="정육면체 23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6" name="정육면체 235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37" name="그룹 236"/>
          <p:cNvGrpSpPr/>
          <p:nvPr/>
        </p:nvGrpSpPr>
        <p:grpSpPr>
          <a:xfrm>
            <a:off x="3201575" y="3334755"/>
            <a:ext cx="371083" cy="391164"/>
            <a:chOff x="3008783" y="5184154"/>
            <a:chExt cx="795753" cy="968212"/>
          </a:xfrm>
        </p:grpSpPr>
        <p:sp>
          <p:nvSpPr>
            <p:cNvPr id="238" name="정육면체 23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39" name="정육면체 23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0" name="정육면체 23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41" name="그룹 240"/>
          <p:cNvGrpSpPr/>
          <p:nvPr/>
        </p:nvGrpSpPr>
        <p:grpSpPr>
          <a:xfrm>
            <a:off x="4389490" y="3081771"/>
            <a:ext cx="371083" cy="391164"/>
            <a:chOff x="3008783" y="5184154"/>
            <a:chExt cx="795753" cy="968212"/>
          </a:xfrm>
        </p:grpSpPr>
        <p:sp>
          <p:nvSpPr>
            <p:cNvPr id="243" name="정육면체 24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4" name="정육면체 24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45" name="정육면체 24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46" name="그룹 245"/>
          <p:cNvGrpSpPr/>
          <p:nvPr/>
        </p:nvGrpSpPr>
        <p:grpSpPr>
          <a:xfrm>
            <a:off x="4719409" y="3019045"/>
            <a:ext cx="371083" cy="391164"/>
            <a:chOff x="3008783" y="5184154"/>
            <a:chExt cx="795753" cy="968212"/>
          </a:xfrm>
        </p:grpSpPr>
        <p:sp>
          <p:nvSpPr>
            <p:cNvPr id="252" name="정육면체 25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3" name="정육면체 25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4" name="정육면체 25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55" name="그룹 254"/>
          <p:cNvGrpSpPr/>
          <p:nvPr/>
        </p:nvGrpSpPr>
        <p:grpSpPr>
          <a:xfrm>
            <a:off x="5044873" y="2952898"/>
            <a:ext cx="371083" cy="391164"/>
            <a:chOff x="3008783" y="5184154"/>
            <a:chExt cx="795753" cy="968212"/>
          </a:xfrm>
        </p:grpSpPr>
        <p:sp>
          <p:nvSpPr>
            <p:cNvPr id="256" name="정육면체 25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7" name="정육면체 25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58" name="정육면체 25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59" name="그룹 258"/>
          <p:cNvGrpSpPr/>
          <p:nvPr/>
        </p:nvGrpSpPr>
        <p:grpSpPr>
          <a:xfrm>
            <a:off x="7061693" y="2522768"/>
            <a:ext cx="371083" cy="391164"/>
            <a:chOff x="3008783" y="5184154"/>
            <a:chExt cx="795753" cy="968212"/>
          </a:xfrm>
        </p:grpSpPr>
        <p:sp>
          <p:nvSpPr>
            <p:cNvPr id="260" name="정육면체 259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1" name="정육면체 260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2" name="정육면체 261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263" name="TextBox 262"/>
          <p:cNvSpPr txBox="1"/>
          <p:nvPr/>
        </p:nvSpPr>
        <p:spPr>
          <a:xfrm>
            <a:off x="4059430" y="3892732"/>
            <a:ext cx="92401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smtClean="0">
                <a:latin typeface="+mn-ea"/>
              </a:rPr>
              <a:t>23MPH</a:t>
            </a:r>
          </a:p>
          <a:p>
            <a:pPr algn="ctr"/>
            <a:r>
              <a:rPr lang="en-US" altLang="ko-KR" sz="105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T1012</a:t>
            </a:r>
          </a:p>
          <a:p>
            <a:pPr algn="ctr"/>
            <a:r>
              <a:rPr lang="en-US" altLang="ko-KR" sz="800" b="1">
                <a:solidFill>
                  <a:srgbClr val="00B0F0"/>
                </a:solidFill>
                <a:latin typeface="+mn-ea"/>
              </a:rPr>
              <a:t>9.8km/h(F/1</a:t>
            </a:r>
            <a:r>
              <a:rPr lang="en-US" altLang="ko-KR" sz="800" b="1" smtClean="0">
                <a:solidFill>
                  <a:srgbClr val="00B0F0"/>
                </a:solidFill>
                <a:latin typeface="+mn-ea"/>
              </a:rPr>
              <a:t>)</a:t>
            </a:r>
            <a:endParaRPr lang="en-US" altLang="ko-KR" sz="800" b="1" smtClean="0">
              <a:latin typeface="+mn-ea"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4796666" y="4866435"/>
            <a:ext cx="71948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smtClean="0">
                <a:latin typeface="+mn-ea"/>
              </a:rPr>
              <a:t>23MPH</a:t>
            </a:r>
          </a:p>
          <a:p>
            <a:pPr algn="ctr"/>
            <a:r>
              <a:rPr lang="en-US" altLang="ko-KR" sz="105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T1012</a:t>
            </a:r>
          </a:p>
          <a:p>
            <a:pPr algn="ctr"/>
            <a:r>
              <a:rPr lang="en-US" altLang="ko-KR" sz="800" b="1">
                <a:solidFill>
                  <a:srgbClr val="00B0F0"/>
                </a:solidFill>
                <a:latin typeface="+mn-ea"/>
              </a:rPr>
              <a:t>9.8km/h(F/1</a:t>
            </a:r>
            <a:r>
              <a:rPr lang="en-US" altLang="ko-KR" sz="800" b="1" smtClean="0">
                <a:solidFill>
                  <a:srgbClr val="00B0F0"/>
                </a:solidFill>
                <a:latin typeface="+mn-ea"/>
              </a:rPr>
              <a:t>)</a:t>
            </a:r>
            <a:endParaRPr lang="en-US" altLang="ko-KR" sz="800" b="1" smtClean="0">
              <a:latin typeface="+mn-ea"/>
            </a:endParaRPr>
          </a:p>
        </p:txBody>
      </p:sp>
      <p:pic>
        <p:nvPicPr>
          <p:cNvPr id="265" name="그림 2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3557671" y="2801141"/>
            <a:ext cx="455866" cy="394942"/>
          </a:xfrm>
          <a:prstGeom prst="rect">
            <a:avLst/>
          </a:prstGeom>
        </p:spPr>
      </p:pic>
      <p:grpSp>
        <p:nvGrpSpPr>
          <p:cNvPr id="267" name="그룹 266"/>
          <p:cNvGrpSpPr/>
          <p:nvPr/>
        </p:nvGrpSpPr>
        <p:grpSpPr>
          <a:xfrm>
            <a:off x="2212017" y="5142205"/>
            <a:ext cx="451047" cy="475456"/>
            <a:chOff x="3008783" y="5184154"/>
            <a:chExt cx="795753" cy="968212"/>
          </a:xfrm>
        </p:grpSpPr>
        <p:sp>
          <p:nvSpPr>
            <p:cNvPr id="268" name="정육면체 26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69" name="정육면체 26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0" name="정육면체 26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71" name="그룹 270"/>
          <p:cNvGrpSpPr/>
          <p:nvPr/>
        </p:nvGrpSpPr>
        <p:grpSpPr>
          <a:xfrm>
            <a:off x="2606150" y="5038617"/>
            <a:ext cx="451047" cy="475456"/>
            <a:chOff x="3008783" y="5184154"/>
            <a:chExt cx="795753" cy="968212"/>
          </a:xfrm>
        </p:grpSpPr>
        <p:sp>
          <p:nvSpPr>
            <p:cNvPr id="272" name="정육면체 27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3" name="정육면체 27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4" name="정육면체 27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75" name="그룹 274"/>
          <p:cNvGrpSpPr/>
          <p:nvPr/>
        </p:nvGrpSpPr>
        <p:grpSpPr>
          <a:xfrm>
            <a:off x="2541936" y="2669738"/>
            <a:ext cx="263190" cy="313791"/>
            <a:chOff x="3008783" y="5184154"/>
            <a:chExt cx="795753" cy="968212"/>
          </a:xfrm>
        </p:grpSpPr>
        <p:sp>
          <p:nvSpPr>
            <p:cNvPr id="276" name="정육면체 27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7" name="정육면체 27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78" name="정육면체 27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79" name="그룹 278"/>
          <p:cNvGrpSpPr/>
          <p:nvPr/>
        </p:nvGrpSpPr>
        <p:grpSpPr>
          <a:xfrm>
            <a:off x="2781424" y="2630887"/>
            <a:ext cx="263190" cy="313791"/>
            <a:chOff x="3008783" y="5184154"/>
            <a:chExt cx="795753" cy="968212"/>
          </a:xfrm>
        </p:grpSpPr>
        <p:sp>
          <p:nvSpPr>
            <p:cNvPr id="280" name="정육면체 279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1" name="정육면체 280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2" name="정육면체 281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83" name="그룹 282"/>
          <p:cNvGrpSpPr/>
          <p:nvPr/>
        </p:nvGrpSpPr>
        <p:grpSpPr>
          <a:xfrm>
            <a:off x="3012590" y="2584490"/>
            <a:ext cx="263190" cy="313791"/>
            <a:chOff x="3008783" y="5184154"/>
            <a:chExt cx="795753" cy="968212"/>
          </a:xfrm>
        </p:grpSpPr>
        <p:sp>
          <p:nvSpPr>
            <p:cNvPr id="284" name="정육면체 283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5" name="정육면체 284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6" name="정육면체 285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87" name="그룹 286"/>
          <p:cNvGrpSpPr/>
          <p:nvPr/>
        </p:nvGrpSpPr>
        <p:grpSpPr>
          <a:xfrm>
            <a:off x="3247638" y="2544753"/>
            <a:ext cx="263190" cy="313791"/>
            <a:chOff x="3008783" y="5184154"/>
            <a:chExt cx="795753" cy="968212"/>
          </a:xfrm>
        </p:grpSpPr>
        <p:sp>
          <p:nvSpPr>
            <p:cNvPr id="288" name="정육면체 287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89" name="정육면체 288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0" name="정육면체 289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91" name="그룹 290"/>
          <p:cNvGrpSpPr/>
          <p:nvPr/>
        </p:nvGrpSpPr>
        <p:grpSpPr>
          <a:xfrm>
            <a:off x="3487125" y="2505901"/>
            <a:ext cx="263190" cy="313791"/>
            <a:chOff x="3008783" y="5184154"/>
            <a:chExt cx="795753" cy="968212"/>
          </a:xfrm>
        </p:grpSpPr>
        <p:sp>
          <p:nvSpPr>
            <p:cNvPr id="292" name="정육면체 291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3" name="정육면체 292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4" name="정육면체 293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95" name="그룹 294"/>
          <p:cNvGrpSpPr/>
          <p:nvPr/>
        </p:nvGrpSpPr>
        <p:grpSpPr>
          <a:xfrm>
            <a:off x="3718291" y="2471179"/>
            <a:ext cx="263190" cy="313791"/>
            <a:chOff x="3008783" y="5184154"/>
            <a:chExt cx="795753" cy="968212"/>
          </a:xfrm>
        </p:grpSpPr>
        <p:sp>
          <p:nvSpPr>
            <p:cNvPr id="296" name="정육면체 295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7" name="정육면체 296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298" name="정육면체 297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sp>
        <p:nvSpPr>
          <p:cNvPr id="302" name="양쪽 모서리가 둥근 사각형 301"/>
          <p:cNvSpPr/>
          <p:nvPr/>
        </p:nvSpPr>
        <p:spPr bwMode="auto">
          <a:xfrm rot="5400000">
            <a:off x="62679" y="6404096"/>
            <a:ext cx="289810" cy="2928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03" name="이등변 삼각형 302"/>
          <p:cNvSpPr/>
          <p:nvPr/>
        </p:nvSpPr>
        <p:spPr bwMode="auto">
          <a:xfrm rot="5400000">
            <a:off x="218816" y="6507036"/>
            <a:ext cx="148565" cy="60164"/>
          </a:xfrm>
          <a:prstGeom prst="triangle">
            <a:avLst/>
          </a:prstGeom>
          <a:solidFill>
            <a:schemeClr val="tx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pic>
        <p:nvPicPr>
          <p:cNvPr id="30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6465662"/>
            <a:ext cx="171451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0" name="직선 연결선 309"/>
          <p:cNvCxnSpPr/>
          <p:nvPr/>
        </p:nvCxnSpPr>
        <p:spPr>
          <a:xfrm flipV="1">
            <a:off x="61169" y="2055379"/>
            <a:ext cx="7648314" cy="10554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정육면체 317"/>
          <p:cNvSpPr/>
          <p:nvPr/>
        </p:nvSpPr>
        <p:spPr bwMode="auto">
          <a:xfrm>
            <a:off x="6237700" y="1378613"/>
            <a:ext cx="755387" cy="385453"/>
          </a:xfrm>
          <a:prstGeom prst="cube">
            <a:avLst/>
          </a:prstGeom>
          <a:solidFill>
            <a:schemeClr val="bg1"/>
          </a:solidFill>
          <a:ln w="635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rPr>
              <a:t>Building</a:t>
            </a:r>
            <a:endParaRPr lang="ko-KR" altLang="en-US" sz="900" dirty="0" smtClean="0">
              <a:solidFill>
                <a:srgbClr val="262626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919613" y="1934639"/>
            <a:ext cx="1598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Clear Space</a:t>
            </a:r>
            <a:endParaRPr lang="ko-KR" altLang="en-US" sz="1200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320" name="그룹 319"/>
          <p:cNvGrpSpPr/>
          <p:nvPr/>
        </p:nvGrpSpPr>
        <p:grpSpPr>
          <a:xfrm>
            <a:off x="337702" y="2983529"/>
            <a:ext cx="263190" cy="313791"/>
            <a:chOff x="3008783" y="5184154"/>
            <a:chExt cx="795753" cy="968212"/>
          </a:xfrm>
        </p:grpSpPr>
        <p:sp>
          <p:nvSpPr>
            <p:cNvPr id="321" name="정육면체 32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2" name="정육면체 32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3" name="정육면체 32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24" name="그룹 323"/>
          <p:cNvGrpSpPr/>
          <p:nvPr/>
        </p:nvGrpSpPr>
        <p:grpSpPr>
          <a:xfrm>
            <a:off x="577190" y="2944678"/>
            <a:ext cx="263190" cy="313791"/>
            <a:chOff x="3008783" y="5184154"/>
            <a:chExt cx="795753" cy="968212"/>
          </a:xfrm>
        </p:grpSpPr>
        <p:sp>
          <p:nvSpPr>
            <p:cNvPr id="325" name="정육면체 32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6" name="정육면체 32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27" name="정육면체 32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28" name="그룹 327"/>
          <p:cNvGrpSpPr/>
          <p:nvPr/>
        </p:nvGrpSpPr>
        <p:grpSpPr>
          <a:xfrm>
            <a:off x="808356" y="2898281"/>
            <a:ext cx="263190" cy="313791"/>
            <a:chOff x="3008783" y="5184154"/>
            <a:chExt cx="795753" cy="968212"/>
          </a:xfrm>
        </p:grpSpPr>
        <p:sp>
          <p:nvSpPr>
            <p:cNvPr id="329" name="정육면체 32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0" name="정육면체 32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1" name="정육면체 33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32" name="그룹 331"/>
          <p:cNvGrpSpPr/>
          <p:nvPr/>
        </p:nvGrpSpPr>
        <p:grpSpPr>
          <a:xfrm>
            <a:off x="1043402" y="2858544"/>
            <a:ext cx="263190" cy="313791"/>
            <a:chOff x="3008783" y="5184154"/>
            <a:chExt cx="795753" cy="968212"/>
          </a:xfrm>
        </p:grpSpPr>
        <p:sp>
          <p:nvSpPr>
            <p:cNvPr id="333" name="정육면체 33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4" name="정육면체 33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5" name="정육면체 33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36" name="그룹 335"/>
          <p:cNvGrpSpPr/>
          <p:nvPr/>
        </p:nvGrpSpPr>
        <p:grpSpPr>
          <a:xfrm>
            <a:off x="1282891" y="2819692"/>
            <a:ext cx="263190" cy="313791"/>
            <a:chOff x="3008783" y="5184154"/>
            <a:chExt cx="795753" cy="968212"/>
          </a:xfrm>
        </p:grpSpPr>
        <p:sp>
          <p:nvSpPr>
            <p:cNvPr id="337" name="정육면체 33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8" name="정육면체 33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39" name="정육면체 33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40" name="그룹 339"/>
          <p:cNvGrpSpPr/>
          <p:nvPr/>
        </p:nvGrpSpPr>
        <p:grpSpPr>
          <a:xfrm>
            <a:off x="1514057" y="2784970"/>
            <a:ext cx="263190" cy="313791"/>
            <a:chOff x="3008783" y="5184154"/>
            <a:chExt cx="795753" cy="968212"/>
          </a:xfrm>
        </p:grpSpPr>
        <p:sp>
          <p:nvSpPr>
            <p:cNvPr id="341" name="정육면체 34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2" name="정육면체 34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3" name="정육면체 34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44" name="그룹 343"/>
          <p:cNvGrpSpPr/>
          <p:nvPr/>
        </p:nvGrpSpPr>
        <p:grpSpPr>
          <a:xfrm>
            <a:off x="5824700" y="2247830"/>
            <a:ext cx="263190" cy="313791"/>
            <a:chOff x="3008783" y="5184154"/>
            <a:chExt cx="795753" cy="968212"/>
          </a:xfrm>
        </p:grpSpPr>
        <p:sp>
          <p:nvSpPr>
            <p:cNvPr id="345" name="정육면체 34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6" name="정육면체 34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47" name="정육면체 34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48" name="그룹 347"/>
          <p:cNvGrpSpPr/>
          <p:nvPr/>
        </p:nvGrpSpPr>
        <p:grpSpPr>
          <a:xfrm>
            <a:off x="6064188" y="2208979"/>
            <a:ext cx="263190" cy="313791"/>
            <a:chOff x="3008783" y="5184154"/>
            <a:chExt cx="795753" cy="968212"/>
          </a:xfrm>
        </p:grpSpPr>
        <p:sp>
          <p:nvSpPr>
            <p:cNvPr id="349" name="정육면체 34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0" name="정육면체 34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1" name="정육면체 35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52" name="그룹 351"/>
          <p:cNvGrpSpPr/>
          <p:nvPr/>
        </p:nvGrpSpPr>
        <p:grpSpPr>
          <a:xfrm>
            <a:off x="6295354" y="2162582"/>
            <a:ext cx="263190" cy="313791"/>
            <a:chOff x="3008783" y="5184154"/>
            <a:chExt cx="795753" cy="968212"/>
          </a:xfrm>
        </p:grpSpPr>
        <p:sp>
          <p:nvSpPr>
            <p:cNvPr id="353" name="정육면체 35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4" name="정육면체 35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5" name="정육면체 35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56" name="그룹 355"/>
          <p:cNvGrpSpPr/>
          <p:nvPr/>
        </p:nvGrpSpPr>
        <p:grpSpPr>
          <a:xfrm>
            <a:off x="6530400" y="2122845"/>
            <a:ext cx="263190" cy="313791"/>
            <a:chOff x="3008783" y="5184154"/>
            <a:chExt cx="795753" cy="968212"/>
          </a:xfrm>
        </p:grpSpPr>
        <p:sp>
          <p:nvSpPr>
            <p:cNvPr id="357" name="정육면체 35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8" name="정육면체 35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59" name="정육면체 35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60" name="그룹 359"/>
          <p:cNvGrpSpPr/>
          <p:nvPr/>
        </p:nvGrpSpPr>
        <p:grpSpPr>
          <a:xfrm>
            <a:off x="6769888" y="2083993"/>
            <a:ext cx="263190" cy="313791"/>
            <a:chOff x="3008783" y="5184154"/>
            <a:chExt cx="795753" cy="968212"/>
          </a:xfrm>
        </p:grpSpPr>
        <p:sp>
          <p:nvSpPr>
            <p:cNvPr id="361" name="정육면체 36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2" name="정육면체 36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3" name="정육면체 36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64" name="그룹 363"/>
          <p:cNvGrpSpPr/>
          <p:nvPr/>
        </p:nvGrpSpPr>
        <p:grpSpPr>
          <a:xfrm>
            <a:off x="7001054" y="2049271"/>
            <a:ext cx="263190" cy="313791"/>
            <a:chOff x="3008783" y="5184154"/>
            <a:chExt cx="795753" cy="968212"/>
          </a:xfrm>
        </p:grpSpPr>
        <p:sp>
          <p:nvSpPr>
            <p:cNvPr id="365" name="정육면체 36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6" name="정육면체 36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67" name="정육면체 36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92" name="그룹 391"/>
          <p:cNvGrpSpPr/>
          <p:nvPr/>
        </p:nvGrpSpPr>
        <p:grpSpPr>
          <a:xfrm>
            <a:off x="85429" y="3984155"/>
            <a:ext cx="371083" cy="391164"/>
            <a:chOff x="3008783" y="5184154"/>
            <a:chExt cx="795753" cy="968212"/>
          </a:xfrm>
        </p:grpSpPr>
        <p:sp>
          <p:nvSpPr>
            <p:cNvPr id="393" name="정육면체 39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94" name="정육면체 39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95" name="정육면체 39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396" name="그룹 395"/>
          <p:cNvGrpSpPr/>
          <p:nvPr/>
        </p:nvGrpSpPr>
        <p:grpSpPr>
          <a:xfrm>
            <a:off x="415350" y="3921429"/>
            <a:ext cx="371083" cy="391164"/>
            <a:chOff x="3008783" y="5184154"/>
            <a:chExt cx="795753" cy="968212"/>
          </a:xfrm>
        </p:grpSpPr>
        <p:sp>
          <p:nvSpPr>
            <p:cNvPr id="397" name="정육면체 39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98" name="정육면체 39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399" name="정육면체 39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00" name="그룹 399"/>
          <p:cNvGrpSpPr/>
          <p:nvPr/>
        </p:nvGrpSpPr>
        <p:grpSpPr>
          <a:xfrm>
            <a:off x="745068" y="3844055"/>
            <a:ext cx="371083" cy="391164"/>
            <a:chOff x="3008783" y="5184154"/>
            <a:chExt cx="795753" cy="968212"/>
          </a:xfrm>
        </p:grpSpPr>
        <p:sp>
          <p:nvSpPr>
            <p:cNvPr id="401" name="정육면체 40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02" name="정육면체 40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03" name="정육면체 40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04" name="그룹 403"/>
          <p:cNvGrpSpPr/>
          <p:nvPr/>
        </p:nvGrpSpPr>
        <p:grpSpPr>
          <a:xfrm>
            <a:off x="1074987" y="3781329"/>
            <a:ext cx="371083" cy="391164"/>
            <a:chOff x="3008783" y="5184154"/>
            <a:chExt cx="795753" cy="968212"/>
          </a:xfrm>
        </p:grpSpPr>
        <p:sp>
          <p:nvSpPr>
            <p:cNvPr id="405" name="정육면체 404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06" name="정육면체 405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07" name="정육면체 406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08" name="그룹 407"/>
          <p:cNvGrpSpPr/>
          <p:nvPr/>
        </p:nvGrpSpPr>
        <p:grpSpPr>
          <a:xfrm>
            <a:off x="471821" y="4807256"/>
            <a:ext cx="451047" cy="475456"/>
            <a:chOff x="3008783" y="5184154"/>
            <a:chExt cx="795753" cy="968212"/>
          </a:xfrm>
        </p:grpSpPr>
        <p:sp>
          <p:nvSpPr>
            <p:cNvPr id="409" name="정육면체 408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10" name="정육면체 409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11" name="정육면체 410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12" name="그룹 411"/>
          <p:cNvGrpSpPr/>
          <p:nvPr/>
        </p:nvGrpSpPr>
        <p:grpSpPr>
          <a:xfrm>
            <a:off x="865953" y="4703668"/>
            <a:ext cx="451047" cy="475456"/>
            <a:chOff x="3008783" y="5184154"/>
            <a:chExt cx="795753" cy="968212"/>
          </a:xfrm>
        </p:grpSpPr>
        <p:sp>
          <p:nvSpPr>
            <p:cNvPr id="413" name="정육면체 412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14" name="정육면체 413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15" name="정육면체 414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16" name="그룹 415"/>
          <p:cNvGrpSpPr/>
          <p:nvPr/>
        </p:nvGrpSpPr>
        <p:grpSpPr>
          <a:xfrm>
            <a:off x="995024" y="5838187"/>
            <a:ext cx="451047" cy="475456"/>
            <a:chOff x="3008783" y="5184154"/>
            <a:chExt cx="795753" cy="968212"/>
          </a:xfrm>
        </p:grpSpPr>
        <p:sp>
          <p:nvSpPr>
            <p:cNvPr id="417" name="정육면체 416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18" name="정육면체 417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19" name="정육면체 418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20" name="그룹 419"/>
          <p:cNvGrpSpPr/>
          <p:nvPr/>
        </p:nvGrpSpPr>
        <p:grpSpPr>
          <a:xfrm>
            <a:off x="1389156" y="5734599"/>
            <a:ext cx="451047" cy="475456"/>
            <a:chOff x="3008783" y="5184154"/>
            <a:chExt cx="795753" cy="968212"/>
          </a:xfrm>
        </p:grpSpPr>
        <p:sp>
          <p:nvSpPr>
            <p:cNvPr id="421" name="정육면체 420"/>
            <p:cNvSpPr/>
            <p:nvPr/>
          </p:nvSpPr>
          <p:spPr bwMode="auto">
            <a:xfrm>
              <a:off x="3008783" y="576152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2" name="정육면체 421"/>
            <p:cNvSpPr/>
            <p:nvPr/>
          </p:nvSpPr>
          <p:spPr bwMode="auto">
            <a:xfrm>
              <a:off x="3008783" y="5478302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3" name="정육면체 422"/>
            <p:cNvSpPr/>
            <p:nvPr/>
          </p:nvSpPr>
          <p:spPr bwMode="auto">
            <a:xfrm>
              <a:off x="3008783" y="5184154"/>
              <a:ext cx="795753" cy="390842"/>
            </a:xfrm>
            <a:prstGeom prst="cube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444" name="그룹 443"/>
          <p:cNvGrpSpPr/>
          <p:nvPr/>
        </p:nvGrpSpPr>
        <p:grpSpPr>
          <a:xfrm>
            <a:off x="673104" y="4096077"/>
            <a:ext cx="2304127" cy="2583746"/>
            <a:chOff x="4835543" y="4040492"/>
            <a:chExt cx="2304127" cy="2583746"/>
          </a:xfrm>
        </p:grpSpPr>
        <p:grpSp>
          <p:nvGrpSpPr>
            <p:cNvPr id="445" name="그룹 444"/>
            <p:cNvGrpSpPr/>
            <p:nvPr/>
          </p:nvGrpSpPr>
          <p:grpSpPr>
            <a:xfrm>
              <a:off x="4835543" y="4040492"/>
              <a:ext cx="2304127" cy="2583746"/>
              <a:chOff x="3741277" y="2962456"/>
              <a:chExt cx="3194022" cy="3581634"/>
            </a:xfrm>
          </p:grpSpPr>
          <p:sp>
            <p:nvSpPr>
              <p:cNvPr id="449" name="원통 448"/>
              <p:cNvSpPr/>
              <p:nvPr/>
            </p:nvSpPr>
            <p:spPr bwMode="auto">
              <a:xfrm>
                <a:off x="4933326" y="2962456"/>
                <a:ext cx="257612" cy="1989168"/>
              </a:xfrm>
              <a:prstGeom prst="ca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450" name="원통 449"/>
              <p:cNvSpPr/>
              <p:nvPr/>
            </p:nvSpPr>
            <p:spPr bwMode="auto">
              <a:xfrm>
                <a:off x="6172212" y="3927888"/>
                <a:ext cx="257612" cy="1989168"/>
              </a:xfrm>
              <a:prstGeom prst="ca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451" name="원통 450"/>
              <p:cNvSpPr/>
              <p:nvPr/>
            </p:nvSpPr>
            <p:spPr bwMode="auto">
              <a:xfrm>
                <a:off x="5398735" y="4332861"/>
                <a:ext cx="257612" cy="2211229"/>
              </a:xfrm>
              <a:prstGeom prst="ca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452" name="원통 451"/>
              <p:cNvSpPr/>
              <p:nvPr/>
            </p:nvSpPr>
            <p:spPr bwMode="auto">
              <a:xfrm>
                <a:off x="4159849" y="3367429"/>
                <a:ext cx="257612" cy="2211229"/>
              </a:xfrm>
              <a:prstGeom prst="ca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453" name="정육면체 452"/>
              <p:cNvSpPr/>
              <p:nvPr/>
            </p:nvSpPr>
            <p:spPr bwMode="auto">
              <a:xfrm rot="2350366">
                <a:off x="4455475" y="3324249"/>
                <a:ext cx="2479824" cy="278775"/>
              </a:xfrm>
              <a:prstGeom prst="cub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454" name="정육면체 453"/>
              <p:cNvSpPr/>
              <p:nvPr/>
            </p:nvSpPr>
            <p:spPr bwMode="auto">
              <a:xfrm rot="2350366">
                <a:off x="3741277" y="3765311"/>
                <a:ext cx="2479824" cy="278775"/>
              </a:xfrm>
              <a:prstGeom prst="cub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446" name="빗면 445"/>
            <p:cNvSpPr/>
            <p:nvPr/>
          </p:nvSpPr>
          <p:spPr bwMode="auto">
            <a:xfrm rot="18449948">
              <a:off x="5752405" y="4318306"/>
              <a:ext cx="351064" cy="392399"/>
            </a:xfrm>
            <a:prstGeom prst="bevel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5497450" y="4172503"/>
              <a:ext cx="940380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" b="1" smtClean="0">
                  <a:latin typeface="+mn-ea"/>
                </a:rPr>
                <a:t>23MPH</a:t>
              </a:r>
              <a:endParaRPr lang="en-US" altLang="ko-KR" sz="1000" b="1" smtClean="0">
                <a:latin typeface="+mn-ea"/>
              </a:endParaRPr>
            </a:p>
            <a:p>
              <a:pPr algn="ctr"/>
              <a:r>
                <a:rPr lang="en-US" altLang="ko-KR" sz="1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C04</a:t>
              </a:r>
              <a:endParaRPr lang="ko-KR" altLang="en-US" sz="1000" b="1" dirty="0" smtClean="0">
                <a:latin typeface="+mn-ea"/>
              </a:endParaRPr>
            </a:p>
          </p:txBody>
        </p:sp>
      </p:grpSp>
      <p:grpSp>
        <p:nvGrpSpPr>
          <p:cNvPr id="455" name="그룹 454"/>
          <p:cNvGrpSpPr/>
          <p:nvPr/>
        </p:nvGrpSpPr>
        <p:grpSpPr>
          <a:xfrm>
            <a:off x="1956147" y="2486600"/>
            <a:ext cx="1119570" cy="1492518"/>
            <a:chOff x="1165253" y="-141810"/>
            <a:chExt cx="3194022" cy="4566217"/>
          </a:xfrm>
        </p:grpSpPr>
        <p:sp>
          <p:nvSpPr>
            <p:cNvPr id="456" name="원통 455"/>
            <p:cNvSpPr/>
            <p:nvPr/>
          </p:nvSpPr>
          <p:spPr bwMode="auto">
            <a:xfrm>
              <a:off x="2357302" y="842773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57" name="원통 456"/>
            <p:cNvSpPr/>
            <p:nvPr/>
          </p:nvSpPr>
          <p:spPr bwMode="auto">
            <a:xfrm>
              <a:off x="3596188" y="1808205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58" name="원통 457"/>
            <p:cNvSpPr/>
            <p:nvPr/>
          </p:nvSpPr>
          <p:spPr bwMode="auto">
            <a:xfrm>
              <a:off x="2822711" y="2213178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59" name="원통 458"/>
            <p:cNvSpPr/>
            <p:nvPr/>
          </p:nvSpPr>
          <p:spPr bwMode="auto">
            <a:xfrm>
              <a:off x="1583825" y="1247746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0" name="정육면체 459"/>
            <p:cNvSpPr/>
            <p:nvPr/>
          </p:nvSpPr>
          <p:spPr bwMode="auto">
            <a:xfrm rot="2350366">
              <a:off x="1879451" y="1204566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1" name="정육면체 460"/>
            <p:cNvSpPr/>
            <p:nvPr/>
          </p:nvSpPr>
          <p:spPr bwMode="auto">
            <a:xfrm rot="2350366">
              <a:off x="1165253" y="1645628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2" name="빗면 461"/>
            <p:cNvSpPr/>
            <p:nvPr/>
          </p:nvSpPr>
          <p:spPr bwMode="auto">
            <a:xfrm rot="18449948">
              <a:off x="2527087" y="1285112"/>
              <a:ext cx="486651" cy="543950"/>
            </a:xfrm>
            <a:prstGeom prst="bevel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2025391" y="-141810"/>
              <a:ext cx="1501641" cy="10828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ko-KR" sz="9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C04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grpSp>
        <p:nvGrpSpPr>
          <p:cNvPr id="480" name="그룹 479"/>
          <p:cNvGrpSpPr/>
          <p:nvPr/>
        </p:nvGrpSpPr>
        <p:grpSpPr>
          <a:xfrm>
            <a:off x="4516260" y="2000801"/>
            <a:ext cx="1119570" cy="1419690"/>
            <a:chOff x="1165253" y="81003"/>
            <a:chExt cx="3194022" cy="4343404"/>
          </a:xfrm>
        </p:grpSpPr>
        <p:sp>
          <p:nvSpPr>
            <p:cNvPr id="481" name="원통 480"/>
            <p:cNvSpPr/>
            <p:nvPr/>
          </p:nvSpPr>
          <p:spPr bwMode="auto">
            <a:xfrm>
              <a:off x="2357302" y="842773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82" name="원통 481"/>
            <p:cNvSpPr/>
            <p:nvPr/>
          </p:nvSpPr>
          <p:spPr bwMode="auto">
            <a:xfrm>
              <a:off x="3596188" y="1808205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83" name="원통 482"/>
            <p:cNvSpPr/>
            <p:nvPr/>
          </p:nvSpPr>
          <p:spPr bwMode="auto">
            <a:xfrm>
              <a:off x="2822711" y="2213178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84" name="원통 483"/>
            <p:cNvSpPr/>
            <p:nvPr/>
          </p:nvSpPr>
          <p:spPr bwMode="auto">
            <a:xfrm>
              <a:off x="1583825" y="1247746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85" name="정육면체 484"/>
            <p:cNvSpPr/>
            <p:nvPr/>
          </p:nvSpPr>
          <p:spPr bwMode="auto">
            <a:xfrm rot="2350366">
              <a:off x="1879451" y="1204566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86" name="정육면체 485"/>
            <p:cNvSpPr/>
            <p:nvPr/>
          </p:nvSpPr>
          <p:spPr bwMode="auto">
            <a:xfrm rot="2350366">
              <a:off x="1165253" y="1645628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87" name="빗면 486"/>
            <p:cNvSpPr/>
            <p:nvPr/>
          </p:nvSpPr>
          <p:spPr bwMode="auto">
            <a:xfrm rot="18449948">
              <a:off x="2527087" y="1285112"/>
              <a:ext cx="486651" cy="543950"/>
            </a:xfrm>
            <a:prstGeom prst="bevel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2025391" y="81003"/>
              <a:ext cx="1501641" cy="10828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ko-KR" sz="9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C04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grpSp>
        <p:nvGrpSpPr>
          <p:cNvPr id="490" name="그룹 489"/>
          <p:cNvGrpSpPr/>
          <p:nvPr/>
        </p:nvGrpSpPr>
        <p:grpSpPr>
          <a:xfrm>
            <a:off x="3234031" y="1501802"/>
            <a:ext cx="954356" cy="1398172"/>
            <a:chOff x="1165253" y="-593647"/>
            <a:chExt cx="3194022" cy="5018054"/>
          </a:xfrm>
        </p:grpSpPr>
        <p:sp>
          <p:nvSpPr>
            <p:cNvPr id="491" name="원통 490"/>
            <p:cNvSpPr/>
            <p:nvPr/>
          </p:nvSpPr>
          <p:spPr bwMode="auto">
            <a:xfrm>
              <a:off x="2357302" y="842773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92" name="원통 491"/>
            <p:cNvSpPr/>
            <p:nvPr/>
          </p:nvSpPr>
          <p:spPr bwMode="auto">
            <a:xfrm>
              <a:off x="3596188" y="1808205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93" name="원통 492"/>
            <p:cNvSpPr/>
            <p:nvPr/>
          </p:nvSpPr>
          <p:spPr bwMode="auto">
            <a:xfrm>
              <a:off x="2822711" y="2213178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94" name="원통 493"/>
            <p:cNvSpPr/>
            <p:nvPr/>
          </p:nvSpPr>
          <p:spPr bwMode="auto">
            <a:xfrm>
              <a:off x="1583825" y="1247746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95" name="정육면체 494"/>
            <p:cNvSpPr/>
            <p:nvPr/>
          </p:nvSpPr>
          <p:spPr bwMode="auto">
            <a:xfrm rot="2350366">
              <a:off x="1879451" y="1204566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96" name="정육면체 495"/>
            <p:cNvSpPr/>
            <p:nvPr/>
          </p:nvSpPr>
          <p:spPr bwMode="auto">
            <a:xfrm rot="2350366">
              <a:off x="1165253" y="1645628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97" name="빗면 496"/>
            <p:cNvSpPr/>
            <p:nvPr/>
          </p:nvSpPr>
          <p:spPr bwMode="auto">
            <a:xfrm rot="18449948">
              <a:off x="2527087" y="1285112"/>
              <a:ext cx="486651" cy="543950"/>
            </a:xfrm>
            <a:prstGeom prst="bevel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99" name="TextBox 498"/>
            <p:cNvSpPr txBox="1"/>
            <p:nvPr/>
          </p:nvSpPr>
          <p:spPr>
            <a:xfrm>
              <a:off x="1386716" y="-593647"/>
              <a:ext cx="2778987" cy="127030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ko-KR" sz="9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C04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grpSp>
        <p:nvGrpSpPr>
          <p:cNvPr id="500" name="그룹 499"/>
          <p:cNvGrpSpPr/>
          <p:nvPr/>
        </p:nvGrpSpPr>
        <p:grpSpPr>
          <a:xfrm>
            <a:off x="5639020" y="1460155"/>
            <a:ext cx="976372" cy="1124335"/>
            <a:chOff x="796269" y="-465616"/>
            <a:chExt cx="3959882" cy="4890023"/>
          </a:xfrm>
        </p:grpSpPr>
        <p:sp>
          <p:nvSpPr>
            <p:cNvPr id="501" name="원통 500"/>
            <p:cNvSpPr/>
            <p:nvPr/>
          </p:nvSpPr>
          <p:spPr bwMode="auto">
            <a:xfrm>
              <a:off x="2357302" y="842773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02" name="원통 501"/>
            <p:cNvSpPr/>
            <p:nvPr/>
          </p:nvSpPr>
          <p:spPr bwMode="auto">
            <a:xfrm>
              <a:off x="3596188" y="1808205"/>
              <a:ext cx="257612" cy="1989168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03" name="원통 502"/>
            <p:cNvSpPr/>
            <p:nvPr/>
          </p:nvSpPr>
          <p:spPr bwMode="auto">
            <a:xfrm>
              <a:off x="2822711" y="2213178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04" name="원통 503"/>
            <p:cNvSpPr/>
            <p:nvPr/>
          </p:nvSpPr>
          <p:spPr bwMode="auto">
            <a:xfrm>
              <a:off x="1583825" y="1247746"/>
              <a:ext cx="257612" cy="2211229"/>
            </a:xfrm>
            <a:prstGeom prst="ca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05" name="정육면체 504"/>
            <p:cNvSpPr/>
            <p:nvPr/>
          </p:nvSpPr>
          <p:spPr bwMode="auto">
            <a:xfrm rot="2350366">
              <a:off x="1879451" y="1204566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06" name="정육면체 505"/>
            <p:cNvSpPr/>
            <p:nvPr/>
          </p:nvSpPr>
          <p:spPr bwMode="auto">
            <a:xfrm rot="2350366">
              <a:off x="1165253" y="1645628"/>
              <a:ext cx="2479824" cy="278775"/>
            </a:xfrm>
            <a:prstGeom prst="cub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07" name="빗면 506"/>
            <p:cNvSpPr/>
            <p:nvPr/>
          </p:nvSpPr>
          <p:spPr bwMode="auto">
            <a:xfrm rot="18449948">
              <a:off x="2527087" y="1285112"/>
              <a:ext cx="486651" cy="543950"/>
            </a:xfrm>
            <a:prstGeom prst="bevel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08" name="Warning"/>
            <p:cNvSpPr>
              <a:spLocks noChangeAspect="1" noEditPoints="1"/>
            </p:cNvSpPr>
            <p:nvPr/>
          </p:nvSpPr>
          <p:spPr bwMode="auto">
            <a:xfrm>
              <a:off x="2597818" y="1117884"/>
              <a:ext cx="293135" cy="218359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9" name="TextBox 508"/>
            <p:cNvSpPr txBox="1"/>
            <p:nvPr/>
          </p:nvSpPr>
          <p:spPr>
            <a:xfrm>
              <a:off x="796269" y="-465616"/>
              <a:ext cx="3959882" cy="153938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altLang="ko-KR" sz="900" b="1" smtClean="0">
                  <a:latin typeface="+mn-ea"/>
                </a:rPr>
                <a:t>23MPH</a:t>
              </a:r>
            </a:p>
            <a:p>
              <a:pPr algn="ctr"/>
              <a:r>
                <a:rPr lang="en-US" altLang="ko-KR" sz="8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C04</a:t>
              </a:r>
              <a:endParaRPr lang="ko-KR" altLang="en-US" sz="800" b="1" dirty="0" smtClean="0">
                <a:latin typeface="+mn-ea"/>
              </a:endParaRPr>
            </a:p>
          </p:txBody>
        </p:sp>
      </p:grpSp>
      <p:grpSp>
        <p:nvGrpSpPr>
          <p:cNvPr id="201" name="그룹 200"/>
          <p:cNvGrpSpPr/>
          <p:nvPr/>
        </p:nvGrpSpPr>
        <p:grpSpPr>
          <a:xfrm>
            <a:off x="5724703" y="3698390"/>
            <a:ext cx="744366" cy="417085"/>
            <a:chOff x="1984692" y="5161482"/>
            <a:chExt cx="1313235" cy="849345"/>
          </a:xfrm>
        </p:grpSpPr>
        <p:sp>
          <p:nvSpPr>
            <p:cNvPr id="202" name="TextBox 201"/>
            <p:cNvSpPr txBox="1"/>
            <p:nvPr/>
          </p:nvSpPr>
          <p:spPr>
            <a:xfrm>
              <a:off x="1984692" y="5290062"/>
              <a:ext cx="1313235" cy="72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T101</a:t>
              </a:r>
            </a:p>
            <a:p>
              <a:pPr algn="ctr"/>
              <a:r>
                <a:rPr lang="en-US" altLang="ko-KR" sz="700" b="1" smtClean="0">
                  <a:solidFill>
                    <a:srgbClr val="00B0F0"/>
                  </a:solidFill>
                  <a:latin typeface="+mn-ea"/>
                </a:rPr>
                <a:t>)</a:t>
              </a:r>
              <a:endParaRPr lang="ko-KR" altLang="en-US" sz="700" b="1" dirty="0" smtClean="0">
                <a:solidFill>
                  <a:srgbClr val="00B0F0"/>
                </a:solidFill>
                <a:latin typeface="+mn-ea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231004" y="5161482"/>
              <a:ext cx="833690" cy="376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smtClean="0">
                  <a:latin typeface="+mn-ea"/>
                </a:rPr>
                <a:t>23MPH</a:t>
              </a:r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5911890" y="2550929"/>
            <a:ext cx="874036" cy="3539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900" b="1" smtClean="0">
                <a:latin typeface="+mn-ea"/>
              </a:rPr>
              <a:t>23MPH</a:t>
            </a:r>
          </a:p>
          <a:p>
            <a:pPr algn="ctr"/>
            <a:r>
              <a:rPr lang="en-US" altLang="ko-KR" sz="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C03</a:t>
            </a:r>
            <a:endParaRPr lang="ko-KR" altLang="en-US" sz="800" b="1" dirty="0" smtClean="0">
              <a:latin typeface="+mn-ea"/>
            </a:endParaRPr>
          </a:p>
        </p:txBody>
      </p:sp>
      <p:sp>
        <p:nvSpPr>
          <p:cNvPr id="512" name="타원 511"/>
          <p:cNvSpPr/>
          <p:nvPr/>
        </p:nvSpPr>
        <p:spPr>
          <a:xfrm>
            <a:off x="2887231" y="6164221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1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13" name="타원 512"/>
          <p:cNvSpPr/>
          <p:nvPr/>
        </p:nvSpPr>
        <p:spPr>
          <a:xfrm>
            <a:off x="5606406" y="4149084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2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14" name="타원 513"/>
          <p:cNvSpPr/>
          <p:nvPr/>
        </p:nvSpPr>
        <p:spPr>
          <a:xfrm>
            <a:off x="7070742" y="6147836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3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15" name="타원 514"/>
          <p:cNvSpPr/>
          <p:nvPr/>
        </p:nvSpPr>
        <p:spPr>
          <a:xfrm>
            <a:off x="4577683" y="6058840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4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516" name="타원 515"/>
          <p:cNvSpPr/>
          <p:nvPr/>
        </p:nvSpPr>
        <p:spPr>
          <a:xfrm>
            <a:off x="4118273" y="527384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rPr>
              <a:t>5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3270992" y="2675705"/>
            <a:ext cx="7194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" b="1" smtClean="0">
                <a:latin typeface="+mn-ea"/>
              </a:rPr>
              <a:t>30MPH</a:t>
            </a:r>
          </a:p>
          <a:p>
            <a:pPr algn="ctr"/>
            <a:r>
              <a:rPr lang="en-US" altLang="ko-KR" sz="9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T1012</a:t>
            </a:r>
            <a:endParaRPr lang="en-US" altLang="ko-KR" sz="9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424" name="그룹 423"/>
          <p:cNvGrpSpPr/>
          <p:nvPr/>
        </p:nvGrpSpPr>
        <p:grpSpPr>
          <a:xfrm>
            <a:off x="7373047" y="666132"/>
            <a:ext cx="233710" cy="233710"/>
            <a:chOff x="9236813" y="1010266"/>
            <a:chExt cx="354615" cy="354615"/>
          </a:xfrm>
        </p:grpSpPr>
        <p:sp>
          <p:nvSpPr>
            <p:cNvPr id="425" name="타원 424"/>
            <p:cNvSpPr/>
            <p:nvPr/>
          </p:nvSpPr>
          <p:spPr bwMode="auto">
            <a:xfrm>
              <a:off x="9236813" y="1010266"/>
              <a:ext cx="354615" cy="3546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6" name="뺄셈 기호 425"/>
            <p:cNvSpPr/>
            <p:nvPr/>
          </p:nvSpPr>
          <p:spPr bwMode="auto">
            <a:xfrm>
              <a:off x="9283005" y="10961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7" name="뺄셈 기호 426"/>
            <p:cNvSpPr/>
            <p:nvPr/>
          </p:nvSpPr>
          <p:spPr bwMode="auto">
            <a:xfrm>
              <a:off x="9283005" y="115331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428" name="뺄셈 기호 427"/>
            <p:cNvSpPr/>
            <p:nvPr/>
          </p:nvSpPr>
          <p:spPr bwMode="auto">
            <a:xfrm>
              <a:off x="9283005" y="1210469"/>
              <a:ext cx="261980" cy="81430"/>
            </a:xfrm>
            <a:prstGeom prst="mathMinus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42" name="그룹 541"/>
          <p:cNvGrpSpPr/>
          <p:nvPr/>
        </p:nvGrpSpPr>
        <p:grpSpPr>
          <a:xfrm>
            <a:off x="6073680" y="655369"/>
            <a:ext cx="1211844" cy="216000"/>
            <a:chOff x="5918343" y="655369"/>
            <a:chExt cx="1211844" cy="216000"/>
          </a:xfrm>
        </p:grpSpPr>
        <p:sp>
          <p:nvSpPr>
            <p:cNvPr id="543" name="직사각형 542"/>
            <p:cNvSpPr/>
            <p:nvPr/>
          </p:nvSpPr>
          <p:spPr bwMode="auto">
            <a:xfrm>
              <a:off x="5918343" y="670767"/>
              <a:ext cx="938474" cy="19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ko-KR" altLang="en-US" sz="700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544" name="그룹 543"/>
            <p:cNvGrpSpPr/>
            <p:nvPr/>
          </p:nvGrpSpPr>
          <p:grpSpPr>
            <a:xfrm>
              <a:off x="6914187" y="655369"/>
              <a:ext cx="216000" cy="216000"/>
              <a:chOff x="7138180" y="889843"/>
              <a:chExt cx="216000" cy="216000"/>
            </a:xfrm>
          </p:grpSpPr>
          <p:sp>
            <p:nvSpPr>
              <p:cNvPr id="545" name="Button"/>
              <p:cNvSpPr/>
              <p:nvPr/>
            </p:nvSpPr>
            <p:spPr>
              <a:xfrm>
                <a:off x="7138180" y="889843"/>
                <a:ext cx="216000" cy="216000"/>
              </a:xfrm>
              <a:prstGeom prst="roundRect">
                <a:avLst>
                  <a:gd name="adj" fmla="val 5000"/>
                </a:avLst>
              </a:prstGeom>
              <a:solidFill>
                <a:srgbClr val="FF5050"/>
              </a:solidFill>
              <a:ln w="6350">
                <a:noFill/>
              </a:ln>
              <a:effectLst>
                <a:outerShdw blurRad="38100" dist="12700" dir="5400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6200" tIns="45720" rIns="762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700" dirty="0" smtClean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46" name="Search"/>
              <p:cNvSpPr>
                <a:spLocks noChangeAspect="1" noEditPoints="1"/>
              </p:cNvSpPr>
              <p:nvPr/>
            </p:nvSpPr>
            <p:spPr bwMode="auto">
              <a:xfrm>
                <a:off x="7174154" y="928695"/>
                <a:ext cx="139700" cy="142875"/>
              </a:xfrm>
              <a:custGeom>
                <a:avLst/>
                <a:gdLst>
                  <a:gd name="T0" fmla="*/ 227 w 572"/>
                  <a:gd name="T1" fmla="*/ 0 h 585"/>
                  <a:gd name="T2" fmla="*/ 0 w 572"/>
                  <a:gd name="T3" fmla="*/ 227 h 585"/>
                  <a:gd name="T4" fmla="*/ 227 w 572"/>
                  <a:gd name="T5" fmla="*/ 453 h 585"/>
                  <a:gd name="T6" fmla="*/ 359 w 572"/>
                  <a:gd name="T7" fmla="*/ 410 h 585"/>
                  <a:gd name="T8" fmla="*/ 535 w 572"/>
                  <a:gd name="T9" fmla="*/ 585 h 585"/>
                  <a:gd name="T10" fmla="*/ 572 w 572"/>
                  <a:gd name="T11" fmla="*/ 548 h 585"/>
                  <a:gd name="T12" fmla="*/ 399 w 572"/>
                  <a:gd name="T13" fmla="*/ 374 h 585"/>
                  <a:gd name="T14" fmla="*/ 454 w 572"/>
                  <a:gd name="T15" fmla="*/ 227 h 585"/>
                  <a:gd name="T16" fmla="*/ 227 w 572"/>
                  <a:gd name="T17" fmla="*/ 0 h 585"/>
                  <a:gd name="T18" fmla="*/ 227 w 572"/>
                  <a:gd name="T19" fmla="*/ 27 h 585"/>
                  <a:gd name="T20" fmla="*/ 427 w 572"/>
                  <a:gd name="T21" fmla="*/ 227 h 585"/>
                  <a:gd name="T22" fmla="*/ 227 w 572"/>
                  <a:gd name="T23" fmla="*/ 427 h 585"/>
                  <a:gd name="T24" fmla="*/ 27 w 572"/>
                  <a:gd name="T25" fmla="*/ 227 h 585"/>
                  <a:gd name="T26" fmla="*/ 227 w 572"/>
                  <a:gd name="T27" fmla="*/ 2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2" h="585">
                    <a:moveTo>
                      <a:pt x="227" y="0"/>
                    </a:moveTo>
                    <a:cubicBezTo>
                      <a:pt x="102" y="0"/>
                      <a:pt x="0" y="102"/>
                      <a:pt x="0" y="227"/>
                    </a:cubicBezTo>
                    <a:cubicBezTo>
                      <a:pt x="0" y="352"/>
                      <a:pt x="102" y="453"/>
                      <a:pt x="227" y="453"/>
                    </a:cubicBezTo>
                    <a:cubicBezTo>
                      <a:pt x="276" y="453"/>
                      <a:pt x="322" y="437"/>
                      <a:pt x="359" y="410"/>
                    </a:cubicBezTo>
                    <a:lnTo>
                      <a:pt x="535" y="585"/>
                    </a:lnTo>
                    <a:lnTo>
                      <a:pt x="572" y="548"/>
                    </a:lnTo>
                    <a:lnTo>
                      <a:pt x="399" y="374"/>
                    </a:lnTo>
                    <a:cubicBezTo>
                      <a:pt x="433" y="335"/>
                      <a:pt x="454" y="283"/>
                      <a:pt x="454" y="227"/>
                    </a:cubicBezTo>
                    <a:cubicBezTo>
                      <a:pt x="454" y="102"/>
                      <a:pt x="352" y="0"/>
                      <a:pt x="227" y="0"/>
                    </a:cubicBezTo>
                    <a:close/>
                    <a:moveTo>
                      <a:pt x="227" y="27"/>
                    </a:moveTo>
                    <a:cubicBezTo>
                      <a:pt x="338" y="27"/>
                      <a:pt x="427" y="116"/>
                      <a:pt x="427" y="227"/>
                    </a:cubicBezTo>
                    <a:cubicBezTo>
                      <a:pt x="427" y="337"/>
                      <a:pt x="338" y="427"/>
                      <a:pt x="227" y="427"/>
                    </a:cubicBezTo>
                    <a:cubicBezTo>
                      <a:pt x="116" y="427"/>
                      <a:pt x="27" y="337"/>
                      <a:pt x="27" y="227"/>
                    </a:cubicBezTo>
                    <a:cubicBezTo>
                      <a:pt x="27" y="116"/>
                      <a:pt x="116" y="27"/>
                      <a:pt x="227" y="27"/>
                    </a:cubicBezTo>
                    <a:close/>
                  </a:path>
                </a:pathLst>
              </a:custGeom>
              <a:solidFill>
                <a:srgbClr val="5F5F5F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9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47" name="그룹 546"/>
          <p:cNvGrpSpPr/>
          <p:nvPr/>
        </p:nvGrpSpPr>
        <p:grpSpPr>
          <a:xfrm>
            <a:off x="101976" y="645354"/>
            <a:ext cx="3039756" cy="148596"/>
            <a:chOff x="101976" y="645354"/>
            <a:chExt cx="3039756" cy="148596"/>
          </a:xfrm>
        </p:grpSpPr>
        <p:sp>
          <p:nvSpPr>
            <p:cNvPr id="548" name="Warning"/>
            <p:cNvSpPr>
              <a:spLocks noChangeAspect="1" noEditPoints="1"/>
            </p:cNvSpPr>
            <p:nvPr/>
          </p:nvSpPr>
          <p:spPr bwMode="auto">
            <a:xfrm>
              <a:off x="2538386" y="645354"/>
              <a:ext cx="169862" cy="146050"/>
            </a:xfrm>
            <a:custGeom>
              <a:avLst/>
              <a:gdLst>
                <a:gd name="T0" fmla="*/ 1400 w 1467"/>
                <a:gd name="T1" fmla="*/ 1061 h 1271"/>
                <a:gd name="T2" fmla="*/ 855 w 1467"/>
                <a:gd name="T3" fmla="*/ 116 h 1271"/>
                <a:gd name="T4" fmla="*/ 612 w 1467"/>
                <a:gd name="T5" fmla="*/ 116 h 1271"/>
                <a:gd name="T6" fmla="*/ 66 w 1467"/>
                <a:gd name="T7" fmla="*/ 1061 h 1271"/>
                <a:gd name="T8" fmla="*/ 188 w 1467"/>
                <a:gd name="T9" fmla="*/ 1271 h 1271"/>
                <a:gd name="T10" fmla="*/ 1279 w 1467"/>
                <a:gd name="T11" fmla="*/ 1271 h 1271"/>
                <a:gd name="T12" fmla="*/ 1400 w 1467"/>
                <a:gd name="T13" fmla="*/ 1061 h 1271"/>
                <a:gd name="T14" fmla="*/ 658 w 1467"/>
                <a:gd name="T15" fmla="*/ 384 h 1271"/>
                <a:gd name="T16" fmla="*/ 733 w 1467"/>
                <a:gd name="T17" fmla="*/ 352 h 1271"/>
                <a:gd name="T18" fmla="*/ 808 w 1467"/>
                <a:gd name="T19" fmla="*/ 383 h 1271"/>
                <a:gd name="T20" fmla="*/ 837 w 1467"/>
                <a:gd name="T21" fmla="*/ 462 h 1271"/>
                <a:gd name="T22" fmla="*/ 783 w 1467"/>
                <a:gd name="T23" fmla="*/ 833 h 1271"/>
                <a:gd name="T24" fmla="*/ 685 w 1467"/>
                <a:gd name="T25" fmla="*/ 833 h 1271"/>
                <a:gd name="T26" fmla="*/ 629 w 1467"/>
                <a:gd name="T27" fmla="*/ 462 h 1271"/>
                <a:gd name="T28" fmla="*/ 658 w 1467"/>
                <a:gd name="T29" fmla="*/ 384 h 1271"/>
                <a:gd name="T30" fmla="*/ 807 w 1467"/>
                <a:gd name="T31" fmla="*/ 1073 h 1271"/>
                <a:gd name="T32" fmla="*/ 733 w 1467"/>
                <a:gd name="T33" fmla="*/ 1103 h 1271"/>
                <a:gd name="T34" fmla="*/ 660 w 1467"/>
                <a:gd name="T35" fmla="*/ 1073 h 1271"/>
                <a:gd name="T36" fmla="*/ 629 w 1467"/>
                <a:gd name="T37" fmla="*/ 1000 h 1271"/>
                <a:gd name="T38" fmla="*/ 660 w 1467"/>
                <a:gd name="T39" fmla="*/ 927 h 1271"/>
                <a:gd name="T40" fmla="*/ 733 w 1467"/>
                <a:gd name="T41" fmla="*/ 896 h 1271"/>
                <a:gd name="T42" fmla="*/ 807 w 1467"/>
                <a:gd name="T43" fmla="*/ 927 h 1271"/>
                <a:gd name="T44" fmla="*/ 838 w 1467"/>
                <a:gd name="T45" fmla="*/ 1000 h 1271"/>
                <a:gd name="T46" fmla="*/ 807 w 1467"/>
                <a:gd name="T47" fmla="*/ 1073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7" h="1271">
                  <a:moveTo>
                    <a:pt x="1400" y="1061"/>
                  </a:moveTo>
                  <a:lnTo>
                    <a:pt x="855" y="116"/>
                  </a:lnTo>
                  <a:cubicBezTo>
                    <a:pt x="788" y="0"/>
                    <a:pt x="679" y="0"/>
                    <a:pt x="612" y="116"/>
                  </a:cubicBezTo>
                  <a:lnTo>
                    <a:pt x="66" y="1061"/>
                  </a:lnTo>
                  <a:cubicBezTo>
                    <a:pt x="0" y="1176"/>
                    <a:pt x="54" y="1271"/>
                    <a:pt x="188" y="1271"/>
                  </a:cubicBezTo>
                  <a:lnTo>
                    <a:pt x="1279" y="1271"/>
                  </a:lnTo>
                  <a:cubicBezTo>
                    <a:pt x="1412" y="1271"/>
                    <a:pt x="1467" y="1176"/>
                    <a:pt x="1400" y="1061"/>
                  </a:cubicBezTo>
                  <a:close/>
                  <a:moveTo>
                    <a:pt x="658" y="384"/>
                  </a:moveTo>
                  <a:cubicBezTo>
                    <a:pt x="678" y="363"/>
                    <a:pt x="703" y="352"/>
                    <a:pt x="733" y="352"/>
                  </a:cubicBezTo>
                  <a:cubicBezTo>
                    <a:pt x="764" y="352"/>
                    <a:pt x="789" y="363"/>
                    <a:pt x="808" y="383"/>
                  </a:cubicBezTo>
                  <a:cubicBezTo>
                    <a:pt x="828" y="404"/>
                    <a:pt x="837" y="431"/>
                    <a:pt x="837" y="462"/>
                  </a:cubicBezTo>
                  <a:cubicBezTo>
                    <a:pt x="837" y="489"/>
                    <a:pt x="797" y="688"/>
                    <a:pt x="783" y="833"/>
                  </a:cubicBezTo>
                  <a:lnTo>
                    <a:pt x="685" y="833"/>
                  </a:lnTo>
                  <a:cubicBezTo>
                    <a:pt x="673" y="688"/>
                    <a:pt x="629" y="489"/>
                    <a:pt x="629" y="462"/>
                  </a:cubicBezTo>
                  <a:cubicBezTo>
                    <a:pt x="629" y="431"/>
                    <a:pt x="639" y="405"/>
                    <a:pt x="658" y="384"/>
                  </a:cubicBezTo>
                  <a:close/>
                  <a:moveTo>
                    <a:pt x="807" y="1073"/>
                  </a:moveTo>
                  <a:cubicBezTo>
                    <a:pt x="786" y="1093"/>
                    <a:pt x="762" y="1103"/>
                    <a:pt x="733" y="1103"/>
                  </a:cubicBezTo>
                  <a:cubicBezTo>
                    <a:pt x="705" y="1103"/>
                    <a:pt x="680" y="1093"/>
                    <a:pt x="660" y="1073"/>
                  </a:cubicBezTo>
                  <a:cubicBezTo>
                    <a:pt x="639" y="1053"/>
                    <a:pt x="629" y="1029"/>
                    <a:pt x="629" y="1000"/>
                  </a:cubicBezTo>
                  <a:cubicBezTo>
                    <a:pt x="629" y="972"/>
                    <a:pt x="639" y="947"/>
                    <a:pt x="660" y="927"/>
                  </a:cubicBezTo>
                  <a:cubicBezTo>
                    <a:pt x="680" y="906"/>
                    <a:pt x="705" y="896"/>
                    <a:pt x="733" y="896"/>
                  </a:cubicBezTo>
                  <a:cubicBezTo>
                    <a:pt x="762" y="896"/>
                    <a:pt x="786" y="906"/>
                    <a:pt x="807" y="927"/>
                  </a:cubicBezTo>
                  <a:cubicBezTo>
                    <a:pt x="827" y="947"/>
                    <a:pt x="838" y="972"/>
                    <a:pt x="838" y="1000"/>
                  </a:cubicBezTo>
                  <a:cubicBezTo>
                    <a:pt x="838" y="1029"/>
                    <a:pt x="827" y="1053"/>
                    <a:pt x="807" y="1073"/>
                  </a:cubicBezTo>
                  <a:close/>
                </a:path>
              </a:pathLst>
            </a:custGeom>
            <a:solidFill>
              <a:srgbClr val="5F5F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9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9" name="모서리가 둥근 직사각형 548"/>
            <p:cNvSpPr/>
            <p:nvPr/>
          </p:nvSpPr>
          <p:spPr bwMode="auto">
            <a:xfrm>
              <a:off x="101976" y="649950"/>
              <a:ext cx="714849" cy="144000"/>
            </a:xfrm>
            <a:prstGeom prst="roundRect">
              <a:avLst/>
            </a:prstGeom>
            <a:solidFill>
              <a:srgbClr val="FF000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Critical 10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50" name="모서리가 둥근 직사각형 549"/>
            <p:cNvSpPr/>
            <p:nvPr/>
          </p:nvSpPr>
          <p:spPr bwMode="auto">
            <a:xfrm>
              <a:off x="865377" y="649950"/>
              <a:ext cx="714849" cy="144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Major 23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51" name="모서리가 둥근 직사각형 550"/>
            <p:cNvSpPr/>
            <p:nvPr/>
          </p:nvSpPr>
          <p:spPr bwMode="auto">
            <a:xfrm>
              <a:off x="1640822" y="649950"/>
              <a:ext cx="714849" cy="1440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Minor 18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52" name="모서리가 둥근 직사각형 551"/>
            <p:cNvSpPr/>
            <p:nvPr/>
          </p:nvSpPr>
          <p:spPr bwMode="auto">
            <a:xfrm>
              <a:off x="2425332" y="649950"/>
              <a:ext cx="716400" cy="144000"/>
            </a:xfrm>
            <a:prstGeom prst="roundRect">
              <a:avLst/>
            </a:prstGeom>
            <a:solidFill>
              <a:srgbClr val="FF5050"/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b="1" smtClean="0">
                  <a:solidFill>
                    <a:schemeClr val="bg1"/>
                  </a:solidFill>
                  <a:latin typeface="맑은 고딕" panose="020B0503020000020004" pitchFamily="50" charset="-127"/>
                  <a:cs typeface="Calibri" pitchFamily="34" charset="0"/>
                </a:rPr>
                <a:t>System 19 </a:t>
              </a:r>
              <a:endParaRPr lang="ko-KR" altLang="en-US" sz="800" b="1" dirty="0" smtClean="0">
                <a:solidFill>
                  <a:schemeClr val="bg1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553" name="그룹 552"/>
          <p:cNvGrpSpPr/>
          <p:nvPr/>
        </p:nvGrpSpPr>
        <p:grpSpPr>
          <a:xfrm>
            <a:off x="61169" y="6635677"/>
            <a:ext cx="7603174" cy="200055"/>
            <a:chOff x="61169" y="6635677"/>
            <a:chExt cx="7603174" cy="200055"/>
          </a:xfrm>
        </p:grpSpPr>
        <p:sp>
          <p:nvSpPr>
            <p:cNvPr id="554" name="직사각형 553"/>
            <p:cNvSpPr/>
            <p:nvPr/>
          </p:nvSpPr>
          <p:spPr bwMode="auto">
            <a:xfrm>
              <a:off x="61169" y="6693635"/>
              <a:ext cx="7586074" cy="874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700" b="1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rPr>
                <a:t>Latitude : 24.981394  Longitude : 55.054231  Server (CPU : 20%, RAM : 45%)                                                                      </a:t>
              </a:r>
              <a:endParaRPr lang="ko-KR" altLang="en-US" sz="700" b="1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sp>
          <p:nvSpPr>
            <p:cNvPr id="555" name="TextBox 554"/>
            <p:cNvSpPr txBox="1"/>
            <p:nvPr/>
          </p:nvSpPr>
          <p:spPr>
            <a:xfrm>
              <a:off x="4975993" y="6635677"/>
              <a:ext cx="26883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700" b="1" smtClean="0">
                  <a:latin typeface="+mn-ea"/>
                </a:rPr>
                <a:t>Net : ON  QC (6/19), YT (123/200)  OTR (0),   JOB (19/352)</a:t>
              </a:r>
              <a:endParaRPr lang="ko-KR" altLang="en-US" sz="700" b="1" dirty="0" smtClean="0">
                <a:latin typeface="+mn-ea"/>
              </a:endParaRPr>
            </a:p>
          </p:txBody>
        </p:sp>
      </p:grpSp>
      <p:grpSp>
        <p:nvGrpSpPr>
          <p:cNvPr id="556" name="그룹 555"/>
          <p:cNvGrpSpPr/>
          <p:nvPr/>
        </p:nvGrpSpPr>
        <p:grpSpPr>
          <a:xfrm>
            <a:off x="7106285" y="962506"/>
            <a:ext cx="749870" cy="3157262"/>
            <a:chOff x="7107498" y="962506"/>
            <a:chExt cx="749870" cy="3157262"/>
          </a:xfrm>
        </p:grpSpPr>
        <p:sp>
          <p:nvSpPr>
            <p:cNvPr id="557" name="직사각형 556"/>
            <p:cNvSpPr/>
            <p:nvPr/>
          </p:nvSpPr>
          <p:spPr bwMode="auto">
            <a:xfrm>
              <a:off x="7315198" y="962506"/>
              <a:ext cx="332045" cy="3157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 smtClean="0">
                <a:solidFill>
                  <a:srgbClr val="262626"/>
                </a:solidFill>
                <a:latin typeface="맑은 고딕" panose="020B0503020000020004" pitchFamily="50" charset="-127"/>
                <a:cs typeface="Calibri" pitchFamily="34" charset="0"/>
              </a:endParaRPr>
            </a:p>
          </p:txBody>
        </p:sp>
        <p:grpSp>
          <p:nvGrpSpPr>
            <p:cNvPr id="558" name="그룹 557"/>
            <p:cNvGrpSpPr/>
            <p:nvPr/>
          </p:nvGrpSpPr>
          <p:grpSpPr>
            <a:xfrm>
              <a:off x="7253111" y="1431842"/>
              <a:ext cx="466692" cy="248399"/>
              <a:chOff x="7228835" y="1253816"/>
              <a:chExt cx="466692" cy="248399"/>
            </a:xfrm>
          </p:grpSpPr>
          <p:grpSp>
            <p:nvGrpSpPr>
              <p:cNvPr id="604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606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07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8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5" name="TextBox 604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559" name="그룹 558"/>
            <p:cNvGrpSpPr/>
            <p:nvPr/>
          </p:nvGrpSpPr>
          <p:grpSpPr>
            <a:xfrm>
              <a:off x="7253111" y="1836444"/>
              <a:ext cx="466692" cy="248399"/>
              <a:chOff x="7228835" y="1253816"/>
              <a:chExt cx="466692" cy="248399"/>
            </a:xfrm>
          </p:grpSpPr>
          <p:grpSp>
            <p:nvGrpSpPr>
              <p:cNvPr id="599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601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602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3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0" name="TextBox 599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560" name="그룹 559"/>
            <p:cNvGrpSpPr/>
            <p:nvPr/>
          </p:nvGrpSpPr>
          <p:grpSpPr>
            <a:xfrm>
              <a:off x="7255812" y="3217411"/>
              <a:ext cx="466692" cy="248399"/>
              <a:chOff x="7228835" y="1253816"/>
              <a:chExt cx="466692" cy="248399"/>
            </a:xfrm>
          </p:grpSpPr>
          <p:grpSp>
            <p:nvGrpSpPr>
              <p:cNvPr id="594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96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97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5" name="TextBox 594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grpSp>
          <p:nvGrpSpPr>
            <p:cNvPr id="561" name="그룹 560"/>
            <p:cNvGrpSpPr/>
            <p:nvPr/>
          </p:nvGrpSpPr>
          <p:grpSpPr>
            <a:xfrm>
              <a:off x="7179368" y="968171"/>
              <a:ext cx="588027" cy="485464"/>
              <a:chOff x="7172235" y="1763616"/>
              <a:chExt cx="588027" cy="485464"/>
            </a:xfrm>
          </p:grpSpPr>
          <p:grpSp>
            <p:nvGrpSpPr>
              <p:cNvPr id="587" name="그룹 586"/>
              <p:cNvGrpSpPr/>
              <p:nvPr/>
            </p:nvGrpSpPr>
            <p:grpSpPr>
              <a:xfrm>
                <a:off x="7253111" y="176361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589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591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92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3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90" name="TextBox 589"/>
                <p:cNvSpPr txBox="1"/>
                <p:nvPr/>
              </p:nvSpPr>
              <p:spPr>
                <a:xfrm>
                  <a:off x="7228835" y="1301286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588" name="TextBox 587"/>
              <p:cNvSpPr txBox="1"/>
              <p:nvPr/>
            </p:nvSpPr>
            <p:spPr>
              <a:xfrm>
                <a:off x="7172235" y="1975928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/>
                  <a:t>Summary </a:t>
                </a:r>
                <a:endParaRPr lang="en-US" altLang="ko-KR" sz="700" b="1" smtClean="0"/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View</a:t>
                </a:r>
                <a:endParaRPr lang="ko-KR" altLang="en-US" sz="700" b="1"/>
              </a:p>
            </p:txBody>
          </p:sp>
        </p:grpSp>
        <p:grpSp>
          <p:nvGrpSpPr>
            <p:cNvPr id="562" name="그룹 561"/>
            <p:cNvGrpSpPr/>
            <p:nvPr/>
          </p:nvGrpSpPr>
          <p:grpSpPr>
            <a:xfrm>
              <a:off x="7188419" y="2249495"/>
              <a:ext cx="588027" cy="477990"/>
              <a:chOff x="7188419" y="2698246"/>
              <a:chExt cx="588027" cy="477990"/>
            </a:xfrm>
          </p:grpSpPr>
          <p:grpSp>
            <p:nvGrpSpPr>
              <p:cNvPr id="580" name="그룹 579"/>
              <p:cNvGrpSpPr/>
              <p:nvPr/>
            </p:nvGrpSpPr>
            <p:grpSpPr>
              <a:xfrm>
                <a:off x="7257160" y="2698246"/>
                <a:ext cx="466692" cy="248399"/>
                <a:chOff x="7228835" y="1253816"/>
                <a:chExt cx="466692" cy="248399"/>
              </a:xfrm>
            </p:grpSpPr>
            <p:grpSp>
              <p:nvGrpSpPr>
                <p:cNvPr id="582" name="Image"/>
                <p:cNvGrpSpPr/>
                <p:nvPr/>
              </p:nvGrpSpPr>
              <p:grpSpPr>
                <a:xfrm>
                  <a:off x="7333671" y="1253816"/>
                  <a:ext cx="248399" cy="248399"/>
                  <a:chOff x="9600101" y="1622168"/>
                  <a:chExt cx="1333500" cy="1333500"/>
                </a:xfrm>
              </p:grpSpPr>
              <p:sp>
                <p:nvSpPr>
                  <p:cNvPr id="584" name="Border"/>
                  <p:cNvSpPr>
                    <a:spLocks noChangeAspect="1"/>
                  </p:cNvSpPr>
                  <p:nvPr/>
                </p:nvSpPr>
                <p:spPr>
                  <a:xfrm>
                    <a:off x="9600101" y="1622168"/>
                    <a:ext cx="1333500" cy="13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 smtClean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cxnSp>
                <p:nvCxnSpPr>
                  <p:cNvPr id="585" name="Line"/>
                  <p:cNvCxnSpPr/>
                  <p:nvPr/>
                </p:nvCxnSpPr>
                <p:spPr>
                  <a:xfrm>
                    <a:off x="9793519" y="1815586"/>
                    <a:ext cx="946665" cy="946664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6" name="Line"/>
                  <p:cNvCxnSpPr/>
                  <p:nvPr/>
                </p:nvCxnSpPr>
                <p:spPr>
                  <a:xfrm flipV="1">
                    <a:off x="9793519" y="1815587"/>
                    <a:ext cx="946666" cy="946663"/>
                  </a:xfrm>
                  <a:prstGeom prst="line">
                    <a:avLst/>
                  </a:prstGeom>
                  <a:ln w="6350">
                    <a:solidFill>
                      <a:srgbClr val="80808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83" name="TextBox 582"/>
                <p:cNvSpPr txBox="1"/>
                <p:nvPr/>
              </p:nvSpPr>
              <p:spPr>
                <a:xfrm>
                  <a:off x="7228835" y="1285102"/>
                  <a:ext cx="466692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600" smtClean="0">
                      <a:latin typeface="+mn-ea"/>
                    </a:rPr>
                    <a:t>Image</a:t>
                  </a:r>
                  <a:endParaRPr lang="ko-KR" altLang="en-US" sz="600" dirty="0" smtClean="0">
                    <a:latin typeface="+mn-ea"/>
                  </a:endParaRPr>
                </a:p>
              </p:txBody>
            </p:sp>
          </p:grpSp>
          <p:sp>
            <p:nvSpPr>
              <p:cNvPr id="581" name="TextBox 580"/>
              <p:cNvSpPr txBox="1"/>
              <p:nvPr/>
            </p:nvSpPr>
            <p:spPr>
              <a:xfrm>
                <a:off x="7188419" y="2903084"/>
                <a:ext cx="588027" cy="27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Screen</a:t>
                </a:r>
              </a:p>
              <a:p>
                <a:pPr algn="ctr">
                  <a:lnSpc>
                    <a:spcPts val="700"/>
                  </a:lnSpc>
                </a:pPr>
                <a:r>
                  <a:rPr lang="en-US" altLang="ko-KR" sz="700" b="1" smtClean="0"/>
                  <a:t>Control</a:t>
                </a:r>
                <a:endParaRPr lang="ko-KR" altLang="en-US" sz="700" b="1"/>
              </a:p>
            </p:txBody>
          </p:sp>
        </p:grpSp>
        <p:sp>
          <p:nvSpPr>
            <p:cNvPr id="563" name="TextBox 562"/>
            <p:cNvSpPr txBox="1"/>
            <p:nvPr/>
          </p:nvSpPr>
          <p:spPr>
            <a:xfrm>
              <a:off x="7107498" y="3413595"/>
              <a:ext cx="7498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b="1">
                  <a:latin typeface="+mn-ea"/>
                </a:rPr>
                <a:t>Magnifier</a:t>
              </a:r>
              <a:endParaRPr lang="ko-KR" altLang="en-US" sz="700" b="1" dirty="0">
                <a:latin typeface="+mn-ea"/>
              </a:endParaRPr>
            </a:p>
          </p:txBody>
        </p:sp>
        <p:sp>
          <p:nvSpPr>
            <p:cNvPr id="564" name="TextBox 563"/>
            <p:cNvSpPr txBox="1"/>
            <p:nvPr/>
          </p:nvSpPr>
          <p:spPr>
            <a:xfrm>
              <a:off x="7285524" y="168023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2D</a:t>
              </a:r>
              <a:endParaRPr lang="ko-KR" altLang="en-US" sz="700" b="1"/>
            </a:p>
          </p:txBody>
        </p:sp>
        <p:sp>
          <p:nvSpPr>
            <p:cNvPr id="565" name="TextBox 564"/>
            <p:cNvSpPr txBox="1"/>
            <p:nvPr/>
          </p:nvSpPr>
          <p:spPr>
            <a:xfrm>
              <a:off x="7285524" y="2064549"/>
              <a:ext cx="378819" cy="18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3D</a:t>
              </a:r>
              <a:endParaRPr lang="ko-KR" altLang="en-US" sz="700" b="1"/>
            </a:p>
          </p:txBody>
        </p:sp>
        <p:grpSp>
          <p:nvGrpSpPr>
            <p:cNvPr id="566" name="그룹 565"/>
            <p:cNvGrpSpPr/>
            <p:nvPr/>
          </p:nvGrpSpPr>
          <p:grpSpPr>
            <a:xfrm>
              <a:off x="7255812" y="3617664"/>
              <a:ext cx="466692" cy="248399"/>
              <a:chOff x="7228835" y="1253816"/>
              <a:chExt cx="466692" cy="248399"/>
            </a:xfrm>
          </p:grpSpPr>
          <p:grpSp>
            <p:nvGrpSpPr>
              <p:cNvPr id="575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77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78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6" name="TextBox 575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67" name="TextBox 566"/>
            <p:cNvSpPr txBox="1"/>
            <p:nvPr/>
          </p:nvSpPr>
          <p:spPr>
            <a:xfrm>
              <a:off x="7188419" y="3838124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 smtClean="0"/>
                <a:t>Virtual Block</a:t>
              </a:r>
              <a:endParaRPr lang="ko-KR" altLang="en-US" sz="700" b="1"/>
            </a:p>
          </p:txBody>
        </p:sp>
        <p:grpSp>
          <p:nvGrpSpPr>
            <p:cNvPr id="568" name="그룹 567"/>
            <p:cNvGrpSpPr/>
            <p:nvPr/>
          </p:nvGrpSpPr>
          <p:grpSpPr>
            <a:xfrm>
              <a:off x="7250416" y="2712502"/>
              <a:ext cx="466692" cy="248399"/>
              <a:chOff x="7228835" y="1253816"/>
              <a:chExt cx="466692" cy="248399"/>
            </a:xfrm>
          </p:grpSpPr>
          <p:grpSp>
            <p:nvGrpSpPr>
              <p:cNvPr id="570" name="Image"/>
              <p:cNvGrpSpPr/>
              <p:nvPr/>
            </p:nvGrpSpPr>
            <p:grpSpPr>
              <a:xfrm>
                <a:off x="7333671" y="1253816"/>
                <a:ext cx="248399" cy="248399"/>
                <a:chOff x="9600101" y="1622168"/>
                <a:chExt cx="1333500" cy="1333500"/>
              </a:xfrm>
            </p:grpSpPr>
            <p:sp>
              <p:nvSpPr>
                <p:cNvPr id="572" name="Border"/>
                <p:cNvSpPr>
                  <a:spLocks noChangeAspect="1"/>
                </p:cNvSpPr>
                <p:nvPr/>
              </p:nvSpPr>
              <p:spPr>
                <a:xfrm>
                  <a:off x="9600101" y="1622168"/>
                  <a:ext cx="1333500" cy="13335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 smtClean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573" name="Line"/>
                <p:cNvCxnSpPr/>
                <p:nvPr/>
              </p:nvCxnSpPr>
              <p:spPr>
                <a:xfrm>
                  <a:off x="9793519" y="1815586"/>
                  <a:ext cx="946665" cy="946664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Line"/>
                <p:cNvCxnSpPr/>
                <p:nvPr/>
              </p:nvCxnSpPr>
              <p:spPr>
                <a:xfrm flipV="1">
                  <a:off x="9793519" y="1815587"/>
                  <a:ext cx="946666" cy="946663"/>
                </a:xfrm>
                <a:prstGeom prst="line">
                  <a:avLst/>
                </a:prstGeom>
                <a:ln w="6350">
                  <a:solidFill>
                    <a:srgbClr val="808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1" name="TextBox 570"/>
              <p:cNvSpPr txBox="1"/>
              <p:nvPr/>
            </p:nvSpPr>
            <p:spPr>
              <a:xfrm>
                <a:off x="7228835" y="1301286"/>
                <a:ext cx="46669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smtClean="0">
                    <a:latin typeface="+mn-ea"/>
                  </a:rPr>
                  <a:t>Image</a:t>
                </a:r>
                <a:endParaRPr lang="ko-KR" altLang="en-US" sz="600" dirty="0" smtClean="0">
                  <a:latin typeface="+mn-ea"/>
                </a:endParaRPr>
              </a:p>
            </p:txBody>
          </p:sp>
        </p:grpSp>
        <p:sp>
          <p:nvSpPr>
            <p:cNvPr id="569" name="TextBox 568"/>
            <p:cNvSpPr txBox="1"/>
            <p:nvPr/>
          </p:nvSpPr>
          <p:spPr>
            <a:xfrm>
              <a:off x="7196512" y="2915990"/>
              <a:ext cx="588027" cy="27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altLang="ko-KR" sz="700" b="1"/>
                <a:t>Camera</a:t>
              </a:r>
            </a:p>
            <a:p>
              <a:pPr algn="ctr">
                <a:lnSpc>
                  <a:spcPts val="700"/>
                </a:lnSpc>
              </a:pPr>
              <a:r>
                <a:rPr lang="en-US" altLang="ko-KR" sz="700" b="1"/>
                <a:t>Setting</a:t>
              </a:r>
              <a:endParaRPr lang="ko-KR" altLang="en-US" sz="700" b="1"/>
            </a:p>
          </p:txBody>
        </p:sp>
      </p:grpSp>
      <p:sp>
        <p:nvSpPr>
          <p:cNvPr id="609" name="Camera"/>
          <p:cNvSpPr>
            <a:spLocks noChangeAspect="1" noEditPoints="1"/>
          </p:cNvSpPr>
          <p:nvPr/>
        </p:nvSpPr>
        <p:spPr bwMode="auto">
          <a:xfrm>
            <a:off x="88426" y="5712977"/>
            <a:ext cx="263000" cy="214011"/>
          </a:xfrm>
          <a:custGeom>
            <a:avLst/>
            <a:gdLst>
              <a:gd name="T0" fmla="*/ 570 w 1411"/>
              <a:gd name="T1" fmla="*/ 0 h 1139"/>
              <a:gd name="T2" fmla="*/ 494 w 1411"/>
              <a:gd name="T3" fmla="*/ 37 h 1139"/>
              <a:gd name="T4" fmla="*/ 424 w 1411"/>
              <a:gd name="T5" fmla="*/ 163 h 1139"/>
              <a:gd name="T6" fmla="*/ 326 w 1411"/>
              <a:gd name="T7" fmla="*/ 163 h 1139"/>
              <a:gd name="T8" fmla="*/ 272 w 1411"/>
              <a:gd name="T9" fmla="*/ 108 h 1139"/>
              <a:gd name="T10" fmla="*/ 163 w 1411"/>
              <a:gd name="T11" fmla="*/ 108 h 1139"/>
              <a:gd name="T12" fmla="*/ 109 w 1411"/>
              <a:gd name="T13" fmla="*/ 163 h 1139"/>
              <a:gd name="T14" fmla="*/ 109 w 1411"/>
              <a:gd name="T15" fmla="*/ 173 h 1139"/>
              <a:gd name="T16" fmla="*/ 0 w 1411"/>
              <a:gd name="T17" fmla="*/ 325 h 1139"/>
              <a:gd name="T18" fmla="*/ 0 w 1411"/>
              <a:gd name="T19" fmla="*/ 875 h 1139"/>
              <a:gd name="T20" fmla="*/ 265 w 1411"/>
              <a:gd name="T21" fmla="*/ 1139 h 1139"/>
              <a:gd name="T22" fmla="*/ 1147 w 1411"/>
              <a:gd name="T23" fmla="*/ 1139 h 1139"/>
              <a:gd name="T24" fmla="*/ 1411 w 1411"/>
              <a:gd name="T25" fmla="*/ 875 h 1139"/>
              <a:gd name="T26" fmla="*/ 1411 w 1411"/>
              <a:gd name="T27" fmla="*/ 427 h 1139"/>
              <a:gd name="T28" fmla="*/ 1147 w 1411"/>
              <a:gd name="T29" fmla="*/ 163 h 1139"/>
              <a:gd name="T30" fmla="*/ 1096 w 1411"/>
              <a:gd name="T31" fmla="*/ 163 h 1139"/>
              <a:gd name="T32" fmla="*/ 1026 w 1411"/>
              <a:gd name="T33" fmla="*/ 37 h 1139"/>
              <a:gd name="T34" fmla="*/ 950 w 1411"/>
              <a:gd name="T35" fmla="*/ 0 h 1139"/>
              <a:gd name="T36" fmla="*/ 570 w 1411"/>
              <a:gd name="T37" fmla="*/ 0 h 1139"/>
              <a:gd name="T38" fmla="*/ 217 w 1411"/>
              <a:gd name="T39" fmla="*/ 190 h 1139"/>
              <a:gd name="T40" fmla="*/ 299 w 1411"/>
              <a:gd name="T41" fmla="*/ 271 h 1139"/>
              <a:gd name="T42" fmla="*/ 217 w 1411"/>
              <a:gd name="T43" fmla="*/ 352 h 1139"/>
              <a:gd name="T44" fmla="*/ 136 w 1411"/>
              <a:gd name="T45" fmla="*/ 271 h 1139"/>
              <a:gd name="T46" fmla="*/ 217 w 1411"/>
              <a:gd name="T47" fmla="*/ 190 h 1139"/>
              <a:gd name="T48" fmla="*/ 760 w 1411"/>
              <a:gd name="T49" fmla="*/ 213 h 1139"/>
              <a:gd name="T50" fmla="*/ 1143 w 1411"/>
              <a:gd name="T51" fmla="*/ 597 h 1139"/>
              <a:gd name="T52" fmla="*/ 760 w 1411"/>
              <a:gd name="T53" fmla="*/ 980 h 1139"/>
              <a:gd name="T54" fmla="*/ 377 w 1411"/>
              <a:gd name="T55" fmla="*/ 597 h 1139"/>
              <a:gd name="T56" fmla="*/ 760 w 1411"/>
              <a:gd name="T57" fmla="*/ 213 h 1139"/>
              <a:gd name="T58" fmla="*/ 760 w 1411"/>
              <a:gd name="T59" fmla="*/ 336 h 1139"/>
              <a:gd name="T60" fmla="*/ 499 w 1411"/>
              <a:gd name="T61" fmla="*/ 597 h 1139"/>
              <a:gd name="T62" fmla="*/ 760 w 1411"/>
              <a:gd name="T63" fmla="*/ 858 h 1139"/>
              <a:gd name="T64" fmla="*/ 1021 w 1411"/>
              <a:gd name="T65" fmla="*/ 597 h 1139"/>
              <a:gd name="T66" fmla="*/ 760 w 1411"/>
              <a:gd name="T67" fmla="*/ 336 h 1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1" h="1139">
                <a:moveTo>
                  <a:pt x="570" y="0"/>
                </a:moveTo>
                <a:cubicBezTo>
                  <a:pt x="532" y="0"/>
                  <a:pt x="506" y="15"/>
                  <a:pt x="494" y="37"/>
                </a:cubicBezTo>
                <a:lnTo>
                  <a:pt x="424" y="163"/>
                </a:lnTo>
                <a:lnTo>
                  <a:pt x="326" y="163"/>
                </a:lnTo>
                <a:cubicBezTo>
                  <a:pt x="326" y="133"/>
                  <a:pt x="302" y="108"/>
                  <a:pt x="272" y="108"/>
                </a:cubicBezTo>
                <a:lnTo>
                  <a:pt x="163" y="108"/>
                </a:lnTo>
                <a:cubicBezTo>
                  <a:pt x="133" y="108"/>
                  <a:pt x="109" y="133"/>
                  <a:pt x="109" y="163"/>
                </a:cubicBezTo>
                <a:lnTo>
                  <a:pt x="109" y="173"/>
                </a:lnTo>
                <a:cubicBezTo>
                  <a:pt x="46" y="195"/>
                  <a:pt x="0" y="255"/>
                  <a:pt x="0" y="325"/>
                </a:cubicBezTo>
                <a:lnTo>
                  <a:pt x="0" y="875"/>
                </a:lnTo>
                <a:cubicBezTo>
                  <a:pt x="0" y="1021"/>
                  <a:pt x="119" y="1139"/>
                  <a:pt x="265" y="1139"/>
                </a:cubicBezTo>
                <a:lnTo>
                  <a:pt x="1147" y="1139"/>
                </a:lnTo>
                <a:cubicBezTo>
                  <a:pt x="1293" y="1139"/>
                  <a:pt x="1411" y="1021"/>
                  <a:pt x="1411" y="875"/>
                </a:cubicBezTo>
                <a:lnTo>
                  <a:pt x="1411" y="427"/>
                </a:lnTo>
                <a:cubicBezTo>
                  <a:pt x="1411" y="281"/>
                  <a:pt x="1293" y="163"/>
                  <a:pt x="1147" y="163"/>
                </a:cubicBezTo>
                <a:lnTo>
                  <a:pt x="1096" y="163"/>
                </a:lnTo>
                <a:lnTo>
                  <a:pt x="1026" y="37"/>
                </a:lnTo>
                <a:cubicBezTo>
                  <a:pt x="1014" y="15"/>
                  <a:pt x="987" y="0"/>
                  <a:pt x="950" y="0"/>
                </a:cubicBezTo>
                <a:lnTo>
                  <a:pt x="570" y="0"/>
                </a:lnTo>
                <a:close/>
                <a:moveTo>
                  <a:pt x="217" y="190"/>
                </a:moveTo>
                <a:cubicBezTo>
                  <a:pt x="262" y="190"/>
                  <a:pt x="299" y="226"/>
                  <a:pt x="299" y="271"/>
                </a:cubicBezTo>
                <a:cubicBezTo>
                  <a:pt x="299" y="316"/>
                  <a:pt x="262" y="352"/>
                  <a:pt x="217" y="352"/>
                </a:cubicBezTo>
                <a:cubicBezTo>
                  <a:pt x="172" y="352"/>
                  <a:pt x="136" y="316"/>
                  <a:pt x="136" y="271"/>
                </a:cubicBezTo>
                <a:cubicBezTo>
                  <a:pt x="136" y="226"/>
                  <a:pt x="172" y="190"/>
                  <a:pt x="217" y="190"/>
                </a:cubicBezTo>
                <a:close/>
                <a:moveTo>
                  <a:pt x="760" y="213"/>
                </a:moveTo>
                <a:cubicBezTo>
                  <a:pt x="972" y="213"/>
                  <a:pt x="1143" y="385"/>
                  <a:pt x="1143" y="597"/>
                </a:cubicBezTo>
                <a:cubicBezTo>
                  <a:pt x="1143" y="808"/>
                  <a:pt x="972" y="980"/>
                  <a:pt x="760" y="980"/>
                </a:cubicBezTo>
                <a:cubicBezTo>
                  <a:pt x="548" y="980"/>
                  <a:pt x="377" y="808"/>
                  <a:pt x="377" y="597"/>
                </a:cubicBezTo>
                <a:cubicBezTo>
                  <a:pt x="377" y="385"/>
                  <a:pt x="548" y="213"/>
                  <a:pt x="760" y="213"/>
                </a:cubicBezTo>
                <a:close/>
                <a:moveTo>
                  <a:pt x="760" y="336"/>
                </a:moveTo>
                <a:cubicBezTo>
                  <a:pt x="616" y="336"/>
                  <a:pt x="499" y="452"/>
                  <a:pt x="499" y="597"/>
                </a:cubicBezTo>
                <a:cubicBezTo>
                  <a:pt x="499" y="741"/>
                  <a:pt x="616" y="858"/>
                  <a:pt x="760" y="858"/>
                </a:cubicBezTo>
                <a:cubicBezTo>
                  <a:pt x="904" y="858"/>
                  <a:pt x="1021" y="741"/>
                  <a:pt x="1021" y="597"/>
                </a:cubicBezTo>
                <a:cubicBezTo>
                  <a:pt x="1021" y="452"/>
                  <a:pt x="904" y="336"/>
                  <a:pt x="760" y="336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" y="5993765"/>
            <a:ext cx="288902" cy="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0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246583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‘Log In’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262319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‘Camera Setting’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977811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‘Magnifier’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75689"/>
              </p:ext>
            </p:extLst>
          </p:nvPr>
        </p:nvGraphicFramePr>
        <p:xfrm>
          <a:off x="168276" y="736380"/>
          <a:ext cx="9598811" cy="5804992"/>
        </p:xfrm>
        <a:graphic>
          <a:graphicData uri="http://schemas.openxmlformats.org/drawingml/2006/table">
            <a:tbl>
              <a:tblPr/>
              <a:tblGrid>
                <a:gridCol w="5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03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74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331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돋움"/>
                        </a:rPr>
                        <a:t>구분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돋움"/>
                        </a:rPr>
                        <a:t>1st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돋움"/>
                        </a:rPr>
                        <a:t>2nd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돋움"/>
                        </a:rPr>
                        <a:t>주요기능 </a:t>
                      </a:r>
                      <a:r>
                        <a:rPr lang="en-US" altLang="ko-KR" sz="700" b="1" i="0" u="none" strike="noStrike">
                          <a:solidFill>
                            <a:srgbClr val="FFFFFF"/>
                          </a:solidFill>
                          <a:effectLst/>
                          <a:latin typeface="돋움"/>
                        </a:rPr>
                        <a:t>/ </a:t>
                      </a:r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돋움"/>
                        </a:rPr>
                        <a:t>Comment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돋움"/>
                        </a:rPr>
                        <a:t>비고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Log In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191" marR="6191" marT="619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VT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로그인을 위해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ID/PW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입력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기존 기능 개선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Screen View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Main Screen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터미널 지형지물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도로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레인정보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블럭정보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건물 등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크레인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트럭 등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표현</a:t>
                      </a:r>
                      <a:b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멀티 스크린으로 분할된 스크린 뷰 확인 가능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맑은 고딕"/>
                        </a:rPr>
                        <a:t>멀티뷰</a:t>
                      </a:r>
                      <a:r>
                        <a:rPr lang="en-US" altLang="ko-KR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맑은 고딕"/>
                        </a:rPr>
                        <a:t>액션뷰 등 신규 기능 추가</a:t>
                      </a:r>
                      <a:endParaRPr lang="ko-KR" altLang="en-US" sz="700" b="0" i="0" u="none" strike="noStrike">
                        <a:solidFill>
                          <a:srgbClr val="FF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93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Unified Search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클릭 시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Total Search Viewer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실행</a:t>
                      </a:r>
                      <a:b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Equipment, Container,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작업자 검색 시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Information, Job, Alarm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정보 결과 확인 및 리스트 클릭 시 해당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Equipment, Container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로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Focus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이동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맑은 고딕"/>
                        </a:rPr>
                        <a:t>신규 메뉴</a:t>
                      </a:r>
                      <a:endParaRPr lang="ko-KR" altLang="en-US" sz="700" b="0" i="0" u="none" strike="noStrike">
                        <a:solidFill>
                          <a:srgbClr val="FF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623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Tool Bar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Summary view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전체화면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2D Mini Map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으로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YC&amp;ITV&amp;OTR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위치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Yard/Block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점유율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생산성 등 표현</a:t>
                      </a:r>
                      <a:b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특정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Warning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표시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강풍주의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-wind alarm,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화재주의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-fire alarm)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메뉴</a:t>
                      </a: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2D Free Switch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해당 스크린 뷰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2D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화면 전환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3D Free Switch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해당 스크린 뷰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3D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화면 전환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Screen Control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클릭 시 화면 분할 선택영역이 보이고 선택 시 스크린 뷰 분할 표시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맑은 고딕"/>
                        </a:rPr>
                        <a:t>신규 기능</a:t>
                      </a: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camera setting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클릭 시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Camera setting viewer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실행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Magnifier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Summary View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에서 특정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CHE, Space 3D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확대 뷰 제공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돋보기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</a:t>
                      </a: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Virtual Block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위치 확인이 안되는 콘테이너의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Virtual Block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정보 제공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(Block Number, Block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별 콘테이너 개수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콘테이너 기본정보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</a:t>
                      </a:r>
                      <a:r>
                        <a:rPr lang="ko-KR" altLang="en-US" sz="700" b="0" i="0" u="none" strike="noStrike">
                          <a:solidFill>
                            <a:srgbClr val="FF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Action View Undo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Action View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실행 시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Action View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이전 화면 복원 기능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 </a:t>
                      </a: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Rewind View Undo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VT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사용자에게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Snapshot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으로 전송된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Rewinder View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실행 시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Rewinder View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이전 화면 복원 기능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</a:t>
                      </a: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Data View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Virtual Terminal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Connection List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user count(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접속자수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), type(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계정 권한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), user IP, user ID, role(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터미널명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), s/w version,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오늘 최초접속시각 표시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Log Out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클릭 시 로그아웃 및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Connection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유지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Exit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클릭 시 로그아웃 및 서비스 종료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6623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Monitoring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OTRList Viewer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현재 터미널내에 운영중인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OTR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정보 리스트표시</a:t>
                      </a:r>
                      <a:b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 Search / Filtering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을 통한 선택적 조회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특정 리스트 클릭 시 스크린뷰 메인화면의 해당 장비위치로 이동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</a:t>
                      </a:r>
                      <a:r>
                        <a:rPr lang="en-US" altLang="ko-KR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</a:t>
                      </a:r>
                      <a:r>
                        <a:rPr lang="en-US" altLang="ko-KR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Viewer</a:t>
                      </a: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들은 개발자 계정으로 유지 </a:t>
                      </a:r>
                      <a:r>
                        <a:rPr lang="en-US" altLang="ko-KR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6623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Rewinder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로그파일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Reading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하여 터미널의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Job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수행기록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이벤트 메시지 등을 동영상으로 표현</a:t>
                      </a:r>
                      <a:b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</a:b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배속조정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30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초 이전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이후 플레이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및 신규 기능 추가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Screen Capture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메인 스크린뷰 한 개의 화면을 캡쳐하고 사용자별 지정된 디렉토리에 이미지 저장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Snapshot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메인 스크린뷰 화면의 경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위도 좌표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카메라 앵글 정보 저장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</a:t>
                      </a: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Instance Message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특정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Equipment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의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VMT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로 메시지 입력 후 전송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Setting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Server IP Setting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VT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와 통신되는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EagleEye Server(VTIS)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의 정보 설정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터미널명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IP, Port)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Camera Setting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메인 스크린뷰 화면의 경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위도 좌표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카메라 앵글 정보 설정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View Filter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각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Filter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설정에 따른 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Equipment/Container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의 컬러 지정 또는 선택적 표시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Rule Manager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User Account Management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사용자 계정 등록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수정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삭제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</a:t>
                      </a: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User Authority Setting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계정 권한별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(admin/user)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메뉴 접근권한 설정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Geo-fence(Dynamic Setting)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2D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화면 터미널 내 특정영역을 다각형으로 설정 관리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</a:t>
                      </a: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threshold Setting 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Equipment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별 임계치 조회 및 설정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</a:t>
                      </a: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Object Editor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터미널에 새로운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CHE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가 추가 될 경우 등록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수정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삭제 가능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. Object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의 속성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색상 정보 등 기본정보 설정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신규 기능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Help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Manual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VIrtualTerminal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사용을 위한 사용자 매뉴얼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download(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파일 다운로드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or WEB) 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331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Info. VT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현재 사용중인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VT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의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Version, 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서버 최신 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Version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정보 표시</a:t>
                      </a:r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,  Version</a:t>
                      </a:r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이 다른 경우 수동 업데이트 가능</a:t>
                      </a:r>
                    </a:p>
                  </a:txBody>
                  <a:tcPr marL="6191" marR="6191" marT="61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기존 기능 개선 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ko-KR" altLang="en-US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기획 예정</a:t>
                      </a:r>
                      <a:r>
                        <a:rPr lang="en-US" altLang="ko-KR" sz="7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ko-KR" altLang="en-US" sz="700" b="0" i="0" u="none" strike="noStrike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7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46237" y="167840"/>
            <a:ext cx="2596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>
                <a:latin typeface="+mn-ea"/>
                <a:ea typeface="+mn-ea"/>
              </a:rPr>
              <a:t>Ⅰ. Information Architecture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276" y="89012"/>
            <a:ext cx="38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</a:rPr>
              <a:t>2. Menu </a:t>
            </a:r>
            <a:r>
              <a:rPr lang="en-US" altLang="ko-KR" b="1" smtClean="0">
                <a:solidFill>
                  <a:schemeClr val="bg1"/>
                </a:solidFill>
              </a:rPr>
              <a:t>Specification</a:t>
            </a:r>
            <a:endParaRPr lang="en-US" altLang="ko-K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373227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‘Connection List’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6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47620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‘Log Out’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8617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‘Exit’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724307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‘OTRlist Viewer’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852513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‘Rewinder’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092200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‘Screen Capture’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33058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‘Snapshot’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867717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‘Instance Message’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622302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‘Server IP Setting’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011554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‘View Filter’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276" y="89012"/>
            <a:ext cx="38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1. Summary </a:t>
            </a:r>
            <a:r>
              <a:rPr lang="en-US" altLang="ko-KR" b="1" dirty="0">
                <a:solidFill>
                  <a:schemeClr val="bg1"/>
                </a:solidFill>
              </a:rPr>
              <a:t>View</a:t>
            </a:r>
          </a:p>
        </p:txBody>
      </p:sp>
      <p:graphicFrame>
        <p:nvGraphicFramePr>
          <p:cNvPr id="5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28497"/>
              </p:ext>
            </p:extLst>
          </p:nvPr>
        </p:nvGraphicFramePr>
        <p:xfrm>
          <a:off x="651391" y="588052"/>
          <a:ext cx="8589713" cy="5827398"/>
        </p:xfrm>
        <a:graphic>
          <a:graphicData uri="http://schemas.openxmlformats.org/drawingml/2006/table">
            <a:tbl>
              <a:tblPr/>
              <a:tblGrid>
                <a:gridCol w="2188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Type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View Mode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Touch  Interaction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Zoom In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Summary View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마우스 휠을 전방으로 롤링 시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Zoom In(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확대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kumimoji="0" lang="en-US" altLang="ko-K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Zoom Out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Summary View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마우스 휠을 후방으로 롤링 시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Zoom Out(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축소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kumimoji="0" lang="en-US" altLang="ko-KR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Left Button Click &amp;  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Drag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Summary View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마우스 왼쪽 버튼 클릭과 동시에 드래그 시 스크린 속 뷰 위치 이동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카메라 앵글 동일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)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6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Left Button One Click</a:t>
                      </a:r>
                      <a:endParaRPr kumimoji="0" lang="ko-KR" altLang="ko-KR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Summary View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Object 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위에 마우스 왼쪽 버튼 클릭 시 해당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Object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 선택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1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Left Button Double Click</a:t>
                      </a:r>
                      <a:endParaRPr kumimoji="0" lang="ko-KR" altLang="ko-KR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Summary View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해당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Object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중앙으로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Focus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이동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, LOD 1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단계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최상위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Zoon-In)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로 표시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, Action View &amp;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ID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기반 통합검색 실행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&lt;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Object</a:t>
                      </a:r>
                      <a:r>
                        <a:rPr kumimoji="0" lang="ko-KR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별 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Action View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&gt;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QC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Sub Screen #1 : 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LOD 1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단계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QC 15º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각도의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3D View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Sub Screen #2 : 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LOD 1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단계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QC 3D Top View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Sub Screen #3 : 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LOD 1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단계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 QC 275º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각도의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3D View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 TC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Sub Screen #1 : 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LOD 1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단계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TC 15º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각도의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3D View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Sub Screen #2 : 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LOD 1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단계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TC 3D Top View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Sub Screen #3 : 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LOD 1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단계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 TC 275º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각도의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3D View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YT(RS/EH)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Sub Screen #1 : 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LOD YT Driver 3D View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Sub Screen #2 : 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LOD 1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단계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YT 3D Top View</a:t>
                      </a:r>
                    </a:p>
                    <a:p>
                      <a:pPr marL="171450" marR="0" lvl="0" indent="-1714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Sub Screen #3 : 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3D Follow View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" name="그룹 5"/>
          <p:cNvGrpSpPr/>
          <p:nvPr/>
        </p:nvGrpSpPr>
        <p:grpSpPr>
          <a:xfrm>
            <a:off x="784624" y="1056852"/>
            <a:ext cx="281539" cy="411956"/>
            <a:chOff x="784624" y="1242968"/>
            <a:chExt cx="281539" cy="411956"/>
          </a:xfrm>
        </p:grpSpPr>
        <p:grpSp>
          <p:nvGrpSpPr>
            <p:cNvPr id="7" name="그룹 6"/>
            <p:cNvGrpSpPr/>
            <p:nvPr/>
          </p:nvGrpSpPr>
          <p:grpSpPr>
            <a:xfrm>
              <a:off x="784624" y="1242968"/>
              <a:ext cx="281539" cy="411956"/>
              <a:chOff x="1924049" y="4772461"/>
              <a:chExt cx="218270" cy="317698"/>
            </a:xfrm>
          </p:grpSpPr>
          <p:sp>
            <p:nvSpPr>
              <p:cNvPr id="9" name="한쪽 모서리가 둥근 사각형 8"/>
              <p:cNvSpPr/>
              <p:nvPr/>
            </p:nvSpPr>
            <p:spPr bwMode="auto">
              <a:xfrm>
                <a:off x="2034319" y="4772461"/>
                <a:ext cx="108000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10" name="한쪽 모서리가 둥근 사각형 9"/>
              <p:cNvSpPr/>
              <p:nvPr/>
            </p:nvSpPr>
            <p:spPr bwMode="auto">
              <a:xfrm flipH="1">
                <a:off x="1924049" y="4772461"/>
                <a:ext cx="109289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11" name="양쪽 모서리가 둥근 사각형 10"/>
              <p:cNvSpPr/>
              <p:nvPr/>
            </p:nvSpPr>
            <p:spPr bwMode="auto">
              <a:xfrm rot="10800000">
                <a:off x="1924049" y="4927128"/>
                <a:ext cx="218270" cy="16303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8" name="모서리가 둥근 직사각형 7"/>
            <p:cNvSpPr/>
            <p:nvPr/>
          </p:nvSpPr>
          <p:spPr>
            <a:xfrm>
              <a:off x="902197" y="1257954"/>
              <a:ext cx="45719" cy="144000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2" name="직선 화살표 연결선 11"/>
          <p:cNvCxnSpPr/>
          <p:nvPr/>
        </p:nvCxnSpPr>
        <p:spPr>
          <a:xfrm flipV="1">
            <a:off x="926857" y="873941"/>
            <a:ext cx="0" cy="2606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/>
          <p:cNvGrpSpPr/>
          <p:nvPr/>
        </p:nvGrpSpPr>
        <p:grpSpPr>
          <a:xfrm>
            <a:off x="784624" y="1754223"/>
            <a:ext cx="281539" cy="411956"/>
            <a:chOff x="784624" y="1242968"/>
            <a:chExt cx="281539" cy="411956"/>
          </a:xfrm>
        </p:grpSpPr>
        <p:grpSp>
          <p:nvGrpSpPr>
            <p:cNvPr id="14" name="그룹 13"/>
            <p:cNvGrpSpPr/>
            <p:nvPr/>
          </p:nvGrpSpPr>
          <p:grpSpPr>
            <a:xfrm>
              <a:off x="784624" y="1242968"/>
              <a:ext cx="281539" cy="411956"/>
              <a:chOff x="1924049" y="4772461"/>
              <a:chExt cx="218270" cy="317698"/>
            </a:xfrm>
          </p:grpSpPr>
          <p:sp>
            <p:nvSpPr>
              <p:cNvPr id="16" name="한쪽 모서리가 둥근 사각형 15"/>
              <p:cNvSpPr/>
              <p:nvPr/>
            </p:nvSpPr>
            <p:spPr bwMode="auto">
              <a:xfrm>
                <a:off x="2034319" y="4772461"/>
                <a:ext cx="108000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17" name="한쪽 모서리가 둥근 사각형 16"/>
              <p:cNvSpPr/>
              <p:nvPr/>
            </p:nvSpPr>
            <p:spPr bwMode="auto">
              <a:xfrm flipH="1">
                <a:off x="1924049" y="4772461"/>
                <a:ext cx="109289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18" name="양쪽 모서리가 둥근 사각형 17"/>
              <p:cNvSpPr/>
              <p:nvPr/>
            </p:nvSpPr>
            <p:spPr bwMode="auto">
              <a:xfrm rot="10800000">
                <a:off x="1924049" y="4927128"/>
                <a:ext cx="218270" cy="16303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15" name="모서리가 둥근 직사각형 14"/>
            <p:cNvSpPr/>
            <p:nvPr/>
          </p:nvSpPr>
          <p:spPr>
            <a:xfrm>
              <a:off x="902197" y="1257954"/>
              <a:ext cx="45719" cy="144000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9" name="직선 화살표 연결선 18"/>
          <p:cNvCxnSpPr/>
          <p:nvPr/>
        </p:nvCxnSpPr>
        <p:spPr>
          <a:xfrm>
            <a:off x="925056" y="1573318"/>
            <a:ext cx="0" cy="2606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그룹 19"/>
          <p:cNvGrpSpPr/>
          <p:nvPr/>
        </p:nvGrpSpPr>
        <p:grpSpPr>
          <a:xfrm>
            <a:off x="784624" y="2442045"/>
            <a:ext cx="281539" cy="411956"/>
            <a:chOff x="784624" y="1242968"/>
            <a:chExt cx="281539" cy="411956"/>
          </a:xfrm>
        </p:grpSpPr>
        <p:grpSp>
          <p:nvGrpSpPr>
            <p:cNvPr id="21" name="그룹 20"/>
            <p:cNvGrpSpPr/>
            <p:nvPr/>
          </p:nvGrpSpPr>
          <p:grpSpPr>
            <a:xfrm>
              <a:off x="784624" y="1242968"/>
              <a:ext cx="281539" cy="411956"/>
              <a:chOff x="1924049" y="4772461"/>
              <a:chExt cx="218270" cy="317698"/>
            </a:xfrm>
          </p:grpSpPr>
          <p:sp>
            <p:nvSpPr>
              <p:cNvPr id="23" name="한쪽 모서리가 둥근 사각형 22"/>
              <p:cNvSpPr/>
              <p:nvPr/>
            </p:nvSpPr>
            <p:spPr bwMode="auto">
              <a:xfrm>
                <a:off x="2034319" y="4772461"/>
                <a:ext cx="108000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24" name="한쪽 모서리가 둥근 사각형 23"/>
              <p:cNvSpPr/>
              <p:nvPr/>
            </p:nvSpPr>
            <p:spPr bwMode="auto">
              <a:xfrm flipH="1">
                <a:off x="1924049" y="4772461"/>
                <a:ext cx="109289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25" name="양쪽 모서리가 둥근 사각형 24"/>
              <p:cNvSpPr/>
              <p:nvPr/>
            </p:nvSpPr>
            <p:spPr bwMode="auto">
              <a:xfrm rot="10800000">
                <a:off x="1924049" y="4927128"/>
                <a:ext cx="218270" cy="16303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22" name="모서리가 둥근 직사각형 21"/>
            <p:cNvSpPr/>
            <p:nvPr/>
          </p:nvSpPr>
          <p:spPr>
            <a:xfrm>
              <a:off x="902197" y="1257954"/>
              <a:ext cx="45719" cy="144000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6" name="원호 25"/>
          <p:cNvSpPr/>
          <p:nvPr/>
        </p:nvSpPr>
        <p:spPr>
          <a:xfrm rot="16200000">
            <a:off x="716676" y="2465173"/>
            <a:ext cx="214629" cy="140230"/>
          </a:xfrm>
          <a:prstGeom prst="arc">
            <a:avLst>
              <a:gd name="adj1" fmla="val 16200000"/>
              <a:gd name="adj2" fmla="val 160442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do"/>
          <p:cNvSpPr>
            <a:spLocks noChangeAspect="1"/>
          </p:cNvSpPr>
          <p:nvPr/>
        </p:nvSpPr>
        <p:spPr bwMode="auto">
          <a:xfrm>
            <a:off x="751993" y="2249446"/>
            <a:ext cx="179387" cy="142875"/>
          </a:xfrm>
          <a:custGeom>
            <a:avLst/>
            <a:gdLst>
              <a:gd name="T0" fmla="*/ 970 w 1563"/>
              <a:gd name="T1" fmla="*/ 45 h 1238"/>
              <a:gd name="T2" fmla="*/ 970 w 1563"/>
              <a:gd name="T3" fmla="*/ 286 h 1238"/>
              <a:gd name="T4" fmla="*/ 229 w 1563"/>
              <a:gd name="T5" fmla="*/ 1238 h 1238"/>
              <a:gd name="T6" fmla="*/ 970 w 1563"/>
              <a:gd name="T7" fmla="*/ 601 h 1238"/>
              <a:gd name="T8" fmla="*/ 970 w 1563"/>
              <a:gd name="T9" fmla="*/ 837 h 1238"/>
              <a:gd name="T10" fmla="*/ 995 w 1563"/>
              <a:gd name="T11" fmla="*/ 876 h 1238"/>
              <a:gd name="T12" fmla="*/ 1011 w 1563"/>
              <a:gd name="T13" fmla="*/ 879 h 1238"/>
              <a:gd name="T14" fmla="*/ 1041 w 1563"/>
              <a:gd name="T15" fmla="*/ 867 h 1238"/>
              <a:gd name="T16" fmla="*/ 1546 w 1563"/>
              <a:gd name="T17" fmla="*/ 472 h 1238"/>
              <a:gd name="T18" fmla="*/ 1546 w 1563"/>
              <a:gd name="T19" fmla="*/ 412 h 1238"/>
              <a:gd name="T20" fmla="*/ 1041 w 1563"/>
              <a:gd name="T21" fmla="*/ 15 h 1238"/>
              <a:gd name="T22" fmla="*/ 995 w 1563"/>
              <a:gd name="T23" fmla="*/ 6 h 1238"/>
              <a:gd name="T24" fmla="*/ 970 w 1563"/>
              <a:gd name="T25" fmla="*/ 45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63" h="1238">
                <a:moveTo>
                  <a:pt x="970" y="45"/>
                </a:moveTo>
                <a:lnTo>
                  <a:pt x="970" y="286"/>
                </a:lnTo>
                <a:cubicBezTo>
                  <a:pt x="439" y="286"/>
                  <a:pt x="0" y="462"/>
                  <a:pt x="229" y="1238"/>
                </a:cubicBezTo>
                <a:cubicBezTo>
                  <a:pt x="193" y="753"/>
                  <a:pt x="429" y="601"/>
                  <a:pt x="970" y="601"/>
                </a:cubicBezTo>
                <a:lnTo>
                  <a:pt x="970" y="837"/>
                </a:lnTo>
                <a:cubicBezTo>
                  <a:pt x="970" y="854"/>
                  <a:pt x="979" y="870"/>
                  <a:pt x="995" y="876"/>
                </a:cubicBezTo>
                <a:cubicBezTo>
                  <a:pt x="1000" y="878"/>
                  <a:pt x="1006" y="879"/>
                  <a:pt x="1011" y="879"/>
                </a:cubicBezTo>
                <a:cubicBezTo>
                  <a:pt x="1022" y="879"/>
                  <a:pt x="1033" y="875"/>
                  <a:pt x="1041" y="867"/>
                </a:cubicBezTo>
                <a:lnTo>
                  <a:pt x="1546" y="472"/>
                </a:lnTo>
                <a:cubicBezTo>
                  <a:pt x="1563" y="455"/>
                  <a:pt x="1563" y="429"/>
                  <a:pt x="1546" y="412"/>
                </a:cubicBezTo>
                <a:lnTo>
                  <a:pt x="1041" y="15"/>
                </a:lnTo>
                <a:cubicBezTo>
                  <a:pt x="1029" y="3"/>
                  <a:pt x="1011" y="0"/>
                  <a:pt x="995" y="6"/>
                </a:cubicBezTo>
                <a:cubicBezTo>
                  <a:pt x="979" y="13"/>
                  <a:pt x="970" y="28"/>
                  <a:pt x="970" y="45"/>
                </a:cubicBezTo>
                <a:close/>
              </a:path>
            </a:pathLst>
          </a:custGeom>
          <a:solidFill>
            <a:srgbClr val="5F5F5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784624" y="3099985"/>
            <a:ext cx="281539" cy="411956"/>
            <a:chOff x="784624" y="1242968"/>
            <a:chExt cx="281539" cy="411956"/>
          </a:xfrm>
        </p:grpSpPr>
        <p:grpSp>
          <p:nvGrpSpPr>
            <p:cNvPr id="29" name="그룹 28"/>
            <p:cNvGrpSpPr/>
            <p:nvPr/>
          </p:nvGrpSpPr>
          <p:grpSpPr>
            <a:xfrm>
              <a:off x="784624" y="1242968"/>
              <a:ext cx="281539" cy="411956"/>
              <a:chOff x="1924049" y="4772461"/>
              <a:chExt cx="218270" cy="317698"/>
            </a:xfrm>
          </p:grpSpPr>
          <p:sp>
            <p:nvSpPr>
              <p:cNvPr id="31" name="한쪽 모서리가 둥근 사각형 30"/>
              <p:cNvSpPr/>
              <p:nvPr/>
            </p:nvSpPr>
            <p:spPr bwMode="auto">
              <a:xfrm>
                <a:off x="2034319" y="4772461"/>
                <a:ext cx="108000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2" name="한쪽 모서리가 둥근 사각형 31"/>
              <p:cNvSpPr/>
              <p:nvPr/>
            </p:nvSpPr>
            <p:spPr bwMode="auto">
              <a:xfrm flipH="1">
                <a:off x="1924049" y="4772461"/>
                <a:ext cx="109289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33" name="양쪽 모서리가 둥근 사각형 32"/>
              <p:cNvSpPr/>
              <p:nvPr/>
            </p:nvSpPr>
            <p:spPr bwMode="auto">
              <a:xfrm rot="10800000">
                <a:off x="1924049" y="4927128"/>
                <a:ext cx="218270" cy="16303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30" name="모서리가 둥근 직사각형 29"/>
            <p:cNvSpPr/>
            <p:nvPr/>
          </p:nvSpPr>
          <p:spPr>
            <a:xfrm>
              <a:off x="902197" y="1257954"/>
              <a:ext cx="45719" cy="144000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4" name="원호 33"/>
          <p:cNvSpPr/>
          <p:nvPr/>
        </p:nvSpPr>
        <p:spPr>
          <a:xfrm rot="16200000">
            <a:off x="716676" y="3123113"/>
            <a:ext cx="214629" cy="140230"/>
          </a:xfrm>
          <a:prstGeom prst="arc">
            <a:avLst>
              <a:gd name="adj1" fmla="val 16200000"/>
              <a:gd name="adj2" fmla="val 160442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5" name="그룹 34"/>
          <p:cNvGrpSpPr/>
          <p:nvPr/>
        </p:nvGrpSpPr>
        <p:grpSpPr>
          <a:xfrm>
            <a:off x="726710" y="4763556"/>
            <a:ext cx="164295" cy="232576"/>
            <a:chOff x="183018" y="2202961"/>
            <a:chExt cx="164295" cy="232576"/>
          </a:xfrm>
        </p:grpSpPr>
        <p:sp>
          <p:nvSpPr>
            <p:cNvPr id="36" name="원호 35"/>
            <p:cNvSpPr/>
            <p:nvPr/>
          </p:nvSpPr>
          <p:spPr>
            <a:xfrm rot="16200000">
              <a:off x="169883" y="2258108"/>
              <a:ext cx="214629" cy="140230"/>
            </a:xfrm>
            <a:prstGeom prst="arc">
              <a:avLst>
                <a:gd name="adj1" fmla="val 16200000"/>
                <a:gd name="adj2" fmla="val 160442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원호 36"/>
            <p:cNvSpPr/>
            <p:nvPr/>
          </p:nvSpPr>
          <p:spPr>
            <a:xfrm rot="16200000">
              <a:off x="145818" y="2240161"/>
              <a:ext cx="214629" cy="140230"/>
            </a:xfrm>
            <a:prstGeom prst="arc">
              <a:avLst>
                <a:gd name="adj1" fmla="val 16200000"/>
                <a:gd name="adj2" fmla="val 160442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784624" y="4804919"/>
            <a:ext cx="281539" cy="411956"/>
            <a:chOff x="784624" y="1242968"/>
            <a:chExt cx="281539" cy="411956"/>
          </a:xfrm>
        </p:grpSpPr>
        <p:grpSp>
          <p:nvGrpSpPr>
            <p:cNvPr id="39" name="그룹 38"/>
            <p:cNvGrpSpPr/>
            <p:nvPr/>
          </p:nvGrpSpPr>
          <p:grpSpPr>
            <a:xfrm>
              <a:off x="784624" y="1242968"/>
              <a:ext cx="281539" cy="411956"/>
              <a:chOff x="1924049" y="4772461"/>
              <a:chExt cx="218270" cy="317698"/>
            </a:xfrm>
          </p:grpSpPr>
          <p:sp>
            <p:nvSpPr>
              <p:cNvPr id="41" name="한쪽 모서리가 둥근 사각형 40"/>
              <p:cNvSpPr/>
              <p:nvPr/>
            </p:nvSpPr>
            <p:spPr bwMode="auto">
              <a:xfrm>
                <a:off x="2034319" y="4772461"/>
                <a:ext cx="108000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42" name="한쪽 모서리가 둥근 사각형 41"/>
              <p:cNvSpPr/>
              <p:nvPr/>
            </p:nvSpPr>
            <p:spPr bwMode="auto">
              <a:xfrm flipH="1">
                <a:off x="1924049" y="4772461"/>
                <a:ext cx="109289" cy="154668"/>
              </a:xfrm>
              <a:prstGeom prst="round1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  <p:sp>
            <p:nvSpPr>
              <p:cNvPr id="43" name="양쪽 모서리가 둥근 사각형 42"/>
              <p:cNvSpPr/>
              <p:nvPr/>
            </p:nvSpPr>
            <p:spPr bwMode="auto">
              <a:xfrm rot="10800000">
                <a:off x="1924049" y="4927128"/>
                <a:ext cx="218270" cy="16303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6350" cap="flat" cmpd="sng" algn="ctr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 smtClean="0">
                  <a:solidFill>
                    <a:srgbClr val="262626"/>
                  </a:solidFill>
                  <a:latin typeface="맑은 고딕" panose="020B0503020000020004" pitchFamily="50" charset="-127"/>
                  <a:cs typeface="Calibri" pitchFamily="34" charset="0"/>
                </a:endParaRPr>
              </a:p>
            </p:txBody>
          </p:sp>
        </p:grpSp>
        <p:sp>
          <p:nvSpPr>
            <p:cNvPr id="40" name="모서리가 둥근 직사각형 39"/>
            <p:cNvSpPr/>
            <p:nvPr/>
          </p:nvSpPr>
          <p:spPr>
            <a:xfrm>
              <a:off x="902197" y="1257954"/>
              <a:ext cx="45719" cy="144000"/>
            </a:xfrm>
            <a:prstGeom prst="roundRect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039494" y="167840"/>
            <a:ext cx="1703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II. Mouse Gesture</a:t>
            </a:r>
          </a:p>
        </p:txBody>
      </p:sp>
    </p:spTree>
    <p:extLst>
      <p:ext uri="{BB962C8B-B14F-4D97-AF65-F5344CB8AC3E}">
        <p14:creationId xmlns:p14="http://schemas.microsoft.com/office/powerpoint/2010/main" val="19947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508949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‘User Account Management’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21832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‘User Authority Setting’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8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655665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‘Geo-fence(Dynamic Setting)</a:t>
            </a:r>
            <a:r>
              <a:rPr lang="en-US" altLang="ko-KR" sz="32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’Menu-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5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631417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‘threshold Setting’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1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740482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‘Object Editor’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728200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‘Manual’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5402" y="83889"/>
            <a:ext cx="54782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smtClean="0">
                <a:latin typeface="+mj-ea"/>
                <a:ea typeface="+mj-ea"/>
              </a:rPr>
              <a:t>VT 2.0 StoryBoard</a:t>
            </a:r>
            <a:endParaRPr lang="en-US" altLang="ko-KR" sz="800" dirty="0" smtClean="0">
              <a:latin typeface="+mj-ea"/>
              <a:ea typeface="+mj-ea"/>
            </a:endParaRPr>
          </a:p>
        </p:txBody>
      </p:sp>
      <p:graphicFrame>
        <p:nvGraphicFramePr>
          <p:cNvPr id="242" name="Group 2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081353"/>
              </p:ext>
            </p:extLst>
          </p:nvPr>
        </p:nvGraphicFramePr>
        <p:xfrm>
          <a:off x="7709484" y="849870"/>
          <a:ext cx="2130802" cy="2261512"/>
        </p:xfrm>
        <a:graphic>
          <a:graphicData uri="http://schemas.openxmlformats.org/drawingml/2006/table">
            <a:tbl>
              <a:tblPr/>
              <a:tblGrid>
                <a:gridCol w="22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ahoma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8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3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indent="-54000" latinLnBrk="1">
                        <a:lnSpc>
                          <a:spcPts val="900"/>
                        </a:lnSpc>
                        <a:buFont typeface="Arial" pitchFamily="34" charset="0"/>
                        <a:buChar char="•"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4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endParaRPr kumimoji="1" lang="en-US" altLang="ko-K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5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6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7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457">
                <a:tc>
                  <a:txBody>
                    <a:bodyPr/>
                    <a:lstStyle/>
                    <a:p>
                      <a:pPr marL="0" marR="0" lvl="0" indent="0" algn="ctr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Tahoma" pitchFamily="34" charset="0"/>
                        </a:rPr>
                        <a:t>10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" marR="0" lvl="0" indent="-54000" algn="l" defTabSz="1217613" rtl="0" eaLnBrk="1" fontAlgn="base" latinLnBrk="1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1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72001" marR="72001" marT="45646" marB="45646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 bwMode="auto">
          <a:xfrm>
            <a:off x="64736" y="356050"/>
            <a:ext cx="7590329" cy="643316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‘Info. VT’ Menu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185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1. Environment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1. </a:t>
            </a:r>
            <a:r>
              <a:rPr lang="ko-KR" altLang="en-US" sz="1200" b="1" dirty="0" smtClean="0"/>
              <a:t>원경 표현 </a:t>
            </a:r>
            <a:r>
              <a:rPr lang="en-US" altLang="ko-KR" sz="1200" b="1" dirty="0" smtClean="0"/>
              <a:t>- </a:t>
            </a:r>
            <a:r>
              <a:rPr lang="ko-KR" altLang="en-US" sz="1200" b="1" dirty="0" smtClean="0"/>
              <a:t>방침</a:t>
            </a:r>
            <a:endParaRPr lang="ko-KR" altLang="en-US" sz="1200" b="1" dirty="0"/>
          </a:p>
        </p:txBody>
      </p:sp>
      <p:sp>
        <p:nvSpPr>
          <p:cNvPr id="340" name="TextBox 339"/>
          <p:cNvSpPr txBox="1"/>
          <p:nvPr/>
        </p:nvSpPr>
        <p:spPr>
          <a:xfrm>
            <a:off x="639571" y="4650041"/>
            <a:ext cx="85702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200" dirty="0" smtClean="0"/>
              <a:t>기 제작된 원경 처리용 오브젝트를 이용하여 정해진 구역에 </a:t>
            </a:r>
            <a:r>
              <a:rPr lang="ko-KR" altLang="en-US" sz="1200" dirty="0" err="1" smtClean="0"/>
              <a:t>랜덤하게</a:t>
            </a:r>
            <a:r>
              <a:rPr lang="ko-KR" altLang="en-US" sz="1200" dirty="0" smtClean="0"/>
              <a:t> 오브젝트를 배치하는 방법으로 원격을 </a:t>
            </a:r>
            <a:r>
              <a:rPr lang="ko-KR" altLang="en-US" sz="1200" dirty="0" err="1" smtClean="0"/>
              <a:t>다이나믹하게</a:t>
            </a:r>
            <a:r>
              <a:rPr lang="ko-KR" altLang="en-US" sz="1200" dirty="0" smtClean="0"/>
              <a:t> 처리한다</a:t>
            </a:r>
            <a:r>
              <a:rPr lang="en-US" altLang="ko-KR" sz="1200" dirty="0" smtClean="0"/>
              <a:t>.</a:t>
            </a:r>
          </a:p>
          <a:p>
            <a:pPr>
              <a:defRPr/>
            </a:pPr>
            <a:endParaRPr lang="en-US" altLang="ko-KR" sz="1200" dirty="0"/>
          </a:p>
          <a:p>
            <a:pPr>
              <a:defRPr/>
            </a:pPr>
            <a:r>
              <a:rPr lang="ko-KR" altLang="en-US" sz="1200" dirty="0" smtClean="0"/>
              <a:t>아직</a:t>
            </a:r>
            <a:r>
              <a:rPr lang="en-US" altLang="ko-KR" sz="1200" dirty="0" smtClean="0"/>
              <a:t> Map Editor</a:t>
            </a:r>
            <a:r>
              <a:rPr lang="ko-KR" altLang="en-US" sz="1200" dirty="0" smtClean="0"/>
              <a:t>를 제작하지 않는 본 개발에서는 임의의 오브젝트는 수작업으로 배치하여 원경을 처리 한다</a:t>
            </a:r>
            <a:r>
              <a:rPr lang="en-US" altLang="ko-KR" sz="1200" dirty="0" smtClean="0"/>
              <a:t>.</a:t>
            </a:r>
          </a:p>
          <a:p>
            <a:pPr>
              <a:defRPr/>
            </a:pPr>
            <a:r>
              <a:rPr lang="ko-KR" altLang="en-US" sz="1200" dirty="0" smtClean="0"/>
              <a:t>이후 </a:t>
            </a:r>
            <a:r>
              <a:rPr lang="en-US" altLang="ko-KR" sz="1200" b="1" u="sng" dirty="0" smtClean="0"/>
              <a:t>2</a:t>
            </a:r>
            <a:r>
              <a:rPr lang="ko-KR" altLang="en-US" sz="1200" b="1" u="sng" dirty="0" smtClean="0"/>
              <a:t>차 개발에 이루어질 </a:t>
            </a:r>
            <a:r>
              <a:rPr lang="en-US" altLang="ko-KR" sz="1200" b="1" u="sng" dirty="0" smtClean="0"/>
              <a:t>map editor</a:t>
            </a:r>
            <a:r>
              <a:rPr lang="ko-KR" altLang="en-US" sz="1200" b="1" u="sng" dirty="0" smtClean="0"/>
              <a:t>의 제작에서 이와 같은 자동 원경 제작 기능을 개발하여 제공</a:t>
            </a:r>
            <a:r>
              <a:rPr lang="ko-KR" altLang="en-US" sz="1200" dirty="0" smtClean="0"/>
              <a:t>한다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342" name="직사각형 341"/>
          <p:cNvSpPr/>
          <p:nvPr/>
        </p:nvSpPr>
        <p:spPr>
          <a:xfrm>
            <a:off x="373409" y="1157152"/>
            <a:ext cx="4327509" cy="31873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2" name="직각 삼각형 451"/>
          <p:cNvSpPr/>
          <p:nvPr/>
        </p:nvSpPr>
        <p:spPr>
          <a:xfrm rot="5400000">
            <a:off x="1415527" y="1587886"/>
            <a:ext cx="1549853" cy="2689677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3" name="직사각형 452"/>
          <p:cNvSpPr/>
          <p:nvPr/>
        </p:nvSpPr>
        <p:spPr>
          <a:xfrm>
            <a:off x="980517" y="2536001"/>
            <a:ext cx="3421621" cy="10746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</a:rPr>
              <a:t>항만</a:t>
            </a:r>
            <a:endParaRPr lang="ko-KR" altLang="en-US" sz="3600" b="1" dirty="0">
              <a:solidFill>
                <a:schemeClr val="tx1"/>
              </a:solidFill>
            </a:endParaRPr>
          </a:p>
        </p:txBody>
      </p:sp>
      <p:sp>
        <p:nvSpPr>
          <p:cNvPr id="454" name="직각 삼각형 453"/>
          <p:cNvSpPr/>
          <p:nvPr/>
        </p:nvSpPr>
        <p:spPr>
          <a:xfrm rot="5593101">
            <a:off x="552788" y="3200083"/>
            <a:ext cx="660130" cy="975746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5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3" t="3865" r="2139" b="65030"/>
          <a:stretch/>
        </p:blipFill>
        <p:spPr bwMode="auto">
          <a:xfrm>
            <a:off x="946104" y="3429762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4302" r="68088" b="64593"/>
          <a:stretch/>
        </p:blipFill>
        <p:spPr bwMode="auto">
          <a:xfrm>
            <a:off x="1122638" y="3547181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7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3" t="3865" r="2139" b="65030"/>
          <a:stretch/>
        </p:blipFill>
        <p:spPr bwMode="auto">
          <a:xfrm>
            <a:off x="3609340" y="1903404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8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4302" r="68088" b="64593"/>
          <a:stretch/>
        </p:blipFill>
        <p:spPr bwMode="auto">
          <a:xfrm>
            <a:off x="3784955" y="2011179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9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69493" r="35246" b="3152"/>
          <a:stretch/>
        </p:blipFill>
        <p:spPr bwMode="auto">
          <a:xfrm>
            <a:off x="3968170" y="2182302"/>
            <a:ext cx="321664" cy="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70084" r="68434" b="2561"/>
          <a:stretch/>
        </p:blipFill>
        <p:spPr bwMode="auto">
          <a:xfrm>
            <a:off x="4162982" y="2300328"/>
            <a:ext cx="321664" cy="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3" t="3865" r="2139" b="65030"/>
          <a:stretch/>
        </p:blipFill>
        <p:spPr bwMode="auto">
          <a:xfrm>
            <a:off x="4170861" y="2422148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68765" r="2727" b="3880"/>
          <a:stretch/>
        </p:blipFill>
        <p:spPr bwMode="auto">
          <a:xfrm>
            <a:off x="4340374" y="2559974"/>
            <a:ext cx="321664" cy="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69493" r="35246" b="3152"/>
          <a:stretch/>
        </p:blipFill>
        <p:spPr bwMode="auto">
          <a:xfrm>
            <a:off x="4162982" y="2683626"/>
            <a:ext cx="321664" cy="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4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0" t="39575" r="3212" b="29320"/>
          <a:stretch/>
        </p:blipFill>
        <p:spPr bwMode="auto">
          <a:xfrm>
            <a:off x="4305939" y="2749698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5" name="직각 삼각형 464"/>
          <p:cNvSpPr/>
          <p:nvPr/>
        </p:nvSpPr>
        <p:spPr>
          <a:xfrm rot="6300000">
            <a:off x="3347414" y="1308065"/>
            <a:ext cx="1186832" cy="125579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6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 t="3802" r="34926" b="65093"/>
          <a:stretch/>
        </p:blipFill>
        <p:spPr bwMode="auto">
          <a:xfrm>
            <a:off x="3978799" y="2530075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0" t="39575" r="3212" b="29320"/>
          <a:stretch/>
        </p:blipFill>
        <p:spPr bwMode="auto">
          <a:xfrm>
            <a:off x="3592667" y="2776419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37171" r="68408" b="31724"/>
          <a:stretch/>
        </p:blipFill>
        <p:spPr bwMode="auto">
          <a:xfrm>
            <a:off x="3796541" y="2641480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9" name="그룹 468"/>
          <p:cNvGrpSpPr/>
          <p:nvPr/>
        </p:nvGrpSpPr>
        <p:grpSpPr>
          <a:xfrm>
            <a:off x="1456206" y="2284232"/>
            <a:ext cx="1290928" cy="828625"/>
            <a:chOff x="2281901" y="2362891"/>
            <a:chExt cx="2730126" cy="1752423"/>
          </a:xfrm>
        </p:grpSpPr>
        <p:grpSp>
          <p:nvGrpSpPr>
            <p:cNvPr id="523" name="그룹 522"/>
            <p:cNvGrpSpPr/>
            <p:nvPr/>
          </p:nvGrpSpPr>
          <p:grpSpPr>
            <a:xfrm>
              <a:off x="2281901" y="2362891"/>
              <a:ext cx="2730126" cy="1752423"/>
              <a:chOff x="1043608" y="1280393"/>
              <a:chExt cx="7056784" cy="4529634"/>
            </a:xfrm>
          </p:grpSpPr>
          <p:sp>
            <p:nvSpPr>
              <p:cNvPr id="596" name="직사각형 595"/>
              <p:cNvSpPr/>
              <p:nvPr/>
            </p:nvSpPr>
            <p:spPr>
              <a:xfrm>
                <a:off x="1043608" y="2780928"/>
                <a:ext cx="7056784" cy="15841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597" name="직선 연결선 596"/>
              <p:cNvCxnSpPr/>
              <p:nvPr/>
            </p:nvCxnSpPr>
            <p:spPr>
              <a:xfrm flipH="1">
                <a:off x="1259632" y="4683125"/>
                <a:ext cx="254844" cy="83410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직선 연결선 597"/>
              <p:cNvCxnSpPr/>
              <p:nvPr/>
            </p:nvCxnSpPr>
            <p:spPr>
              <a:xfrm flipV="1">
                <a:off x="1259632" y="5326063"/>
                <a:ext cx="1383555" cy="19116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직선 연결선 598"/>
              <p:cNvCxnSpPr/>
              <p:nvPr/>
            </p:nvCxnSpPr>
            <p:spPr>
              <a:xfrm>
                <a:off x="1259632" y="5517232"/>
                <a:ext cx="1378793" cy="2880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직선 연결선 599"/>
              <p:cNvCxnSpPr/>
              <p:nvPr/>
            </p:nvCxnSpPr>
            <p:spPr>
              <a:xfrm flipV="1">
                <a:off x="2638425" y="2746033"/>
                <a:ext cx="5317951" cy="30592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직선 연결선 600"/>
              <p:cNvCxnSpPr/>
              <p:nvPr/>
            </p:nvCxnSpPr>
            <p:spPr>
              <a:xfrm>
                <a:off x="2643187" y="5326063"/>
                <a:ext cx="0" cy="48396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직선 연결선 601"/>
              <p:cNvCxnSpPr/>
              <p:nvPr/>
            </p:nvCxnSpPr>
            <p:spPr>
              <a:xfrm flipV="1">
                <a:off x="6516216" y="1459384"/>
                <a:ext cx="0" cy="36004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직선 연결선 602"/>
              <p:cNvCxnSpPr/>
              <p:nvPr/>
            </p:nvCxnSpPr>
            <p:spPr>
              <a:xfrm flipV="1">
                <a:off x="7634288" y="2095823"/>
                <a:ext cx="0" cy="36004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직선 연결선 603"/>
              <p:cNvCxnSpPr/>
              <p:nvPr/>
            </p:nvCxnSpPr>
            <p:spPr>
              <a:xfrm flipV="1">
                <a:off x="7956376" y="1916832"/>
                <a:ext cx="0" cy="82920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직선 연결선 604"/>
              <p:cNvCxnSpPr/>
              <p:nvPr/>
            </p:nvCxnSpPr>
            <p:spPr>
              <a:xfrm>
                <a:off x="6516216" y="1459384"/>
                <a:ext cx="1118072" cy="63643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직선 연결선 605"/>
              <p:cNvCxnSpPr/>
              <p:nvPr/>
            </p:nvCxnSpPr>
            <p:spPr>
              <a:xfrm flipV="1">
                <a:off x="7634288" y="1916832"/>
                <a:ext cx="322088" cy="1789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직선 연결선 606"/>
              <p:cNvCxnSpPr/>
              <p:nvPr/>
            </p:nvCxnSpPr>
            <p:spPr>
              <a:xfrm flipV="1">
                <a:off x="6516216" y="1280393"/>
                <a:ext cx="322088" cy="1789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직선 연결선 607"/>
              <p:cNvCxnSpPr/>
              <p:nvPr/>
            </p:nvCxnSpPr>
            <p:spPr>
              <a:xfrm>
                <a:off x="6838304" y="1280393"/>
                <a:ext cx="1118072" cy="63643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직선 연결선 608"/>
              <p:cNvCxnSpPr/>
              <p:nvPr/>
            </p:nvCxnSpPr>
            <p:spPr>
              <a:xfrm flipV="1">
                <a:off x="2638425" y="2602016"/>
                <a:ext cx="5317951" cy="30592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4" name="직사각형 523"/>
            <p:cNvSpPr/>
            <p:nvPr/>
          </p:nvSpPr>
          <p:spPr>
            <a:xfrm>
              <a:off x="2408940" y="2970790"/>
              <a:ext cx="2476047" cy="555847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5" name="직사각형 524"/>
            <p:cNvSpPr/>
            <p:nvPr/>
          </p:nvSpPr>
          <p:spPr>
            <a:xfrm flipV="1">
              <a:off x="4146547" y="2616671"/>
              <a:ext cx="415620" cy="4493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6" name="직사각형 525"/>
            <p:cNvSpPr/>
            <p:nvPr/>
          </p:nvSpPr>
          <p:spPr>
            <a:xfrm rot="10800000" flipV="1">
              <a:off x="3919776" y="2593005"/>
              <a:ext cx="885488" cy="449378"/>
            </a:xfrm>
            <a:prstGeom prst="rect">
              <a:avLst/>
            </a:prstGeom>
            <a:noFill/>
            <a:ln w="12700"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527" name="정육면체 526"/>
            <p:cNvSpPr/>
            <p:nvPr/>
          </p:nvSpPr>
          <p:spPr>
            <a:xfrm rot="10800000">
              <a:off x="4174490" y="2635163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8" name="정육면체 527"/>
            <p:cNvSpPr/>
            <p:nvPr/>
          </p:nvSpPr>
          <p:spPr>
            <a:xfrm rot="10800000">
              <a:off x="4043102" y="2725220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9" name="정육면체 528"/>
            <p:cNvSpPr/>
            <p:nvPr/>
          </p:nvSpPr>
          <p:spPr>
            <a:xfrm rot="10800000">
              <a:off x="4266060" y="2681833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0" name="정육면체 529"/>
            <p:cNvSpPr/>
            <p:nvPr/>
          </p:nvSpPr>
          <p:spPr>
            <a:xfrm rot="10800000">
              <a:off x="4134671" y="2771891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1" name="정육면체 530"/>
            <p:cNvSpPr/>
            <p:nvPr/>
          </p:nvSpPr>
          <p:spPr>
            <a:xfrm rot="10800000">
              <a:off x="4344898" y="2729384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2" name="정육면체 531"/>
            <p:cNvSpPr/>
            <p:nvPr/>
          </p:nvSpPr>
          <p:spPr>
            <a:xfrm rot="10800000">
              <a:off x="4213510" y="2819441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3" name="정육면체 532"/>
            <p:cNvSpPr/>
            <p:nvPr/>
          </p:nvSpPr>
          <p:spPr>
            <a:xfrm rot="10800000">
              <a:off x="4419704" y="2778410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4" name="정육면체 533"/>
            <p:cNvSpPr/>
            <p:nvPr/>
          </p:nvSpPr>
          <p:spPr>
            <a:xfrm rot="10800000">
              <a:off x="4288316" y="2868468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5" name="정육면체 534"/>
            <p:cNvSpPr/>
            <p:nvPr/>
          </p:nvSpPr>
          <p:spPr>
            <a:xfrm rot="10800000">
              <a:off x="4174490" y="2590143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6" name="정육면체 535"/>
            <p:cNvSpPr/>
            <p:nvPr/>
          </p:nvSpPr>
          <p:spPr>
            <a:xfrm rot="10800000">
              <a:off x="4043102" y="2680201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7" name="정육면체 536"/>
            <p:cNvSpPr/>
            <p:nvPr/>
          </p:nvSpPr>
          <p:spPr>
            <a:xfrm rot="10800000">
              <a:off x="4266060" y="2625808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8" name="정육면체 537"/>
            <p:cNvSpPr/>
            <p:nvPr/>
          </p:nvSpPr>
          <p:spPr>
            <a:xfrm rot="10800000">
              <a:off x="4134671" y="2715866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39" name="정육면체 538"/>
            <p:cNvSpPr/>
            <p:nvPr/>
          </p:nvSpPr>
          <p:spPr>
            <a:xfrm rot="10800000">
              <a:off x="4344898" y="2675624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0" name="정육면체 539"/>
            <p:cNvSpPr/>
            <p:nvPr/>
          </p:nvSpPr>
          <p:spPr>
            <a:xfrm rot="10800000">
              <a:off x="4213509" y="2765682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1" name="정육면체 540"/>
            <p:cNvSpPr/>
            <p:nvPr/>
          </p:nvSpPr>
          <p:spPr>
            <a:xfrm rot="10800000">
              <a:off x="4419704" y="2725220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2" name="정육면체 541"/>
            <p:cNvSpPr/>
            <p:nvPr/>
          </p:nvSpPr>
          <p:spPr>
            <a:xfrm rot="10800000">
              <a:off x="4288316" y="2815278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3" name="정육면체 542"/>
            <p:cNvSpPr/>
            <p:nvPr/>
          </p:nvSpPr>
          <p:spPr>
            <a:xfrm rot="10800000">
              <a:off x="3870708" y="2592479"/>
              <a:ext cx="469357" cy="645365"/>
            </a:xfrm>
            <a:prstGeom prst="cube">
              <a:avLst>
                <a:gd name="adj" fmla="val 4063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4" name="직사각형 543"/>
            <p:cNvSpPr/>
            <p:nvPr/>
          </p:nvSpPr>
          <p:spPr>
            <a:xfrm flipV="1">
              <a:off x="3210428" y="3022468"/>
              <a:ext cx="885488" cy="4493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5" name="직사각형 544"/>
            <p:cNvSpPr/>
            <p:nvPr/>
          </p:nvSpPr>
          <p:spPr>
            <a:xfrm rot="10800000" flipV="1">
              <a:off x="3216482" y="3013155"/>
              <a:ext cx="885488" cy="449378"/>
            </a:xfrm>
            <a:prstGeom prst="rect">
              <a:avLst/>
            </a:prstGeom>
            <a:noFill/>
            <a:ln w="12700"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6" name="정육면체 545"/>
            <p:cNvSpPr/>
            <p:nvPr/>
          </p:nvSpPr>
          <p:spPr>
            <a:xfrm rot="10800000">
              <a:off x="3326296" y="3115840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7" name="정육면체 546"/>
            <p:cNvSpPr/>
            <p:nvPr/>
          </p:nvSpPr>
          <p:spPr>
            <a:xfrm rot="10800000">
              <a:off x="3194908" y="3205898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8" name="정육면체 547"/>
            <p:cNvSpPr/>
            <p:nvPr/>
          </p:nvSpPr>
          <p:spPr>
            <a:xfrm rot="10800000">
              <a:off x="3417866" y="3162510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9" name="정육면체 548"/>
            <p:cNvSpPr/>
            <p:nvPr/>
          </p:nvSpPr>
          <p:spPr>
            <a:xfrm rot="10800000">
              <a:off x="3286477" y="3252568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0" name="정육면체 549"/>
            <p:cNvSpPr/>
            <p:nvPr/>
          </p:nvSpPr>
          <p:spPr>
            <a:xfrm rot="10800000">
              <a:off x="3496704" y="3210061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1" name="정육면체 550"/>
            <p:cNvSpPr/>
            <p:nvPr/>
          </p:nvSpPr>
          <p:spPr>
            <a:xfrm rot="10800000">
              <a:off x="3365316" y="3300119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2" name="정육면체 551"/>
            <p:cNvSpPr/>
            <p:nvPr/>
          </p:nvSpPr>
          <p:spPr>
            <a:xfrm rot="10800000">
              <a:off x="3571510" y="3259088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3" name="정육면체 552"/>
            <p:cNvSpPr/>
            <p:nvPr/>
          </p:nvSpPr>
          <p:spPr>
            <a:xfrm rot="10800000">
              <a:off x="3440122" y="3349146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4" name="정육면체 553"/>
            <p:cNvSpPr/>
            <p:nvPr/>
          </p:nvSpPr>
          <p:spPr>
            <a:xfrm rot="10800000">
              <a:off x="3326296" y="3070821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5" name="정육면체 554"/>
            <p:cNvSpPr/>
            <p:nvPr/>
          </p:nvSpPr>
          <p:spPr>
            <a:xfrm rot="10800000">
              <a:off x="3194908" y="3160879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6" name="정육면체 555"/>
            <p:cNvSpPr/>
            <p:nvPr/>
          </p:nvSpPr>
          <p:spPr>
            <a:xfrm rot="10800000">
              <a:off x="3627478" y="2948953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7" name="정육면체 556"/>
            <p:cNvSpPr/>
            <p:nvPr/>
          </p:nvSpPr>
          <p:spPr>
            <a:xfrm rot="10800000">
              <a:off x="3496090" y="3039011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8" name="정육면체 557"/>
            <p:cNvSpPr/>
            <p:nvPr/>
          </p:nvSpPr>
          <p:spPr>
            <a:xfrm rot="10800000">
              <a:off x="3719047" y="2995623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9" name="정육면체 558"/>
            <p:cNvSpPr/>
            <p:nvPr/>
          </p:nvSpPr>
          <p:spPr>
            <a:xfrm rot="10800000">
              <a:off x="3587659" y="3085681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0" name="정육면체 559"/>
            <p:cNvSpPr/>
            <p:nvPr/>
          </p:nvSpPr>
          <p:spPr>
            <a:xfrm rot="10800000">
              <a:off x="3797886" y="3043174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1" name="정육면체 560"/>
            <p:cNvSpPr/>
            <p:nvPr/>
          </p:nvSpPr>
          <p:spPr>
            <a:xfrm rot="10800000">
              <a:off x="3666498" y="3133232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2" name="정육면체 561"/>
            <p:cNvSpPr/>
            <p:nvPr/>
          </p:nvSpPr>
          <p:spPr>
            <a:xfrm rot="10800000">
              <a:off x="3872692" y="3092201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3" name="정육면체 562"/>
            <p:cNvSpPr/>
            <p:nvPr/>
          </p:nvSpPr>
          <p:spPr>
            <a:xfrm rot="10800000">
              <a:off x="3741304" y="3182259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4" name="정육면체 563"/>
            <p:cNvSpPr/>
            <p:nvPr/>
          </p:nvSpPr>
          <p:spPr>
            <a:xfrm rot="10800000">
              <a:off x="3627478" y="2903933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5" name="정육면체 564"/>
            <p:cNvSpPr/>
            <p:nvPr/>
          </p:nvSpPr>
          <p:spPr>
            <a:xfrm rot="10800000">
              <a:off x="3496090" y="2993991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6" name="정육면체 565"/>
            <p:cNvSpPr/>
            <p:nvPr/>
          </p:nvSpPr>
          <p:spPr>
            <a:xfrm rot="10800000">
              <a:off x="3719047" y="2939598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7" name="정육면체 566"/>
            <p:cNvSpPr/>
            <p:nvPr/>
          </p:nvSpPr>
          <p:spPr>
            <a:xfrm rot="10800000">
              <a:off x="3587659" y="3029656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8" name="정육면체 567"/>
            <p:cNvSpPr/>
            <p:nvPr/>
          </p:nvSpPr>
          <p:spPr>
            <a:xfrm rot="10800000">
              <a:off x="3797886" y="2989414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69" name="정육면체 568"/>
            <p:cNvSpPr/>
            <p:nvPr/>
          </p:nvSpPr>
          <p:spPr>
            <a:xfrm rot="10800000">
              <a:off x="3666497" y="3079472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0" name="정육면체 569"/>
            <p:cNvSpPr/>
            <p:nvPr/>
          </p:nvSpPr>
          <p:spPr>
            <a:xfrm rot="10800000">
              <a:off x="3872692" y="3039011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1" name="정육면체 570"/>
            <p:cNvSpPr/>
            <p:nvPr/>
          </p:nvSpPr>
          <p:spPr>
            <a:xfrm rot="10800000">
              <a:off x="3741304" y="3129069"/>
              <a:ext cx="219686" cy="121868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2" name="정육면체 571"/>
            <p:cNvSpPr/>
            <p:nvPr/>
          </p:nvSpPr>
          <p:spPr>
            <a:xfrm rot="10800000">
              <a:off x="3417866" y="3106486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3" name="정육면체 572"/>
            <p:cNvSpPr/>
            <p:nvPr/>
          </p:nvSpPr>
          <p:spPr>
            <a:xfrm rot="10800000">
              <a:off x="3496704" y="3156301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4" name="정육면체 573"/>
            <p:cNvSpPr/>
            <p:nvPr/>
          </p:nvSpPr>
          <p:spPr>
            <a:xfrm rot="10800000">
              <a:off x="3571510" y="3205898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5" name="정육면체 574"/>
            <p:cNvSpPr/>
            <p:nvPr/>
          </p:nvSpPr>
          <p:spPr>
            <a:xfrm rot="10800000">
              <a:off x="3286477" y="3196544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6" name="정육면체 575"/>
            <p:cNvSpPr/>
            <p:nvPr/>
          </p:nvSpPr>
          <p:spPr>
            <a:xfrm rot="10800000">
              <a:off x="3365315" y="3246359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7" name="정육면체 576"/>
            <p:cNvSpPr/>
            <p:nvPr/>
          </p:nvSpPr>
          <p:spPr>
            <a:xfrm rot="10800000">
              <a:off x="3440122" y="3295956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8" name="정육면체 577"/>
            <p:cNvSpPr/>
            <p:nvPr/>
          </p:nvSpPr>
          <p:spPr>
            <a:xfrm rot="10800000">
              <a:off x="2986338" y="3101320"/>
              <a:ext cx="469357" cy="645365"/>
            </a:xfrm>
            <a:prstGeom prst="cube">
              <a:avLst>
                <a:gd name="adj" fmla="val 4063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79" name="직사각형 578"/>
            <p:cNvSpPr/>
            <p:nvPr/>
          </p:nvSpPr>
          <p:spPr>
            <a:xfrm flipV="1">
              <a:off x="2736292" y="3433618"/>
              <a:ext cx="420454" cy="4493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0" name="정육면체 579"/>
            <p:cNvSpPr/>
            <p:nvPr/>
          </p:nvSpPr>
          <p:spPr>
            <a:xfrm rot="10800000">
              <a:off x="2766652" y="3449224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1" name="정육면체 580"/>
            <p:cNvSpPr/>
            <p:nvPr/>
          </p:nvSpPr>
          <p:spPr>
            <a:xfrm rot="10800000">
              <a:off x="2635264" y="3539282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2" name="정육면체 581"/>
            <p:cNvSpPr/>
            <p:nvPr/>
          </p:nvSpPr>
          <p:spPr>
            <a:xfrm rot="10800000">
              <a:off x="2858221" y="3495894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3" name="정육면체 582"/>
            <p:cNvSpPr/>
            <p:nvPr/>
          </p:nvSpPr>
          <p:spPr>
            <a:xfrm rot="10800000">
              <a:off x="2726833" y="3585952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4" name="정육면체 583"/>
            <p:cNvSpPr/>
            <p:nvPr/>
          </p:nvSpPr>
          <p:spPr>
            <a:xfrm rot="10800000">
              <a:off x="2937060" y="3543445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5" name="정육면체 584"/>
            <p:cNvSpPr/>
            <p:nvPr/>
          </p:nvSpPr>
          <p:spPr>
            <a:xfrm rot="10800000">
              <a:off x="2805672" y="3633503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6" name="정육면체 585"/>
            <p:cNvSpPr/>
            <p:nvPr/>
          </p:nvSpPr>
          <p:spPr>
            <a:xfrm rot="10800000">
              <a:off x="3011866" y="3592472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7" name="정육면체 586"/>
            <p:cNvSpPr/>
            <p:nvPr/>
          </p:nvSpPr>
          <p:spPr>
            <a:xfrm rot="10800000">
              <a:off x="2880478" y="3682530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8" name="정육면체 587"/>
            <p:cNvSpPr/>
            <p:nvPr/>
          </p:nvSpPr>
          <p:spPr>
            <a:xfrm rot="10800000">
              <a:off x="2766652" y="3404205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9" name="정육면체 588"/>
            <p:cNvSpPr/>
            <p:nvPr/>
          </p:nvSpPr>
          <p:spPr>
            <a:xfrm rot="10800000">
              <a:off x="2635264" y="3494263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0" name="정육면체 589"/>
            <p:cNvSpPr/>
            <p:nvPr/>
          </p:nvSpPr>
          <p:spPr>
            <a:xfrm rot="10800000">
              <a:off x="2858221" y="3439870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1" name="정육면체 590"/>
            <p:cNvSpPr/>
            <p:nvPr/>
          </p:nvSpPr>
          <p:spPr>
            <a:xfrm rot="10800000">
              <a:off x="2726833" y="3529928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2" name="정육면체 591"/>
            <p:cNvSpPr/>
            <p:nvPr/>
          </p:nvSpPr>
          <p:spPr>
            <a:xfrm rot="10800000">
              <a:off x="2937060" y="3489685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3" name="정육면체 592"/>
            <p:cNvSpPr/>
            <p:nvPr/>
          </p:nvSpPr>
          <p:spPr>
            <a:xfrm rot="10800000">
              <a:off x="2805671" y="3579743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4" name="정육면체 593"/>
            <p:cNvSpPr/>
            <p:nvPr/>
          </p:nvSpPr>
          <p:spPr>
            <a:xfrm rot="10800000">
              <a:off x="3011866" y="3539282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5" name="정육면체 594"/>
            <p:cNvSpPr/>
            <p:nvPr/>
          </p:nvSpPr>
          <p:spPr>
            <a:xfrm rot="10800000">
              <a:off x="2880478" y="3629340"/>
              <a:ext cx="219686" cy="131670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70" name="직사각형 469"/>
          <p:cNvSpPr/>
          <p:nvPr/>
        </p:nvSpPr>
        <p:spPr>
          <a:xfrm>
            <a:off x="377219" y="1166950"/>
            <a:ext cx="3149094" cy="99084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1" name="직사각형 470"/>
          <p:cNvSpPr/>
          <p:nvPr/>
        </p:nvSpPr>
        <p:spPr>
          <a:xfrm rot="16200000">
            <a:off x="-496944" y="2093707"/>
            <a:ext cx="2224503" cy="4837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2" name="직각 삼각형 471"/>
          <p:cNvSpPr/>
          <p:nvPr/>
        </p:nvSpPr>
        <p:spPr>
          <a:xfrm rot="5400000">
            <a:off x="373409" y="3432757"/>
            <a:ext cx="449000" cy="44900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3" name="직각 삼각형 472"/>
          <p:cNvSpPr/>
          <p:nvPr/>
        </p:nvSpPr>
        <p:spPr>
          <a:xfrm rot="10800000">
            <a:off x="3083847" y="1167127"/>
            <a:ext cx="1617071" cy="36141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4" name="직각 삼각형 473"/>
          <p:cNvSpPr/>
          <p:nvPr/>
        </p:nvSpPr>
        <p:spPr>
          <a:xfrm rot="5400000">
            <a:off x="291753" y="3427657"/>
            <a:ext cx="646923" cy="475992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5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4302" r="68088" b="64593"/>
          <a:stretch/>
        </p:blipFill>
        <p:spPr bwMode="auto">
          <a:xfrm>
            <a:off x="1315195" y="3655831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5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37171" r="68408" b="31724"/>
          <a:stretch/>
        </p:blipFill>
        <p:spPr bwMode="auto">
          <a:xfrm>
            <a:off x="1521454" y="3764687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3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 t="3802" r="34926" b="65093"/>
          <a:stretch/>
        </p:blipFill>
        <p:spPr bwMode="auto">
          <a:xfrm>
            <a:off x="3779999" y="2849211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3" t="3865" r="2139" b="65030"/>
          <a:stretch/>
        </p:blipFill>
        <p:spPr bwMode="auto">
          <a:xfrm>
            <a:off x="3984276" y="2736218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0" t="39575" r="3212" b="29320"/>
          <a:stretch/>
        </p:blipFill>
        <p:spPr bwMode="auto">
          <a:xfrm>
            <a:off x="4131881" y="2861987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37171" r="68408" b="31724"/>
          <a:stretch/>
        </p:blipFill>
        <p:spPr bwMode="auto">
          <a:xfrm>
            <a:off x="3959823" y="2950156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68765" r="2727" b="3880"/>
          <a:stretch/>
        </p:blipFill>
        <p:spPr bwMode="auto">
          <a:xfrm>
            <a:off x="4292713" y="2984090"/>
            <a:ext cx="321664" cy="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0" t="39575" r="3212" b="29320"/>
          <a:stretch/>
        </p:blipFill>
        <p:spPr bwMode="auto">
          <a:xfrm>
            <a:off x="1682201" y="3892453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68765" r="2727" b="3880"/>
          <a:stretch/>
        </p:blipFill>
        <p:spPr bwMode="auto">
          <a:xfrm>
            <a:off x="722021" y="3607482"/>
            <a:ext cx="321664" cy="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70084" r="68434" b="2561"/>
          <a:stretch/>
        </p:blipFill>
        <p:spPr bwMode="auto">
          <a:xfrm>
            <a:off x="905423" y="3726805"/>
            <a:ext cx="321664" cy="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3" t="3865" r="2139" b="65030"/>
          <a:stretch/>
        </p:blipFill>
        <p:spPr bwMode="auto">
          <a:xfrm>
            <a:off x="1106936" y="3761125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" name="Picture 4" descr="ê´ë ¨ ì´ë¯¸ì§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4302" r="68088" b="64593"/>
          <a:stretch/>
        </p:blipFill>
        <p:spPr bwMode="auto">
          <a:xfrm>
            <a:off x="1315195" y="3889611"/>
            <a:ext cx="321664" cy="35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" name="직사각형 611"/>
          <p:cNvSpPr/>
          <p:nvPr/>
        </p:nvSpPr>
        <p:spPr>
          <a:xfrm>
            <a:off x="1723912" y="3294474"/>
            <a:ext cx="2509556" cy="85450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</a:rPr>
              <a:t>원경 영역 설정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613" name="직사각형 612"/>
          <p:cNvSpPr/>
          <p:nvPr/>
        </p:nvSpPr>
        <p:spPr>
          <a:xfrm>
            <a:off x="5116430" y="1157152"/>
            <a:ext cx="4327509" cy="31873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14" name="그룹 613"/>
          <p:cNvGrpSpPr/>
          <p:nvPr/>
        </p:nvGrpSpPr>
        <p:grpSpPr>
          <a:xfrm>
            <a:off x="5116430" y="1166950"/>
            <a:ext cx="4327509" cy="3178430"/>
            <a:chOff x="-8058" y="0"/>
            <a:chExt cx="9152058" cy="6721921"/>
          </a:xfrm>
        </p:grpSpPr>
        <p:sp>
          <p:nvSpPr>
            <p:cNvPr id="615" name="직각 삼각형 614"/>
            <p:cNvSpPr/>
            <p:nvPr/>
          </p:nvSpPr>
          <p:spPr>
            <a:xfrm rot="5400000">
              <a:off x="2195872" y="890218"/>
              <a:ext cx="3277715" cy="568828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16" name="직사각형 615"/>
            <p:cNvSpPr/>
            <p:nvPr/>
          </p:nvSpPr>
          <p:spPr>
            <a:xfrm>
              <a:off x="1275887" y="2895345"/>
              <a:ext cx="7236236" cy="22726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600" b="1" dirty="0" smtClean="0">
                  <a:solidFill>
                    <a:schemeClr val="tx1"/>
                  </a:solidFill>
                </a:rPr>
                <a:t>항만</a:t>
              </a:r>
              <a:endParaRPr lang="ko-KR" alt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617" name="직각 삼각형 616"/>
            <p:cNvSpPr/>
            <p:nvPr/>
          </p:nvSpPr>
          <p:spPr>
            <a:xfrm rot="5593101">
              <a:off x="371303" y="4299784"/>
              <a:ext cx="1396080" cy="2063562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1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1203109" y="478552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1576453" y="5033846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6835470" y="155749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7206871" y="178542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7594343" y="2147323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8006342" y="2396930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8023006" y="2654562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8381502" y="2946045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8006342" y="3207550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8308677" y="334728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8" name="직각 삼각형 627"/>
            <p:cNvSpPr/>
            <p:nvPr/>
          </p:nvSpPr>
          <p:spPr>
            <a:xfrm rot="6300000">
              <a:off x="6281535" y="298437"/>
              <a:ext cx="2509979" cy="2655815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2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7616822" y="288281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6800209" y="340379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7231374" y="311841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32" name="그룹 631"/>
            <p:cNvGrpSpPr/>
            <p:nvPr/>
          </p:nvGrpSpPr>
          <p:grpSpPr>
            <a:xfrm>
              <a:off x="2281901" y="2362891"/>
              <a:ext cx="2730126" cy="1752423"/>
              <a:chOff x="2281901" y="2362891"/>
              <a:chExt cx="2730126" cy="1752423"/>
            </a:xfrm>
          </p:grpSpPr>
          <p:grpSp>
            <p:nvGrpSpPr>
              <p:cNvPr id="686" name="그룹 685"/>
              <p:cNvGrpSpPr/>
              <p:nvPr/>
            </p:nvGrpSpPr>
            <p:grpSpPr>
              <a:xfrm>
                <a:off x="2281901" y="2362891"/>
                <a:ext cx="2730126" cy="1752423"/>
                <a:chOff x="1043608" y="1280393"/>
                <a:chExt cx="7056784" cy="4529634"/>
              </a:xfrm>
            </p:grpSpPr>
            <p:sp>
              <p:nvSpPr>
                <p:cNvPr id="759" name="직사각형 758"/>
                <p:cNvSpPr/>
                <p:nvPr/>
              </p:nvSpPr>
              <p:spPr>
                <a:xfrm>
                  <a:off x="1043608" y="2780928"/>
                  <a:ext cx="7056784" cy="15841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  <a:scene3d>
                  <a:camera prst="isometricTop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760" name="직선 연결선 759"/>
                <p:cNvCxnSpPr/>
                <p:nvPr/>
              </p:nvCxnSpPr>
              <p:spPr>
                <a:xfrm flipH="1">
                  <a:off x="1259632" y="4683125"/>
                  <a:ext cx="254844" cy="83410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직선 연결선 760"/>
                <p:cNvCxnSpPr/>
                <p:nvPr/>
              </p:nvCxnSpPr>
              <p:spPr>
                <a:xfrm flipV="1">
                  <a:off x="1259632" y="5326063"/>
                  <a:ext cx="1383555" cy="19116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직선 연결선 761"/>
                <p:cNvCxnSpPr/>
                <p:nvPr/>
              </p:nvCxnSpPr>
              <p:spPr>
                <a:xfrm>
                  <a:off x="1259632" y="5517232"/>
                  <a:ext cx="1378793" cy="2880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직선 연결선 762"/>
                <p:cNvCxnSpPr/>
                <p:nvPr/>
              </p:nvCxnSpPr>
              <p:spPr>
                <a:xfrm flipV="1">
                  <a:off x="2638425" y="2746033"/>
                  <a:ext cx="5317951" cy="30592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직선 연결선 763"/>
                <p:cNvCxnSpPr/>
                <p:nvPr/>
              </p:nvCxnSpPr>
              <p:spPr>
                <a:xfrm>
                  <a:off x="2643187" y="5326063"/>
                  <a:ext cx="0" cy="48396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5" name="직선 연결선 764"/>
                <p:cNvCxnSpPr/>
                <p:nvPr/>
              </p:nvCxnSpPr>
              <p:spPr>
                <a:xfrm flipV="1">
                  <a:off x="6516216" y="1459384"/>
                  <a:ext cx="0" cy="3600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직선 연결선 765"/>
                <p:cNvCxnSpPr/>
                <p:nvPr/>
              </p:nvCxnSpPr>
              <p:spPr>
                <a:xfrm flipV="1">
                  <a:off x="7634288" y="2095823"/>
                  <a:ext cx="0" cy="3600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직선 연결선 766"/>
                <p:cNvCxnSpPr/>
                <p:nvPr/>
              </p:nvCxnSpPr>
              <p:spPr>
                <a:xfrm flipV="1">
                  <a:off x="7956376" y="1916832"/>
                  <a:ext cx="0" cy="82920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직선 연결선 767"/>
                <p:cNvCxnSpPr/>
                <p:nvPr/>
              </p:nvCxnSpPr>
              <p:spPr>
                <a:xfrm>
                  <a:off x="6516216" y="1459384"/>
                  <a:ext cx="1118072" cy="6364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직선 연결선 768"/>
                <p:cNvCxnSpPr/>
                <p:nvPr/>
              </p:nvCxnSpPr>
              <p:spPr>
                <a:xfrm flipV="1">
                  <a:off x="7634288" y="1916832"/>
                  <a:ext cx="322088" cy="1789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직선 연결선 769"/>
                <p:cNvCxnSpPr/>
                <p:nvPr/>
              </p:nvCxnSpPr>
              <p:spPr>
                <a:xfrm flipV="1">
                  <a:off x="6516216" y="1280393"/>
                  <a:ext cx="322088" cy="1789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1" name="직선 연결선 770"/>
                <p:cNvCxnSpPr/>
                <p:nvPr/>
              </p:nvCxnSpPr>
              <p:spPr>
                <a:xfrm>
                  <a:off x="6838304" y="1280393"/>
                  <a:ext cx="1118072" cy="6364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2" name="직선 연결선 771"/>
                <p:cNvCxnSpPr/>
                <p:nvPr/>
              </p:nvCxnSpPr>
              <p:spPr>
                <a:xfrm flipV="1">
                  <a:off x="2638425" y="2602016"/>
                  <a:ext cx="5317951" cy="30592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7" name="직사각형 686"/>
              <p:cNvSpPr/>
              <p:nvPr/>
            </p:nvSpPr>
            <p:spPr>
              <a:xfrm>
                <a:off x="2408940" y="2970790"/>
                <a:ext cx="2476047" cy="555847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8" name="직사각형 687"/>
              <p:cNvSpPr/>
              <p:nvPr/>
            </p:nvSpPr>
            <p:spPr>
              <a:xfrm flipV="1">
                <a:off x="4146547" y="2616671"/>
                <a:ext cx="415620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9" name="직사각형 688"/>
              <p:cNvSpPr/>
              <p:nvPr/>
            </p:nvSpPr>
            <p:spPr>
              <a:xfrm rot="10800000" flipV="1">
                <a:off x="3919776" y="2593005"/>
                <a:ext cx="885488" cy="449378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0" name="정육면체 689"/>
              <p:cNvSpPr/>
              <p:nvPr/>
            </p:nvSpPr>
            <p:spPr>
              <a:xfrm rot="10800000">
                <a:off x="4174490" y="263516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1" name="정육면체 690"/>
              <p:cNvSpPr/>
              <p:nvPr/>
            </p:nvSpPr>
            <p:spPr>
              <a:xfrm rot="10800000">
                <a:off x="4043102" y="272522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2" name="정육면체 691"/>
              <p:cNvSpPr/>
              <p:nvPr/>
            </p:nvSpPr>
            <p:spPr>
              <a:xfrm rot="10800000">
                <a:off x="4266060" y="268183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3" name="정육면체 692"/>
              <p:cNvSpPr/>
              <p:nvPr/>
            </p:nvSpPr>
            <p:spPr>
              <a:xfrm rot="10800000">
                <a:off x="4134671" y="277189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4" name="정육면체 693"/>
              <p:cNvSpPr/>
              <p:nvPr/>
            </p:nvSpPr>
            <p:spPr>
              <a:xfrm rot="10800000">
                <a:off x="4344898" y="272938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5" name="정육면체 694"/>
              <p:cNvSpPr/>
              <p:nvPr/>
            </p:nvSpPr>
            <p:spPr>
              <a:xfrm rot="10800000">
                <a:off x="4213510" y="281944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6" name="정육면체 695"/>
              <p:cNvSpPr/>
              <p:nvPr/>
            </p:nvSpPr>
            <p:spPr>
              <a:xfrm rot="10800000">
                <a:off x="4419704" y="277841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7" name="정육면체 696"/>
              <p:cNvSpPr/>
              <p:nvPr/>
            </p:nvSpPr>
            <p:spPr>
              <a:xfrm rot="10800000">
                <a:off x="4288316" y="286846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8" name="정육면체 697"/>
              <p:cNvSpPr/>
              <p:nvPr/>
            </p:nvSpPr>
            <p:spPr>
              <a:xfrm rot="10800000">
                <a:off x="4174490" y="259014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9" name="정육면체 698"/>
              <p:cNvSpPr/>
              <p:nvPr/>
            </p:nvSpPr>
            <p:spPr>
              <a:xfrm rot="10800000">
                <a:off x="4043102" y="268020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0" name="정육면체 699"/>
              <p:cNvSpPr/>
              <p:nvPr/>
            </p:nvSpPr>
            <p:spPr>
              <a:xfrm rot="10800000">
                <a:off x="4266060" y="262580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1" name="정육면체 700"/>
              <p:cNvSpPr/>
              <p:nvPr/>
            </p:nvSpPr>
            <p:spPr>
              <a:xfrm rot="10800000">
                <a:off x="4134671" y="2715866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2" name="정육면체 701"/>
              <p:cNvSpPr/>
              <p:nvPr/>
            </p:nvSpPr>
            <p:spPr>
              <a:xfrm rot="10800000">
                <a:off x="4344898" y="267562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3" name="정육면체 702"/>
              <p:cNvSpPr/>
              <p:nvPr/>
            </p:nvSpPr>
            <p:spPr>
              <a:xfrm rot="10800000">
                <a:off x="4213509" y="276568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4" name="정육면체 703"/>
              <p:cNvSpPr/>
              <p:nvPr/>
            </p:nvSpPr>
            <p:spPr>
              <a:xfrm rot="10800000">
                <a:off x="4419704" y="272522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5" name="정육면체 704"/>
              <p:cNvSpPr/>
              <p:nvPr/>
            </p:nvSpPr>
            <p:spPr>
              <a:xfrm rot="10800000">
                <a:off x="4288316" y="281527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6" name="정육면체 705"/>
              <p:cNvSpPr/>
              <p:nvPr/>
            </p:nvSpPr>
            <p:spPr>
              <a:xfrm rot="10800000">
                <a:off x="3870708" y="2592479"/>
                <a:ext cx="469357" cy="645365"/>
              </a:xfrm>
              <a:prstGeom prst="cube">
                <a:avLst>
                  <a:gd name="adj" fmla="val 4063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7" name="직사각형 706"/>
              <p:cNvSpPr/>
              <p:nvPr/>
            </p:nvSpPr>
            <p:spPr>
              <a:xfrm flipV="1">
                <a:off x="3210428" y="3022468"/>
                <a:ext cx="885488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8" name="직사각형 707"/>
              <p:cNvSpPr/>
              <p:nvPr/>
            </p:nvSpPr>
            <p:spPr>
              <a:xfrm rot="10800000" flipV="1">
                <a:off x="3216482" y="3013155"/>
                <a:ext cx="885488" cy="449378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9" name="정육면체 708"/>
              <p:cNvSpPr/>
              <p:nvPr/>
            </p:nvSpPr>
            <p:spPr>
              <a:xfrm rot="10800000">
                <a:off x="3326296" y="311584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0" name="정육면체 709"/>
              <p:cNvSpPr/>
              <p:nvPr/>
            </p:nvSpPr>
            <p:spPr>
              <a:xfrm rot="10800000">
                <a:off x="3194908" y="320589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1" name="정육면체 710"/>
              <p:cNvSpPr/>
              <p:nvPr/>
            </p:nvSpPr>
            <p:spPr>
              <a:xfrm rot="10800000">
                <a:off x="3417866" y="316251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2" name="정육면체 711"/>
              <p:cNvSpPr/>
              <p:nvPr/>
            </p:nvSpPr>
            <p:spPr>
              <a:xfrm rot="10800000">
                <a:off x="3286477" y="325256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3" name="정육면체 712"/>
              <p:cNvSpPr/>
              <p:nvPr/>
            </p:nvSpPr>
            <p:spPr>
              <a:xfrm rot="10800000">
                <a:off x="3496704" y="321006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4" name="정육면체 713"/>
              <p:cNvSpPr/>
              <p:nvPr/>
            </p:nvSpPr>
            <p:spPr>
              <a:xfrm rot="10800000">
                <a:off x="3365316" y="330011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5" name="정육면체 714"/>
              <p:cNvSpPr/>
              <p:nvPr/>
            </p:nvSpPr>
            <p:spPr>
              <a:xfrm rot="10800000">
                <a:off x="3571510" y="325908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6" name="정육면체 715"/>
              <p:cNvSpPr/>
              <p:nvPr/>
            </p:nvSpPr>
            <p:spPr>
              <a:xfrm rot="10800000">
                <a:off x="3440122" y="334914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7" name="정육면체 716"/>
              <p:cNvSpPr/>
              <p:nvPr/>
            </p:nvSpPr>
            <p:spPr>
              <a:xfrm rot="10800000">
                <a:off x="3326296" y="307082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8" name="정육면체 717"/>
              <p:cNvSpPr/>
              <p:nvPr/>
            </p:nvSpPr>
            <p:spPr>
              <a:xfrm rot="10800000">
                <a:off x="3194908" y="316087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9" name="정육면체 718"/>
              <p:cNvSpPr/>
              <p:nvPr/>
            </p:nvSpPr>
            <p:spPr>
              <a:xfrm rot="10800000">
                <a:off x="3627478" y="294895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0" name="정육면체 719"/>
              <p:cNvSpPr/>
              <p:nvPr/>
            </p:nvSpPr>
            <p:spPr>
              <a:xfrm rot="10800000">
                <a:off x="3496090" y="303901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1" name="정육면체 720"/>
              <p:cNvSpPr/>
              <p:nvPr/>
            </p:nvSpPr>
            <p:spPr>
              <a:xfrm rot="10800000">
                <a:off x="3719047" y="299562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2" name="정육면체 721"/>
              <p:cNvSpPr/>
              <p:nvPr/>
            </p:nvSpPr>
            <p:spPr>
              <a:xfrm rot="10800000">
                <a:off x="3587659" y="308568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3" name="정육면체 722"/>
              <p:cNvSpPr/>
              <p:nvPr/>
            </p:nvSpPr>
            <p:spPr>
              <a:xfrm rot="10800000">
                <a:off x="3797886" y="304317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4" name="정육면체 723"/>
              <p:cNvSpPr/>
              <p:nvPr/>
            </p:nvSpPr>
            <p:spPr>
              <a:xfrm rot="10800000">
                <a:off x="3666498" y="313323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5" name="정육면체 724"/>
              <p:cNvSpPr/>
              <p:nvPr/>
            </p:nvSpPr>
            <p:spPr>
              <a:xfrm rot="10800000">
                <a:off x="3872692" y="309220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6" name="정육면체 725"/>
              <p:cNvSpPr/>
              <p:nvPr/>
            </p:nvSpPr>
            <p:spPr>
              <a:xfrm rot="10800000">
                <a:off x="3741304" y="3182259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7" name="정육면체 726"/>
              <p:cNvSpPr/>
              <p:nvPr/>
            </p:nvSpPr>
            <p:spPr>
              <a:xfrm rot="10800000">
                <a:off x="3627478" y="290393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8" name="정육면체 727"/>
              <p:cNvSpPr/>
              <p:nvPr/>
            </p:nvSpPr>
            <p:spPr>
              <a:xfrm rot="10800000">
                <a:off x="3496090" y="299399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9" name="정육면체 728"/>
              <p:cNvSpPr/>
              <p:nvPr/>
            </p:nvSpPr>
            <p:spPr>
              <a:xfrm rot="10800000">
                <a:off x="3719047" y="293959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0" name="정육면체 729"/>
              <p:cNvSpPr/>
              <p:nvPr/>
            </p:nvSpPr>
            <p:spPr>
              <a:xfrm rot="10800000">
                <a:off x="3587659" y="3029656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1" name="정육면체 730"/>
              <p:cNvSpPr/>
              <p:nvPr/>
            </p:nvSpPr>
            <p:spPr>
              <a:xfrm rot="10800000">
                <a:off x="3797886" y="298941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2" name="정육면체 731"/>
              <p:cNvSpPr/>
              <p:nvPr/>
            </p:nvSpPr>
            <p:spPr>
              <a:xfrm rot="10800000">
                <a:off x="3666497" y="307947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3" name="정육면체 732"/>
              <p:cNvSpPr/>
              <p:nvPr/>
            </p:nvSpPr>
            <p:spPr>
              <a:xfrm rot="10800000">
                <a:off x="3872692" y="303901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4" name="정육면체 733"/>
              <p:cNvSpPr/>
              <p:nvPr/>
            </p:nvSpPr>
            <p:spPr>
              <a:xfrm rot="10800000">
                <a:off x="3741304" y="3129069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5" name="정육면체 734"/>
              <p:cNvSpPr/>
              <p:nvPr/>
            </p:nvSpPr>
            <p:spPr>
              <a:xfrm rot="10800000">
                <a:off x="3417866" y="310648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6" name="정육면체 735"/>
              <p:cNvSpPr/>
              <p:nvPr/>
            </p:nvSpPr>
            <p:spPr>
              <a:xfrm rot="10800000">
                <a:off x="3496704" y="315630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7" name="정육면체 736"/>
              <p:cNvSpPr/>
              <p:nvPr/>
            </p:nvSpPr>
            <p:spPr>
              <a:xfrm rot="10800000">
                <a:off x="3571510" y="320589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8" name="정육면체 737"/>
              <p:cNvSpPr/>
              <p:nvPr/>
            </p:nvSpPr>
            <p:spPr>
              <a:xfrm rot="10800000">
                <a:off x="3286477" y="319654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9" name="정육면체 738"/>
              <p:cNvSpPr/>
              <p:nvPr/>
            </p:nvSpPr>
            <p:spPr>
              <a:xfrm rot="10800000">
                <a:off x="3365315" y="324635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0" name="정육면체 739"/>
              <p:cNvSpPr/>
              <p:nvPr/>
            </p:nvSpPr>
            <p:spPr>
              <a:xfrm rot="10800000">
                <a:off x="3440122" y="329595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1" name="정육면체 740"/>
              <p:cNvSpPr/>
              <p:nvPr/>
            </p:nvSpPr>
            <p:spPr>
              <a:xfrm rot="10800000">
                <a:off x="2986338" y="3101320"/>
                <a:ext cx="469357" cy="645365"/>
              </a:xfrm>
              <a:prstGeom prst="cube">
                <a:avLst>
                  <a:gd name="adj" fmla="val 4063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2" name="직사각형 741"/>
              <p:cNvSpPr/>
              <p:nvPr/>
            </p:nvSpPr>
            <p:spPr>
              <a:xfrm flipV="1">
                <a:off x="2736292" y="3433618"/>
                <a:ext cx="420454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3" name="정육면체 742"/>
              <p:cNvSpPr/>
              <p:nvPr/>
            </p:nvSpPr>
            <p:spPr>
              <a:xfrm rot="10800000">
                <a:off x="2766652" y="344922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4" name="정육면체 743"/>
              <p:cNvSpPr/>
              <p:nvPr/>
            </p:nvSpPr>
            <p:spPr>
              <a:xfrm rot="10800000">
                <a:off x="2635264" y="353928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5" name="정육면체 744"/>
              <p:cNvSpPr/>
              <p:nvPr/>
            </p:nvSpPr>
            <p:spPr>
              <a:xfrm rot="10800000">
                <a:off x="2858221" y="349589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6" name="정육면체 745"/>
              <p:cNvSpPr/>
              <p:nvPr/>
            </p:nvSpPr>
            <p:spPr>
              <a:xfrm rot="10800000">
                <a:off x="2726833" y="358595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7" name="정육면체 746"/>
              <p:cNvSpPr/>
              <p:nvPr/>
            </p:nvSpPr>
            <p:spPr>
              <a:xfrm rot="10800000">
                <a:off x="2937060" y="354344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8" name="정육면체 747"/>
              <p:cNvSpPr/>
              <p:nvPr/>
            </p:nvSpPr>
            <p:spPr>
              <a:xfrm rot="10800000">
                <a:off x="2805672" y="363350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9" name="정육면체 748"/>
              <p:cNvSpPr/>
              <p:nvPr/>
            </p:nvSpPr>
            <p:spPr>
              <a:xfrm rot="10800000">
                <a:off x="3011866" y="359247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0" name="정육면체 749"/>
              <p:cNvSpPr/>
              <p:nvPr/>
            </p:nvSpPr>
            <p:spPr>
              <a:xfrm rot="10800000">
                <a:off x="2880478" y="368253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1" name="정육면체 750"/>
              <p:cNvSpPr/>
              <p:nvPr/>
            </p:nvSpPr>
            <p:spPr>
              <a:xfrm rot="10800000">
                <a:off x="2766652" y="340420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2" name="정육면체 751"/>
              <p:cNvSpPr/>
              <p:nvPr/>
            </p:nvSpPr>
            <p:spPr>
              <a:xfrm rot="10800000">
                <a:off x="2635264" y="349426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3" name="정육면체 752"/>
              <p:cNvSpPr/>
              <p:nvPr/>
            </p:nvSpPr>
            <p:spPr>
              <a:xfrm rot="10800000">
                <a:off x="2858221" y="343987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4" name="정육면체 753"/>
              <p:cNvSpPr/>
              <p:nvPr/>
            </p:nvSpPr>
            <p:spPr>
              <a:xfrm rot="10800000">
                <a:off x="2726833" y="352992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5" name="정육면체 754"/>
              <p:cNvSpPr/>
              <p:nvPr/>
            </p:nvSpPr>
            <p:spPr>
              <a:xfrm rot="10800000">
                <a:off x="2937060" y="348968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6" name="정육면체 755"/>
              <p:cNvSpPr/>
              <p:nvPr/>
            </p:nvSpPr>
            <p:spPr>
              <a:xfrm rot="10800000">
                <a:off x="2805671" y="357974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7" name="정육면체 756"/>
              <p:cNvSpPr/>
              <p:nvPr/>
            </p:nvSpPr>
            <p:spPr>
              <a:xfrm rot="10800000">
                <a:off x="3011866" y="353928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8" name="정육면체 757"/>
              <p:cNvSpPr/>
              <p:nvPr/>
            </p:nvSpPr>
            <p:spPr>
              <a:xfrm rot="10800000">
                <a:off x="2880478" y="362934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3" name="직사각형 632"/>
            <p:cNvSpPr/>
            <p:nvPr/>
          </p:nvSpPr>
          <p:spPr>
            <a:xfrm>
              <a:off x="0" y="0"/>
              <a:ext cx="6659880" cy="20955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" name="직사각형 633"/>
            <p:cNvSpPr/>
            <p:nvPr/>
          </p:nvSpPr>
          <p:spPr>
            <a:xfrm rot="16200000">
              <a:off x="-1848730" y="1959957"/>
              <a:ext cx="4704504" cy="10231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" name="직각 삼각형 634"/>
            <p:cNvSpPr/>
            <p:nvPr/>
          </p:nvSpPr>
          <p:spPr>
            <a:xfrm rot="5400000">
              <a:off x="-8058" y="4791856"/>
              <a:ext cx="949570" cy="94957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" name="직각 삼각형 635"/>
            <p:cNvSpPr/>
            <p:nvPr/>
          </p:nvSpPr>
          <p:spPr>
            <a:xfrm rot="10800000">
              <a:off x="5724128" y="375"/>
              <a:ext cx="3419872" cy="764329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" name="직각 삼각형 636"/>
            <p:cNvSpPr/>
            <p:nvPr/>
          </p:nvSpPr>
          <p:spPr>
            <a:xfrm rot="5400000">
              <a:off x="-180749" y="4781069"/>
              <a:ext cx="1368148" cy="1006655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3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1983684" y="526362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783582" y="457670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6007744" y="3905236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6430900" y="358717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5588913" y="4172412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4419704" y="476316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4014221" y="500074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3604061" y="523912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3178147" y="5618932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5215899" y="4289542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2419892" y="549383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4354357" y="524056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734449" y="5033846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5123718" y="4834929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5974942" y="4280337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5567774" y="4527216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6374274" y="4166147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6765104" y="384068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7196388" y="355773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7628405" y="331877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3980291" y="549383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3561266" y="5716091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5929793" y="4795117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5523609" y="502336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706996" y="554435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5138161" y="525897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4337687" y="572773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6288289" y="5086600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671891" y="598124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5103175" y="569829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5535192" y="545933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5913129" y="5348105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7940569" y="358475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7576691" y="377122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7171208" y="4008807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6761048" y="4247182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6335134" y="4626991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7511344" y="424862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7891436" y="404190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8280705" y="3842988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7137278" y="450189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6718253" y="472415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3927606" y="6068633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2759849" y="5764046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729207" y="5161373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1117074" y="5413725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1543245" y="548630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1983684" y="575803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오른쪽 화살표 3"/>
          <p:cNvSpPr/>
          <p:nvPr/>
        </p:nvSpPr>
        <p:spPr>
          <a:xfrm>
            <a:off x="4598433" y="2200418"/>
            <a:ext cx="837439" cy="94194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79693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185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1. Environment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1. </a:t>
            </a:r>
            <a:r>
              <a:rPr lang="ko-KR" altLang="en-US" sz="1200" b="1" dirty="0" smtClean="0"/>
              <a:t>원경 표현 </a:t>
            </a:r>
            <a:r>
              <a:rPr lang="en-US" altLang="ko-KR" sz="1200" b="1" dirty="0" smtClean="0"/>
              <a:t>- </a:t>
            </a:r>
            <a:r>
              <a:rPr lang="ko-KR" altLang="en-US" sz="1200" b="1" dirty="0" smtClean="0"/>
              <a:t>응용</a:t>
            </a:r>
            <a:endParaRPr lang="ko-KR" altLang="en-US" sz="1200" b="1" dirty="0"/>
          </a:p>
        </p:txBody>
      </p:sp>
      <p:sp>
        <p:nvSpPr>
          <p:cNvPr id="337" name="직사각형 336"/>
          <p:cNvSpPr/>
          <p:nvPr/>
        </p:nvSpPr>
        <p:spPr>
          <a:xfrm>
            <a:off x="5202663" y="1035046"/>
            <a:ext cx="3277116" cy="25140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6" name="직사각형 335"/>
          <p:cNvSpPr/>
          <p:nvPr/>
        </p:nvSpPr>
        <p:spPr>
          <a:xfrm>
            <a:off x="1269289" y="1035046"/>
            <a:ext cx="3413449" cy="25140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35" name="그룹 334"/>
          <p:cNvGrpSpPr/>
          <p:nvPr/>
        </p:nvGrpSpPr>
        <p:grpSpPr>
          <a:xfrm>
            <a:off x="5199776" y="1041882"/>
            <a:ext cx="3280002" cy="2457834"/>
            <a:chOff x="-8058" y="0"/>
            <a:chExt cx="9152058" cy="6858000"/>
          </a:xfrm>
        </p:grpSpPr>
        <p:sp>
          <p:nvSpPr>
            <p:cNvPr id="228" name="직각 삼각형 227"/>
            <p:cNvSpPr/>
            <p:nvPr/>
          </p:nvSpPr>
          <p:spPr>
            <a:xfrm rot="5400000">
              <a:off x="2195872" y="890218"/>
              <a:ext cx="3277715" cy="568828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9" name="직사각형 228"/>
            <p:cNvSpPr/>
            <p:nvPr/>
          </p:nvSpPr>
          <p:spPr>
            <a:xfrm>
              <a:off x="1275887" y="2895345"/>
              <a:ext cx="7236236" cy="22726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600" b="1" dirty="0" smtClean="0">
                  <a:solidFill>
                    <a:schemeClr val="tx1"/>
                  </a:solidFill>
                </a:rPr>
                <a:t>항만</a:t>
              </a:r>
              <a:endParaRPr lang="ko-KR" alt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30" name="직각 삼각형 229"/>
            <p:cNvSpPr/>
            <p:nvPr/>
          </p:nvSpPr>
          <p:spPr>
            <a:xfrm rot="5593101">
              <a:off x="371303" y="4299784"/>
              <a:ext cx="1396080" cy="2063562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1" name="직각 삼각형 230"/>
            <p:cNvSpPr/>
            <p:nvPr/>
          </p:nvSpPr>
          <p:spPr>
            <a:xfrm rot="6300000">
              <a:off x="6281535" y="298437"/>
              <a:ext cx="2509979" cy="2655815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2" name="그룹 231"/>
            <p:cNvGrpSpPr/>
            <p:nvPr/>
          </p:nvGrpSpPr>
          <p:grpSpPr>
            <a:xfrm>
              <a:off x="2281901" y="2362891"/>
              <a:ext cx="2730126" cy="1752423"/>
              <a:chOff x="2281901" y="2362891"/>
              <a:chExt cx="2730126" cy="1752423"/>
            </a:xfrm>
          </p:grpSpPr>
          <p:grpSp>
            <p:nvGrpSpPr>
              <p:cNvPr id="233" name="그룹 232"/>
              <p:cNvGrpSpPr/>
              <p:nvPr/>
            </p:nvGrpSpPr>
            <p:grpSpPr>
              <a:xfrm>
                <a:off x="2281901" y="2362891"/>
                <a:ext cx="2730126" cy="1752423"/>
                <a:chOff x="1043608" y="1280393"/>
                <a:chExt cx="7056784" cy="4529634"/>
              </a:xfrm>
            </p:grpSpPr>
            <p:sp>
              <p:nvSpPr>
                <p:cNvPr id="306" name="직사각형 305"/>
                <p:cNvSpPr/>
                <p:nvPr/>
              </p:nvSpPr>
              <p:spPr>
                <a:xfrm>
                  <a:off x="1043608" y="2780928"/>
                  <a:ext cx="7056784" cy="15841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  <a:scene3d>
                  <a:camera prst="isometricTop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307" name="직선 연결선 306"/>
                <p:cNvCxnSpPr/>
                <p:nvPr/>
              </p:nvCxnSpPr>
              <p:spPr>
                <a:xfrm flipH="1">
                  <a:off x="1259632" y="4683125"/>
                  <a:ext cx="254844" cy="83410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직선 연결선 307"/>
                <p:cNvCxnSpPr/>
                <p:nvPr/>
              </p:nvCxnSpPr>
              <p:spPr>
                <a:xfrm flipV="1">
                  <a:off x="1259632" y="5326063"/>
                  <a:ext cx="1383555" cy="19116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직선 연결선 308"/>
                <p:cNvCxnSpPr/>
                <p:nvPr/>
              </p:nvCxnSpPr>
              <p:spPr>
                <a:xfrm>
                  <a:off x="1259632" y="5517232"/>
                  <a:ext cx="1378793" cy="2880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직선 연결선 309"/>
                <p:cNvCxnSpPr/>
                <p:nvPr/>
              </p:nvCxnSpPr>
              <p:spPr>
                <a:xfrm flipV="1">
                  <a:off x="2638425" y="2746033"/>
                  <a:ext cx="5317951" cy="30592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직선 연결선 310"/>
                <p:cNvCxnSpPr/>
                <p:nvPr/>
              </p:nvCxnSpPr>
              <p:spPr>
                <a:xfrm>
                  <a:off x="2643187" y="5326063"/>
                  <a:ext cx="0" cy="48396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직선 연결선 311"/>
                <p:cNvCxnSpPr/>
                <p:nvPr/>
              </p:nvCxnSpPr>
              <p:spPr>
                <a:xfrm flipV="1">
                  <a:off x="6516216" y="1459384"/>
                  <a:ext cx="0" cy="3600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직선 연결선 312"/>
                <p:cNvCxnSpPr/>
                <p:nvPr/>
              </p:nvCxnSpPr>
              <p:spPr>
                <a:xfrm flipV="1">
                  <a:off x="7634288" y="2095823"/>
                  <a:ext cx="0" cy="3600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직선 연결선 313"/>
                <p:cNvCxnSpPr/>
                <p:nvPr/>
              </p:nvCxnSpPr>
              <p:spPr>
                <a:xfrm flipV="1">
                  <a:off x="7956376" y="1916832"/>
                  <a:ext cx="0" cy="82920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직선 연결선 314"/>
                <p:cNvCxnSpPr/>
                <p:nvPr/>
              </p:nvCxnSpPr>
              <p:spPr>
                <a:xfrm>
                  <a:off x="6516216" y="1459384"/>
                  <a:ext cx="1118072" cy="6364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직선 연결선 315"/>
                <p:cNvCxnSpPr/>
                <p:nvPr/>
              </p:nvCxnSpPr>
              <p:spPr>
                <a:xfrm flipV="1">
                  <a:off x="7634288" y="1916832"/>
                  <a:ext cx="322088" cy="1789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직선 연결선 316"/>
                <p:cNvCxnSpPr/>
                <p:nvPr/>
              </p:nvCxnSpPr>
              <p:spPr>
                <a:xfrm flipV="1">
                  <a:off x="6516216" y="1280393"/>
                  <a:ext cx="322088" cy="1789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직선 연결선 317"/>
                <p:cNvCxnSpPr/>
                <p:nvPr/>
              </p:nvCxnSpPr>
              <p:spPr>
                <a:xfrm>
                  <a:off x="6838304" y="1280393"/>
                  <a:ext cx="1118072" cy="6364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직선 연결선 318"/>
                <p:cNvCxnSpPr/>
                <p:nvPr/>
              </p:nvCxnSpPr>
              <p:spPr>
                <a:xfrm flipV="1">
                  <a:off x="2638425" y="2602016"/>
                  <a:ext cx="5317951" cy="30592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4" name="직사각형 233"/>
              <p:cNvSpPr/>
              <p:nvPr/>
            </p:nvSpPr>
            <p:spPr>
              <a:xfrm>
                <a:off x="2408940" y="2970790"/>
                <a:ext cx="2476047" cy="555847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직사각형 234"/>
              <p:cNvSpPr/>
              <p:nvPr/>
            </p:nvSpPr>
            <p:spPr>
              <a:xfrm flipV="1">
                <a:off x="4146547" y="2616671"/>
                <a:ext cx="415620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직사각형 235"/>
              <p:cNvSpPr/>
              <p:nvPr/>
            </p:nvSpPr>
            <p:spPr>
              <a:xfrm rot="10800000" flipV="1">
                <a:off x="3919776" y="2593005"/>
                <a:ext cx="885488" cy="449378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정육면체 236"/>
              <p:cNvSpPr/>
              <p:nvPr/>
            </p:nvSpPr>
            <p:spPr>
              <a:xfrm rot="10800000">
                <a:off x="4174490" y="263516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정육면체 237"/>
              <p:cNvSpPr/>
              <p:nvPr/>
            </p:nvSpPr>
            <p:spPr>
              <a:xfrm rot="10800000">
                <a:off x="4043102" y="272522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정육면체 238"/>
              <p:cNvSpPr/>
              <p:nvPr/>
            </p:nvSpPr>
            <p:spPr>
              <a:xfrm rot="10800000">
                <a:off x="4266060" y="268183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정육면체 239"/>
              <p:cNvSpPr/>
              <p:nvPr/>
            </p:nvSpPr>
            <p:spPr>
              <a:xfrm rot="10800000">
                <a:off x="4134671" y="277189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정육면체 240"/>
              <p:cNvSpPr/>
              <p:nvPr/>
            </p:nvSpPr>
            <p:spPr>
              <a:xfrm rot="10800000">
                <a:off x="4344898" y="272938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정육면체 241"/>
              <p:cNvSpPr/>
              <p:nvPr/>
            </p:nvSpPr>
            <p:spPr>
              <a:xfrm rot="10800000">
                <a:off x="4213510" y="281944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정육면체 242"/>
              <p:cNvSpPr/>
              <p:nvPr/>
            </p:nvSpPr>
            <p:spPr>
              <a:xfrm rot="10800000">
                <a:off x="4419704" y="277841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정육면체 243"/>
              <p:cNvSpPr/>
              <p:nvPr/>
            </p:nvSpPr>
            <p:spPr>
              <a:xfrm rot="10800000">
                <a:off x="4288316" y="286846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정육면체 244"/>
              <p:cNvSpPr/>
              <p:nvPr/>
            </p:nvSpPr>
            <p:spPr>
              <a:xfrm rot="10800000">
                <a:off x="4174490" y="259014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6" name="정육면체 245"/>
              <p:cNvSpPr/>
              <p:nvPr/>
            </p:nvSpPr>
            <p:spPr>
              <a:xfrm rot="10800000">
                <a:off x="4043102" y="268020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7" name="정육면체 246"/>
              <p:cNvSpPr/>
              <p:nvPr/>
            </p:nvSpPr>
            <p:spPr>
              <a:xfrm rot="10800000">
                <a:off x="4266060" y="262580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정육면체 247"/>
              <p:cNvSpPr/>
              <p:nvPr/>
            </p:nvSpPr>
            <p:spPr>
              <a:xfrm rot="10800000">
                <a:off x="4134671" y="2715866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정육면체 248"/>
              <p:cNvSpPr/>
              <p:nvPr/>
            </p:nvSpPr>
            <p:spPr>
              <a:xfrm rot="10800000">
                <a:off x="4344898" y="267562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정육면체 249"/>
              <p:cNvSpPr/>
              <p:nvPr/>
            </p:nvSpPr>
            <p:spPr>
              <a:xfrm rot="10800000">
                <a:off x="4213509" y="276568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정육면체 250"/>
              <p:cNvSpPr/>
              <p:nvPr/>
            </p:nvSpPr>
            <p:spPr>
              <a:xfrm rot="10800000">
                <a:off x="4419704" y="272522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정육면체 251"/>
              <p:cNvSpPr/>
              <p:nvPr/>
            </p:nvSpPr>
            <p:spPr>
              <a:xfrm rot="10800000">
                <a:off x="4288316" y="281527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정육면체 252"/>
              <p:cNvSpPr/>
              <p:nvPr/>
            </p:nvSpPr>
            <p:spPr>
              <a:xfrm rot="10800000">
                <a:off x="3870708" y="2592479"/>
                <a:ext cx="469357" cy="645365"/>
              </a:xfrm>
              <a:prstGeom prst="cube">
                <a:avLst>
                  <a:gd name="adj" fmla="val 4063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직사각형 253"/>
              <p:cNvSpPr/>
              <p:nvPr/>
            </p:nvSpPr>
            <p:spPr>
              <a:xfrm flipV="1">
                <a:off x="3210428" y="3022468"/>
                <a:ext cx="885488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직사각형 254"/>
              <p:cNvSpPr/>
              <p:nvPr/>
            </p:nvSpPr>
            <p:spPr>
              <a:xfrm rot="10800000" flipV="1">
                <a:off x="3216482" y="3013155"/>
                <a:ext cx="885488" cy="449378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정육면체 255"/>
              <p:cNvSpPr/>
              <p:nvPr/>
            </p:nvSpPr>
            <p:spPr>
              <a:xfrm rot="10800000">
                <a:off x="3326296" y="311584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정육면체 256"/>
              <p:cNvSpPr/>
              <p:nvPr/>
            </p:nvSpPr>
            <p:spPr>
              <a:xfrm rot="10800000">
                <a:off x="3194908" y="320589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정육면체 257"/>
              <p:cNvSpPr/>
              <p:nvPr/>
            </p:nvSpPr>
            <p:spPr>
              <a:xfrm rot="10800000">
                <a:off x="3417866" y="316251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정육면체 258"/>
              <p:cNvSpPr/>
              <p:nvPr/>
            </p:nvSpPr>
            <p:spPr>
              <a:xfrm rot="10800000">
                <a:off x="3286477" y="325256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정육면체 259"/>
              <p:cNvSpPr/>
              <p:nvPr/>
            </p:nvSpPr>
            <p:spPr>
              <a:xfrm rot="10800000">
                <a:off x="3496704" y="321006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정육면체 260"/>
              <p:cNvSpPr/>
              <p:nvPr/>
            </p:nvSpPr>
            <p:spPr>
              <a:xfrm rot="10800000">
                <a:off x="3365316" y="330011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정육면체 261"/>
              <p:cNvSpPr/>
              <p:nvPr/>
            </p:nvSpPr>
            <p:spPr>
              <a:xfrm rot="10800000">
                <a:off x="3571510" y="325908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정육면체 262"/>
              <p:cNvSpPr/>
              <p:nvPr/>
            </p:nvSpPr>
            <p:spPr>
              <a:xfrm rot="10800000">
                <a:off x="3440122" y="334914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정육면체 263"/>
              <p:cNvSpPr/>
              <p:nvPr/>
            </p:nvSpPr>
            <p:spPr>
              <a:xfrm rot="10800000">
                <a:off x="3326296" y="307082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정육면체 264"/>
              <p:cNvSpPr/>
              <p:nvPr/>
            </p:nvSpPr>
            <p:spPr>
              <a:xfrm rot="10800000">
                <a:off x="3194908" y="316087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정육면체 265"/>
              <p:cNvSpPr/>
              <p:nvPr/>
            </p:nvSpPr>
            <p:spPr>
              <a:xfrm rot="10800000">
                <a:off x="3627478" y="294895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정육면체 266"/>
              <p:cNvSpPr/>
              <p:nvPr/>
            </p:nvSpPr>
            <p:spPr>
              <a:xfrm rot="10800000">
                <a:off x="3496090" y="303901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정육면체 267"/>
              <p:cNvSpPr/>
              <p:nvPr/>
            </p:nvSpPr>
            <p:spPr>
              <a:xfrm rot="10800000">
                <a:off x="3719047" y="299562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9" name="정육면체 268"/>
              <p:cNvSpPr/>
              <p:nvPr/>
            </p:nvSpPr>
            <p:spPr>
              <a:xfrm rot="10800000">
                <a:off x="3587659" y="308568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정육면체 269"/>
              <p:cNvSpPr/>
              <p:nvPr/>
            </p:nvSpPr>
            <p:spPr>
              <a:xfrm rot="10800000">
                <a:off x="3797886" y="304317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1" name="정육면체 270"/>
              <p:cNvSpPr/>
              <p:nvPr/>
            </p:nvSpPr>
            <p:spPr>
              <a:xfrm rot="10800000">
                <a:off x="3666498" y="313323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2" name="정육면체 271"/>
              <p:cNvSpPr/>
              <p:nvPr/>
            </p:nvSpPr>
            <p:spPr>
              <a:xfrm rot="10800000">
                <a:off x="3872692" y="309220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정육면체 272"/>
              <p:cNvSpPr/>
              <p:nvPr/>
            </p:nvSpPr>
            <p:spPr>
              <a:xfrm rot="10800000">
                <a:off x="3741304" y="3182259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4" name="정육면체 273"/>
              <p:cNvSpPr/>
              <p:nvPr/>
            </p:nvSpPr>
            <p:spPr>
              <a:xfrm rot="10800000">
                <a:off x="3627478" y="290393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정육면체 274"/>
              <p:cNvSpPr/>
              <p:nvPr/>
            </p:nvSpPr>
            <p:spPr>
              <a:xfrm rot="10800000">
                <a:off x="3496090" y="299399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6" name="정육면체 275"/>
              <p:cNvSpPr/>
              <p:nvPr/>
            </p:nvSpPr>
            <p:spPr>
              <a:xfrm rot="10800000">
                <a:off x="3719047" y="293959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7" name="정육면체 276"/>
              <p:cNvSpPr/>
              <p:nvPr/>
            </p:nvSpPr>
            <p:spPr>
              <a:xfrm rot="10800000">
                <a:off x="3587659" y="3029656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정육면체 277"/>
              <p:cNvSpPr/>
              <p:nvPr/>
            </p:nvSpPr>
            <p:spPr>
              <a:xfrm rot="10800000">
                <a:off x="3797886" y="298941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정육면체 278"/>
              <p:cNvSpPr/>
              <p:nvPr/>
            </p:nvSpPr>
            <p:spPr>
              <a:xfrm rot="10800000">
                <a:off x="3666497" y="307947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정육면체 279"/>
              <p:cNvSpPr/>
              <p:nvPr/>
            </p:nvSpPr>
            <p:spPr>
              <a:xfrm rot="10800000">
                <a:off x="3872692" y="303901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1" name="정육면체 280"/>
              <p:cNvSpPr/>
              <p:nvPr/>
            </p:nvSpPr>
            <p:spPr>
              <a:xfrm rot="10800000">
                <a:off x="3741304" y="3129069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2" name="정육면체 281"/>
              <p:cNvSpPr/>
              <p:nvPr/>
            </p:nvSpPr>
            <p:spPr>
              <a:xfrm rot="10800000">
                <a:off x="3417866" y="310648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3" name="정육면체 282"/>
              <p:cNvSpPr/>
              <p:nvPr/>
            </p:nvSpPr>
            <p:spPr>
              <a:xfrm rot="10800000">
                <a:off x="3496704" y="315630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정육면체 283"/>
              <p:cNvSpPr/>
              <p:nvPr/>
            </p:nvSpPr>
            <p:spPr>
              <a:xfrm rot="10800000">
                <a:off x="3571510" y="320589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정육면체 284"/>
              <p:cNvSpPr/>
              <p:nvPr/>
            </p:nvSpPr>
            <p:spPr>
              <a:xfrm rot="10800000">
                <a:off x="3286477" y="319654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6" name="정육면체 285"/>
              <p:cNvSpPr/>
              <p:nvPr/>
            </p:nvSpPr>
            <p:spPr>
              <a:xfrm rot="10800000">
                <a:off x="3365315" y="324635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7" name="정육면체 286"/>
              <p:cNvSpPr/>
              <p:nvPr/>
            </p:nvSpPr>
            <p:spPr>
              <a:xfrm rot="10800000">
                <a:off x="3440122" y="329595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8" name="정육면체 287"/>
              <p:cNvSpPr/>
              <p:nvPr/>
            </p:nvSpPr>
            <p:spPr>
              <a:xfrm rot="10800000">
                <a:off x="2986338" y="3101320"/>
                <a:ext cx="469357" cy="645365"/>
              </a:xfrm>
              <a:prstGeom prst="cube">
                <a:avLst>
                  <a:gd name="adj" fmla="val 4063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직사각형 288"/>
              <p:cNvSpPr/>
              <p:nvPr/>
            </p:nvSpPr>
            <p:spPr>
              <a:xfrm flipV="1">
                <a:off x="2736292" y="3433618"/>
                <a:ext cx="420454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0" name="정육면체 289"/>
              <p:cNvSpPr/>
              <p:nvPr/>
            </p:nvSpPr>
            <p:spPr>
              <a:xfrm rot="10800000">
                <a:off x="2766652" y="344922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1" name="정육면체 290"/>
              <p:cNvSpPr/>
              <p:nvPr/>
            </p:nvSpPr>
            <p:spPr>
              <a:xfrm rot="10800000">
                <a:off x="2635264" y="353928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2" name="정육면체 291"/>
              <p:cNvSpPr/>
              <p:nvPr/>
            </p:nvSpPr>
            <p:spPr>
              <a:xfrm rot="10800000">
                <a:off x="2858221" y="349589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정육면체 292"/>
              <p:cNvSpPr/>
              <p:nvPr/>
            </p:nvSpPr>
            <p:spPr>
              <a:xfrm rot="10800000">
                <a:off x="2726833" y="358595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4" name="정육면체 293"/>
              <p:cNvSpPr/>
              <p:nvPr/>
            </p:nvSpPr>
            <p:spPr>
              <a:xfrm rot="10800000">
                <a:off x="2937060" y="354344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5" name="정육면체 294"/>
              <p:cNvSpPr/>
              <p:nvPr/>
            </p:nvSpPr>
            <p:spPr>
              <a:xfrm rot="10800000">
                <a:off x="2805672" y="363350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6" name="정육면체 295"/>
              <p:cNvSpPr/>
              <p:nvPr/>
            </p:nvSpPr>
            <p:spPr>
              <a:xfrm rot="10800000">
                <a:off x="3011866" y="359247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7" name="정육면체 296"/>
              <p:cNvSpPr/>
              <p:nvPr/>
            </p:nvSpPr>
            <p:spPr>
              <a:xfrm rot="10800000">
                <a:off x="2880478" y="368253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정육면체 297"/>
              <p:cNvSpPr/>
              <p:nvPr/>
            </p:nvSpPr>
            <p:spPr>
              <a:xfrm rot="10800000">
                <a:off x="2766652" y="340420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정육면체 298"/>
              <p:cNvSpPr/>
              <p:nvPr/>
            </p:nvSpPr>
            <p:spPr>
              <a:xfrm rot="10800000">
                <a:off x="2635264" y="349426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0" name="정육면체 299"/>
              <p:cNvSpPr/>
              <p:nvPr/>
            </p:nvSpPr>
            <p:spPr>
              <a:xfrm rot="10800000">
                <a:off x="2858221" y="343987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정육면체 300"/>
              <p:cNvSpPr/>
              <p:nvPr/>
            </p:nvSpPr>
            <p:spPr>
              <a:xfrm rot="10800000">
                <a:off x="2726833" y="352992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2" name="정육면체 301"/>
              <p:cNvSpPr/>
              <p:nvPr/>
            </p:nvSpPr>
            <p:spPr>
              <a:xfrm rot="10800000">
                <a:off x="2937060" y="348968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정육면체 302"/>
              <p:cNvSpPr/>
              <p:nvPr/>
            </p:nvSpPr>
            <p:spPr>
              <a:xfrm rot="10800000">
                <a:off x="2805671" y="357974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4" name="정육면체 303"/>
              <p:cNvSpPr/>
              <p:nvPr/>
            </p:nvSpPr>
            <p:spPr>
              <a:xfrm rot="10800000">
                <a:off x="3011866" y="353928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5" name="정육면체 304"/>
              <p:cNvSpPr/>
              <p:nvPr/>
            </p:nvSpPr>
            <p:spPr>
              <a:xfrm rot="10800000">
                <a:off x="2880478" y="362934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0" name="직사각형 319"/>
            <p:cNvSpPr/>
            <p:nvPr/>
          </p:nvSpPr>
          <p:spPr>
            <a:xfrm>
              <a:off x="0" y="0"/>
              <a:ext cx="6659880" cy="20955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1" name="직사각형 320"/>
            <p:cNvSpPr/>
            <p:nvPr/>
          </p:nvSpPr>
          <p:spPr>
            <a:xfrm rot="16200000">
              <a:off x="-1848730" y="1959957"/>
              <a:ext cx="4704504" cy="10231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2" name="직각 삼각형 321"/>
            <p:cNvSpPr/>
            <p:nvPr/>
          </p:nvSpPr>
          <p:spPr>
            <a:xfrm rot="5400000">
              <a:off x="-8058" y="4791856"/>
              <a:ext cx="949570" cy="94957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3" name="직각 삼각형 322"/>
            <p:cNvSpPr/>
            <p:nvPr/>
          </p:nvSpPr>
          <p:spPr>
            <a:xfrm rot="10800000">
              <a:off x="5724128" y="375"/>
              <a:ext cx="3419872" cy="764329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4" name="직각 삼각형 323"/>
            <p:cNvSpPr/>
            <p:nvPr/>
          </p:nvSpPr>
          <p:spPr>
            <a:xfrm rot="5400000">
              <a:off x="-180749" y="4781069"/>
              <a:ext cx="1368148" cy="1006655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18" y="5071995"/>
              <a:ext cx="2420988" cy="1422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6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333" y="4819178"/>
              <a:ext cx="1996818" cy="117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907" y="5231123"/>
              <a:ext cx="2140266" cy="141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8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69"/>
            <a:stretch/>
          </p:blipFill>
          <p:spPr bwMode="auto">
            <a:xfrm>
              <a:off x="6695962" y="1458113"/>
              <a:ext cx="2448037" cy="1456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9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"/>
            <a:stretch/>
          </p:blipFill>
          <p:spPr bwMode="auto">
            <a:xfrm>
              <a:off x="6265139" y="3424003"/>
              <a:ext cx="2163547" cy="1437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0" name="Picture 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13197" y="4132089"/>
              <a:ext cx="2039795" cy="1344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1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7"/>
            <a:stretch/>
          </p:blipFill>
          <p:spPr bwMode="auto">
            <a:xfrm flipH="1">
              <a:off x="7378666" y="2912586"/>
              <a:ext cx="1765334" cy="1295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2" name="Picture 5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240"/>
            <a:stretch/>
          </p:blipFill>
          <p:spPr bwMode="auto">
            <a:xfrm flipH="1">
              <a:off x="1931072" y="5783077"/>
              <a:ext cx="2273192" cy="1074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3" name="Picture 6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463" y="4582441"/>
              <a:ext cx="1897835" cy="1373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4" name="Picture 6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51588" y="5199306"/>
              <a:ext cx="1897835" cy="1373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4" name="그룹 163"/>
          <p:cNvGrpSpPr/>
          <p:nvPr/>
        </p:nvGrpSpPr>
        <p:grpSpPr>
          <a:xfrm>
            <a:off x="1269289" y="1042774"/>
            <a:ext cx="3413449" cy="2507079"/>
            <a:chOff x="-8058" y="0"/>
            <a:chExt cx="9152058" cy="6721921"/>
          </a:xfrm>
        </p:grpSpPr>
        <p:sp>
          <p:nvSpPr>
            <p:cNvPr id="6" name="직각 삼각형 5"/>
            <p:cNvSpPr/>
            <p:nvPr/>
          </p:nvSpPr>
          <p:spPr>
            <a:xfrm rot="5400000">
              <a:off x="2195872" y="890218"/>
              <a:ext cx="3277715" cy="568828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1275887" y="2895345"/>
              <a:ext cx="7236236" cy="22726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600" b="1" dirty="0" smtClean="0">
                  <a:solidFill>
                    <a:schemeClr val="tx1"/>
                  </a:solidFill>
                </a:rPr>
                <a:t>항만</a:t>
              </a:r>
              <a:endParaRPr lang="ko-KR" alt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직각 삼각형 7"/>
            <p:cNvSpPr/>
            <p:nvPr/>
          </p:nvSpPr>
          <p:spPr>
            <a:xfrm rot="5593101">
              <a:off x="371303" y="4299784"/>
              <a:ext cx="1396080" cy="2063562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1203109" y="478552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1576453" y="5033846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6835470" y="155749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7206871" y="178542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7594343" y="2147323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8006342" y="2396930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8023006" y="2654562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8381502" y="2946045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8006342" y="3207550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8308677" y="334728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직각 삼각형 18"/>
            <p:cNvSpPr/>
            <p:nvPr/>
          </p:nvSpPr>
          <p:spPr>
            <a:xfrm rot="6300000">
              <a:off x="6281535" y="298437"/>
              <a:ext cx="2509979" cy="2655815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7616822" y="288281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6800209" y="340379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7231374" y="311841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그룹 22"/>
            <p:cNvGrpSpPr/>
            <p:nvPr/>
          </p:nvGrpSpPr>
          <p:grpSpPr>
            <a:xfrm>
              <a:off x="2281901" y="2362891"/>
              <a:ext cx="2730126" cy="1752423"/>
              <a:chOff x="2281901" y="2362891"/>
              <a:chExt cx="2730126" cy="1752423"/>
            </a:xfrm>
          </p:grpSpPr>
          <p:grpSp>
            <p:nvGrpSpPr>
              <p:cNvPr id="24" name="그룹 23"/>
              <p:cNvGrpSpPr/>
              <p:nvPr/>
            </p:nvGrpSpPr>
            <p:grpSpPr>
              <a:xfrm>
                <a:off x="2281901" y="2362891"/>
                <a:ext cx="2730126" cy="1752423"/>
                <a:chOff x="1043608" y="1280393"/>
                <a:chExt cx="7056784" cy="4529634"/>
              </a:xfrm>
            </p:grpSpPr>
            <p:sp>
              <p:nvSpPr>
                <p:cNvPr id="97" name="직사각형 96"/>
                <p:cNvSpPr/>
                <p:nvPr/>
              </p:nvSpPr>
              <p:spPr>
                <a:xfrm>
                  <a:off x="1043608" y="2780928"/>
                  <a:ext cx="7056784" cy="15841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  <a:scene3d>
                  <a:camera prst="isometricTop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98" name="직선 연결선 97"/>
                <p:cNvCxnSpPr/>
                <p:nvPr/>
              </p:nvCxnSpPr>
              <p:spPr>
                <a:xfrm flipH="1">
                  <a:off x="1259632" y="4683125"/>
                  <a:ext cx="254844" cy="83410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직선 연결선 98"/>
                <p:cNvCxnSpPr/>
                <p:nvPr/>
              </p:nvCxnSpPr>
              <p:spPr>
                <a:xfrm flipV="1">
                  <a:off x="1259632" y="5326063"/>
                  <a:ext cx="1383555" cy="19116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/>
              </p:nvCxnSpPr>
              <p:spPr>
                <a:xfrm>
                  <a:off x="1259632" y="5517232"/>
                  <a:ext cx="1378793" cy="2880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직선 연결선 100"/>
                <p:cNvCxnSpPr/>
                <p:nvPr/>
              </p:nvCxnSpPr>
              <p:spPr>
                <a:xfrm flipV="1">
                  <a:off x="2638425" y="2746033"/>
                  <a:ext cx="5317951" cy="30592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직선 연결선 101"/>
                <p:cNvCxnSpPr/>
                <p:nvPr/>
              </p:nvCxnSpPr>
              <p:spPr>
                <a:xfrm>
                  <a:off x="2643187" y="5326063"/>
                  <a:ext cx="0" cy="48396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직선 연결선 102"/>
                <p:cNvCxnSpPr/>
                <p:nvPr/>
              </p:nvCxnSpPr>
              <p:spPr>
                <a:xfrm flipV="1">
                  <a:off x="6516216" y="1459384"/>
                  <a:ext cx="0" cy="3600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직선 연결선 103"/>
                <p:cNvCxnSpPr/>
                <p:nvPr/>
              </p:nvCxnSpPr>
              <p:spPr>
                <a:xfrm flipV="1">
                  <a:off x="7634288" y="2095823"/>
                  <a:ext cx="0" cy="3600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직선 연결선 104"/>
                <p:cNvCxnSpPr/>
                <p:nvPr/>
              </p:nvCxnSpPr>
              <p:spPr>
                <a:xfrm flipV="1">
                  <a:off x="7956376" y="1916832"/>
                  <a:ext cx="0" cy="82920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직선 연결선 105"/>
                <p:cNvCxnSpPr/>
                <p:nvPr/>
              </p:nvCxnSpPr>
              <p:spPr>
                <a:xfrm>
                  <a:off x="6516216" y="1459384"/>
                  <a:ext cx="1118072" cy="6364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직선 연결선 106"/>
                <p:cNvCxnSpPr/>
                <p:nvPr/>
              </p:nvCxnSpPr>
              <p:spPr>
                <a:xfrm flipV="1">
                  <a:off x="7634288" y="1916832"/>
                  <a:ext cx="322088" cy="1789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직선 연결선 107"/>
                <p:cNvCxnSpPr/>
                <p:nvPr/>
              </p:nvCxnSpPr>
              <p:spPr>
                <a:xfrm flipV="1">
                  <a:off x="6516216" y="1280393"/>
                  <a:ext cx="322088" cy="1789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직선 연결선 108"/>
                <p:cNvCxnSpPr/>
                <p:nvPr/>
              </p:nvCxnSpPr>
              <p:spPr>
                <a:xfrm>
                  <a:off x="6838304" y="1280393"/>
                  <a:ext cx="1118072" cy="6364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직선 연결선 109"/>
                <p:cNvCxnSpPr/>
                <p:nvPr/>
              </p:nvCxnSpPr>
              <p:spPr>
                <a:xfrm flipV="1">
                  <a:off x="2638425" y="2602016"/>
                  <a:ext cx="5317951" cy="30592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직사각형 24"/>
              <p:cNvSpPr/>
              <p:nvPr/>
            </p:nvSpPr>
            <p:spPr>
              <a:xfrm>
                <a:off x="2408940" y="2970790"/>
                <a:ext cx="2476047" cy="555847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직사각형 25"/>
              <p:cNvSpPr/>
              <p:nvPr/>
            </p:nvSpPr>
            <p:spPr>
              <a:xfrm flipV="1">
                <a:off x="4146547" y="2616671"/>
                <a:ext cx="415620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 rot="10800000" flipV="1">
                <a:off x="3919776" y="2593005"/>
                <a:ext cx="885488" cy="449378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정육면체 27"/>
              <p:cNvSpPr/>
              <p:nvPr/>
            </p:nvSpPr>
            <p:spPr>
              <a:xfrm rot="10800000">
                <a:off x="4174490" y="263516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정육면체 28"/>
              <p:cNvSpPr/>
              <p:nvPr/>
            </p:nvSpPr>
            <p:spPr>
              <a:xfrm rot="10800000">
                <a:off x="4043102" y="272522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정육면체 29"/>
              <p:cNvSpPr/>
              <p:nvPr/>
            </p:nvSpPr>
            <p:spPr>
              <a:xfrm rot="10800000">
                <a:off x="4266060" y="268183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정육면체 30"/>
              <p:cNvSpPr/>
              <p:nvPr/>
            </p:nvSpPr>
            <p:spPr>
              <a:xfrm rot="10800000">
                <a:off x="4134671" y="277189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정육면체 31"/>
              <p:cNvSpPr/>
              <p:nvPr/>
            </p:nvSpPr>
            <p:spPr>
              <a:xfrm rot="10800000">
                <a:off x="4344898" y="272938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정육면체 32"/>
              <p:cNvSpPr/>
              <p:nvPr/>
            </p:nvSpPr>
            <p:spPr>
              <a:xfrm rot="10800000">
                <a:off x="4213510" y="281944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정육면체 33"/>
              <p:cNvSpPr/>
              <p:nvPr/>
            </p:nvSpPr>
            <p:spPr>
              <a:xfrm rot="10800000">
                <a:off x="4419704" y="277841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정육면체 34"/>
              <p:cNvSpPr/>
              <p:nvPr/>
            </p:nvSpPr>
            <p:spPr>
              <a:xfrm rot="10800000">
                <a:off x="4288316" y="286846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정육면체 35"/>
              <p:cNvSpPr/>
              <p:nvPr/>
            </p:nvSpPr>
            <p:spPr>
              <a:xfrm rot="10800000">
                <a:off x="4174490" y="259014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정육면체 36"/>
              <p:cNvSpPr/>
              <p:nvPr/>
            </p:nvSpPr>
            <p:spPr>
              <a:xfrm rot="10800000">
                <a:off x="4043102" y="268020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정육면체 37"/>
              <p:cNvSpPr/>
              <p:nvPr/>
            </p:nvSpPr>
            <p:spPr>
              <a:xfrm rot="10800000">
                <a:off x="4266060" y="262580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정육면체 38"/>
              <p:cNvSpPr/>
              <p:nvPr/>
            </p:nvSpPr>
            <p:spPr>
              <a:xfrm rot="10800000">
                <a:off x="4134671" y="2715866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정육면체 39"/>
              <p:cNvSpPr/>
              <p:nvPr/>
            </p:nvSpPr>
            <p:spPr>
              <a:xfrm rot="10800000">
                <a:off x="4344898" y="267562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정육면체 40"/>
              <p:cNvSpPr/>
              <p:nvPr/>
            </p:nvSpPr>
            <p:spPr>
              <a:xfrm rot="10800000">
                <a:off x="4213509" y="276568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정육면체 41"/>
              <p:cNvSpPr/>
              <p:nvPr/>
            </p:nvSpPr>
            <p:spPr>
              <a:xfrm rot="10800000">
                <a:off x="4419704" y="272522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정육면체 42"/>
              <p:cNvSpPr/>
              <p:nvPr/>
            </p:nvSpPr>
            <p:spPr>
              <a:xfrm rot="10800000">
                <a:off x="4288316" y="281527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정육면체 43"/>
              <p:cNvSpPr/>
              <p:nvPr/>
            </p:nvSpPr>
            <p:spPr>
              <a:xfrm rot="10800000">
                <a:off x="3870708" y="2592479"/>
                <a:ext cx="469357" cy="645365"/>
              </a:xfrm>
              <a:prstGeom prst="cube">
                <a:avLst>
                  <a:gd name="adj" fmla="val 4063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 flipV="1">
                <a:off x="3210428" y="3022468"/>
                <a:ext cx="885488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 rot="10800000" flipV="1">
                <a:off x="3216482" y="3013155"/>
                <a:ext cx="885488" cy="449378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정육면체 46"/>
              <p:cNvSpPr/>
              <p:nvPr/>
            </p:nvSpPr>
            <p:spPr>
              <a:xfrm rot="10800000">
                <a:off x="3326296" y="311584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정육면체 47"/>
              <p:cNvSpPr/>
              <p:nvPr/>
            </p:nvSpPr>
            <p:spPr>
              <a:xfrm rot="10800000">
                <a:off x="3194908" y="320589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정육면체 48"/>
              <p:cNvSpPr/>
              <p:nvPr/>
            </p:nvSpPr>
            <p:spPr>
              <a:xfrm rot="10800000">
                <a:off x="3417866" y="316251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정육면체 49"/>
              <p:cNvSpPr/>
              <p:nvPr/>
            </p:nvSpPr>
            <p:spPr>
              <a:xfrm rot="10800000">
                <a:off x="3286477" y="325256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정육면체 50"/>
              <p:cNvSpPr/>
              <p:nvPr/>
            </p:nvSpPr>
            <p:spPr>
              <a:xfrm rot="10800000">
                <a:off x="3496704" y="321006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정육면체 51"/>
              <p:cNvSpPr/>
              <p:nvPr/>
            </p:nvSpPr>
            <p:spPr>
              <a:xfrm rot="10800000">
                <a:off x="3365316" y="330011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정육면체 52"/>
              <p:cNvSpPr/>
              <p:nvPr/>
            </p:nvSpPr>
            <p:spPr>
              <a:xfrm rot="10800000">
                <a:off x="3571510" y="325908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정육면체 53"/>
              <p:cNvSpPr/>
              <p:nvPr/>
            </p:nvSpPr>
            <p:spPr>
              <a:xfrm rot="10800000">
                <a:off x="3440122" y="334914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정육면체 54"/>
              <p:cNvSpPr/>
              <p:nvPr/>
            </p:nvSpPr>
            <p:spPr>
              <a:xfrm rot="10800000">
                <a:off x="3326296" y="307082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정육면체 55"/>
              <p:cNvSpPr/>
              <p:nvPr/>
            </p:nvSpPr>
            <p:spPr>
              <a:xfrm rot="10800000">
                <a:off x="3194908" y="316087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정육면체 56"/>
              <p:cNvSpPr/>
              <p:nvPr/>
            </p:nvSpPr>
            <p:spPr>
              <a:xfrm rot="10800000">
                <a:off x="3627478" y="294895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정육면체 57"/>
              <p:cNvSpPr/>
              <p:nvPr/>
            </p:nvSpPr>
            <p:spPr>
              <a:xfrm rot="10800000">
                <a:off x="3496090" y="303901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정육면체 58"/>
              <p:cNvSpPr/>
              <p:nvPr/>
            </p:nvSpPr>
            <p:spPr>
              <a:xfrm rot="10800000">
                <a:off x="3719047" y="299562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정육면체 59"/>
              <p:cNvSpPr/>
              <p:nvPr/>
            </p:nvSpPr>
            <p:spPr>
              <a:xfrm rot="10800000">
                <a:off x="3587659" y="308568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정육면체 60"/>
              <p:cNvSpPr/>
              <p:nvPr/>
            </p:nvSpPr>
            <p:spPr>
              <a:xfrm rot="10800000">
                <a:off x="3797886" y="304317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정육면체 61"/>
              <p:cNvSpPr/>
              <p:nvPr/>
            </p:nvSpPr>
            <p:spPr>
              <a:xfrm rot="10800000">
                <a:off x="3666498" y="313323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정육면체 62"/>
              <p:cNvSpPr/>
              <p:nvPr/>
            </p:nvSpPr>
            <p:spPr>
              <a:xfrm rot="10800000">
                <a:off x="3872692" y="309220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정육면체 63"/>
              <p:cNvSpPr/>
              <p:nvPr/>
            </p:nvSpPr>
            <p:spPr>
              <a:xfrm rot="10800000">
                <a:off x="3741304" y="3182259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정육면체 64"/>
              <p:cNvSpPr/>
              <p:nvPr/>
            </p:nvSpPr>
            <p:spPr>
              <a:xfrm rot="10800000">
                <a:off x="3627478" y="290393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정육면체 65"/>
              <p:cNvSpPr/>
              <p:nvPr/>
            </p:nvSpPr>
            <p:spPr>
              <a:xfrm rot="10800000">
                <a:off x="3496090" y="299399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정육면체 66"/>
              <p:cNvSpPr/>
              <p:nvPr/>
            </p:nvSpPr>
            <p:spPr>
              <a:xfrm rot="10800000">
                <a:off x="3719047" y="293959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정육면체 67"/>
              <p:cNvSpPr/>
              <p:nvPr/>
            </p:nvSpPr>
            <p:spPr>
              <a:xfrm rot="10800000">
                <a:off x="3587659" y="3029656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정육면체 68"/>
              <p:cNvSpPr/>
              <p:nvPr/>
            </p:nvSpPr>
            <p:spPr>
              <a:xfrm rot="10800000">
                <a:off x="3797886" y="298941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정육면체 69"/>
              <p:cNvSpPr/>
              <p:nvPr/>
            </p:nvSpPr>
            <p:spPr>
              <a:xfrm rot="10800000">
                <a:off x="3666497" y="307947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정육면체 70"/>
              <p:cNvSpPr/>
              <p:nvPr/>
            </p:nvSpPr>
            <p:spPr>
              <a:xfrm rot="10800000">
                <a:off x="3872692" y="303901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정육면체 71"/>
              <p:cNvSpPr/>
              <p:nvPr/>
            </p:nvSpPr>
            <p:spPr>
              <a:xfrm rot="10800000">
                <a:off x="3741304" y="3129069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정육면체 72"/>
              <p:cNvSpPr/>
              <p:nvPr/>
            </p:nvSpPr>
            <p:spPr>
              <a:xfrm rot="10800000">
                <a:off x="3417866" y="310648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정육면체 73"/>
              <p:cNvSpPr/>
              <p:nvPr/>
            </p:nvSpPr>
            <p:spPr>
              <a:xfrm rot="10800000">
                <a:off x="3496704" y="315630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정육면체 74"/>
              <p:cNvSpPr/>
              <p:nvPr/>
            </p:nvSpPr>
            <p:spPr>
              <a:xfrm rot="10800000">
                <a:off x="3571510" y="320589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정육면체 75"/>
              <p:cNvSpPr/>
              <p:nvPr/>
            </p:nvSpPr>
            <p:spPr>
              <a:xfrm rot="10800000">
                <a:off x="3286477" y="319654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정육면체 76"/>
              <p:cNvSpPr/>
              <p:nvPr/>
            </p:nvSpPr>
            <p:spPr>
              <a:xfrm rot="10800000">
                <a:off x="3365315" y="324635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정육면체 77"/>
              <p:cNvSpPr/>
              <p:nvPr/>
            </p:nvSpPr>
            <p:spPr>
              <a:xfrm rot="10800000">
                <a:off x="3440122" y="329595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정육면체 78"/>
              <p:cNvSpPr/>
              <p:nvPr/>
            </p:nvSpPr>
            <p:spPr>
              <a:xfrm rot="10800000">
                <a:off x="2986338" y="3101320"/>
                <a:ext cx="469357" cy="645365"/>
              </a:xfrm>
              <a:prstGeom prst="cube">
                <a:avLst>
                  <a:gd name="adj" fmla="val 4063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직사각형 79"/>
              <p:cNvSpPr/>
              <p:nvPr/>
            </p:nvSpPr>
            <p:spPr>
              <a:xfrm flipV="1">
                <a:off x="2736292" y="3433618"/>
                <a:ext cx="420454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정육면체 80"/>
              <p:cNvSpPr/>
              <p:nvPr/>
            </p:nvSpPr>
            <p:spPr>
              <a:xfrm rot="10800000">
                <a:off x="2766652" y="344922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정육면체 81"/>
              <p:cNvSpPr/>
              <p:nvPr/>
            </p:nvSpPr>
            <p:spPr>
              <a:xfrm rot="10800000">
                <a:off x="2635264" y="353928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정육면체 82"/>
              <p:cNvSpPr/>
              <p:nvPr/>
            </p:nvSpPr>
            <p:spPr>
              <a:xfrm rot="10800000">
                <a:off x="2858221" y="349589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정육면체 83"/>
              <p:cNvSpPr/>
              <p:nvPr/>
            </p:nvSpPr>
            <p:spPr>
              <a:xfrm rot="10800000">
                <a:off x="2726833" y="358595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정육면체 84"/>
              <p:cNvSpPr/>
              <p:nvPr/>
            </p:nvSpPr>
            <p:spPr>
              <a:xfrm rot="10800000">
                <a:off x="2937060" y="354344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정육면체 85"/>
              <p:cNvSpPr/>
              <p:nvPr/>
            </p:nvSpPr>
            <p:spPr>
              <a:xfrm rot="10800000">
                <a:off x="2805672" y="363350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정육면체 86"/>
              <p:cNvSpPr/>
              <p:nvPr/>
            </p:nvSpPr>
            <p:spPr>
              <a:xfrm rot="10800000">
                <a:off x="3011866" y="359247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정육면체 87"/>
              <p:cNvSpPr/>
              <p:nvPr/>
            </p:nvSpPr>
            <p:spPr>
              <a:xfrm rot="10800000">
                <a:off x="2880478" y="368253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정육면체 88"/>
              <p:cNvSpPr/>
              <p:nvPr/>
            </p:nvSpPr>
            <p:spPr>
              <a:xfrm rot="10800000">
                <a:off x="2766652" y="340420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정육면체 89"/>
              <p:cNvSpPr/>
              <p:nvPr/>
            </p:nvSpPr>
            <p:spPr>
              <a:xfrm rot="10800000">
                <a:off x="2635264" y="349426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정육면체 90"/>
              <p:cNvSpPr/>
              <p:nvPr/>
            </p:nvSpPr>
            <p:spPr>
              <a:xfrm rot="10800000">
                <a:off x="2858221" y="343987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정육면체 91"/>
              <p:cNvSpPr/>
              <p:nvPr/>
            </p:nvSpPr>
            <p:spPr>
              <a:xfrm rot="10800000">
                <a:off x="2726833" y="352992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정육면체 92"/>
              <p:cNvSpPr/>
              <p:nvPr/>
            </p:nvSpPr>
            <p:spPr>
              <a:xfrm rot="10800000">
                <a:off x="2937060" y="348968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정육면체 93"/>
              <p:cNvSpPr/>
              <p:nvPr/>
            </p:nvSpPr>
            <p:spPr>
              <a:xfrm rot="10800000">
                <a:off x="2805671" y="357974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정육면체 94"/>
              <p:cNvSpPr/>
              <p:nvPr/>
            </p:nvSpPr>
            <p:spPr>
              <a:xfrm rot="10800000">
                <a:off x="3011866" y="353928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정육면체 95"/>
              <p:cNvSpPr/>
              <p:nvPr/>
            </p:nvSpPr>
            <p:spPr>
              <a:xfrm rot="10800000">
                <a:off x="2880478" y="362934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1" name="직사각형 110"/>
            <p:cNvSpPr/>
            <p:nvPr/>
          </p:nvSpPr>
          <p:spPr>
            <a:xfrm>
              <a:off x="0" y="0"/>
              <a:ext cx="6659880" cy="20955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직사각형 111"/>
            <p:cNvSpPr/>
            <p:nvPr/>
          </p:nvSpPr>
          <p:spPr>
            <a:xfrm rot="16200000">
              <a:off x="-1848730" y="1959957"/>
              <a:ext cx="4704504" cy="10231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" name="직각 삼각형 112"/>
            <p:cNvSpPr/>
            <p:nvPr/>
          </p:nvSpPr>
          <p:spPr>
            <a:xfrm rot="5400000">
              <a:off x="-8058" y="4791856"/>
              <a:ext cx="949570" cy="94957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" name="직각 삼각형 113"/>
            <p:cNvSpPr/>
            <p:nvPr/>
          </p:nvSpPr>
          <p:spPr>
            <a:xfrm rot="10800000">
              <a:off x="5724128" y="375"/>
              <a:ext cx="3419872" cy="764329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직각 삼각형 114"/>
            <p:cNvSpPr/>
            <p:nvPr/>
          </p:nvSpPr>
          <p:spPr>
            <a:xfrm rot="5400000">
              <a:off x="-180749" y="4781069"/>
              <a:ext cx="1368148" cy="1006655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1983684" y="526362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783582" y="457670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6007744" y="3905236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6430900" y="358717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5588913" y="4172412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4419704" y="476316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4014221" y="500074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3604061" y="523912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3178147" y="5618932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5215899" y="4289542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2419892" y="549383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4354357" y="524056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734449" y="5033846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5123718" y="4834929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5974942" y="4280337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5567774" y="4527216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6374274" y="4166147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6765104" y="384068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7196388" y="355773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7628405" y="331877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3980291" y="549383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3561266" y="5716091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5929793" y="4795117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5523609" y="502336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706996" y="554435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5138161" y="525897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4337687" y="572773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6288289" y="5086600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671891" y="5981243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5103175" y="569829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5535192" y="545933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5913129" y="5348105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7940569" y="3584759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7576691" y="377122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7171208" y="4008807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6761048" y="4247182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6335134" y="4626991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7511344" y="4248624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7891436" y="404190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8280705" y="3842988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7137278" y="4501898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6718253" y="4724150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3927606" y="6068633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2759849" y="5764046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729207" y="5161373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1117074" y="5413725"/>
              <a:ext cx="680272" cy="6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1543245" y="548630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1983684" y="5758035"/>
              <a:ext cx="680272" cy="740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8" name="TextBox 337"/>
          <p:cNvSpPr txBox="1"/>
          <p:nvPr/>
        </p:nvSpPr>
        <p:spPr>
          <a:xfrm>
            <a:off x="1812251" y="3530342"/>
            <a:ext cx="2300896" cy="255030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ko-KR" altLang="en-US" sz="1200" b="1" dirty="0" smtClean="0"/>
              <a:t>작은</a:t>
            </a:r>
            <a:r>
              <a:rPr lang="en-US" altLang="ko-KR" sz="1200" b="1" dirty="0"/>
              <a:t> </a:t>
            </a:r>
            <a:r>
              <a:rPr lang="ko-KR" altLang="en-US" sz="1200" b="1" dirty="0" smtClean="0"/>
              <a:t>타일 사이즈의 원경 처리</a:t>
            </a:r>
            <a:endParaRPr lang="ko-KR" altLang="en-US" sz="1200" b="1" dirty="0"/>
          </a:p>
        </p:txBody>
      </p:sp>
      <p:sp>
        <p:nvSpPr>
          <p:cNvPr id="339" name="TextBox 338"/>
          <p:cNvSpPr txBox="1"/>
          <p:nvPr/>
        </p:nvSpPr>
        <p:spPr>
          <a:xfrm>
            <a:off x="5774373" y="3530343"/>
            <a:ext cx="2300896" cy="255030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ko-KR" altLang="en-US" sz="1200" b="1" dirty="0"/>
              <a:t>큰</a:t>
            </a:r>
            <a:r>
              <a:rPr lang="en-US" altLang="ko-KR" sz="1200" b="1" dirty="0" smtClean="0"/>
              <a:t> </a:t>
            </a:r>
            <a:r>
              <a:rPr lang="ko-KR" altLang="en-US" sz="1200" b="1" dirty="0" smtClean="0"/>
              <a:t>타일 사이즈의 원경 처리</a:t>
            </a:r>
            <a:endParaRPr lang="ko-KR" altLang="en-US" sz="1200" b="1" dirty="0"/>
          </a:p>
        </p:txBody>
      </p:sp>
      <p:sp>
        <p:nvSpPr>
          <p:cNvPr id="340" name="TextBox 339"/>
          <p:cNvSpPr txBox="1"/>
          <p:nvPr/>
        </p:nvSpPr>
        <p:spPr>
          <a:xfrm>
            <a:off x="5112556" y="4040245"/>
            <a:ext cx="34915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200" b="1" dirty="0" smtClean="0"/>
              <a:t>큰 타일과 작은 타일로 이루어진 원경을 임의로 </a:t>
            </a:r>
            <a:r>
              <a:rPr lang="ko-KR" altLang="en-US" sz="1200" b="1" dirty="0" err="1" smtClean="0"/>
              <a:t>블랜딩하여</a:t>
            </a:r>
            <a:r>
              <a:rPr lang="ko-KR" altLang="en-US" sz="1200" b="1" dirty="0" smtClean="0"/>
              <a:t> 표현한다</a:t>
            </a:r>
            <a:r>
              <a:rPr lang="en-US" altLang="ko-KR" sz="1200" b="1" dirty="0" smtClean="0"/>
              <a:t>.</a:t>
            </a:r>
          </a:p>
          <a:p>
            <a:pPr>
              <a:defRPr/>
            </a:pPr>
            <a:r>
              <a:rPr lang="ko-KR" altLang="en-US" sz="1200" b="1" dirty="0" smtClean="0"/>
              <a:t>도시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공장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숲과 같은 다양한 형태의 오브젝트는 준비하여 </a:t>
            </a:r>
            <a:r>
              <a:rPr lang="ko-KR" altLang="en-US" sz="1200" b="1" dirty="0" err="1" smtClean="0"/>
              <a:t>테마별로</a:t>
            </a:r>
            <a:r>
              <a:rPr lang="ko-KR" altLang="en-US" sz="1200" b="1" dirty="0" smtClean="0"/>
              <a:t> 제공한다</a:t>
            </a:r>
            <a:r>
              <a:rPr lang="en-US" altLang="ko-KR" sz="1200" b="1" dirty="0" smtClean="0"/>
              <a:t>.</a:t>
            </a:r>
          </a:p>
          <a:p>
            <a:pPr>
              <a:defRPr/>
            </a:pPr>
            <a:endParaRPr lang="en-US" altLang="ko-KR" sz="1200" b="1" dirty="0"/>
          </a:p>
          <a:p>
            <a:pPr>
              <a:defRPr/>
            </a:pPr>
            <a:r>
              <a:rPr lang="ko-KR" altLang="en-US" sz="1200" b="1" dirty="0" smtClean="0"/>
              <a:t>원경은 환경 리소스에 해당하므로 별도로 표시하는 데이터가 없다</a:t>
            </a:r>
            <a:r>
              <a:rPr lang="en-US" altLang="ko-KR" sz="1200" b="1" dirty="0" smtClean="0"/>
              <a:t>.</a:t>
            </a:r>
          </a:p>
        </p:txBody>
      </p:sp>
      <p:grpSp>
        <p:nvGrpSpPr>
          <p:cNvPr id="342" name="그룹 341"/>
          <p:cNvGrpSpPr/>
          <p:nvPr/>
        </p:nvGrpSpPr>
        <p:grpSpPr>
          <a:xfrm>
            <a:off x="1285173" y="3846179"/>
            <a:ext cx="3377350" cy="2729029"/>
            <a:chOff x="453496" y="1157152"/>
            <a:chExt cx="4327509" cy="3496796"/>
          </a:xfrm>
        </p:grpSpPr>
        <p:sp>
          <p:nvSpPr>
            <p:cNvPr id="343" name="직사각형 342"/>
            <p:cNvSpPr/>
            <p:nvPr/>
          </p:nvSpPr>
          <p:spPr>
            <a:xfrm>
              <a:off x="453496" y="1157152"/>
              <a:ext cx="4327509" cy="318732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4" name="직각 삼각형 343"/>
            <p:cNvSpPr/>
            <p:nvPr/>
          </p:nvSpPr>
          <p:spPr>
            <a:xfrm rot="5400000">
              <a:off x="1495614" y="1587886"/>
              <a:ext cx="1549853" cy="2689677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5" name="직사각형 344"/>
            <p:cNvSpPr/>
            <p:nvPr/>
          </p:nvSpPr>
          <p:spPr>
            <a:xfrm>
              <a:off x="1060604" y="2536001"/>
              <a:ext cx="3421621" cy="107460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600" b="1" dirty="0" smtClean="0">
                  <a:solidFill>
                    <a:schemeClr val="tx1"/>
                  </a:solidFill>
                </a:rPr>
                <a:t>항만</a:t>
              </a:r>
              <a:endParaRPr lang="ko-KR" alt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346" name="직각 삼각형 345"/>
            <p:cNvSpPr/>
            <p:nvPr/>
          </p:nvSpPr>
          <p:spPr>
            <a:xfrm rot="5593101">
              <a:off x="632875" y="3200083"/>
              <a:ext cx="660130" cy="975746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4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1026191" y="3429762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1202725" y="3547181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3689427" y="1903404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3865042" y="2011179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4048257" y="2182302"/>
              <a:ext cx="321664" cy="3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4243069" y="2300328"/>
              <a:ext cx="321664" cy="3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4250948" y="2422148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4420461" y="2559974"/>
              <a:ext cx="321664" cy="3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6" t="69493" r="35246" b="3152"/>
            <a:stretch/>
          </p:blipFill>
          <p:spPr bwMode="auto">
            <a:xfrm>
              <a:off x="4243069" y="2683626"/>
              <a:ext cx="321664" cy="3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386026" y="2749698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7" name="직각 삼각형 356"/>
            <p:cNvSpPr/>
            <p:nvPr/>
          </p:nvSpPr>
          <p:spPr>
            <a:xfrm rot="6300000">
              <a:off x="3427501" y="1308065"/>
              <a:ext cx="1186832" cy="125579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5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4058886" y="2530075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3672754" y="2776419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3876628" y="2641480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1" name="그룹 360"/>
            <p:cNvGrpSpPr/>
            <p:nvPr/>
          </p:nvGrpSpPr>
          <p:grpSpPr>
            <a:xfrm>
              <a:off x="1536293" y="2284232"/>
              <a:ext cx="1290928" cy="828625"/>
              <a:chOff x="2281901" y="2362891"/>
              <a:chExt cx="2730126" cy="1752423"/>
            </a:xfrm>
          </p:grpSpPr>
          <p:grpSp>
            <p:nvGrpSpPr>
              <p:cNvPr id="395" name="그룹 394"/>
              <p:cNvGrpSpPr/>
              <p:nvPr/>
            </p:nvGrpSpPr>
            <p:grpSpPr>
              <a:xfrm>
                <a:off x="2281901" y="2362891"/>
                <a:ext cx="2730126" cy="1752423"/>
                <a:chOff x="1043608" y="1280393"/>
                <a:chExt cx="7056784" cy="4529634"/>
              </a:xfrm>
            </p:grpSpPr>
            <p:sp>
              <p:nvSpPr>
                <p:cNvPr id="468" name="직사각형 467"/>
                <p:cNvSpPr/>
                <p:nvPr/>
              </p:nvSpPr>
              <p:spPr>
                <a:xfrm>
                  <a:off x="1043608" y="2780928"/>
                  <a:ext cx="7056784" cy="15841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  <a:scene3d>
                  <a:camera prst="isometricTop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469" name="직선 연결선 468"/>
                <p:cNvCxnSpPr/>
                <p:nvPr/>
              </p:nvCxnSpPr>
              <p:spPr>
                <a:xfrm flipH="1">
                  <a:off x="1259632" y="4683125"/>
                  <a:ext cx="254844" cy="83410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직선 연결선 469"/>
                <p:cNvCxnSpPr/>
                <p:nvPr/>
              </p:nvCxnSpPr>
              <p:spPr>
                <a:xfrm flipV="1">
                  <a:off x="1259632" y="5326063"/>
                  <a:ext cx="1383555" cy="19116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직선 연결선 470"/>
                <p:cNvCxnSpPr/>
                <p:nvPr/>
              </p:nvCxnSpPr>
              <p:spPr>
                <a:xfrm>
                  <a:off x="1259632" y="5517232"/>
                  <a:ext cx="1378793" cy="2880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직선 연결선 471"/>
                <p:cNvCxnSpPr/>
                <p:nvPr/>
              </p:nvCxnSpPr>
              <p:spPr>
                <a:xfrm flipV="1">
                  <a:off x="2638425" y="2746033"/>
                  <a:ext cx="5317951" cy="30592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직선 연결선 472"/>
                <p:cNvCxnSpPr/>
                <p:nvPr/>
              </p:nvCxnSpPr>
              <p:spPr>
                <a:xfrm>
                  <a:off x="2643187" y="5326063"/>
                  <a:ext cx="0" cy="48396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직선 연결선 473"/>
                <p:cNvCxnSpPr/>
                <p:nvPr/>
              </p:nvCxnSpPr>
              <p:spPr>
                <a:xfrm flipV="1">
                  <a:off x="6516216" y="1459384"/>
                  <a:ext cx="0" cy="3600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직선 연결선 474"/>
                <p:cNvCxnSpPr/>
                <p:nvPr/>
              </p:nvCxnSpPr>
              <p:spPr>
                <a:xfrm flipV="1">
                  <a:off x="7634288" y="2095823"/>
                  <a:ext cx="0" cy="3600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직선 연결선 475"/>
                <p:cNvCxnSpPr/>
                <p:nvPr/>
              </p:nvCxnSpPr>
              <p:spPr>
                <a:xfrm flipV="1">
                  <a:off x="7956376" y="1916832"/>
                  <a:ext cx="0" cy="82920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직선 연결선 476"/>
                <p:cNvCxnSpPr/>
                <p:nvPr/>
              </p:nvCxnSpPr>
              <p:spPr>
                <a:xfrm>
                  <a:off x="6516216" y="1459384"/>
                  <a:ext cx="1118072" cy="6364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직선 연결선 477"/>
                <p:cNvCxnSpPr/>
                <p:nvPr/>
              </p:nvCxnSpPr>
              <p:spPr>
                <a:xfrm flipV="1">
                  <a:off x="7634288" y="1916832"/>
                  <a:ext cx="322088" cy="1789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직선 연결선 478"/>
                <p:cNvCxnSpPr/>
                <p:nvPr/>
              </p:nvCxnSpPr>
              <p:spPr>
                <a:xfrm flipV="1">
                  <a:off x="6516216" y="1280393"/>
                  <a:ext cx="322088" cy="17899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직선 연결선 479"/>
                <p:cNvCxnSpPr/>
                <p:nvPr/>
              </p:nvCxnSpPr>
              <p:spPr>
                <a:xfrm>
                  <a:off x="6838304" y="1280393"/>
                  <a:ext cx="1118072" cy="63643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직선 연결선 480"/>
                <p:cNvCxnSpPr/>
                <p:nvPr/>
              </p:nvCxnSpPr>
              <p:spPr>
                <a:xfrm flipV="1">
                  <a:off x="2638425" y="2602016"/>
                  <a:ext cx="5317951" cy="30592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6" name="직사각형 395"/>
              <p:cNvSpPr/>
              <p:nvPr/>
            </p:nvSpPr>
            <p:spPr>
              <a:xfrm>
                <a:off x="2408940" y="2970790"/>
                <a:ext cx="2476047" cy="555847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7" name="직사각형 396"/>
              <p:cNvSpPr/>
              <p:nvPr/>
            </p:nvSpPr>
            <p:spPr>
              <a:xfrm flipV="1">
                <a:off x="4146547" y="2616671"/>
                <a:ext cx="415620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8" name="직사각형 397"/>
              <p:cNvSpPr/>
              <p:nvPr/>
            </p:nvSpPr>
            <p:spPr>
              <a:xfrm rot="10800000" flipV="1">
                <a:off x="3919776" y="2593005"/>
                <a:ext cx="885488" cy="449378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정육면체 398"/>
              <p:cNvSpPr/>
              <p:nvPr/>
            </p:nvSpPr>
            <p:spPr>
              <a:xfrm rot="10800000">
                <a:off x="4174490" y="263516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정육면체 399"/>
              <p:cNvSpPr/>
              <p:nvPr/>
            </p:nvSpPr>
            <p:spPr>
              <a:xfrm rot="10800000">
                <a:off x="4043102" y="272522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정육면체 400"/>
              <p:cNvSpPr/>
              <p:nvPr/>
            </p:nvSpPr>
            <p:spPr>
              <a:xfrm rot="10800000">
                <a:off x="4266060" y="268183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정육면체 401"/>
              <p:cNvSpPr/>
              <p:nvPr/>
            </p:nvSpPr>
            <p:spPr>
              <a:xfrm rot="10800000">
                <a:off x="4134671" y="277189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3" name="정육면체 402"/>
              <p:cNvSpPr/>
              <p:nvPr/>
            </p:nvSpPr>
            <p:spPr>
              <a:xfrm rot="10800000">
                <a:off x="4344898" y="272938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정육면체 403"/>
              <p:cNvSpPr/>
              <p:nvPr/>
            </p:nvSpPr>
            <p:spPr>
              <a:xfrm rot="10800000">
                <a:off x="4213510" y="281944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5" name="정육면체 404"/>
              <p:cNvSpPr/>
              <p:nvPr/>
            </p:nvSpPr>
            <p:spPr>
              <a:xfrm rot="10800000">
                <a:off x="4419704" y="277841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6" name="정육면체 405"/>
              <p:cNvSpPr/>
              <p:nvPr/>
            </p:nvSpPr>
            <p:spPr>
              <a:xfrm rot="10800000">
                <a:off x="4288316" y="286846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7" name="정육면체 406"/>
              <p:cNvSpPr/>
              <p:nvPr/>
            </p:nvSpPr>
            <p:spPr>
              <a:xfrm rot="10800000">
                <a:off x="4174490" y="259014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8" name="정육면체 407"/>
              <p:cNvSpPr/>
              <p:nvPr/>
            </p:nvSpPr>
            <p:spPr>
              <a:xfrm rot="10800000">
                <a:off x="4043102" y="268020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정육면체 408"/>
              <p:cNvSpPr/>
              <p:nvPr/>
            </p:nvSpPr>
            <p:spPr>
              <a:xfrm rot="10800000">
                <a:off x="4266060" y="262580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0" name="정육면체 409"/>
              <p:cNvSpPr/>
              <p:nvPr/>
            </p:nvSpPr>
            <p:spPr>
              <a:xfrm rot="10800000">
                <a:off x="4134671" y="2715866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1" name="정육면체 410"/>
              <p:cNvSpPr/>
              <p:nvPr/>
            </p:nvSpPr>
            <p:spPr>
              <a:xfrm rot="10800000">
                <a:off x="4344898" y="267562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2" name="정육면체 411"/>
              <p:cNvSpPr/>
              <p:nvPr/>
            </p:nvSpPr>
            <p:spPr>
              <a:xfrm rot="10800000">
                <a:off x="4213509" y="276568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3" name="정육면체 412"/>
              <p:cNvSpPr/>
              <p:nvPr/>
            </p:nvSpPr>
            <p:spPr>
              <a:xfrm rot="10800000">
                <a:off x="4419704" y="2725220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정육면체 413"/>
              <p:cNvSpPr/>
              <p:nvPr/>
            </p:nvSpPr>
            <p:spPr>
              <a:xfrm rot="10800000">
                <a:off x="4288316" y="281527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5" name="정육면체 414"/>
              <p:cNvSpPr/>
              <p:nvPr/>
            </p:nvSpPr>
            <p:spPr>
              <a:xfrm rot="10800000">
                <a:off x="3870708" y="2592479"/>
                <a:ext cx="469357" cy="645365"/>
              </a:xfrm>
              <a:prstGeom prst="cube">
                <a:avLst>
                  <a:gd name="adj" fmla="val 4063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6" name="직사각형 415"/>
              <p:cNvSpPr/>
              <p:nvPr/>
            </p:nvSpPr>
            <p:spPr>
              <a:xfrm flipV="1">
                <a:off x="3210428" y="3022468"/>
                <a:ext cx="885488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7" name="직사각형 416"/>
              <p:cNvSpPr/>
              <p:nvPr/>
            </p:nvSpPr>
            <p:spPr>
              <a:xfrm rot="10800000" flipV="1">
                <a:off x="3216482" y="3013155"/>
                <a:ext cx="885488" cy="449378"/>
              </a:xfrm>
              <a:prstGeom prst="rect">
                <a:avLst/>
              </a:prstGeom>
              <a:noFill/>
              <a:ln w="12700">
                <a:noFill/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정육면체 417"/>
              <p:cNvSpPr/>
              <p:nvPr/>
            </p:nvSpPr>
            <p:spPr>
              <a:xfrm rot="10800000">
                <a:off x="3326296" y="311584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9" name="정육면체 418"/>
              <p:cNvSpPr/>
              <p:nvPr/>
            </p:nvSpPr>
            <p:spPr>
              <a:xfrm rot="10800000">
                <a:off x="3194908" y="320589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" name="정육면체 419"/>
              <p:cNvSpPr/>
              <p:nvPr/>
            </p:nvSpPr>
            <p:spPr>
              <a:xfrm rot="10800000">
                <a:off x="3417866" y="316251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1" name="정육면체 420"/>
              <p:cNvSpPr/>
              <p:nvPr/>
            </p:nvSpPr>
            <p:spPr>
              <a:xfrm rot="10800000">
                <a:off x="3286477" y="325256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2" name="정육면체 421"/>
              <p:cNvSpPr/>
              <p:nvPr/>
            </p:nvSpPr>
            <p:spPr>
              <a:xfrm rot="10800000">
                <a:off x="3496704" y="321006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3" name="정육면체 422"/>
              <p:cNvSpPr/>
              <p:nvPr/>
            </p:nvSpPr>
            <p:spPr>
              <a:xfrm rot="10800000">
                <a:off x="3365316" y="330011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정육면체 423"/>
              <p:cNvSpPr/>
              <p:nvPr/>
            </p:nvSpPr>
            <p:spPr>
              <a:xfrm rot="10800000">
                <a:off x="3571510" y="325908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5" name="정육면체 424"/>
              <p:cNvSpPr/>
              <p:nvPr/>
            </p:nvSpPr>
            <p:spPr>
              <a:xfrm rot="10800000">
                <a:off x="3440122" y="334914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6" name="정육면체 425"/>
              <p:cNvSpPr/>
              <p:nvPr/>
            </p:nvSpPr>
            <p:spPr>
              <a:xfrm rot="10800000">
                <a:off x="3326296" y="307082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7" name="정육면체 426"/>
              <p:cNvSpPr/>
              <p:nvPr/>
            </p:nvSpPr>
            <p:spPr>
              <a:xfrm rot="10800000">
                <a:off x="3194908" y="316087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8" name="정육면체 427"/>
              <p:cNvSpPr/>
              <p:nvPr/>
            </p:nvSpPr>
            <p:spPr>
              <a:xfrm rot="10800000">
                <a:off x="3627478" y="294895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정육면체 428"/>
              <p:cNvSpPr/>
              <p:nvPr/>
            </p:nvSpPr>
            <p:spPr>
              <a:xfrm rot="10800000">
                <a:off x="3496090" y="303901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0" name="정육면체 429"/>
              <p:cNvSpPr/>
              <p:nvPr/>
            </p:nvSpPr>
            <p:spPr>
              <a:xfrm rot="10800000">
                <a:off x="3719047" y="299562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1" name="정육면체 430"/>
              <p:cNvSpPr/>
              <p:nvPr/>
            </p:nvSpPr>
            <p:spPr>
              <a:xfrm rot="10800000">
                <a:off x="3587659" y="308568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2" name="정육면체 431"/>
              <p:cNvSpPr/>
              <p:nvPr/>
            </p:nvSpPr>
            <p:spPr>
              <a:xfrm rot="10800000">
                <a:off x="3797886" y="304317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3" name="정육면체 432"/>
              <p:cNvSpPr/>
              <p:nvPr/>
            </p:nvSpPr>
            <p:spPr>
              <a:xfrm rot="10800000">
                <a:off x="3666498" y="313323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4" name="정육면체 433"/>
              <p:cNvSpPr/>
              <p:nvPr/>
            </p:nvSpPr>
            <p:spPr>
              <a:xfrm rot="10800000">
                <a:off x="3872692" y="309220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5" name="정육면체 434"/>
              <p:cNvSpPr/>
              <p:nvPr/>
            </p:nvSpPr>
            <p:spPr>
              <a:xfrm rot="10800000">
                <a:off x="3741304" y="3182259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6" name="정육면체 435"/>
              <p:cNvSpPr/>
              <p:nvPr/>
            </p:nvSpPr>
            <p:spPr>
              <a:xfrm rot="10800000">
                <a:off x="3627478" y="2903933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7" name="정육면체 436"/>
              <p:cNvSpPr/>
              <p:nvPr/>
            </p:nvSpPr>
            <p:spPr>
              <a:xfrm rot="10800000">
                <a:off x="3496090" y="299399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8" name="정육면체 437"/>
              <p:cNvSpPr/>
              <p:nvPr/>
            </p:nvSpPr>
            <p:spPr>
              <a:xfrm rot="10800000">
                <a:off x="3719047" y="2939598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정육면체 438"/>
              <p:cNvSpPr/>
              <p:nvPr/>
            </p:nvSpPr>
            <p:spPr>
              <a:xfrm rot="10800000">
                <a:off x="3587659" y="3029656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0" name="정육면체 439"/>
              <p:cNvSpPr/>
              <p:nvPr/>
            </p:nvSpPr>
            <p:spPr>
              <a:xfrm rot="10800000">
                <a:off x="3797886" y="2989414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1" name="정육면체 440"/>
              <p:cNvSpPr/>
              <p:nvPr/>
            </p:nvSpPr>
            <p:spPr>
              <a:xfrm rot="10800000">
                <a:off x="3666497" y="3079472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2" name="정육면체 441"/>
              <p:cNvSpPr/>
              <p:nvPr/>
            </p:nvSpPr>
            <p:spPr>
              <a:xfrm rot="10800000">
                <a:off x="3872692" y="3039011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3" name="정육면체 442"/>
              <p:cNvSpPr/>
              <p:nvPr/>
            </p:nvSpPr>
            <p:spPr>
              <a:xfrm rot="10800000">
                <a:off x="3741304" y="3129069"/>
                <a:ext cx="219686" cy="121868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4" name="정육면체 443"/>
              <p:cNvSpPr/>
              <p:nvPr/>
            </p:nvSpPr>
            <p:spPr>
              <a:xfrm rot="10800000">
                <a:off x="3417866" y="310648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5" name="정육면체 444"/>
              <p:cNvSpPr/>
              <p:nvPr/>
            </p:nvSpPr>
            <p:spPr>
              <a:xfrm rot="10800000">
                <a:off x="3496704" y="3156301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정육면체 445"/>
              <p:cNvSpPr/>
              <p:nvPr/>
            </p:nvSpPr>
            <p:spPr>
              <a:xfrm rot="10800000">
                <a:off x="3571510" y="320589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7" name="정육면체 446"/>
              <p:cNvSpPr/>
              <p:nvPr/>
            </p:nvSpPr>
            <p:spPr>
              <a:xfrm rot="10800000">
                <a:off x="3286477" y="319654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8" name="정육면체 447"/>
              <p:cNvSpPr/>
              <p:nvPr/>
            </p:nvSpPr>
            <p:spPr>
              <a:xfrm rot="10800000">
                <a:off x="3365315" y="3246359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정육면체 448"/>
              <p:cNvSpPr/>
              <p:nvPr/>
            </p:nvSpPr>
            <p:spPr>
              <a:xfrm rot="10800000">
                <a:off x="3440122" y="3295956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0" name="정육면체 449"/>
              <p:cNvSpPr/>
              <p:nvPr/>
            </p:nvSpPr>
            <p:spPr>
              <a:xfrm rot="10800000">
                <a:off x="2986338" y="3101320"/>
                <a:ext cx="469357" cy="645365"/>
              </a:xfrm>
              <a:prstGeom prst="cube">
                <a:avLst>
                  <a:gd name="adj" fmla="val 4063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1" name="직사각형 450"/>
              <p:cNvSpPr/>
              <p:nvPr/>
            </p:nvSpPr>
            <p:spPr>
              <a:xfrm flipV="1">
                <a:off x="2736292" y="3433618"/>
                <a:ext cx="420454" cy="4493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2" name="정육면체 451"/>
              <p:cNvSpPr/>
              <p:nvPr/>
            </p:nvSpPr>
            <p:spPr>
              <a:xfrm rot="10800000">
                <a:off x="2766652" y="344922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3" name="정육면체 452"/>
              <p:cNvSpPr/>
              <p:nvPr/>
            </p:nvSpPr>
            <p:spPr>
              <a:xfrm rot="10800000">
                <a:off x="2635264" y="353928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4" name="정육면체 453"/>
              <p:cNvSpPr/>
              <p:nvPr/>
            </p:nvSpPr>
            <p:spPr>
              <a:xfrm rot="10800000">
                <a:off x="2858221" y="3495894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5" name="정육면체 454"/>
              <p:cNvSpPr/>
              <p:nvPr/>
            </p:nvSpPr>
            <p:spPr>
              <a:xfrm rot="10800000">
                <a:off x="2726833" y="358595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6" name="정육면체 455"/>
              <p:cNvSpPr/>
              <p:nvPr/>
            </p:nvSpPr>
            <p:spPr>
              <a:xfrm rot="10800000">
                <a:off x="2937060" y="354344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7" name="정육면체 456"/>
              <p:cNvSpPr/>
              <p:nvPr/>
            </p:nvSpPr>
            <p:spPr>
              <a:xfrm rot="10800000">
                <a:off x="2805672" y="363350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8" name="정육면체 457"/>
              <p:cNvSpPr/>
              <p:nvPr/>
            </p:nvSpPr>
            <p:spPr>
              <a:xfrm rot="10800000">
                <a:off x="3011866" y="359247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9" name="정육면체 458"/>
              <p:cNvSpPr/>
              <p:nvPr/>
            </p:nvSpPr>
            <p:spPr>
              <a:xfrm rot="10800000">
                <a:off x="2880478" y="368253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0" name="정육면체 459"/>
              <p:cNvSpPr/>
              <p:nvPr/>
            </p:nvSpPr>
            <p:spPr>
              <a:xfrm rot="10800000">
                <a:off x="2766652" y="340420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1" name="정육면체 460"/>
              <p:cNvSpPr/>
              <p:nvPr/>
            </p:nvSpPr>
            <p:spPr>
              <a:xfrm rot="10800000">
                <a:off x="2635264" y="349426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2" name="정육면체 461"/>
              <p:cNvSpPr/>
              <p:nvPr/>
            </p:nvSpPr>
            <p:spPr>
              <a:xfrm rot="10800000">
                <a:off x="2858221" y="343987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3" name="정육면체 462"/>
              <p:cNvSpPr/>
              <p:nvPr/>
            </p:nvSpPr>
            <p:spPr>
              <a:xfrm rot="10800000">
                <a:off x="2726833" y="3529928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4" name="정육면체 463"/>
              <p:cNvSpPr/>
              <p:nvPr/>
            </p:nvSpPr>
            <p:spPr>
              <a:xfrm rot="10800000">
                <a:off x="2937060" y="3489685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5" name="정육면체 464"/>
              <p:cNvSpPr/>
              <p:nvPr/>
            </p:nvSpPr>
            <p:spPr>
              <a:xfrm rot="10800000">
                <a:off x="2805671" y="3579743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7030A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6" name="정육면체 465"/>
              <p:cNvSpPr/>
              <p:nvPr/>
            </p:nvSpPr>
            <p:spPr>
              <a:xfrm rot="10800000">
                <a:off x="3011866" y="3539282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7" name="정육면체 466"/>
              <p:cNvSpPr/>
              <p:nvPr/>
            </p:nvSpPr>
            <p:spPr>
              <a:xfrm rot="10800000">
                <a:off x="2880478" y="3629340"/>
                <a:ext cx="219686" cy="131670"/>
              </a:xfrm>
              <a:prstGeom prst="cube">
                <a:avLst>
                  <a:gd name="adj" fmla="val 51219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2" name="직사각형 361"/>
            <p:cNvSpPr/>
            <p:nvPr/>
          </p:nvSpPr>
          <p:spPr>
            <a:xfrm>
              <a:off x="457306" y="1166950"/>
              <a:ext cx="3149094" cy="99084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3" name="직사각형 362"/>
            <p:cNvSpPr/>
            <p:nvPr/>
          </p:nvSpPr>
          <p:spPr>
            <a:xfrm rot="16200000">
              <a:off x="-416857" y="2093707"/>
              <a:ext cx="2224503" cy="48379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4" name="직각 삼각형 363"/>
            <p:cNvSpPr/>
            <p:nvPr/>
          </p:nvSpPr>
          <p:spPr>
            <a:xfrm rot="5400000">
              <a:off x="453496" y="3432757"/>
              <a:ext cx="449000" cy="44900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5" name="직각 삼각형 364"/>
            <p:cNvSpPr/>
            <p:nvPr/>
          </p:nvSpPr>
          <p:spPr>
            <a:xfrm rot="10800000">
              <a:off x="3163934" y="1167127"/>
              <a:ext cx="1617071" cy="36141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6" name="직각 삼각형 365"/>
            <p:cNvSpPr/>
            <p:nvPr/>
          </p:nvSpPr>
          <p:spPr>
            <a:xfrm rot="5400000">
              <a:off x="371840" y="3427657"/>
              <a:ext cx="646923" cy="475992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6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1395282" y="3655831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2719201" y="3331022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2547143" y="3419191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2923620" y="3195241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1601541" y="3764687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2695969" y="3547181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3860086" y="2849211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4064363" y="2736218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2886862" y="3653632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2666389" y="3995154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2870319" y="3861363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3074597" y="3748370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211968" y="2861987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0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" t="37171" r="68408" b="31724"/>
            <a:stretch/>
          </p:blipFill>
          <p:spPr bwMode="auto">
            <a:xfrm>
              <a:off x="4039910" y="2950156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4188736" y="3078147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4372800" y="2984090"/>
              <a:ext cx="321664" cy="3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20" t="39575" r="3212" b="29320"/>
            <a:stretch/>
          </p:blipFill>
          <p:spPr bwMode="auto">
            <a:xfrm>
              <a:off x="1762288" y="3892453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4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5" t="68765" r="2727" b="3880"/>
            <a:stretch/>
          </p:blipFill>
          <p:spPr bwMode="auto">
            <a:xfrm>
              <a:off x="802108" y="3607482"/>
              <a:ext cx="321664" cy="3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5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8" t="70084" r="68434" b="2561"/>
            <a:stretch/>
          </p:blipFill>
          <p:spPr bwMode="auto">
            <a:xfrm>
              <a:off x="985510" y="3726805"/>
              <a:ext cx="321664" cy="3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6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3" t="3865" r="2139" b="65030"/>
            <a:stretch/>
          </p:blipFill>
          <p:spPr bwMode="auto">
            <a:xfrm>
              <a:off x="1187023" y="3761125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7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1395282" y="3889611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8" name="TextBox 387"/>
            <p:cNvSpPr txBox="1"/>
            <p:nvPr/>
          </p:nvSpPr>
          <p:spPr>
            <a:xfrm>
              <a:off x="1014429" y="4330627"/>
              <a:ext cx="2917035" cy="323321"/>
            </a:xfrm>
            <a:prstGeom prst="rect">
              <a:avLst/>
            </a:prstGeom>
            <a:noFill/>
          </p:spPr>
          <p:txBody>
            <a:bodyPr wrap="none"/>
            <a:lstStyle/>
            <a:p>
              <a:pPr>
                <a:defRPr/>
              </a:pPr>
              <a:r>
                <a:rPr lang="ko-KR" altLang="en-US" sz="1200" b="1" dirty="0" smtClean="0"/>
                <a:t>여러 사이즈의 원경을 </a:t>
              </a:r>
              <a:r>
                <a:rPr lang="ko-KR" altLang="en-US" sz="1200" b="1" dirty="0" err="1" smtClean="0"/>
                <a:t>블랜딩</a:t>
              </a:r>
              <a:r>
                <a:rPr lang="ko-KR" altLang="en-US" sz="1200" b="1" dirty="0" smtClean="0"/>
                <a:t> 처리</a:t>
              </a:r>
              <a:endParaRPr lang="ko-KR" altLang="en-US" sz="1200" b="1" dirty="0"/>
            </a:p>
          </p:txBody>
        </p:sp>
        <p:pic>
          <p:nvPicPr>
            <p:cNvPr id="389" name="Picture 6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45846" y="3619578"/>
              <a:ext cx="862300" cy="624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0" name="Picture 4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944" y="2954507"/>
              <a:ext cx="972451" cy="641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1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4009011" y="3175893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2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4302" r="68088" b="64593"/>
            <a:stretch/>
          </p:blipFill>
          <p:spPr bwMode="auto">
            <a:xfrm>
              <a:off x="3832136" y="3295652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3" name="Picture 4" descr="ê´ë ¨ ì´ë¯¸ì§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6" t="3802" r="34926" b="65093"/>
            <a:stretch/>
          </p:blipFill>
          <p:spPr bwMode="auto">
            <a:xfrm>
              <a:off x="3644162" y="3393123"/>
              <a:ext cx="321664" cy="35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4" name="Picture 5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71792" y="3382594"/>
              <a:ext cx="926801" cy="610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23280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2. Object </a:t>
            </a:r>
            <a:r>
              <a:rPr lang="ko-KR" altLang="en-US" b="1" dirty="0" smtClean="0">
                <a:solidFill>
                  <a:schemeClr val="bg1"/>
                </a:solidFill>
              </a:rPr>
              <a:t>표현 기법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4" y="711725"/>
            <a:ext cx="3594961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</a:t>
            </a:r>
            <a:r>
              <a:rPr lang="en-US" altLang="ko-KR" sz="1200" b="1" dirty="0"/>
              <a:t>. </a:t>
            </a:r>
            <a:r>
              <a:rPr lang="en-US" altLang="ko-KR" sz="1200" b="1" dirty="0" smtClean="0"/>
              <a:t>Vessel – </a:t>
            </a:r>
            <a:r>
              <a:rPr lang="ko-KR" altLang="en-US" sz="1200" b="1" dirty="0" smtClean="0"/>
              <a:t>크기 변화에 따른 기본형 적용</a:t>
            </a:r>
            <a:endParaRPr lang="ko-KR" altLang="en-US" sz="1200" b="1" dirty="0"/>
          </a:p>
        </p:txBody>
      </p:sp>
      <p:grpSp>
        <p:nvGrpSpPr>
          <p:cNvPr id="7" name="그룹 6"/>
          <p:cNvGrpSpPr/>
          <p:nvPr/>
        </p:nvGrpSpPr>
        <p:grpSpPr>
          <a:xfrm>
            <a:off x="3378110" y="4206244"/>
            <a:ext cx="3950343" cy="2535660"/>
            <a:chOff x="1043608" y="1280393"/>
            <a:chExt cx="7056784" cy="4529634"/>
          </a:xfrm>
        </p:grpSpPr>
        <p:sp>
          <p:nvSpPr>
            <p:cNvPr id="8" name="직사각형 7"/>
            <p:cNvSpPr/>
            <p:nvPr/>
          </p:nvSpPr>
          <p:spPr>
            <a:xfrm>
              <a:off x="1043608" y="2780928"/>
              <a:ext cx="7056784" cy="15841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8"/>
            <p:cNvCxnSpPr/>
            <p:nvPr/>
          </p:nvCxnSpPr>
          <p:spPr>
            <a:xfrm flipH="1">
              <a:off x="1259632" y="4683125"/>
              <a:ext cx="254844" cy="8341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V="1">
              <a:off x="1259632" y="5326063"/>
              <a:ext cx="1383555" cy="1911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1259632" y="5517232"/>
              <a:ext cx="1378793" cy="2880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V="1">
              <a:off x="2638425" y="2746033"/>
              <a:ext cx="5317951" cy="3059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643187" y="5326063"/>
              <a:ext cx="0" cy="4839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V="1">
              <a:off x="6516216" y="1459384"/>
              <a:ext cx="0" cy="3600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7634288" y="2095823"/>
              <a:ext cx="0" cy="3600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V="1">
              <a:off x="7956376" y="1916832"/>
              <a:ext cx="0" cy="8292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6516216" y="1459384"/>
              <a:ext cx="1118072" cy="6364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V="1">
              <a:off x="7634288" y="1916832"/>
              <a:ext cx="322088" cy="1789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flipV="1">
              <a:off x="6516216" y="1280393"/>
              <a:ext cx="322088" cy="1789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6838304" y="1280393"/>
              <a:ext cx="1118072" cy="6364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flipV="1">
              <a:off x="2638425" y="2602016"/>
              <a:ext cx="5317951" cy="3059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그룹 21"/>
          <p:cNvGrpSpPr/>
          <p:nvPr/>
        </p:nvGrpSpPr>
        <p:grpSpPr>
          <a:xfrm>
            <a:off x="2872746" y="4437525"/>
            <a:ext cx="2244172" cy="1440497"/>
            <a:chOff x="1769008" y="1639404"/>
            <a:chExt cx="7056784" cy="4529634"/>
          </a:xfrm>
        </p:grpSpPr>
        <p:grpSp>
          <p:nvGrpSpPr>
            <p:cNvPr id="23" name="그룹 22"/>
            <p:cNvGrpSpPr/>
            <p:nvPr/>
          </p:nvGrpSpPr>
          <p:grpSpPr>
            <a:xfrm>
              <a:off x="1769008" y="1639404"/>
              <a:ext cx="7056784" cy="4529634"/>
              <a:chOff x="1043608" y="1280393"/>
              <a:chExt cx="7056784" cy="4529634"/>
            </a:xfrm>
          </p:grpSpPr>
          <p:sp>
            <p:nvSpPr>
              <p:cNvPr id="25" name="직사각형 24"/>
              <p:cNvSpPr/>
              <p:nvPr/>
            </p:nvSpPr>
            <p:spPr>
              <a:xfrm>
                <a:off x="1043608" y="2780928"/>
                <a:ext cx="7056784" cy="15841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6" name="직선 연결선 25"/>
              <p:cNvCxnSpPr/>
              <p:nvPr/>
            </p:nvCxnSpPr>
            <p:spPr>
              <a:xfrm flipH="1">
                <a:off x="1259632" y="4683125"/>
                <a:ext cx="254844" cy="83410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/>
              <p:cNvCxnSpPr/>
              <p:nvPr/>
            </p:nvCxnSpPr>
            <p:spPr>
              <a:xfrm flipV="1">
                <a:off x="1259632" y="5326063"/>
                <a:ext cx="1383555" cy="19116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1259632" y="5517232"/>
                <a:ext cx="1378793" cy="28803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>
              <a:xfrm flipV="1">
                <a:off x="2638425" y="2746033"/>
                <a:ext cx="5317951" cy="305923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>
              <a:xfrm>
                <a:off x="2643187" y="5326063"/>
                <a:ext cx="0" cy="483964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>
              <a:xfrm flipV="1">
                <a:off x="6516216" y="1459384"/>
                <a:ext cx="0" cy="36004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>
              <a:xfrm flipV="1">
                <a:off x="7634288" y="2095823"/>
                <a:ext cx="0" cy="36004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>
              <a:xfrm flipV="1">
                <a:off x="7956376" y="1916832"/>
                <a:ext cx="0" cy="82920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>
                <a:off x="6516216" y="1459384"/>
                <a:ext cx="1118072" cy="63643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>
              <a:xfrm flipV="1">
                <a:off x="7634288" y="1916832"/>
                <a:ext cx="322088" cy="17899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/>
              <p:cNvCxnSpPr/>
              <p:nvPr/>
            </p:nvCxnSpPr>
            <p:spPr>
              <a:xfrm flipV="1">
                <a:off x="6516216" y="1280393"/>
                <a:ext cx="322088" cy="17899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/>
              <p:cNvCxnSpPr/>
              <p:nvPr/>
            </p:nvCxnSpPr>
            <p:spPr>
              <a:xfrm>
                <a:off x="6838304" y="1280393"/>
                <a:ext cx="1118072" cy="63643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/>
              <p:cNvCxnSpPr/>
              <p:nvPr/>
            </p:nvCxnSpPr>
            <p:spPr>
              <a:xfrm flipV="1">
                <a:off x="2638425" y="2602016"/>
                <a:ext cx="5317951" cy="305923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직사각형 23"/>
            <p:cNvSpPr/>
            <p:nvPr/>
          </p:nvSpPr>
          <p:spPr>
            <a:xfrm>
              <a:off x="2021036" y="3196516"/>
              <a:ext cx="6552728" cy="147102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6083631" y="4739447"/>
            <a:ext cx="2750489" cy="1765492"/>
            <a:chOff x="1769008" y="1639404"/>
            <a:chExt cx="7056784" cy="4529634"/>
          </a:xfrm>
        </p:grpSpPr>
        <p:grpSp>
          <p:nvGrpSpPr>
            <p:cNvPr id="40" name="그룹 39"/>
            <p:cNvGrpSpPr/>
            <p:nvPr/>
          </p:nvGrpSpPr>
          <p:grpSpPr>
            <a:xfrm>
              <a:off x="1769008" y="1639404"/>
              <a:ext cx="7056784" cy="4529634"/>
              <a:chOff x="1043608" y="1280393"/>
              <a:chExt cx="7056784" cy="4529634"/>
            </a:xfrm>
          </p:grpSpPr>
          <p:sp>
            <p:nvSpPr>
              <p:cNvPr id="42" name="직사각형 41"/>
              <p:cNvSpPr/>
              <p:nvPr/>
            </p:nvSpPr>
            <p:spPr>
              <a:xfrm>
                <a:off x="1043608" y="2780928"/>
                <a:ext cx="7056784" cy="15841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43" name="직선 연결선 42"/>
              <p:cNvCxnSpPr/>
              <p:nvPr/>
            </p:nvCxnSpPr>
            <p:spPr>
              <a:xfrm flipH="1">
                <a:off x="1259632" y="4683125"/>
                <a:ext cx="254844" cy="83410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>
              <a:xfrm flipV="1">
                <a:off x="1259632" y="5326063"/>
                <a:ext cx="1383555" cy="19116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/>
              <p:nvPr/>
            </p:nvCxnSpPr>
            <p:spPr>
              <a:xfrm>
                <a:off x="1259632" y="5517232"/>
                <a:ext cx="1378793" cy="28803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/>
              <p:nvPr/>
            </p:nvCxnSpPr>
            <p:spPr>
              <a:xfrm flipV="1">
                <a:off x="2638425" y="2746033"/>
                <a:ext cx="5317951" cy="305923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>
                <a:off x="2643187" y="5326063"/>
                <a:ext cx="0" cy="483964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 flipV="1">
                <a:off x="6516216" y="1459384"/>
                <a:ext cx="0" cy="36004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>
              <a:xfrm flipV="1">
                <a:off x="7634288" y="2095823"/>
                <a:ext cx="0" cy="36004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>
              <a:xfrm flipV="1">
                <a:off x="7956376" y="1916832"/>
                <a:ext cx="0" cy="82920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>
              <a:xfrm>
                <a:off x="6516216" y="1459384"/>
                <a:ext cx="1118072" cy="63643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>
              <a:xfrm flipV="1">
                <a:off x="7634288" y="1916832"/>
                <a:ext cx="322088" cy="17899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>
              <a:xfrm flipV="1">
                <a:off x="6516216" y="1280393"/>
                <a:ext cx="322088" cy="17899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53"/>
              <p:cNvCxnSpPr/>
              <p:nvPr/>
            </p:nvCxnSpPr>
            <p:spPr>
              <a:xfrm>
                <a:off x="6838304" y="1280393"/>
                <a:ext cx="1118072" cy="63643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54"/>
              <p:cNvCxnSpPr/>
              <p:nvPr/>
            </p:nvCxnSpPr>
            <p:spPr>
              <a:xfrm flipV="1">
                <a:off x="2638425" y="2602016"/>
                <a:ext cx="5317951" cy="305923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직사각형 40"/>
            <p:cNvSpPr/>
            <p:nvPr/>
          </p:nvSpPr>
          <p:spPr>
            <a:xfrm>
              <a:off x="2021036" y="3196516"/>
              <a:ext cx="6552728" cy="147102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646953" y="4337550"/>
            <a:ext cx="2788056" cy="1789607"/>
            <a:chOff x="1769008" y="1639404"/>
            <a:chExt cx="7056784" cy="4529634"/>
          </a:xfrm>
        </p:grpSpPr>
        <p:grpSp>
          <p:nvGrpSpPr>
            <p:cNvPr id="57" name="그룹 56"/>
            <p:cNvGrpSpPr/>
            <p:nvPr/>
          </p:nvGrpSpPr>
          <p:grpSpPr>
            <a:xfrm>
              <a:off x="1769008" y="1639404"/>
              <a:ext cx="7056784" cy="4529634"/>
              <a:chOff x="1043608" y="1280393"/>
              <a:chExt cx="7056784" cy="4529634"/>
            </a:xfrm>
          </p:grpSpPr>
          <p:sp>
            <p:nvSpPr>
              <p:cNvPr id="59" name="직사각형 58"/>
              <p:cNvSpPr/>
              <p:nvPr/>
            </p:nvSpPr>
            <p:spPr>
              <a:xfrm>
                <a:off x="1043608" y="2780928"/>
                <a:ext cx="7056784" cy="15841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60" name="직선 연결선 59"/>
              <p:cNvCxnSpPr/>
              <p:nvPr/>
            </p:nvCxnSpPr>
            <p:spPr>
              <a:xfrm flipH="1">
                <a:off x="1259632" y="4683125"/>
                <a:ext cx="254844" cy="83410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 flipV="1">
                <a:off x="1259632" y="5326063"/>
                <a:ext cx="1383555" cy="19116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연결선 61"/>
              <p:cNvCxnSpPr/>
              <p:nvPr/>
            </p:nvCxnSpPr>
            <p:spPr>
              <a:xfrm>
                <a:off x="1259632" y="5517232"/>
                <a:ext cx="1378793" cy="28803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/>
              <p:cNvCxnSpPr/>
              <p:nvPr/>
            </p:nvCxnSpPr>
            <p:spPr>
              <a:xfrm flipV="1">
                <a:off x="2638425" y="2746033"/>
                <a:ext cx="5317951" cy="305923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/>
              <p:cNvCxnSpPr/>
              <p:nvPr/>
            </p:nvCxnSpPr>
            <p:spPr>
              <a:xfrm>
                <a:off x="2643187" y="5326063"/>
                <a:ext cx="0" cy="483964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연결선 64"/>
              <p:cNvCxnSpPr/>
              <p:nvPr/>
            </p:nvCxnSpPr>
            <p:spPr>
              <a:xfrm flipV="1">
                <a:off x="6516216" y="1459384"/>
                <a:ext cx="0" cy="36004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65"/>
              <p:cNvCxnSpPr/>
              <p:nvPr/>
            </p:nvCxnSpPr>
            <p:spPr>
              <a:xfrm flipV="1">
                <a:off x="7634288" y="2095823"/>
                <a:ext cx="0" cy="36004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연결선 66"/>
              <p:cNvCxnSpPr/>
              <p:nvPr/>
            </p:nvCxnSpPr>
            <p:spPr>
              <a:xfrm flipV="1">
                <a:off x="7956376" y="1916832"/>
                <a:ext cx="0" cy="82920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/>
              <p:cNvCxnSpPr/>
              <p:nvPr/>
            </p:nvCxnSpPr>
            <p:spPr>
              <a:xfrm>
                <a:off x="6516216" y="1459384"/>
                <a:ext cx="1118072" cy="63643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68"/>
              <p:cNvCxnSpPr/>
              <p:nvPr/>
            </p:nvCxnSpPr>
            <p:spPr>
              <a:xfrm flipV="1">
                <a:off x="7634288" y="1916832"/>
                <a:ext cx="322088" cy="17899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직선 연결선 69"/>
              <p:cNvCxnSpPr/>
              <p:nvPr/>
            </p:nvCxnSpPr>
            <p:spPr>
              <a:xfrm flipV="1">
                <a:off x="6516216" y="1280393"/>
                <a:ext cx="322088" cy="17899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직선 연결선 70"/>
              <p:cNvCxnSpPr/>
              <p:nvPr/>
            </p:nvCxnSpPr>
            <p:spPr>
              <a:xfrm>
                <a:off x="6838304" y="1280393"/>
                <a:ext cx="1118072" cy="63643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직선 연결선 71"/>
              <p:cNvCxnSpPr/>
              <p:nvPr/>
            </p:nvCxnSpPr>
            <p:spPr>
              <a:xfrm flipV="1">
                <a:off x="2638425" y="2602016"/>
                <a:ext cx="5317951" cy="305923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직사각형 57"/>
            <p:cNvSpPr/>
            <p:nvPr/>
          </p:nvSpPr>
          <p:spPr>
            <a:xfrm>
              <a:off x="2021036" y="3196516"/>
              <a:ext cx="6552728" cy="147102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3" name="직사각형 72"/>
          <p:cNvSpPr/>
          <p:nvPr/>
        </p:nvSpPr>
        <p:spPr>
          <a:xfrm>
            <a:off x="149562" y="2063434"/>
            <a:ext cx="3511843" cy="7883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크기 별 능동적 변화가 가능한 바닥 모델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832988" y="4289053"/>
            <a:ext cx="16887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dirty="0" smtClean="0">
                <a:solidFill>
                  <a:schemeClr val="tx1"/>
                </a:solidFill>
              </a:rPr>
              <a:t>크기 선박 </a:t>
            </a:r>
            <a:r>
              <a:rPr lang="ko-KR" altLang="en-US" sz="900" dirty="0" err="1" smtClean="0">
                <a:solidFill>
                  <a:schemeClr val="tx1"/>
                </a:solidFill>
              </a:rPr>
              <a:t>부터</a:t>
            </a:r>
            <a:r>
              <a:rPr lang="ko-KR" altLang="en-US" sz="900" dirty="0" smtClean="0">
                <a:solidFill>
                  <a:schemeClr val="tx1"/>
                </a:solidFill>
              </a:rPr>
              <a:t> 최대 크기 선박을 고려</a:t>
            </a:r>
            <a:r>
              <a:rPr lang="ko-KR" altLang="en-US" sz="900" dirty="0" smtClean="0"/>
              <a:t>한 </a:t>
            </a:r>
            <a:r>
              <a:rPr lang="en-US" altLang="ko-KR" sz="900" dirty="0" smtClean="0">
                <a:solidFill>
                  <a:schemeClr val="tx1"/>
                </a:solidFill>
              </a:rPr>
              <a:t>10 </a:t>
            </a:r>
            <a:r>
              <a:rPr lang="ko-KR" altLang="en-US" sz="900" dirty="0" smtClean="0">
                <a:solidFill>
                  <a:schemeClr val="tx1"/>
                </a:solidFill>
              </a:rPr>
              <a:t>종의 배의 하부 모델 </a:t>
            </a:r>
            <a:r>
              <a:rPr lang="en-US" altLang="ko-KR" sz="900" dirty="0" smtClean="0">
                <a:solidFill>
                  <a:schemeClr val="tx1"/>
                </a:solidFill>
              </a:rPr>
              <a:t>(</a:t>
            </a:r>
            <a:r>
              <a:rPr lang="ko-KR" altLang="en-US" sz="900" dirty="0" smtClean="0">
                <a:solidFill>
                  <a:schemeClr val="tx1"/>
                </a:solidFill>
              </a:rPr>
              <a:t>예시</a:t>
            </a:r>
            <a:r>
              <a:rPr lang="en-US" altLang="ko-KR" sz="900" dirty="0" smtClean="0">
                <a:solidFill>
                  <a:schemeClr val="tx1"/>
                </a:solidFill>
              </a:rPr>
              <a:t>)</a:t>
            </a:r>
            <a:endParaRPr lang="ko-KR" altLang="en-US" sz="900" dirty="0"/>
          </a:p>
        </p:txBody>
      </p:sp>
      <p:grpSp>
        <p:nvGrpSpPr>
          <p:cNvPr id="75" name="그룹 74"/>
          <p:cNvGrpSpPr/>
          <p:nvPr/>
        </p:nvGrpSpPr>
        <p:grpSpPr>
          <a:xfrm>
            <a:off x="4461361" y="1443615"/>
            <a:ext cx="3950343" cy="2535660"/>
            <a:chOff x="1043608" y="1280393"/>
            <a:chExt cx="7056784" cy="4529634"/>
          </a:xfrm>
        </p:grpSpPr>
        <p:sp>
          <p:nvSpPr>
            <p:cNvPr id="76" name="직사각형 75"/>
            <p:cNvSpPr/>
            <p:nvPr/>
          </p:nvSpPr>
          <p:spPr>
            <a:xfrm>
              <a:off x="1043608" y="2780928"/>
              <a:ext cx="7056784" cy="15841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7" name="직선 연결선 76"/>
            <p:cNvCxnSpPr/>
            <p:nvPr/>
          </p:nvCxnSpPr>
          <p:spPr>
            <a:xfrm flipH="1">
              <a:off x="1259632" y="4683125"/>
              <a:ext cx="254844" cy="8341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 flipV="1">
              <a:off x="1259632" y="5326063"/>
              <a:ext cx="1383555" cy="1911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1259632" y="5517232"/>
              <a:ext cx="1378793" cy="2880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 flipV="1">
              <a:off x="2638425" y="2746033"/>
              <a:ext cx="5317951" cy="3059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2643187" y="5326063"/>
              <a:ext cx="0" cy="4839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 flipV="1">
              <a:off x="6516216" y="1459384"/>
              <a:ext cx="0" cy="3600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 flipV="1">
              <a:off x="7634288" y="2095823"/>
              <a:ext cx="0" cy="3600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 flipV="1">
              <a:off x="7956376" y="1916832"/>
              <a:ext cx="0" cy="8292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516216" y="1459384"/>
              <a:ext cx="1118072" cy="6364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 flipV="1">
              <a:off x="7634288" y="1916832"/>
              <a:ext cx="322088" cy="1789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 flipV="1">
              <a:off x="6516216" y="1280393"/>
              <a:ext cx="322088" cy="1789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6838304" y="1280393"/>
              <a:ext cx="1118072" cy="6364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 flipV="1">
              <a:off x="2638425" y="2602016"/>
              <a:ext cx="5317951" cy="3059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직사각형 89"/>
          <p:cNvSpPr/>
          <p:nvPr/>
        </p:nvSpPr>
        <p:spPr>
          <a:xfrm>
            <a:off x="4746034" y="2293867"/>
            <a:ext cx="3511843" cy="7883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크기 별 능동적 변화가 가능한 바닥 모델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91" name="직선 화살표 연결선 90"/>
          <p:cNvCxnSpPr/>
          <p:nvPr/>
        </p:nvCxnSpPr>
        <p:spPr>
          <a:xfrm>
            <a:off x="2645970" y="2427128"/>
            <a:ext cx="3596992" cy="0"/>
          </a:xfrm>
          <a:prstGeom prst="straightConnector1">
            <a:avLst/>
          </a:prstGeom>
          <a:ln w="127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/>
          <p:cNvCxnSpPr/>
          <p:nvPr/>
        </p:nvCxnSpPr>
        <p:spPr>
          <a:xfrm flipV="1">
            <a:off x="6794618" y="3265714"/>
            <a:ext cx="0" cy="973319"/>
          </a:xfrm>
          <a:prstGeom prst="straightConnector1">
            <a:avLst/>
          </a:prstGeom>
          <a:ln w="127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직사각형 92"/>
          <p:cNvSpPr/>
          <p:nvPr/>
        </p:nvSpPr>
        <p:spPr>
          <a:xfrm>
            <a:off x="3250771" y="2071156"/>
            <a:ext cx="3190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b="1" u="sng" dirty="0" smtClean="0"/>
              <a:t>선박 </a:t>
            </a:r>
            <a:r>
              <a:rPr lang="ko-KR" altLang="en-US" sz="900" b="1" u="sng" dirty="0" err="1" smtClean="0"/>
              <a:t>덱에</a:t>
            </a:r>
            <a:r>
              <a:rPr lang="ko-KR" altLang="en-US" sz="900" b="1" u="sng" dirty="0" smtClean="0"/>
              <a:t> 대한 크기 정보를 받아 </a:t>
            </a:r>
            <a:r>
              <a:rPr lang="ko-KR" altLang="en-US" sz="900" dirty="0" smtClean="0"/>
              <a:t>바닥으로 우선 표현 하며</a:t>
            </a:r>
            <a:r>
              <a:rPr lang="en-US" altLang="ko-KR" sz="900" dirty="0" smtClean="0"/>
              <a:t>,</a:t>
            </a:r>
            <a:r>
              <a:rPr lang="ko-KR" altLang="en-US" sz="900" dirty="0" smtClean="0"/>
              <a:t> </a:t>
            </a:r>
            <a:endParaRPr lang="en-US" altLang="ko-KR" sz="900" dirty="0" smtClean="0"/>
          </a:p>
          <a:p>
            <a:r>
              <a:rPr lang="ko-KR" altLang="en-US" sz="900" dirty="0" smtClean="0"/>
              <a:t>모델에서 알맞은 값의 배의 하부 모델 요청</a:t>
            </a:r>
            <a:endParaRPr lang="ko-KR" altLang="en-US" sz="900" dirty="0"/>
          </a:p>
        </p:txBody>
      </p:sp>
      <p:sp>
        <p:nvSpPr>
          <p:cNvPr id="94" name="직사각형 93"/>
          <p:cNvSpPr/>
          <p:nvPr/>
        </p:nvSpPr>
        <p:spPr>
          <a:xfrm>
            <a:off x="6842606" y="3859704"/>
            <a:ext cx="2360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dirty="0" smtClean="0"/>
              <a:t>배의 </a:t>
            </a:r>
            <a:r>
              <a:rPr lang="ko-KR" altLang="en-US" sz="900" dirty="0"/>
              <a:t>하부 모델은 사이즈 별로 여러 가지를  기 제작하여 준비한다</a:t>
            </a:r>
            <a:r>
              <a:rPr lang="en-US" altLang="ko-KR" sz="900" dirty="0" smtClean="0"/>
              <a:t>,</a:t>
            </a:r>
            <a:endParaRPr lang="ko-KR" altLang="en-US" sz="900" dirty="0"/>
          </a:p>
        </p:txBody>
      </p:sp>
      <p:sp>
        <p:nvSpPr>
          <p:cNvPr id="95" name="직사각형 94"/>
          <p:cNvSpPr/>
          <p:nvPr/>
        </p:nvSpPr>
        <p:spPr>
          <a:xfrm>
            <a:off x="7568437" y="2774986"/>
            <a:ext cx="1738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900" dirty="0" smtClean="0"/>
              <a:t>요청한 크기와 흡사한 바닥 및 </a:t>
            </a:r>
            <a:endParaRPr lang="en-US" altLang="ko-KR" sz="900" dirty="0" smtClean="0"/>
          </a:p>
          <a:p>
            <a:r>
              <a:rPr lang="ko-KR" altLang="en-US" sz="900" dirty="0" smtClean="0"/>
              <a:t>하부 모델의 조합</a:t>
            </a:r>
            <a:endParaRPr lang="en-US" altLang="ko-KR" sz="900" dirty="0" smtClean="0"/>
          </a:p>
        </p:txBody>
      </p:sp>
      <p:sp>
        <p:nvSpPr>
          <p:cNvPr id="96" name="TextBox 95"/>
          <p:cNvSpPr txBox="1"/>
          <p:nvPr/>
        </p:nvSpPr>
        <p:spPr>
          <a:xfrm>
            <a:off x="3022490" y="2058918"/>
            <a:ext cx="400953" cy="352903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/>
              <a:t>①</a:t>
            </a:r>
            <a:endParaRPr lang="ko-KR" altLang="en-US" sz="1600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7322553" y="2745775"/>
            <a:ext cx="400953" cy="352903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②</a:t>
            </a:r>
            <a:endParaRPr lang="ko-KR" altLang="en-US" sz="1600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6855399" y="3589286"/>
            <a:ext cx="1414905" cy="352903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ko-KR" altLang="en-US" sz="1400" b="1" u="sng" dirty="0" smtClean="0"/>
              <a:t>미리 제작 준비</a:t>
            </a:r>
            <a:endParaRPr lang="ko-KR" altLang="en-US" sz="1400" b="1" u="sng" dirty="0"/>
          </a:p>
        </p:txBody>
      </p:sp>
      <p:sp>
        <p:nvSpPr>
          <p:cNvPr id="100" name="TextBox 99"/>
          <p:cNvSpPr txBox="1"/>
          <p:nvPr/>
        </p:nvSpPr>
        <p:spPr>
          <a:xfrm>
            <a:off x="666514" y="1033795"/>
            <a:ext cx="572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항만에 정박하는 배는 크기와 모양이 다양하기 때문에 </a:t>
            </a:r>
            <a:r>
              <a:rPr lang="en-US" altLang="ko-KR" sz="900" dirty="0" smtClean="0"/>
              <a:t>3D </a:t>
            </a:r>
            <a:r>
              <a:rPr lang="ko-KR" altLang="en-US" sz="900" dirty="0" smtClean="0"/>
              <a:t>모델링으로 모두 미리 제작할 수가 없다</a:t>
            </a:r>
            <a:r>
              <a:rPr lang="en-US" altLang="ko-KR" sz="900" dirty="0" smtClean="0"/>
              <a:t>.</a:t>
            </a:r>
          </a:p>
          <a:p>
            <a:r>
              <a:rPr lang="ko-KR" altLang="en-US" sz="900" dirty="0" smtClean="0"/>
              <a:t>따라서 정형화된 패턴으로 정보를 분석 적용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새로운 선박의 모델링을 자동으로 생성하는 시스템이 필요하다</a:t>
            </a:r>
            <a:r>
              <a:rPr lang="en-US" altLang="ko-KR" sz="9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42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5033"/>
              </p:ext>
            </p:extLst>
          </p:nvPr>
        </p:nvGraphicFramePr>
        <p:xfrm>
          <a:off x="651391" y="1075826"/>
          <a:ext cx="8589713" cy="4392812"/>
        </p:xfrm>
        <a:graphic>
          <a:graphicData uri="http://schemas.openxmlformats.org/drawingml/2006/table">
            <a:tbl>
              <a:tblPr/>
              <a:tblGrid>
                <a:gridCol w="1591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8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Type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View Mode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Touch  Interaction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6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Zoom In</a:t>
                      </a:r>
                      <a:endParaRPr kumimoji="0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Zoom Out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마우스 </a:t>
                      </a:r>
                      <a:r>
                        <a:rPr kumimoji="0" lang="ko-KR" alt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휠을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전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후방으로 롤링 시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Zoom In(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확대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/ Out(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축소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709207"/>
                  </a:ext>
                </a:extLst>
              </a:tr>
              <a:tr h="4746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Left Button Click &amp; Drag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마우스 왼쪽 버튼 클릭과 동시에 드래그 시 스크린 속 뷰 위치 이동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(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카메라 앵글 동일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sym typeface="Wingdings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그룹 10"/>
          <p:cNvGrpSpPr/>
          <p:nvPr/>
        </p:nvGrpSpPr>
        <p:grpSpPr>
          <a:xfrm>
            <a:off x="662660" y="3512844"/>
            <a:ext cx="568783" cy="576162"/>
            <a:chOff x="6957409" y="4128378"/>
            <a:chExt cx="801961" cy="822663"/>
          </a:xfrm>
        </p:grpSpPr>
        <p:pic>
          <p:nvPicPr>
            <p:cNvPr id="12" name="Picture 4" descr="ê´ë ¨ ì´ë¯¸ì§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409" y="4149080"/>
              <a:ext cx="801961" cy="801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그룹 12"/>
            <p:cNvGrpSpPr/>
            <p:nvPr/>
          </p:nvGrpSpPr>
          <p:grpSpPr>
            <a:xfrm>
              <a:off x="7101425" y="4128378"/>
              <a:ext cx="216024" cy="216024"/>
              <a:chOff x="5903009" y="2742480"/>
              <a:chExt cx="216024" cy="216024"/>
            </a:xfrm>
          </p:grpSpPr>
          <p:sp>
            <p:nvSpPr>
              <p:cNvPr id="14" name="타원 13"/>
              <p:cNvSpPr/>
              <p:nvPr/>
            </p:nvSpPr>
            <p:spPr>
              <a:xfrm>
                <a:off x="5903009" y="2742480"/>
                <a:ext cx="216024" cy="2160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5963210" y="2802681"/>
                <a:ext cx="95622" cy="95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7031970" y="3854826"/>
            <a:ext cx="1837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smtClean="0"/>
              <a:t>마우스 왼쪽 버튼을 누르고 있을 때 해당 기능이 활성화 됨</a:t>
            </a:r>
            <a:endParaRPr lang="en-US" altLang="ko-KR" sz="800" dirty="0" smtClean="0"/>
          </a:p>
        </p:txBody>
      </p:sp>
      <p:grpSp>
        <p:nvGrpSpPr>
          <p:cNvPr id="3" name="그룹 2"/>
          <p:cNvGrpSpPr/>
          <p:nvPr/>
        </p:nvGrpSpPr>
        <p:grpSpPr>
          <a:xfrm>
            <a:off x="6638147" y="4829933"/>
            <a:ext cx="2001660" cy="310015"/>
            <a:chOff x="6427743" y="3309013"/>
            <a:chExt cx="1116388" cy="172905"/>
          </a:xfrm>
        </p:grpSpPr>
        <p:grpSp>
          <p:nvGrpSpPr>
            <p:cNvPr id="30" name="그룹 29"/>
            <p:cNvGrpSpPr/>
            <p:nvPr/>
          </p:nvGrpSpPr>
          <p:grpSpPr>
            <a:xfrm>
              <a:off x="7371240" y="3309013"/>
              <a:ext cx="172891" cy="170726"/>
              <a:chOff x="6985538" y="4077878"/>
              <a:chExt cx="449373" cy="449373"/>
            </a:xfrm>
            <a:solidFill>
              <a:srgbClr val="FF0000"/>
            </a:solidFill>
          </p:grpSpPr>
          <p:grpSp>
            <p:nvGrpSpPr>
              <p:cNvPr id="31" name="그룹 30"/>
              <p:cNvGrpSpPr/>
              <p:nvPr/>
            </p:nvGrpSpPr>
            <p:grpSpPr>
              <a:xfrm>
                <a:off x="7138218" y="4077878"/>
                <a:ext cx="144016" cy="449373"/>
                <a:chOff x="7138218" y="4077878"/>
                <a:chExt cx="144016" cy="449373"/>
              </a:xfrm>
              <a:grpFill/>
            </p:grpSpPr>
            <p:sp>
              <p:nvSpPr>
                <p:cNvPr id="35" name="순서도: 추출 34"/>
                <p:cNvSpPr/>
                <p:nvPr/>
              </p:nvSpPr>
              <p:spPr>
                <a:xfrm>
                  <a:off x="7138218" y="4077878"/>
                  <a:ext cx="144016" cy="144016"/>
                </a:xfrm>
                <a:prstGeom prst="flowChartExtra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순서도: 추출 35"/>
                <p:cNvSpPr/>
                <p:nvPr/>
              </p:nvSpPr>
              <p:spPr>
                <a:xfrm rot="10800000">
                  <a:off x="7138218" y="4383235"/>
                  <a:ext cx="144016" cy="144016"/>
                </a:xfrm>
                <a:prstGeom prst="flowChartExtra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2" name="그룹 31"/>
              <p:cNvGrpSpPr/>
              <p:nvPr/>
            </p:nvGrpSpPr>
            <p:grpSpPr>
              <a:xfrm rot="16200000">
                <a:off x="7138217" y="4077878"/>
                <a:ext cx="144016" cy="449373"/>
                <a:chOff x="7138218" y="4077878"/>
                <a:chExt cx="144016" cy="449373"/>
              </a:xfrm>
              <a:grpFill/>
            </p:grpSpPr>
            <p:sp>
              <p:nvSpPr>
                <p:cNvPr id="33" name="순서도: 추출 32"/>
                <p:cNvSpPr/>
                <p:nvPr/>
              </p:nvSpPr>
              <p:spPr>
                <a:xfrm>
                  <a:off x="7138218" y="4077878"/>
                  <a:ext cx="144016" cy="144016"/>
                </a:xfrm>
                <a:prstGeom prst="flowChartExtra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" name="순서도: 추출 33"/>
                <p:cNvSpPr/>
                <p:nvPr/>
              </p:nvSpPr>
              <p:spPr>
                <a:xfrm rot="10800000">
                  <a:off x="7138218" y="4383235"/>
                  <a:ext cx="144016" cy="144016"/>
                </a:xfrm>
                <a:prstGeom prst="flowChartExtra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pic>
          <p:nvPicPr>
            <p:cNvPr id="37" name="Picture 8" descr="mouse iconì ëí ì´ë¯¸ì§ ê²ìê²°ê³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743" y="3317641"/>
              <a:ext cx="166359" cy="164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직선 화살표 연결선 37"/>
            <p:cNvCxnSpPr/>
            <p:nvPr/>
          </p:nvCxnSpPr>
          <p:spPr>
            <a:xfrm>
              <a:off x="6740745" y="3415094"/>
              <a:ext cx="50501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7031970" y="4328653"/>
            <a:ext cx="1963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smtClean="0"/>
              <a:t>기능활성화시 마우스 커서가 해당 아이콘으로 변경됨</a:t>
            </a:r>
            <a:r>
              <a:rPr lang="en-US" altLang="ko-KR" sz="800" dirty="0" smtClean="0"/>
              <a:t>.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68276" y="89012"/>
            <a:ext cx="38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2. </a:t>
            </a:r>
            <a:r>
              <a:rPr lang="en-US" altLang="ko-KR" b="1" dirty="0" smtClean="0">
                <a:solidFill>
                  <a:schemeClr val="bg1"/>
                </a:solidFill>
              </a:rPr>
              <a:t>2D/3D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039494" y="167840"/>
            <a:ext cx="1703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II. Mouse Gesture</a:t>
            </a:r>
          </a:p>
        </p:txBody>
      </p:sp>
      <p:sp>
        <p:nvSpPr>
          <p:cNvPr id="64" name="직사각형 63"/>
          <p:cNvSpPr/>
          <p:nvPr/>
        </p:nvSpPr>
        <p:spPr>
          <a:xfrm>
            <a:off x="3499351" y="1709829"/>
            <a:ext cx="2210650" cy="11945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5" name="그룹 64"/>
          <p:cNvGrpSpPr/>
          <p:nvPr/>
        </p:nvGrpSpPr>
        <p:grpSpPr>
          <a:xfrm>
            <a:off x="651391" y="1546509"/>
            <a:ext cx="586702" cy="586703"/>
            <a:chOff x="6012064" y="1474085"/>
            <a:chExt cx="575653" cy="575654"/>
          </a:xfrm>
        </p:grpSpPr>
        <p:pic>
          <p:nvPicPr>
            <p:cNvPr id="93" name="Picture 4" descr="ê´ë ¨ ì´ë¯¸ì§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064" y="1474085"/>
              <a:ext cx="575653" cy="575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4" name="직선 화살표 연결선 93"/>
            <p:cNvCxnSpPr/>
            <p:nvPr/>
          </p:nvCxnSpPr>
          <p:spPr>
            <a:xfrm>
              <a:off x="6352938" y="1567453"/>
              <a:ext cx="0" cy="1618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6936425" y="1660451"/>
            <a:ext cx="230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마우스 </a:t>
            </a:r>
            <a:r>
              <a:rPr lang="ko-KR" altLang="en-US" sz="900" dirty="0" err="1" smtClean="0"/>
              <a:t>휠을</a:t>
            </a:r>
            <a:r>
              <a:rPr lang="ko-KR" altLang="en-US" sz="900" dirty="0" smtClean="0"/>
              <a:t> 위 또는 아래로 조작 </a:t>
            </a:r>
            <a:r>
              <a:rPr lang="ko-KR" altLang="en-US" sz="900" dirty="0" err="1" smtClean="0"/>
              <a:t>했을때</a:t>
            </a:r>
            <a:r>
              <a:rPr lang="en-US" altLang="ko-KR" sz="900" dirty="0" smtClean="0"/>
              <a:t>, </a:t>
            </a:r>
          </a:p>
          <a:p>
            <a:r>
              <a:rPr lang="ko-KR" altLang="en-US" sz="900" dirty="0" smtClean="0"/>
              <a:t>카메라가 줌인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줌 아웃 처리</a:t>
            </a:r>
            <a:endParaRPr lang="en-US" altLang="ko-KR" sz="900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6928306" y="1994724"/>
            <a:ext cx="213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뒤로 당기면 확대</a:t>
            </a:r>
            <a:r>
              <a:rPr lang="en-US" altLang="ko-KR" sz="900" dirty="0" smtClean="0"/>
              <a:t>, </a:t>
            </a:r>
            <a:r>
              <a:rPr lang="ko-KR" altLang="en-US" sz="900" dirty="0" smtClean="0"/>
              <a:t>위로 밀면 아웃 처리</a:t>
            </a:r>
            <a:r>
              <a:rPr lang="en-US" altLang="ko-KR" sz="900" dirty="0" smtClean="0"/>
              <a:t>.</a:t>
            </a:r>
          </a:p>
        </p:txBody>
      </p:sp>
      <p:cxnSp>
        <p:nvCxnSpPr>
          <p:cNvPr id="70" name="꺾인 연결선 69"/>
          <p:cNvCxnSpPr>
            <a:stCxn id="69" idx="1"/>
            <a:endCxn id="72" idx="1"/>
          </p:cNvCxnSpPr>
          <p:nvPr/>
        </p:nvCxnSpPr>
        <p:spPr>
          <a:xfrm rot="10800000" flipH="1" flipV="1">
            <a:off x="3451851" y="1803868"/>
            <a:ext cx="782880" cy="1352577"/>
          </a:xfrm>
          <a:prstGeom prst="bentConnector3">
            <a:avLst>
              <a:gd name="adj1" fmla="val -29200"/>
            </a:avLst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/>
          <p:cNvGrpSpPr/>
          <p:nvPr/>
        </p:nvGrpSpPr>
        <p:grpSpPr>
          <a:xfrm>
            <a:off x="4263586" y="2983761"/>
            <a:ext cx="440859" cy="345372"/>
            <a:chOff x="727158" y="4437112"/>
            <a:chExt cx="1194914" cy="936104"/>
          </a:xfrm>
        </p:grpSpPr>
        <p:cxnSp>
          <p:nvCxnSpPr>
            <p:cNvPr id="77" name="직선 연결선 76"/>
            <p:cNvCxnSpPr/>
            <p:nvPr/>
          </p:nvCxnSpPr>
          <p:spPr>
            <a:xfrm>
              <a:off x="898172" y="4437112"/>
              <a:ext cx="499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898172" y="4593129"/>
              <a:ext cx="499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898172" y="4749147"/>
              <a:ext cx="499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727158" y="4905164"/>
              <a:ext cx="8410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898172" y="5061181"/>
              <a:ext cx="499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898172" y="5217199"/>
              <a:ext cx="499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898172" y="5373216"/>
              <a:ext cx="499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이등변 삼각형 83"/>
            <p:cNvSpPr/>
            <p:nvPr/>
          </p:nvSpPr>
          <p:spPr>
            <a:xfrm rot="16200000">
              <a:off x="1670267" y="4782824"/>
              <a:ext cx="258936" cy="244675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2" name="직사각형 71"/>
          <p:cNvSpPr/>
          <p:nvPr/>
        </p:nvSpPr>
        <p:spPr>
          <a:xfrm>
            <a:off x="4234731" y="3108679"/>
            <a:ext cx="57711" cy="95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7378628" y="2785513"/>
            <a:ext cx="1748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err="1" smtClean="0"/>
              <a:t>뷰</a:t>
            </a:r>
            <a:r>
              <a:rPr lang="ko-KR" altLang="en-US" sz="900" dirty="0" smtClean="0"/>
              <a:t> 줌인 아웃 기능 </a:t>
            </a:r>
            <a:r>
              <a:rPr lang="ko-KR" altLang="en-US" sz="900" dirty="0" err="1" smtClean="0"/>
              <a:t>수행시</a:t>
            </a:r>
            <a:r>
              <a:rPr lang="ko-KR" altLang="en-US" sz="900" dirty="0" smtClean="0"/>
              <a:t> 좌 상단 확대 비율 표시 노출</a:t>
            </a:r>
            <a:r>
              <a:rPr lang="en-US" altLang="ko-KR" sz="900" dirty="0" smtClean="0"/>
              <a:t>. </a:t>
            </a:r>
            <a:r>
              <a:rPr lang="ko-KR" altLang="en-US" sz="900" dirty="0" smtClean="0"/>
              <a:t>노출 후 기능 동작을 수행하지 않을 때 서서히 사라짐</a:t>
            </a:r>
            <a:r>
              <a:rPr lang="en-US" altLang="ko-KR" sz="900" dirty="0" smtClean="0"/>
              <a:t>.</a:t>
            </a:r>
          </a:p>
        </p:txBody>
      </p:sp>
      <p:pic>
        <p:nvPicPr>
          <p:cNvPr id="74" name="Picture 6" descr="compass iconì ëí ì´ë¯¸ì§ ê²ìê²°ê³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25" y="2940491"/>
            <a:ext cx="392352" cy="39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직선 화살표 연결선 74"/>
          <p:cNvCxnSpPr/>
          <p:nvPr/>
        </p:nvCxnSpPr>
        <p:spPr>
          <a:xfrm>
            <a:off x="4843715" y="3156445"/>
            <a:ext cx="1147699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632308" y="2925612"/>
            <a:ext cx="817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smtClean="0"/>
              <a:t>평시 디폴트 값은 방위각 정보가 노출</a:t>
            </a:r>
            <a:r>
              <a:rPr lang="en-US" altLang="ko-KR" sz="800" dirty="0" smtClean="0"/>
              <a:t>.</a:t>
            </a:r>
          </a:p>
        </p:txBody>
      </p:sp>
      <p:pic>
        <p:nvPicPr>
          <p:cNvPr id="118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29076" r="33560" b="40213"/>
          <a:stretch/>
        </p:blipFill>
        <p:spPr bwMode="auto">
          <a:xfrm>
            <a:off x="3499351" y="1691489"/>
            <a:ext cx="2205297" cy="12311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그룹 65"/>
          <p:cNvGrpSpPr/>
          <p:nvPr/>
        </p:nvGrpSpPr>
        <p:grpSpPr>
          <a:xfrm>
            <a:off x="3526479" y="1749878"/>
            <a:ext cx="137834" cy="107980"/>
            <a:chOff x="1697586" y="3573016"/>
            <a:chExt cx="503137" cy="432048"/>
          </a:xfrm>
        </p:grpSpPr>
        <p:cxnSp>
          <p:nvCxnSpPr>
            <p:cNvPr id="85" name="직선 연결선 84"/>
            <p:cNvCxnSpPr/>
            <p:nvPr/>
          </p:nvCxnSpPr>
          <p:spPr>
            <a:xfrm>
              <a:off x="1769594" y="3573016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1769594" y="3645024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1769594" y="3717032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1697586" y="3789040"/>
              <a:ext cx="35413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1769594" y="3861048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1769594" y="3933056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1769594" y="4005064"/>
              <a:ext cx="21011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이등변 삼각형 91"/>
            <p:cNvSpPr/>
            <p:nvPr/>
          </p:nvSpPr>
          <p:spPr>
            <a:xfrm rot="16200000">
              <a:off x="2089456" y="3737527"/>
              <a:ext cx="119509" cy="10302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9" name="모서리가 둥근 직사각형 68"/>
          <p:cNvSpPr/>
          <p:nvPr/>
        </p:nvSpPr>
        <p:spPr>
          <a:xfrm>
            <a:off x="3451851" y="1651718"/>
            <a:ext cx="246271" cy="304301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0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29076" r="33560" b="40213"/>
          <a:stretch/>
        </p:blipFill>
        <p:spPr bwMode="auto">
          <a:xfrm>
            <a:off x="3337873" y="3693605"/>
            <a:ext cx="2843364" cy="1587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왼쪽/오른쪽/위쪽/아래쪽 화살표 1"/>
          <p:cNvSpPr/>
          <p:nvPr/>
        </p:nvSpPr>
        <p:spPr>
          <a:xfrm>
            <a:off x="4267342" y="3989532"/>
            <a:ext cx="947136" cy="947136"/>
          </a:xfrm>
          <a:prstGeom prst="quadArrow">
            <a:avLst>
              <a:gd name="adj1" fmla="val 16869"/>
              <a:gd name="adj2" fmla="val 22500"/>
              <a:gd name="adj3" fmla="val 1525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6" name="그룹 55"/>
          <p:cNvGrpSpPr/>
          <p:nvPr/>
        </p:nvGrpSpPr>
        <p:grpSpPr>
          <a:xfrm>
            <a:off x="6260682" y="3798262"/>
            <a:ext cx="780114" cy="790235"/>
            <a:chOff x="6957409" y="4128378"/>
            <a:chExt cx="801961" cy="822663"/>
          </a:xfrm>
        </p:grpSpPr>
        <p:pic>
          <p:nvPicPr>
            <p:cNvPr id="57" name="Picture 4" descr="ê´ë ¨ ì´ë¯¸ì§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409" y="4149080"/>
              <a:ext cx="801961" cy="801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그룹 57"/>
            <p:cNvGrpSpPr/>
            <p:nvPr/>
          </p:nvGrpSpPr>
          <p:grpSpPr>
            <a:xfrm>
              <a:off x="7101425" y="4128378"/>
              <a:ext cx="216024" cy="216024"/>
              <a:chOff x="5903009" y="2742480"/>
              <a:chExt cx="216024" cy="216024"/>
            </a:xfrm>
          </p:grpSpPr>
          <p:sp>
            <p:nvSpPr>
              <p:cNvPr id="59" name="타원 58"/>
              <p:cNvSpPr/>
              <p:nvPr/>
            </p:nvSpPr>
            <p:spPr>
              <a:xfrm>
                <a:off x="5903009" y="2742480"/>
                <a:ext cx="216024" cy="2160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타원 59"/>
              <p:cNvSpPr/>
              <p:nvPr/>
            </p:nvSpPr>
            <p:spPr>
              <a:xfrm>
                <a:off x="5963210" y="2802681"/>
                <a:ext cx="95622" cy="95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1" name="그룹 60"/>
          <p:cNvGrpSpPr/>
          <p:nvPr/>
        </p:nvGrpSpPr>
        <p:grpSpPr>
          <a:xfrm>
            <a:off x="5991414" y="1699603"/>
            <a:ext cx="804691" cy="804692"/>
            <a:chOff x="6012064" y="1474085"/>
            <a:chExt cx="575653" cy="575654"/>
          </a:xfrm>
        </p:grpSpPr>
        <p:pic>
          <p:nvPicPr>
            <p:cNvPr id="62" name="Picture 4" descr="ê´ë ¨ ì´ë¯¸ì§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064" y="1474085"/>
              <a:ext cx="575653" cy="575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직선 화살표 연결선 62"/>
            <p:cNvCxnSpPr/>
            <p:nvPr/>
          </p:nvCxnSpPr>
          <p:spPr>
            <a:xfrm>
              <a:off x="6352938" y="1567453"/>
              <a:ext cx="0" cy="1618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13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2. Object </a:t>
            </a:r>
            <a:r>
              <a:rPr lang="ko-KR" altLang="en-US" b="1" dirty="0">
                <a:solidFill>
                  <a:schemeClr val="bg1"/>
                </a:solidFill>
              </a:rPr>
              <a:t>표현 기법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</a:t>
            </a:r>
            <a:r>
              <a:rPr lang="en-US" altLang="ko-KR" sz="1200" b="1" dirty="0"/>
              <a:t>. </a:t>
            </a:r>
            <a:r>
              <a:rPr lang="en-US" altLang="ko-KR" sz="1200" b="1" dirty="0" smtClean="0"/>
              <a:t>Vessel – </a:t>
            </a:r>
            <a:r>
              <a:rPr lang="ko-KR" altLang="en-US" sz="1200" b="1" dirty="0" smtClean="0"/>
              <a:t>조립</a:t>
            </a:r>
            <a:endParaRPr lang="ko-KR" altLang="en-US" sz="1200" b="1" dirty="0"/>
          </a:p>
        </p:txBody>
      </p:sp>
      <p:sp>
        <p:nvSpPr>
          <p:cNvPr id="7" name="직사각형 6"/>
          <p:cNvSpPr/>
          <p:nvPr/>
        </p:nvSpPr>
        <p:spPr>
          <a:xfrm>
            <a:off x="536575" y="2578677"/>
            <a:ext cx="4797448" cy="107697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 flipV="1">
            <a:off x="1170832" y="3475427"/>
            <a:ext cx="814648" cy="8706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 flipV="1">
            <a:off x="2089492" y="2678807"/>
            <a:ext cx="1715671" cy="8706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정육면체 9"/>
          <p:cNvSpPr/>
          <p:nvPr/>
        </p:nvSpPr>
        <p:spPr>
          <a:xfrm rot="10800000">
            <a:off x="1655308" y="2831585"/>
            <a:ext cx="909398" cy="1250423"/>
          </a:xfrm>
          <a:prstGeom prst="cube">
            <a:avLst>
              <a:gd name="adj" fmla="val 4063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 flipV="1">
            <a:off x="3974789" y="1872636"/>
            <a:ext cx="710745" cy="8706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 rot="10800000" flipV="1">
            <a:off x="2101222" y="2660763"/>
            <a:ext cx="1715671" cy="870689"/>
          </a:xfrm>
          <a:prstGeom prst="rect">
            <a:avLst/>
          </a:prstGeom>
          <a:noFill/>
          <a:ln w="12700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컨테이너 영역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 rot="10800000" flipV="1">
            <a:off x="712218" y="3462794"/>
            <a:ext cx="1715671" cy="870689"/>
          </a:xfrm>
          <a:prstGeom prst="rect">
            <a:avLst/>
          </a:prstGeom>
          <a:noFill/>
          <a:ln w="12700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컨테이너 영역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 rot="10800000" flipV="1">
            <a:off x="3463883" y="1846703"/>
            <a:ext cx="1715671" cy="870689"/>
          </a:xfrm>
          <a:prstGeom prst="rect">
            <a:avLst/>
          </a:prstGeom>
          <a:noFill/>
          <a:ln w="12700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컨테이너 영역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5" name="정육면체 14"/>
          <p:cNvSpPr/>
          <p:nvPr/>
        </p:nvSpPr>
        <p:spPr>
          <a:xfrm rot="10800000">
            <a:off x="3368812" y="1845684"/>
            <a:ext cx="909398" cy="1250423"/>
          </a:xfrm>
          <a:prstGeom prst="cube">
            <a:avLst>
              <a:gd name="adj" fmla="val 4063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1712" y="1462136"/>
            <a:ext cx="7922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Bridge </a:t>
            </a:r>
            <a:r>
              <a:rPr lang="ko-KR" altLang="en-US" sz="900" dirty="0" smtClean="0"/>
              <a:t>영역</a:t>
            </a:r>
            <a:endParaRPr lang="ko-KR" altLang="en-US" sz="900" dirty="0"/>
          </a:p>
        </p:txBody>
      </p:sp>
      <p:cxnSp>
        <p:nvCxnSpPr>
          <p:cNvPr id="17" name="직선 연결선 16"/>
          <p:cNvCxnSpPr/>
          <p:nvPr/>
        </p:nvCxnSpPr>
        <p:spPr>
          <a:xfrm>
            <a:off x="848732" y="2326373"/>
            <a:ext cx="511537" cy="0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1360269" y="2326373"/>
            <a:ext cx="568374" cy="790793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2669179" y="1652848"/>
            <a:ext cx="571347" cy="0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3240525" y="1651658"/>
            <a:ext cx="450077" cy="447365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7155" y="2134473"/>
            <a:ext cx="7922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Bridge </a:t>
            </a:r>
            <a:r>
              <a:rPr lang="ko-KR" altLang="en-US" sz="900" dirty="0" smtClean="0"/>
              <a:t>영역</a:t>
            </a:r>
            <a:endParaRPr lang="ko-KR" altLang="en-US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2179840" y="4629614"/>
            <a:ext cx="22097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u="sng" dirty="0" err="1" smtClean="0"/>
              <a:t>브릿지</a:t>
            </a:r>
            <a:r>
              <a:rPr lang="ko-KR" altLang="en-US" sz="900" b="1" u="sng" dirty="0" smtClean="0"/>
              <a:t> 영역에 대한 좌표 정보를 받아</a:t>
            </a:r>
            <a:endParaRPr lang="en-US" altLang="ko-KR" sz="900" b="1" u="sng" dirty="0" smtClean="0"/>
          </a:p>
          <a:p>
            <a:endParaRPr lang="en-US" altLang="ko-KR" sz="900" dirty="0"/>
          </a:p>
          <a:p>
            <a:r>
              <a:rPr lang="ko-KR" altLang="en-US" sz="900" dirty="0" smtClean="0"/>
              <a:t>해당 영역 크기의 </a:t>
            </a:r>
            <a:r>
              <a:rPr lang="ko-KR" altLang="en-US" sz="900" dirty="0" err="1" smtClean="0"/>
              <a:t>브릿지</a:t>
            </a:r>
            <a:r>
              <a:rPr lang="ko-KR" altLang="en-US" sz="900" dirty="0" smtClean="0"/>
              <a:t> 모델과 컨테이너 모델이 </a:t>
            </a:r>
            <a:endParaRPr lang="en-US" altLang="ko-KR" sz="900" dirty="0" smtClean="0"/>
          </a:p>
          <a:p>
            <a:r>
              <a:rPr lang="ko-KR" altLang="en-US" sz="900" dirty="0" smtClean="0"/>
              <a:t>그래픽 적으로 퀄리티가 떨어지지 않도록 컨테이너 영역을 확보하고 오브젝트 모델링을 조립한다</a:t>
            </a:r>
            <a:r>
              <a:rPr lang="en-US" altLang="ko-KR" sz="900" dirty="0" smtClean="0"/>
              <a:t>.</a:t>
            </a:r>
          </a:p>
          <a:p>
            <a:r>
              <a:rPr lang="ko-KR" altLang="en-US" sz="900" dirty="0" smtClean="0"/>
              <a:t>이때 </a:t>
            </a:r>
            <a:r>
              <a:rPr lang="ko-KR" altLang="en-US" sz="900" b="1" u="sng" dirty="0" smtClean="0"/>
              <a:t>굴뚝은 </a:t>
            </a:r>
            <a:r>
              <a:rPr lang="ko-KR" altLang="en-US" sz="900" b="1" u="sng" dirty="0" err="1" smtClean="0"/>
              <a:t>브릿지에</a:t>
            </a:r>
            <a:r>
              <a:rPr lang="ko-KR" altLang="en-US" sz="900" b="1" u="sng" dirty="0" smtClean="0"/>
              <a:t> 귀속된 형태로 </a:t>
            </a:r>
            <a:r>
              <a:rPr lang="ko-KR" altLang="en-US" sz="900" b="1" u="sng" dirty="0" err="1" smtClean="0"/>
              <a:t>어태치</a:t>
            </a:r>
            <a:r>
              <a:rPr lang="en-US" altLang="ko-KR" sz="900" b="1" u="sng" dirty="0" smtClean="0"/>
              <a:t>(</a:t>
            </a:r>
            <a:r>
              <a:rPr lang="ko-KR" altLang="en-US" sz="900" b="1" u="sng" dirty="0" smtClean="0"/>
              <a:t>붙임</a:t>
            </a:r>
            <a:r>
              <a:rPr lang="en-US" altLang="ko-KR" sz="900" b="1" u="sng" dirty="0" smtClean="0"/>
              <a:t>) </a:t>
            </a:r>
            <a:r>
              <a:rPr lang="ko-KR" altLang="en-US" sz="900" b="1" u="sng" dirty="0" smtClean="0"/>
              <a:t>한다</a:t>
            </a:r>
            <a:r>
              <a:rPr lang="en-US" altLang="ko-KR" sz="900" b="1" u="sng" dirty="0" smtClean="0"/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 rot="19734259">
            <a:off x="4158758" y="2668901"/>
            <a:ext cx="700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err="1" smtClean="0"/>
              <a:t>바닥모델</a:t>
            </a:r>
            <a:endParaRPr lang="en-US" altLang="ko-KR" sz="9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969976" y="4585652"/>
            <a:ext cx="316480" cy="278554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③</a:t>
            </a:r>
            <a:endParaRPr lang="ko-KR" altLang="en-US" sz="1600" b="1" dirty="0"/>
          </a:p>
        </p:txBody>
      </p:sp>
      <p:sp>
        <p:nvSpPr>
          <p:cNvPr id="26" name="직사각형 25"/>
          <p:cNvSpPr/>
          <p:nvPr/>
        </p:nvSpPr>
        <p:spPr>
          <a:xfrm>
            <a:off x="4373281" y="2526422"/>
            <a:ext cx="4889917" cy="10977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 flipV="1">
            <a:off x="7804860" y="1827077"/>
            <a:ext cx="820804" cy="8874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 rot="10800000" flipV="1">
            <a:off x="7357012" y="1780339"/>
            <a:ext cx="1748740" cy="887472"/>
          </a:xfrm>
          <a:prstGeom prst="rect">
            <a:avLst/>
          </a:prstGeom>
          <a:noFill/>
          <a:ln w="12700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24536" y="4627653"/>
            <a:ext cx="25322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err="1" smtClean="0"/>
              <a:t>브릿지</a:t>
            </a:r>
            <a:r>
              <a:rPr lang="ko-KR" altLang="en-US" sz="900" dirty="0" smtClean="0"/>
              <a:t> 위치 정보를 받게 되면</a:t>
            </a:r>
            <a:endParaRPr lang="en-US" altLang="ko-KR" sz="900" dirty="0" smtClean="0"/>
          </a:p>
          <a:p>
            <a:endParaRPr lang="en-US" altLang="ko-KR" sz="900" dirty="0"/>
          </a:p>
          <a:p>
            <a:r>
              <a:rPr lang="ko-KR" altLang="en-US" sz="900" dirty="0" smtClean="0"/>
              <a:t>바닥 모델에 해당 영역에 모델 배치 후</a:t>
            </a:r>
            <a:endParaRPr lang="en-US" altLang="ko-KR" sz="900" dirty="0" smtClean="0"/>
          </a:p>
          <a:p>
            <a:r>
              <a:rPr lang="ko-KR" altLang="en-US" sz="900" dirty="0" smtClean="0"/>
              <a:t>컨테이너를 </a:t>
            </a:r>
            <a:r>
              <a:rPr lang="ko-KR" altLang="en-US" sz="900" b="1" u="sng" dirty="0" smtClean="0"/>
              <a:t>그래픽적으로 깨지거나 겹치지 않게 영역을 보정 </a:t>
            </a:r>
            <a:r>
              <a:rPr lang="ko-KR" altLang="en-US" sz="900" dirty="0" smtClean="0"/>
              <a:t>하여 컨테이너 분포 조립한다</a:t>
            </a:r>
            <a:r>
              <a:rPr lang="en-US" altLang="ko-KR" sz="900" dirty="0" smtClean="0"/>
              <a:t>.</a:t>
            </a:r>
          </a:p>
        </p:txBody>
      </p:sp>
      <p:sp>
        <p:nvSpPr>
          <p:cNvPr id="30" name="정육면체 29"/>
          <p:cNvSpPr/>
          <p:nvPr/>
        </p:nvSpPr>
        <p:spPr>
          <a:xfrm rot="10800000">
            <a:off x="7860045" y="1863595"/>
            <a:ext cx="433855" cy="240675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정육면체 30"/>
          <p:cNvSpPr/>
          <p:nvPr/>
        </p:nvSpPr>
        <p:spPr>
          <a:xfrm rot="10800000">
            <a:off x="7600567" y="2041450"/>
            <a:ext cx="433855" cy="240675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정육면체 31"/>
          <p:cNvSpPr/>
          <p:nvPr/>
        </p:nvSpPr>
        <p:spPr>
          <a:xfrm rot="10800000">
            <a:off x="8040884" y="1955764"/>
            <a:ext cx="433855" cy="240675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정육면체 32"/>
          <p:cNvSpPr/>
          <p:nvPr/>
        </p:nvSpPr>
        <p:spPr>
          <a:xfrm rot="10800000">
            <a:off x="7781407" y="2133618"/>
            <a:ext cx="433855" cy="240675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4" name="정육면체 33"/>
          <p:cNvSpPr/>
          <p:nvPr/>
        </p:nvSpPr>
        <p:spPr>
          <a:xfrm rot="10800000">
            <a:off x="8196582" y="2049671"/>
            <a:ext cx="433855" cy="240675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5" name="정육면체 34"/>
          <p:cNvSpPr/>
          <p:nvPr/>
        </p:nvSpPr>
        <p:spPr>
          <a:xfrm rot="10800000">
            <a:off x="7937104" y="2227526"/>
            <a:ext cx="433855" cy="240675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6" name="정육면체 35"/>
          <p:cNvSpPr/>
          <p:nvPr/>
        </p:nvSpPr>
        <p:spPr>
          <a:xfrm rot="10800000">
            <a:off x="8344315" y="2146494"/>
            <a:ext cx="433855" cy="240675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7" name="정육면체 36"/>
          <p:cNvSpPr/>
          <p:nvPr/>
        </p:nvSpPr>
        <p:spPr>
          <a:xfrm rot="10800000">
            <a:off x="8084838" y="2324348"/>
            <a:ext cx="433855" cy="240675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8" name="정육면체 37"/>
          <p:cNvSpPr/>
          <p:nvPr/>
        </p:nvSpPr>
        <p:spPr>
          <a:xfrm rot="10800000">
            <a:off x="7860045" y="1774687"/>
            <a:ext cx="433855" cy="240675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9" name="정육면체 38"/>
          <p:cNvSpPr/>
          <p:nvPr/>
        </p:nvSpPr>
        <p:spPr>
          <a:xfrm rot="10800000">
            <a:off x="7600567" y="1952541"/>
            <a:ext cx="433855" cy="240675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정육면체 39"/>
          <p:cNvSpPr/>
          <p:nvPr/>
        </p:nvSpPr>
        <p:spPr>
          <a:xfrm rot="10800000">
            <a:off x="8040884" y="1845122"/>
            <a:ext cx="433855" cy="240675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1" name="정육면체 40"/>
          <p:cNvSpPr/>
          <p:nvPr/>
        </p:nvSpPr>
        <p:spPr>
          <a:xfrm rot="10800000">
            <a:off x="7781407" y="2022976"/>
            <a:ext cx="433855" cy="240675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2" name="정육면체 41"/>
          <p:cNvSpPr/>
          <p:nvPr/>
        </p:nvSpPr>
        <p:spPr>
          <a:xfrm rot="10800000">
            <a:off x="8196581" y="1943502"/>
            <a:ext cx="433855" cy="240675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3" name="정육면체 42"/>
          <p:cNvSpPr/>
          <p:nvPr/>
        </p:nvSpPr>
        <p:spPr>
          <a:xfrm rot="10800000">
            <a:off x="7937103" y="2121356"/>
            <a:ext cx="433855" cy="240675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4" name="정육면체 43"/>
          <p:cNvSpPr/>
          <p:nvPr/>
        </p:nvSpPr>
        <p:spPr>
          <a:xfrm rot="10800000">
            <a:off x="8344315" y="2041450"/>
            <a:ext cx="433855" cy="240675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5" name="정육면체 44"/>
          <p:cNvSpPr/>
          <p:nvPr/>
        </p:nvSpPr>
        <p:spPr>
          <a:xfrm rot="10800000">
            <a:off x="8084838" y="2219304"/>
            <a:ext cx="433855" cy="240675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6" name="정육면체 45"/>
          <p:cNvSpPr/>
          <p:nvPr/>
        </p:nvSpPr>
        <p:spPr>
          <a:xfrm rot="10800000">
            <a:off x="7260108" y="1779300"/>
            <a:ext cx="926927" cy="1274524"/>
          </a:xfrm>
          <a:prstGeom prst="cube">
            <a:avLst>
              <a:gd name="adj" fmla="val 4063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직사각형 46"/>
          <p:cNvSpPr/>
          <p:nvPr/>
        </p:nvSpPr>
        <p:spPr>
          <a:xfrm flipV="1">
            <a:off x="5956130" y="2628481"/>
            <a:ext cx="1748740" cy="8874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 rot="10800000" flipV="1">
            <a:off x="5968086" y="2610089"/>
            <a:ext cx="1748740" cy="887472"/>
          </a:xfrm>
          <a:prstGeom prst="rect">
            <a:avLst/>
          </a:prstGeom>
          <a:noFill/>
          <a:ln w="12700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정육면체 48"/>
          <p:cNvSpPr/>
          <p:nvPr/>
        </p:nvSpPr>
        <p:spPr>
          <a:xfrm rot="10800000">
            <a:off x="6184957" y="2812880"/>
            <a:ext cx="433855" cy="260033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0" name="정육면체 49"/>
          <p:cNvSpPr/>
          <p:nvPr/>
        </p:nvSpPr>
        <p:spPr>
          <a:xfrm rot="10800000">
            <a:off x="5925479" y="2990735"/>
            <a:ext cx="433855" cy="260033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1" name="정육면체 50"/>
          <p:cNvSpPr/>
          <p:nvPr/>
        </p:nvSpPr>
        <p:spPr>
          <a:xfrm rot="10800000">
            <a:off x="6365796" y="2905048"/>
            <a:ext cx="433855" cy="260033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2" name="정육면체 51"/>
          <p:cNvSpPr/>
          <p:nvPr/>
        </p:nvSpPr>
        <p:spPr>
          <a:xfrm rot="10800000">
            <a:off x="6106318" y="3082903"/>
            <a:ext cx="433855" cy="260033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3" name="정육면체 52"/>
          <p:cNvSpPr/>
          <p:nvPr/>
        </p:nvSpPr>
        <p:spPr>
          <a:xfrm rot="10800000">
            <a:off x="6521493" y="2998956"/>
            <a:ext cx="433855" cy="260033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4" name="정육면체 53"/>
          <p:cNvSpPr/>
          <p:nvPr/>
        </p:nvSpPr>
        <p:spPr>
          <a:xfrm rot="10800000">
            <a:off x="6262016" y="3176811"/>
            <a:ext cx="433855" cy="260033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5" name="정육면체 54"/>
          <p:cNvSpPr/>
          <p:nvPr/>
        </p:nvSpPr>
        <p:spPr>
          <a:xfrm rot="10800000">
            <a:off x="6669227" y="3095779"/>
            <a:ext cx="433855" cy="260033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6" name="정육면체 55"/>
          <p:cNvSpPr/>
          <p:nvPr/>
        </p:nvSpPr>
        <p:spPr>
          <a:xfrm rot="10800000">
            <a:off x="6409749" y="3273633"/>
            <a:ext cx="433855" cy="260033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정육면체 56"/>
          <p:cNvSpPr/>
          <p:nvPr/>
        </p:nvSpPr>
        <p:spPr>
          <a:xfrm rot="10800000">
            <a:off x="6184957" y="2723972"/>
            <a:ext cx="433855" cy="260033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8" name="정육면체 57"/>
          <p:cNvSpPr/>
          <p:nvPr/>
        </p:nvSpPr>
        <p:spPr>
          <a:xfrm rot="10800000">
            <a:off x="5925479" y="2901826"/>
            <a:ext cx="433855" cy="260033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정육면체 58"/>
          <p:cNvSpPr/>
          <p:nvPr/>
        </p:nvSpPr>
        <p:spPr>
          <a:xfrm rot="10800000">
            <a:off x="6779757" y="2483296"/>
            <a:ext cx="433855" cy="240675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정육면체 59"/>
          <p:cNvSpPr/>
          <p:nvPr/>
        </p:nvSpPr>
        <p:spPr>
          <a:xfrm rot="10800000">
            <a:off x="6520279" y="2661151"/>
            <a:ext cx="433855" cy="240675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1" name="정육면체 60"/>
          <p:cNvSpPr/>
          <p:nvPr/>
        </p:nvSpPr>
        <p:spPr>
          <a:xfrm rot="10800000">
            <a:off x="6960596" y="2575464"/>
            <a:ext cx="433855" cy="240675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2" name="정육면체 61"/>
          <p:cNvSpPr/>
          <p:nvPr/>
        </p:nvSpPr>
        <p:spPr>
          <a:xfrm rot="10800000">
            <a:off x="6701119" y="2753319"/>
            <a:ext cx="433855" cy="240675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3" name="정육면체 62"/>
          <p:cNvSpPr/>
          <p:nvPr/>
        </p:nvSpPr>
        <p:spPr>
          <a:xfrm rot="10800000">
            <a:off x="7116294" y="2669372"/>
            <a:ext cx="433855" cy="240675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4" name="정육면체 63"/>
          <p:cNvSpPr/>
          <p:nvPr/>
        </p:nvSpPr>
        <p:spPr>
          <a:xfrm rot="10800000">
            <a:off x="6856816" y="2847227"/>
            <a:ext cx="433855" cy="240675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5" name="정육면체 64"/>
          <p:cNvSpPr/>
          <p:nvPr/>
        </p:nvSpPr>
        <p:spPr>
          <a:xfrm rot="10800000">
            <a:off x="7264027" y="2766195"/>
            <a:ext cx="433855" cy="240675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6" name="정육면체 65"/>
          <p:cNvSpPr/>
          <p:nvPr/>
        </p:nvSpPr>
        <p:spPr>
          <a:xfrm rot="10800000">
            <a:off x="7004550" y="2944049"/>
            <a:ext cx="433855" cy="240675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7" name="정육면체 66"/>
          <p:cNvSpPr/>
          <p:nvPr/>
        </p:nvSpPr>
        <p:spPr>
          <a:xfrm rot="10800000">
            <a:off x="6779757" y="2394388"/>
            <a:ext cx="433855" cy="240675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8" name="정육면체 67"/>
          <p:cNvSpPr/>
          <p:nvPr/>
        </p:nvSpPr>
        <p:spPr>
          <a:xfrm rot="10800000">
            <a:off x="6520279" y="2572242"/>
            <a:ext cx="433855" cy="240675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9" name="정육면체 68"/>
          <p:cNvSpPr/>
          <p:nvPr/>
        </p:nvSpPr>
        <p:spPr>
          <a:xfrm rot="10800000">
            <a:off x="6960596" y="2464822"/>
            <a:ext cx="433855" cy="240675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0" name="정육면체 69"/>
          <p:cNvSpPr/>
          <p:nvPr/>
        </p:nvSpPr>
        <p:spPr>
          <a:xfrm rot="10800000">
            <a:off x="6701119" y="2642677"/>
            <a:ext cx="433855" cy="240675"/>
          </a:xfrm>
          <a:prstGeom prst="cube">
            <a:avLst>
              <a:gd name="adj" fmla="val 51219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1" name="정육면체 70"/>
          <p:cNvSpPr/>
          <p:nvPr/>
        </p:nvSpPr>
        <p:spPr>
          <a:xfrm rot="10800000">
            <a:off x="7116293" y="2563202"/>
            <a:ext cx="433855" cy="240675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2" name="정육면체 71"/>
          <p:cNvSpPr/>
          <p:nvPr/>
        </p:nvSpPr>
        <p:spPr>
          <a:xfrm rot="10800000">
            <a:off x="6856815" y="2741057"/>
            <a:ext cx="433855" cy="240675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3" name="정육면체 72"/>
          <p:cNvSpPr/>
          <p:nvPr/>
        </p:nvSpPr>
        <p:spPr>
          <a:xfrm rot="10800000">
            <a:off x="7264027" y="2661151"/>
            <a:ext cx="433855" cy="240675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4" name="정육면체 73"/>
          <p:cNvSpPr/>
          <p:nvPr/>
        </p:nvSpPr>
        <p:spPr>
          <a:xfrm rot="10800000">
            <a:off x="7004550" y="2839005"/>
            <a:ext cx="433855" cy="240675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5" name="정육면체 74"/>
          <p:cNvSpPr/>
          <p:nvPr/>
        </p:nvSpPr>
        <p:spPr>
          <a:xfrm rot="10800000">
            <a:off x="6365796" y="2794406"/>
            <a:ext cx="433855" cy="260033"/>
          </a:xfrm>
          <a:prstGeom prst="cube">
            <a:avLst>
              <a:gd name="adj" fmla="val 51219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6" name="정육면체 75"/>
          <p:cNvSpPr/>
          <p:nvPr/>
        </p:nvSpPr>
        <p:spPr>
          <a:xfrm rot="10800000">
            <a:off x="6521493" y="2892787"/>
            <a:ext cx="433855" cy="260033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7" name="정육면체 76"/>
          <p:cNvSpPr/>
          <p:nvPr/>
        </p:nvSpPr>
        <p:spPr>
          <a:xfrm rot="10800000">
            <a:off x="6669227" y="2990735"/>
            <a:ext cx="433855" cy="260033"/>
          </a:xfrm>
          <a:prstGeom prst="cube">
            <a:avLst>
              <a:gd name="adj" fmla="val 51219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8" name="정육면체 77"/>
          <p:cNvSpPr/>
          <p:nvPr/>
        </p:nvSpPr>
        <p:spPr>
          <a:xfrm rot="10800000">
            <a:off x="6106318" y="2972261"/>
            <a:ext cx="433855" cy="260033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9" name="정육면체 78"/>
          <p:cNvSpPr/>
          <p:nvPr/>
        </p:nvSpPr>
        <p:spPr>
          <a:xfrm rot="10800000">
            <a:off x="6262015" y="3070641"/>
            <a:ext cx="433855" cy="260033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0" name="정육면체 79"/>
          <p:cNvSpPr/>
          <p:nvPr/>
        </p:nvSpPr>
        <p:spPr>
          <a:xfrm rot="10800000">
            <a:off x="6409749" y="3168589"/>
            <a:ext cx="433855" cy="260033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1" name="정육면체 80"/>
          <p:cNvSpPr/>
          <p:nvPr/>
        </p:nvSpPr>
        <p:spPr>
          <a:xfrm rot="10800000">
            <a:off x="5513577" y="2784204"/>
            <a:ext cx="926927" cy="1274524"/>
          </a:xfrm>
          <a:prstGeom prst="cube">
            <a:avLst>
              <a:gd name="adj" fmla="val 4063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2" name="직사각형 81"/>
          <p:cNvSpPr/>
          <p:nvPr/>
        </p:nvSpPr>
        <p:spPr>
          <a:xfrm flipV="1">
            <a:off x="5019763" y="3440456"/>
            <a:ext cx="830350" cy="8874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3" name="정육면체 82"/>
          <p:cNvSpPr/>
          <p:nvPr/>
        </p:nvSpPr>
        <p:spPr>
          <a:xfrm rot="10800000">
            <a:off x="5079722" y="3471276"/>
            <a:ext cx="433855" cy="260033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4" name="정육면체 83"/>
          <p:cNvSpPr/>
          <p:nvPr/>
        </p:nvSpPr>
        <p:spPr>
          <a:xfrm rot="10800000">
            <a:off x="4820244" y="3649130"/>
            <a:ext cx="433855" cy="260033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5" name="정육면체 84"/>
          <p:cNvSpPr/>
          <p:nvPr/>
        </p:nvSpPr>
        <p:spPr>
          <a:xfrm rot="10800000">
            <a:off x="5260561" y="3563444"/>
            <a:ext cx="433855" cy="260033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6" name="정육면체 85"/>
          <p:cNvSpPr/>
          <p:nvPr/>
        </p:nvSpPr>
        <p:spPr>
          <a:xfrm rot="10800000">
            <a:off x="5001083" y="3741299"/>
            <a:ext cx="433855" cy="260033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7" name="정육면체 86"/>
          <p:cNvSpPr/>
          <p:nvPr/>
        </p:nvSpPr>
        <p:spPr>
          <a:xfrm rot="10800000">
            <a:off x="5416259" y="3657352"/>
            <a:ext cx="433855" cy="260033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8" name="정육면체 87"/>
          <p:cNvSpPr/>
          <p:nvPr/>
        </p:nvSpPr>
        <p:spPr>
          <a:xfrm rot="10800000">
            <a:off x="5156781" y="3835206"/>
            <a:ext cx="433855" cy="260033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9" name="정육면체 88"/>
          <p:cNvSpPr/>
          <p:nvPr/>
        </p:nvSpPr>
        <p:spPr>
          <a:xfrm rot="10800000">
            <a:off x="5563992" y="3754174"/>
            <a:ext cx="433855" cy="260033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0" name="정육면체 89"/>
          <p:cNvSpPr/>
          <p:nvPr/>
        </p:nvSpPr>
        <p:spPr>
          <a:xfrm rot="10800000">
            <a:off x="5304514" y="3932029"/>
            <a:ext cx="433855" cy="260033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1" name="정육면체 90"/>
          <p:cNvSpPr/>
          <p:nvPr/>
        </p:nvSpPr>
        <p:spPr>
          <a:xfrm rot="10800000">
            <a:off x="5079722" y="3382368"/>
            <a:ext cx="433855" cy="260033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2" name="정육면체 91"/>
          <p:cNvSpPr/>
          <p:nvPr/>
        </p:nvSpPr>
        <p:spPr>
          <a:xfrm rot="10800000">
            <a:off x="4820244" y="3560222"/>
            <a:ext cx="433855" cy="260033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3" name="정육면체 92"/>
          <p:cNvSpPr/>
          <p:nvPr/>
        </p:nvSpPr>
        <p:spPr>
          <a:xfrm rot="10800000">
            <a:off x="5260561" y="3452802"/>
            <a:ext cx="433855" cy="260033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4" name="정육면체 93"/>
          <p:cNvSpPr/>
          <p:nvPr/>
        </p:nvSpPr>
        <p:spPr>
          <a:xfrm rot="10800000">
            <a:off x="5001083" y="3630657"/>
            <a:ext cx="433855" cy="260033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5" name="정육면체 94"/>
          <p:cNvSpPr/>
          <p:nvPr/>
        </p:nvSpPr>
        <p:spPr>
          <a:xfrm rot="10800000">
            <a:off x="5416258" y="3551182"/>
            <a:ext cx="433855" cy="260033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6" name="정육면체 95"/>
          <p:cNvSpPr/>
          <p:nvPr/>
        </p:nvSpPr>
        <p:spPr>
          <a:xfrm rot="10800000">
            <a:off x="5156780" y="3729037"/>
            <a:ext cx="433855" cy="260033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7" name="정육면체 96"/>
          <p:cNvSpPr/>
          <p:nvPr/>
        </p:nvSpPr>
        <p:spPr>
          <a:xfrm rot="10800000">
            <a:off x="5563992" y="3649130"/>
            <a:ext cx="433855" cy="260033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8" name="정육면체 97"/>
          <p:cNvSpPr/>
          <p:nvPr/>
        </p:nvSpPr>
        <p:spPr>
          <a:xfrm rot="10800000">
            <a:off x="5304514" y="3826985"/>
            <a:ext cx="433855" cy="260033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9" name="오른쪽 대괄호 98"/>
          <p:cNvSpPr/>
          <p:nvPr/>
        </p:nvSpPr>
        <p:spPr>
          <a:xfrm rot="3530461">
            <a:off x="5814345" y="3883793"/>
            <a:ext cx="84701" cy="616538"/>
          </a:xfrm>
          <a:prstGeom prst="rightBracket">
            <a:avLst>
              <a:gd name="adj" fmla="val 23695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오른쪽 대괄호 99"/>
          <p:cNvSpPr/>
          <p:nvPr/>
        </p:nvSpPr>
        <p:spPr>
          <a:xfrm rot="3530461">
            <a:off x="7180727" y="2670729"/>
            <a:ext cx="94558" cy="1420010"/>
          </a:xfrm>
          <a:prstGeom prst="rightBracket">
            <a:avLst>
              <a:gd name="adj" fmla="val 23695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오른쪽 대괄호 100"/>
          <p:cNvSpPr/>
          <p:nvPr/>
        </p:nvSpPr>
        <p:spPr>
          <a:xfrm rot="3530461">
            <a:off x="8545124" y="2301821"/>
            <a:ext cx="84701" cy="616538"/>
          </a:xfrm>
          <a:prstGeom prst="rightBracket">
            <a:avLst>
              <a:gd name="adj" fmla="val 23695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TextBox 101"/>
          <p:cNvSpPr txBox="1"/>
          <p:nvPr/>
        </p:nvSpPr>
        <p:spPr>
          <a:xfrm rot="19771546">
            <a:off x="5601196" y="4176120"/>
            <a:ext cx="878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smtClean="0"/>
              <a:t>영역 보정 분포</a:t>
            </a:r>
            <a:endParaRPr lang="ko-KR" altLang="en-US" sz="800" dirty="0"/>
          </a:p>
        </p:txBody>
      </p:sp>
      <p:sp>
        <p:nvSpPr>
          <p:cNvPr id="103" name="TextBox 102"/>
          <p:cNvSpPr txBox="1"/>
          <p:nvPr/>
        </p:nvSpPr>
        <p:spPr>
          <a:xfrm rot="19771546">
            <a:off x="6945082" y="3369769"/>
            <a:ext cx="876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smtClean="0"/>
              <a:t>영역 보정 분포</a:t>
            </a:r>
            <a:endParaRPr lang="ko-KR" altLang="en-US" sz="800" dirty="0"/>
          </a:p>
        </p:txBody>
      </p:sp>
      <p:sp>
        <p:nvSpPr>
          <p:cNvPr id="104" name="TextBox 103"/>
          <p:cNvSpPr txBox="1"/>
          <p:nvPr/>
        </p:nvSpPr>
        <p:spPr>
          <a:xfrm rot="19771546">
            <a:off x="8318176" y="2572636"/>
            <a:ext cx="876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smtClean="0"/>
              <a:t>영역 보정 분포</a:t>
            </a:r>
            <a:endParaRPr lang="ko-KR" alt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5814794" y="4568695"/>
            <a:ext cx="322581" cy="283923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④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336057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2. Object </a:t>
            </a:r>
            <a:r>
              <a:rPr lang="ko-KR" altLang="en-US" b="1" dirty="0">
                <a:solidFill>
                  <a:schemeClr val="bg1"/>
                </a:solidFill>
              </a:rPr>
              <a:t>표현 기법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</a:t>
            </a:r>
            <a:r>
              <a:rPr lang="en-US" altLang="ko-KR" sz="1200" b="1" dirty="0"/>
              <a:t>. </a:t>
            </a:r>
            <a:r>
              <a:rPr lang="en-US" altLang="ko-KR" sz="1200" b="1" dirty="0" smtClean="0"/>
              <a:t>Vessel – </a:t>
            </a:r>
            <a:r>
              <a:rPr lang="ko-KR" altLang="en-US" sz="1200" b="1" dirty="0" smtClean="0"/>
              <a:t>최종 조립 및 배치</a:t>
            </a:r>
            <a:endParaRPr lang="ko-KR" altLang="en-US" sz="1200" b="1" dirty="0"/>
          </a:p>
        </p:txBody>
      </p:sp>
      <p:grpSp>
        <p:nvGrpSpPr>
          <p:cNvPr id="24" name="그룹 23"/>
          <p:cNvGrpSpPr/>
          <p:nvPr/>
        </p:nvGrpSpPr>
        <p:grpSpPr>
          <a:xfrm>
            <a:off x="918727" y="1112244"/>
            <a:ext cx="4671505" cy="2998562"/>
            <a:chOff x="1043608" y="1280393"/>
            <a:chExt cx="7056784" cy="4529634"/>
          </a:xfrm>
        </p:grpSpPr>
        <p:sp>
          <p:nvSpPr>
            <p:cNvPr id="25" name="직사각형 24"/>
            <p:cNvSpPr/>
            <p:nvPr/>
          </p:nvSpPr>
          <p:spPr>
            <a:xfrm>
              <a:off x="1043608" y="2780928"/>
              <a:ext cx="7056784" cy="15841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" name="직선 연결선 25"/>
            <p:cNvCxnSpPr/>
            <p:nvPr/>
          </p:nvCxnSpPr>
          <p:spPr>
            <a:xfrm flipH="1">
              <a:off x="1259632" y="4683125"/>
              <a:ext cx="254844" cy="8341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V="1">
              <a:off x="1259632" y="5326063"/>
              <a:ext cx="1383555" cy="1911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>
              <a:off x="1259632" y="5517232"/>
              <a:ext cx="1378793" cy="2880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 flipV="1">
              <a:off x="2638425" y="2746033"/>
              <a:ext cx="5317951" cy="3059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>
              <a:off x="2643187" y="5326063"/>
              <a:ext cx="0" cy="4839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V="1">
              <a:off x="6516216" y="1459384"/>
              <a:ext cx="0" cy="3600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 flipV="1">
              <a:off x="7634288" y="2095823"/>
              <a:ext cx="0" cy="3600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7956376" y="1916832"/>
              <a:ext cx="0" cy="8292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6516216" y="1459384"/>
              <a:ext cx="1118072" cy="6364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V="1">
              <a:off x="7634288" y="1916832"/>
              <a:ext cx="322088" cy="1789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 flipV="1">
              <a:off x="6516216" y="1280393"/>
              <a:ext cx="322088" cy="1789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>
              <a:off x="6838304" y="1280393"/>
              <a:ext cx="1118072" cy="6364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V="1">
              <a:off x="2638425" y="2602016"/>
              <a:ext cx="5317951" cy="3059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직사각형 38"/>
          <p:cNvSpPr/>
          <p:nvPr/>
        </p:nvSpPr>
        <p:spPr>
          <a:xfrm>
            <a:off x="1136103" y="2152416"/>
            <a:ext cx="4236752" cy="95110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 flipV="1">
            <a:off x="4109313" y="1546486"/>
            <a:ext cx="711166" cy="7689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 rot="10800000" flipV="1">
            <a:off x="3721286" y="1505991"/>
            <a:ext cx="1515154" cy="768929"/>
          </a:xfrm>
          <a:prstGeom prst="rect">
            <a:avLst/>
          </a:prstGeom>
          <a:noFill/>
          <a:ln w="12700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42" name="정육면체 41"/>
          <p:cNvSpPr/>
          <p:nvPr/>
        </p:nvSpPr>
        <p:spPr>
          <a:xfrm rot="10800000">
            <a:off x="4157127" y="1578126"/>
            <a:ext cx="375903" cy="208527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3" name="정육면체 42"/>
          <p:cNvSpPr/>
          <p:nvPr/>
        </p:nvSpPr>
        <p:spPr>
          <a:xfrm rot="10800000">
            <a:off x="3932309" y="1732224"/>
            <a:ext cx="375903" cy="208527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4" name="정육면체 43"/>
          <p:cNvSpPr/>
          <p:nvPr/>
        </p:nvSpPr>
        <p:spPr>
          <a:xfrm rot="10800000">
            <a:off x="4313811" y="1657983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5" name="정육면체 44"/>
          <p:cNvSpPr/>
          <p:nvPr/>
        </p:nvSpPr>
        <p:spPr>
          <a:xfrm rot="10800000">
            <a:off x="4088993" y="1812081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6" name="정육면체 45"/>
          <p:cNvSpPr/>
          <p:nvPr/>
        </p:nvSpPr>
        <p:spPr>
          <a:xfrm rot="10800000">
            <a:off x="4448711" y="1739347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정육면체 46"/>
          <p:cNvSpPr/>
          <p:nvPr/>
        </p:nvSpPr>
        <p:spPr>
          <a:xfrm rot="10800000">
            <a:off x="4223893" y="1893445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8" name="정육면체 47"/>
          <p:cNvSpPr/>
          <p:nvPr/>
        </p:nvSpPr>
        <p:spPr>
          <a:xfrm rot="10800000">
            <a:off x="4576711" y="1823237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정육면체 48"/>
          <p:cNvSpPr/>
          <p:nvPr/>
        </p:nvSpPr>
        <p:spPr>
          <a:xfrm rot="10800000">
            <a:off x="4351893" y="1977335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0" name="정육면체 49"/>
          <p:cNvSpPr/>
          <p:nvPr/>
        </p:nvSpPr>
        <p:spPr>
          <a:xfrm rot="10800000">
            <a:off x="4157127" y="1501094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1" name="정육면체 50"/>
          <p:cNvSpPr/>
          <p:nvPr/>
        </p:nvSpPr>
        <p:spPr>
          <a:xfrm rot="10800000">
            <a:off x="3932309" y="1655192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2" name="정육면체 51"/>
          <p:cNvSpPr/>
          <p:nvPr/>
        </p:nvSpPr>
        <p:spPr>
          <a:xfrm rot="10800000">
            <a:off x="4313811" y="1562120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3" name="정육면체 52"/>
          <p:cNvSpPr/>
          <p:nvPr/>
        </p:nvSpPr>
        <p:spPr>
          <a:xfrm rot="10800000">
            <a:off x="4088993" y="1716218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4" name="정육면체 53"/>
          <p:cNvSpPr/>
          <p:nvPr/>
        </p:nvSpPr>
        <p:spPr>
          <a:xfrm rot="10800000">
            <a:off x="4448711" y="1647359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5" name="정육면체 54"/>
          <p:cNvSpPr/>
          <p:nvPr/>
        </p:nvSpPr>
        <p:spPr>
          <a:xfrm rot="10800000">
            <a:off x="4223892" y="1801457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6" name="정육면체 55"/>
          <p:cNvSpPr/>
          <p:nvPr/>
        </p:nvSpPr>
        <p:spPr>
          <a:xfrm rot="10800000">
            <a:off x="4576711" y="1732224"/>
            <a:ext cx="375903" cy="208527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정육면체 56"/>
          <p:cNvSpPr/>
          <p:nvPr/>
        </p:nvSpPr>
        <p:spPr>
          <a:xfrm rot="10800000">
            <a:off x="4351893" y="1886322"/>
            <a:ext cx="375903" cy="208527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8" name="정육면체 57"/>
          <p:cNvSpPr/>
          <p:nvPr/>
        </p:nvSpPr>
        <p:spPr>
          <a:xfrm rot="10800000">
            <a:off x="3637326" y="1505091"/>
            <a:ext cx="803114" cy="1104281"/>
          </a:xfrm>
          <a:prstGeom prst="cube">
            <a:avLst>
              <a:gd name="adj" fmla="val 4063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 flipV="1">
            <a:off x="2507525" y="2240843"/>
            <a:ext cx="1515154" cy="7689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 rot="10800000" flipV="1">
            <a:off x="2517885" y="2224908"/>
            <a:ext cx="1515154" cy="768929"/>
          </a:xfrm>
          <a:prstGeom prst="rect">
            <a:avLst/>
          </a:prstGeom>
          <a:noFill/>
          <a:ln w="12700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1" name="정육면체 60"/>
          <p:cNvSpPr/>
          <p:nvPr/>
        </p:nvSpPr>
        <p:spPr>
          <a:xfrm rot="10800000">
            <a:off x="2705787" y="2400612"/>
            <a:ext cx="375903" cy="225299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2" name="정육면체 61"/>
          <p:cNvSpPr/>
          <p:nvPr/>
        </p:nvSpPr>
        <p:spPr>
          <a:xfrm rot="10800000">
            <a:off x="2480968" y="2554709"/>
            <a:ext cx="375903" cy="225299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3" name="정육면체 62"/>
          <p:cNvSpPr/>
          <p:nvPr/>
        </p:nvSpPr>
        <p:spPr>
          <a:xfrm rot="10800000">
            <a:off x="2862471" y="2480469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4" name="정육면체 63"/>
          <p:cNvSpPr/>
          <p:nvPr/>
        </p:nvSpPr>
        <p:spPr>
          <a:xfrm rot="10800000">
            <a:off x="2637652" y="2634566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5" name="정육면체 64"/>
          <p:cNvSpPr/>
          <p:nvPr/>
        </p:nvSpPr>
        <p:spPr>
          <a:xfrm rot="10800000">
            <a:off x="2997371" y="2561833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6" name="정육면체 65"/>
          <p:cNvSpPr/>
          <p:nvPr/>
        </p:nvSpPr>
        <p:spPr>
          <a:xfrm rot="10800000">
            <a:off x="2772553" y="2715930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7" name="정육면체 66"/>
          <p:cNvSpPr/>
          <p:nvPr/>
        </p:nvSpPr>
        <p:spPr>
          <a:xfrm rot="10800000">
            <a:off x="3125371" y="2645722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8" name="정육면체 67"/>
          <p:cNvSpPr/>
          <p:nvPr/>
        </p:nvSpPr>
        <p:spPr>
          <a:xfrm rot="10800000">
            <a:off x="2900553" y="2799820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9" name="정육면체 68"/>
          <p:cNvSpPr/>
          <p:nvPr/>
        </p:nvSpPr>
        <p:spPr>
          <a:xfrm rot="10800000">
            <a:off x="2705787" y="2323579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0" name="정육면체 69"/>
          <p:cNvSpPr/>
          <p:nvPr/>
        </p:nvSpPr>
        <p:spPr>
          <a:xfrm rot="10800000">
            <a:off x="2480968" y="2477677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1" name="정육면체 70"/>
          <p:cNvSpPr/>
          <p:nvPr/>
        </p:nvSpPr>
        <p:spPr>
          <a:xfrm rot="10800000">
            <a:off x="3221137" y="2115051"/>
            <a:ext cx="375903" cy="208527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2" name="정육면체 71"/>
          <p:cNvSpPr/>
          <p:nvPr/>
        </p:nvSpPr>
        <p:spPr>
          <a:xfrm rot="10800000">
            <a:off x="2996319" y="2269149"/>
            <a:ext cx="375903" cy="208527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3" name="정육면체 72"/>
          <p:cNvSpPr/>
          <p:nvPr/>
        </p:nvSpPr>
        <p:spPr>
          <a:xfrm rot="10800000">
            <a:off x="3377821" y="2194908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4" name="정육면체 73"/>
          <p:cNvSpPr/>
          <p:nvPr/>
        </p:nvSpPr>
        <p:spPr>
          <a:xfrm rot="10800000">
            <a:off x="3153003" y="2349006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5" name="정육면체 74"/>
          <p:cNvSpPr/>
          <p:nvPr/>
        </p:nvSpPr>
        <p:spPr>
          <a:xfrm rot="10800000">
            <a:off x="3512722" y="2276272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6" name="정육면체 75"/>
          <p:cNvSpPr/>
          <p:nvPr/>
        </p:nvSpPr>
        <p:spPr>
          <a:xfrm rot="10800000">
            <a:off x="3287903" y="2430370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7" name="정육면체 76"/>
          <p:cNvSpPr/>
          <p:nvPr/>
        </p:nvSpPr>
        <p:spPr>
          <a:xfrm rot="10800000">
            <a:off x="3640722" y="2360162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8" name="정육면체 77"/>
          <p:cNvSpPr/>
          <p:nvPr/>
        </p:nvSpPr>
        <p:spPr>
          <a:xfrm rot="10800000">
            <a:off x="3415903" y="2514260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9" name="정육면체 78"/>
          <p:cNvSpPr/>
          <p:nvPr/>
        </p:nvSpPr>
        <p:spPr>
          <a:xfrm rot="10800000">
            <a:off x="3221137" y="2038019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0" name="정육면체 79"/>
          <p:cNvSpPr/>
          <p:nvPr/>
        </p:nvSpPr>
        <p:spPr>
          <a:xfrm rot="10800000">
            <a:off x="2996319" y="2192117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1" name="정육면체 80"/>
          <p:cNvSpPr/>
          <p:nvPr/>
        </p:nvSpPr>
        <p:spPr>
          <a:xfrm rot="10800000">
            <a:off x="3377821" y="2099045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2" name="정육면체 81"/>
          <p:cNvSpPr/>
          <p:nvPr/>
        </p:nvSpPr>
        <p:spPr>
          <a:xfrm rot="10800000">
            <a:off x="3153003" y="2253143"/>
            <a:ext cx="375903" cy="208527"/>
          </a:xfrm>
          <a:prstGeom prst="cube">
            <a:avLst>
              <a:gd name="adj" fmla="val 51219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3" name="정육면체 82"/>
          <p:cNvSpPr/>
          <p:nvPr/>
        </p:nvSpPr>
        <p:spPr>
          <a:xfrm rot="10800000">
            <a:off x="3512721" y="2184284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4" name="정육면체 83"/>
          <p:cNvSpPr/>
          <p:nvPr/>
        </p:nvSpPr>
        <p:spPr>
          <a:xfrm rot="10800000">
            <a:off x="3287903" y="2338382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5" name="정육면체 84"/>
          <p:cNvSpPr/>
          <p:nvPr/>
        </p:nvSpPr>
        <p:spPr>
          <a:xfrm rot="10800000">
            <a:off x="3640722" y="2269149"/>
            <a:ext cx="375903" cy="208527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6" name="정육면체 85"/>
          <p:cNvSpPr/>
          <p:nvPr/>
        </p:nvSpPr>
        <p:spPr>
          <a:xfrm rot="10800000">
            <a:off x="3415903" y="2423247"/>
            <a:ext cx="375903" cy="208527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7" name="정육면체 86"/>
          <p:cNvSpPr/>
          <p:nvPr/>
        </p:nvSpPr>
        <p:spPr>
          <a:xfrm rot="10800000">
            <a:off x="2862471" y="2384605"/>
            <a:ext cx="375903" cy="225299"/>
          </a:xfrm>
          <a:prstGeom prst="cube">
            <a:avLst>
              <a:gd name="adj" fmla="val 51219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8" name="정육면체 87"/>
          <p:cNvSpPr/>
          <p:nvPr/>
        </p:nvSpPr>
        <p:spPr>
          <a:xfrm rot="10800000">
            <a:off x="2997370" y="2469845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9" name="정육면체 88"/>
          <p:cNvSpPr/>
          <p:nvPr/>
        </p:nvSpPr>
        <p:spPr>
          <a:xfrm rot="10800000">
            <a:off x="3125371" y="2554709"/>
            <a:ext cx="375903" cy="225299"/>
          </a:xfrm>
          <a:prstGeom prst="cube">
            <a:avLst>
              <a:gd name="adj" fmla="val 51219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0" name="정육면체 89"/>
          <p:cNvSpPr/>
          <p:nvPr/>
        </p:nvSpPr>
        <p:spPr>
          <a:xfrm rot="10800000">
            <a:off x="2637652" y="2538703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1" name="정육면체 90"/>
          <p:cNvSpPr/>
          <p:nvPr/>
        </p:nvSpPr>
        <p:spPr>
          <a:xfrm rot="10800000">
            <a:off x="2772552" y="2623942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2" name="정육면체 91"/>
          <p:cNvSpPr/>
          <p:nvPr/>
        </p:nvSpPr>
        <p:spPr>
          <a:xfrm rot="10800000">
            <a:off x="2900553" y="2708807"/>
            <a:ext cx="375903" cy="225299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3" name="정육면체 92"/>
          <p:cNvSpPr/>
          <p:nvPr/>
        </p:nvSpPr>
        <p:spPr>
          <a:xfrm rot="10800000">
            <a:off x="2124086" y="2375766"/>
            <a:ext cx="803114" cy="1104281"/>
          </a:xfrm>
          <a:prstGeom prst="cube">
            <a:avLst>
              <a:gd name="adj" fmla="val 4063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4" name="직사각형 93"/>
          <p:cNvSpPr/>
          <p:nvPr/>
        </p:nvSpPr>
        <p:spPr>
          <a:xfrm flipV="1">
            <a:off x="1696232" y="2944359"/>
            <a:ext cx="719437" cy="7689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5" name="정육면체 94"/>
          <p:cNvSpPr/>
          <p:nvPr/>
        </p:nvSpPr>
        <p:spPr>
          <a:xfrm rot="10800000">
            <a:off x="1748182" y="2971063"/>
            <a:ext cx="375903" cy="225299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6" name="정육면체 95"/>
          <p:cNvSpPr/>
          <p:nvPr/>
        </p:nvSpPr>
        <p:spPr>
          <a:xfrm rot="10800000">
            <a:off x="1523364" y="3125161"/>
            <a:ext cx="375903" cy="225299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7" name="정육면체 96"/>
          <p:cNvSpPr/>
          <p:nvPr/>
        </p:nvSpPr>
        <p:spPr>
          <a:xfrm rot="10800000">
            <a:off x="1904866" y="3050920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8" name="정육면체 97"/>
          <p:cNvSpPr/>
          <p:nvPr/>
        </p:nvSpPr>
        <p:spPr>
          <a:xfrm rot="10800000">
            <a:off x="1680048" y="3205018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9" name="정육면체 98"/>
          <p:cNvSpPr/>
          <p:nvPr/>
        </p:nvSpPr>
        <p:spPr>
          <a:xfrm rot="10800000">
            <a:off x="2039766" y="3132284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0" name="정육면체 99"/>
          <p:cNvSpPr/>
          <p:nvPr/>
        </p:nvSpPr>
        <p:spPr>
          <a:xfrm rot="10800000">
            <a:off x="1814948" y="3286382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1" name="정육면체 100"/>
          <p:cNvSpPr/>
          <p:nvPr/>
        </p:nvSpPr>
        <p:spPr>
          <a:xfrm rot="10800000">
            <a:off x="2167767" y="3216173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2" name="정육면체 101"/>
          <p:cNvSpPr/>
          <p:nvPr/>
        </p:nvSpPr>
        <p:spPr>
          <a:xfrm rot="10800000">
            <a:off x="1942948" y="3370271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3" name="정육면체 102"/>
          <p:cNvSpPr/>
          <p:nvPr/>
        </p:nvSpPr>
        <p:spPr>
          <a:xfrm rot="10800000">
            <a:off x="1748182" y="2894030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4" name="정육면체 103"/>
          <p:cNvSpPr/>
          <p:nvPr/>
        </p:nvSpPr>
        <p:spPr>
          <a:xfrm rot="10800000">
            <a:off x="1523364" y="3048128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5" name="정육면체 104"/>
          <p:cNvSpPr/>
          <p:nvPr/>
        </p:nvSpPr>
        <p:spPr>
          <a:xfrm rot="10800000">
            <a:off x="1904866" y="2955057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6" name="정육면체 105"/>
          <p:cNvSpPr/>
          <p:nvPr/>
        </p:nvSpPr>
        <p:spPr>
          <a:xfrm rot="10800000">
            <a:off x="1680048" y="3109154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7" name="정육면체 106"/>
          <p:cNvSpPr/>
          <p:nvPr/>
        </p:nvSpPr>
        <p:spPr>
          <a:xfrm rot="10800000">
            <a:off x="2039766" y="3040296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8" name="정육면체 107"/>
          <p:cNvSpPr/>
          <p:nvPr/>
        </p:nvSpPr>
        <p:spPr>
          <a:xfrm rot="10800000">
            <a:off x="1814948" y="3194393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9" name="정육면체 108"/>
          <p:cNvSpPr/>
          <p:nvPr/>
        </p:nvSpPr>
        <p:spPr>
          <a:xfrm rot="10800000">
            <a:off x="2167767" y="3125161"/>
            <a:ext cx="375903" cy="225299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0" name="정육면체 109"/>
          <p:cNvSpPr/>
          <p:nvPr/>
        </p:nvSpPr>
        <p:spPr>
          <a:xfrm rot="10800000">
            <a:off x="1942948" y="3279258"/>
            <a:ext cx="375903" cy="225299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049406" y="1416528"/>
            <a:ext cx="2239614" cy="353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결합된 모델은 </a:t>
            </a:r>
            <a:endParaRPr lang="en-US" altLang="ko-KR" sz="900" dirty="0" smtClean="0"/>
          </a:p>
          <a:p>
            <a:endParaRPr lang="en-US" altLang="ko-KR" sz="900" dirty="0"/>
          </a:p>
          <a:p>
            <a:r>
              <a:rPr lang="en-US" altLang="ko-KR" sz="900" dirty="0" smtClean="0"/>
              <a:t>3D </a:t>
            </a:r>
            <a:r>
              <a:rPr lang="ko-KR" altLang="en-US" sz="900" dirty="0" err="1" smtClean="0"/>
              <a:t>뷰에</a:t>
            </a:r>
            <a:r>
              <a:rPr lang="ko-KR" altLang="en-US" sz="900" dirty="0" smtClean="0"/>
              <a:t> 화면이 출력되어 작업이 시뮬레이션화 된다</a:t>
            </a:r>
            <a:r>
              <a:rPr lang="en-US" altLang="ko-KR" sz="900" dirty="0" smtClean="0"/>
              <a:t>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855624" y="1344825"/>
            <a:ext cx="279492" cy="335379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⑤</a:t>
            </a:r>
            <a:endParaRPr lang="ko-KR" altLang="en-US" sz="16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1943816" y="5282616"/>
            <a:ext cx="2309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작업이 시작 되기 </a:t>
            </a:r>
            <a:r>
              <a:rPr lang="en-US" altLang="ko-KR" sz="900" dirty="0" smtClean="0"/>
              <a:t>10</a:t>
            </a:r>
            <a:r>
              <a:rPr lang="ko-KR" altLang="en-US" sz="900" dirty="0" smtClean="0"/>
              <a:t>초 전에</a:t>
            </a:r>
            <a:endParaRPr lang="en-US" altLang="ko-KR" sz="900" dirty="0" smtClean="0"/>
          </a:p>
          <a:p>
            <a:r>
              <a:rPr lang="ko-KR" altLang="en-US" sz="900" dirty="0" smtClean="0"/>
              <a:t>배가 투명상태에서 천천히 구체화 되며</a:t>
            </a:r>
            <a:endParaRPr lang="en-US" altLang="ko-KR" sz="900" dirty="0" smtClean="0"/>
          </a:p>
          <a:p>
            <a:r>
              <a:rPr lang="ko-KR" altLang="en-US" sz="900" dirty="0" smtClean="0"/>
              <a:t>옆으로 들어온다</a:t>
            </a:r>
            <a:r>
              <a:rPr lang="en-US" altLang="ko-KR" sz="900" dirty="0" smtClean="0"/>
              <a:t>.</a:t>
            </a:r>
          </a:p>
          <a:p>
            <a:r>
              <a:rPr lang="en-US" altLang="ko-KR" sz="900" b="1" u="sng" dirty="0" smtClean="0"/>
              <a:t>(</a:t>
            </a:r>
            <a:r>
              <a:rPr lang="ko-KR" altLang="en-US" sz="900" b="1" u="sng" dirty="0" smtClean="0"/>
              <a:t>짧은 거리</a:t>
            </a:r>
            <a:r>
              <a:rPr lang="en-US" altLang="ko-KR" sz="900" b="1" u="sng" dirty="0" smtClean="0"/>
              <a:t>)</a:t>
            </a:r>
          </a:p>
        </p:txBody>
      </p:sp>
      <p:grpSp>
        <p:nvGrpSpPr>
          <p:cNvPr id="114" name="그룹 113"/>
          <p:cNvGrpSpPr/>
          <p:nvPr/>
        </p:nvGrpSpPr>
        <p:grpSpPr>
          <a:xfrm>
            <a:off x="3414314" y="2766682"/>
            <a:ext cx="3712259" cy="2382838"/>
            <a:chOff x="1499200" y="1756098"/>
            <a:chExt cx="4645733" cy="2982019"/>
          </a:xfrm>
        </p:grpSpPr>
        <p:grpSp>
          <p:nvGrpSpPr>
            <p:cNvPr id="115" name="그룹 114"/>
            <p:cNvGrpSpPr/>
            <p:nvPr/>
          </p:nvGrpSpPr>
          <p:grpSpPr>
            <a:xfrm>
              <a:off x="1499200" y="1756098"/>
              <a:ext cx="4645733" cy="2982019"/>
              <a:chOff x="1043608" y="1280393"/>
              <a:chExt cx="7056784" cy="4529634"/>
            </a:xfrm>
          </p:grpSpPr>
          <p:sp>
            <p:nvSpPr>
              <p:cNvPr id="188" name="직사각형 187"/>
              <p:cNvSpPr/>
              <p:nvPr/>
            </p:nvSpPr>
            <p:spPr>
              <a:xfrm>
                <a:off x="1043608" y="2780928"/>
                <a:ext cx="7056784" cy="15841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89" name="직선 연결선 188"/>
              <p:cNvCxnSpPr/>
              <p:nvPr/>
            </p:nvCxnSpPr>
            <p:spPr>
              <a:xfrm flipH="1">
                <a:off x="1259632" y="4683125"/>
                <a:ext cx="254844" cy="83410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직선 연결선 189"/>
              <p:cNvCxnSpPr/>
              <p:nvPr/>
            </p:nvCxnSpPr>
            <p:spPr>
              <a:xfrm flipV="1">
                <a:off x="1259632" y="5326063"/>
                <a:ext cx="1383555" cy="19116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직선 연결선 190"/>
              <p:cNvCxnSpPr/>
              <p:nvPr/>
            </p:nvCxnSpPr>
            <p:spPr>
              <a:xfrm>
                <a:off x="1259632" y="5517232"/>
                <a:ext cx="1378793" cy="2880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직선 연결선 191"/>
              <p:cNvCxnSpPr/>
              <p:nvPr/>
            </p:nvCxnSpPr>
            <p:spPr>
              <a:xfrm flipV="1">
                <a:off x="2638425" y="2746033"/>
                <a:ext cx="5317951" cy="30592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직선 연결선 192"/>
              <p:cNvCxnSpPr/>
              <p:nvPr/>
            </p:nvCxnSpPr>
            <p:spPr>
              <a:xfrm>
                <a:off x="2643187" y="5326063"/>
                <a:ext cx="0" cy="48396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직선 연결선 193"/>
              <p:cNvCxnSpPr/>
              <p:nvPr/>
            </p:nvCxnSpPr>
            <p:spPr>
              <a:xfrm flipV="1">
                <a:off x="6516216" y="1459384"/>
                <a:ext cx="0" cy="36004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직선 연결선 194"/>
              <p:cNvCxnSpPr/>
              <p:nvPr/>
            </p:nvCxnSpPr>
            <p:spPr>
              <a:xfrm flipV="1">
                <a:off x="7634288" y="2095823"/>
                <a:ext cx="0" cy="36004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직선 연결선 195"/>
              <p:cNvCxnSpPr/>
              <p:nvPr/>
            </p:nvCxnSpPr>
            <p:spPr>
              <a:xfrm flipV="1">
                <a:off x="7956376" y="1916832"/>
                <a:ext cx="0" cy="82920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직선 연결선 196"/>
              <p:cNvCxnSpPr/>
              <p:nvPr/>
            </p:nvCxnSpPr>
            <p:spPr>
              <a:xfrm>
                <a:off x="6516216" y="1459384"/>
                <a:ext cx="1118072" cy="63643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직선 연결선 197"/>
              <p:cNvCxnSpPr/>
              <p:nvPr/>
            </p:nvCxnSpPr>
            <p:spPr>
              <a:xfrm flipV="1">
                <a:off x="7634288" y="1916832"/>
                <a:ext cx="322088" cy="1789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직선 연결선 198"/>
              <p:cNvCxnSpPr/>
              <p:nvPr/>
            </p:nvCxnSpPr>
            <p:spPr>
              <a:xfrm flipV="1">
                <a:off x="6516216" y="1280393"/>
                <a:ext cx="322088" cy="1789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직선 연결선 199"/>
              <p:cNvCxnSpPr/>
              <p:nvPr/>
            </p:nvCxnSpPr>
            <p:spPr>
              <a:xfrm>
                <a:off x="6838304" y="1280393"/>
                <a:ext cx="1118072" cy="63643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직선 연결선 200"/>
              <p:cNvCxnSpPr/>
              <p:nvPr/>
            </p:nvCxnSpPr>
            <p:spPr>
              <a:xfrm flipV="1">
                <a:off x="2638425" y="2602016"/>
                <a:ext cx="5317951" cy="30592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직사각형 115"/>
            <p:cNvSpPr/>
            <p:nvPr/>
          </p:nvSpPr>
          <p:spPr>
            <a:xfrm>
              <a:off x="1715377" y="2790532"/>
              <a:ext cx="4213379" cy="945861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7" name="직사각형 116"/>
            <p:cNvSpPr/>
            <p:nvPr/>
          </p:nvSpPr>
          <p:spPr>
            <a:xfrm flipV="1">
              <a:off x="4672184" y="2187945"/>
              <a:ext cx="707243" cy="76468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8" name="직사각형 117"/>
            <p:cNvSpPr/>
            <p:nvPr/>
          </p:nvSpPr>
          <p:spPr>
            <a:xfrm rot="10800000" flipV="1">
              <a:off x="4286298" y="2147673"/>
              <a:ext cx="1506795" cy="764686"/>
            </a:xfrm>
            <a:prstGeom prst="rect">
              <a:avLst/>
            </a:prstGeom>
            <a:noFill/>
            <a:ln w="12700"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9" name="정육면체 118"/>
            <p:cNvSpPr/>
            <p:nvPr/>
          </p:nvSpPr>
          <p:spPr>
            <a:xfrm rot="10800000">
              <a:off x="4719734" y="2219410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0" name="정육면체 119"/>
            <p:cNvSpPr/>
            <p:nvPr/>
          </p:nvSpPr>
          <p:spPr>
            <a:xfrm rot="10800000">
              <a:off x="4496156" y="2372658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1" name="정육면체 120"/>
            <p:cNvSpPr/>
            <p:nvPr/>
          </p:nvSpPr>
          <p:spPr>
            <a:xfrm rot="10800000">
              <a:off x="4875554" y="2298827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2" name="정육면체 121"/>
            <p:cNvSpPr/>
            <p:nvPr/>
          </p:nvSpPr>
          <p:spPr>
            <a:xfrm rot="10800000">
              <a:off x="4651976" y="2452074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3" name="정육면체 122"/>
            <p:cNvSpPr/>
            <p:nvPr/>
          </p:nvSpPr>
          <p:spPr>
            <a:xfrm rot="10800000">
              <a:off x="5009710" y="2379742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4" name="정육면체 123"/>
            <p:cNvSpPr/>
            <p:nvPr/>
          </p:nvSpPr>
          <p:spPr>
            <a:xfrm rot="10800000">
              <a:off x="4786132" y="2532989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5" name="정육면체 124"/>
            <p:cNvSpPr/>
            <p:nvPr/>
          </p:nvSpPr>
          <p:spPr>
            <a:xfrm rot="10800000">
              <a:off x="5137004" y="2463169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6" name="정육면체 125"/>
            <p:cNvSpPr/>
            <p:nvPr/>
          </p:nvSpPr>
          <p:spPr>
            <a:xfrm rot="10800000">
              <a:off x="4913426" y="2616416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7" name="정육면체 126"/>
            <p:cNvSpPr/>
            <p:nvPr/>
          </p:nvSpPr>
          <p:spPr>
            <a:xfrm rot="10800000">
              <a:off x="4719734" y="2142803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8" name="정육면체 127"/>
            <p:cNvSpPr/>
            <p:nvPr/>
          </p:nvSpPr>
          <p:spPr>
            <a:xfrm rot="10800000">
              <a:off x="4496156" y="2296050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9" name="정육면체 128"/>
            <p:cNvSpPr/>
            <p:nvPr/>
          </p:nvSpPr>
          <p:spPr>
            <a:xfrm rot="10800000">
              <a:off x="4875554" y="2203492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0" name="정육면체 129"/>
            <p:cNvSpPr/>
            <p:nvPr/>
          </p:nvSpPr>
          <p:spPr>
            <a:xfrm rot="10800000">
              <a:off x="4651976" y="2356740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1" name="정육면체 130"/>
            <p:cNvSpPr/>
            <p:nvPr/>
          </p:nvSpPr>
          <p:spPr>
            <a:xfrm rot="10800000">
              <a:off x="5009709" y="2288261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2" name="정육면체 131"/>
            <p:cNvSpPr/>
            <p:nvPr/>
          </p:nvSpPr>
          <p:spPr>
            <a:xfrm rot="10800000">
              <a:off x="4786131" y="2441509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3" name="정육면체 132"/>
            <p:cNvSpPr/>
            <p:nvPr/>
          </p:nvSpPr>
          <p:spPr>
            <a:xfrm rot="10800000">
              <a:off x="5137004" y="2372658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4" name="정육면체 133"/>
            <p:cNvSpPr/>
            <p:nvPr/>
          </p:nvSpPr>
          <p:spPr>
            <a:xfrm rot="10800000">
              <a:off x="4913426" y="2525905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5" name="정육면체 134"/>
            <p:cNvSpPr/>
            <p:nvPr/>
          </p:nvSpPr>
          <p:spPr>
            <a:xfrm rot="10800000">
              <a:off x="4202801" y="2146778"/>
              <a:ext cx="798683" cy="1098189"/>
            </a:xfrm>
            <a:prstGeom prst="cube">
              <a:avLst>
                <a:gd name="adj" fmla="val 4063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6" name="직사각형 135"/>
            <p:cNvSpPr/>
            <p:nvPr/>
          </p:nvSpPr>
          <p:spPr>
            <a:xfrm flipV="1">
              <a:off x="3079233" y="2878471"/>
              <a:ext cx="1506795" cy="76468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7" name="직사각형 136"/>
            <p:cNvSpPr/>
            <p:nvPr/>
          </p:nvSpPr>
          <p:spPr>
            <a:xfrm rot="10800000" flipV="1">
              <a:off x="3089535" y="2862624"/>
              <a:ext cx="1506795" cy="764686"/>
            </a:xfrm>
            <a:prstGeom prst="rect">
              <a:avLst/>
            </a:prstGeom>
            <a:noFill/>
            <a:ln w="12700">
              <a:noFill/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8" name="정육면체 137"/>
            <p:cNvSpPr/>
            <p:nvPr/>
          </p:nvSpPr>
          <p:spPr>
            <a:xfrm rot="10800000">
              <a:off x="3276401" y="3037358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9" name="정육면체 138"/>
            <p:cNvSpPr/>
            <p:nvPr/>
          </p:nvSpPr>
          <p:spPr>
            <a:xfrm rot="10800000">
              <a:off x="3052823" y="3190605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0" name="정육면체 139"/>
            <p:cNvSpPr/>
            <p:nvPr/>
          </p:nvSpPr>
          <p:spPr>
            <a:xfrm rot="10800000">
              <a:off x="3432220" y="3116774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1" name="정육면체 140"/>
            <p:cNvSpPr/>
            <p:nvPr/>
          </p:nvSpPr>
          <p:spPr>
            <a:xfrm rot="10800000">
              <a:off x="3208642" y="3270022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2" name="정육면체 141"/>
            <p:cNvSpPr/>
            <p:nvPr/>
          </p:nvSpPr>
          <p:spPr>
            <a:xfrm rot="10800000">
              <a:off x="3566376" y="3197689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3" name="정육면체 142"/>
            <p:cNvSpPr/>
            <p:nvPr/>
          </p:nvSpPr>
          <p:spPr>
            <a:xfrm rot="10800000">
              <a:off x="3342798" y="3350937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4" name="정육면체 143"/>
            <p:cNvSpPr/>
            <p:nvPr/>
          </p:nvSpPr>
          <p:spPr>
            <a:xfrm rot="10800000">
              <a:off x="3693670" y="3281116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5" name="정육면체 144"/>
            <p:cNvSpPr/>
            <p:nvPr/>
          </p:nvSpPr>
          <p:spPr>
            <a:xfrm rot="10800000">
              <a:off x="3470092" y="3434364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6" name="정육면체 145"/>
            <p:cNvSpPr/>
            <p:nvPr/>
          </p:nvSpPr>
          <p:spPr>
            <a:xfrm rot="10800000">
              <a:off x="3276401" y="2960750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7" name="정육면체 146"/>
            <p:cNvSpPr/>
            <p:nvPr/>
          </p:nvSpPr>
          <p:spPr>
            <a:xfrm rot="10800000">
              <a:off x="3052823" y="3113998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8" name="정육면체 147"/>
            <p:cNvSpPr/>
            <p:nvPr/>
          </p:nvSpPr>
          <p:spPr>
            <a:xfrm rot="10800000">
              <a:off x="3788908" y="2753373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9" name="정육면체 148"/>
            <p:cNvSpPr/>
            <p:nvPr/>
          </p:nvSpPr>
          <p:spPr>
            <a:xfrm rot="10800000">
              <a:off x="3565330" y="2906620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0" name="정육면체 149"/>
            <p:cNvSpPr/>
            <p:nvPr/>
          </p:nvSpPr>
          <p:spPr>
            <a:xfrm rot="10800000">
              <a:off x="3944728" y="2832789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1" name="정육면체 150"/>
            <p:cNvSpPr/>
            <p:nvPr/>
          </p:nvSpPr>
          <p:spPr>
            <a:xfrm rot="10800000">
              <a:off x="3721150" y="2986037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2" name="정육면체 151"/>
            <p:cNvSpPr/>
            <p:nvPr/>
          </p:nvSpPr>
          <p:spPr>
            <a:xfrm rot="10800000">
              <a:off x="4078884" y="2913705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3" name="정육면체 152"/>
            <p:cNvSpPr/>
            <p:nvPr/>
          </p:nvSpPr>
          <p:spPr>
            <a:xfrm rot="10800000">
              <a:off x="3855306" y="3066952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4" name="정육면체 153"/>
            <p:cNvSpPr/>
            <p:nvPr/>
          </p:nvSpPr>
          <p:spPr>
            <a:xfrm rot="10800000">
              <a:off x="4206178" y="2997131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5" name="정육면체 154"/>
            <p:cNvSpPr/>
            <p:nvPr/>
          </p:nvSpPr>
          <p:spPr>
            <a:xfrm rot="10800000">
              <a:off x="3982600" y="3150379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6" name="정육면체 155"/>
            <p:cNvSpPr/>
            <p:nvPr/>
          </p:nvSpPr>
          <p:spPr>
            <a:xfrm rot="10800000">
              <a:off x="3788908" y="2676765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7" name="정육면체 156"/>
            <p:cNvSpPr/>
            <p:nvPr/>
          </p:nvSpPr>
          <p:spPr>
            <a:xfrm rot="10800000">
              <a:off x="3565330" y="2830013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8" name="정육면체 157"/>
            <p:cNvSpPr/>
            <p:nvPr/>
          </p:nvSpPr>
          <p:spPr>
            <a:xfrm rot="10800000">
              <a:off x="3944728" y="2737455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9" name="정육면체 158"/>
            <p:cNvSpPr/>
            <p:nvPr/>
          </p:nvSpPr>
          <p:spPr>
            <a:xfrm rot="10800000">
              <a:off x="3721150" y="2890703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0" name="정육면체 159"/>
            <p:cNvSpPr/>
            <p:nvPr/>
          </p:nvSpPr>
          <p:spPr>
            <a:xfrm rot="10800000">
              <a:off x="4078883" y="2822224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1" name="정육면체 160"/>
            <p:cNvSpPr/>
            <p:nvPr/>
          </p:nvSpPr>
          <p:spPr>
            <a:xfrm rot="10800000">
              <a:off x="3855305" y="2975471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2" name="정육면체 161"/>
            <p:cNvSpPr/>
            <p:nvPr/>
          </p:nvSpPr>
          <p:spPr>
            <a:xfrm rot="10800000">
              <a:off x="4206178" y="2906620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3" name="정육면체 162"/>
            <p:cNvSpPr/>
            <p:nvPr/>
          </p:nvSpPr>
          <p:spPr>
            <a:xfrm rot="10800000">
              <a:off x="3982600" y="3059868"/>
              <a:ext cx="373829" cy="207377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4" name="정육면체 163"/>
            <p:cNvSpPr/>
            <p:nvPr/>
          </p:nvSpPr>
          <p:spPr>
            <a:xfrm rot="10800000">
              <a:off x="3432220" y="3021440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5" name="정육면체 164"/>
            <p:cNvSpPr/>
            <p:nvPr/>
          </p:nvSpPr>
          <p:spPr>
            <a:xfrm rot="10800000">
              <a:off x="3566376" y="3106209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6" name="정육면체 165"/>
            <p:cNvSpPr/>
            <p:nvPr/>
          </p:nvSpPr>
          <p:spPr>
            <a:xfrm rot="10800000">
              <a:off x="3693670" y="3190605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FFC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7" name="정육면체 166"/>
            <p:cNvSpPr/>
            <p:nvPr/>
          </p:nvSpPr>
          <p:spPr>
            <a:xfrm rot="10800000">
              <a:off x="3208642" y="3174687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8" name="정육면체 167"/>
            <p:cNvSpPr/>
            <p:nvPr/>
          </p:nvSpPr>
          <p:spPr>
            <a:xfrm rot="10800000">
              <a:off x="3342798" y="3259456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9" name="정육면체 168"/>
            <p:cNvSpPr/>
            <p:nvPr/>
          </p:nvSpPr>
          <p:spPr>
            <a:xfrm rot="10800000">
              <a:off x="3470092" y="3343853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0" name="정육면체 169"/>
            <p:cNvSpPr/>
            <p:nvPr/>
          </p:nvSpPr>
          <p:spPr>
            <a:xfrm rot="10800000">
              <a:off x="2697909" y="3012649"/>
              <a:ext cx="798683" cy="1098189"/>
            </a:xfrm>
            <a:prstGeom prst="cube">
              <a:avLst>
                <a:gd name="adj" fmla="val 4063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 flipV="1">
              <a:off x="2272416" y="3578106"/>
              <a:ext cx="715468" cy="76468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2" name="정육면체 171"/>
            <p:cNvSpPr/>
            <p:nvPr/>
          </p:nvSpPr>
          <p:spPr>
            <a:xfrm rot="10800000">
              <a:off x="2324079" y="3604662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3" name="정육면체 172"/>
            <p:cNvSpPr/>
            <p:nvPr/>
          </p:nvSpPr>
          <p:spPr>
            <a:xfrm rot="10800000">
              <a:off x="2100501" y="3757909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4" name="정육면체 173"/>
            <p:cNvSpPr/>
            <p:nvPr/>
          </p:nvSpPr>
          <p:spPr>
            <a:xfrm rot="10800000">
              <a:off x="2479899" y="3684078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5" name="정육면체 174"/>
            <p:cNvSpPr/>
            <p:nvPr/>
          </p:nvSpPr>
          <p:spPr>
            <a:xfrm rot="10800000">
              <a:off x="2256321" y="3837326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6" name="정육면체 175"/>
            <p:cNvSpPr/>
            <p:nvPr/>
          </p:nvSpPr>
          <p:spPr>
            <a:xfrm rot="10800000">
              <a:off x="2614055" y="3764993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7" name="정육면체 176"/>
            <p:cNvSpPr/>
            <p:nvPr/>
          </p:nvSpPr>
          <p:spPr>
            <a:xfrm rot="10800000">
              <a:off x="2390477" y="3918241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8" name="정육면체 177"/>
            <p:cNvSpPr/>
            <p:nvPr/>
          </p:nvSpPr>
          <p:spPr>
            <a:xfrm rot="10800000">
              <a:off x="2741349" y="3848420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9" name="정육면체 178"/>
            <p:cNvSpPr/>
            <p:nvPr/>
          </p:nvSpPr>
          <p:spPr>
            <a:xfrm rot="10800000">
              <a:off x="2517771" y="4001668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0" name="정육면체 179"/>
            <p:cNvSpPr/>
            <p:nvPr/>
          </p:nvSpPr>
          <p:spPr>
            <a:xfrm rot="10800000">
              <a:off x="2324079" y="3528054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1" name="정육면체 180"/>
            <p:cNvSpPr/>
            <p:nvPr/>
          </p:nvSpPr>
          <p:spPr>
            <a:xfrm rot="10800000">
              <a:off x="2100501" y="3681302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2" name="정육면체 181"/>
            <p:cNvSpPr/>
            <p:nvPr/>
          </p:nvSpPr>
          <p:spPr>
            <a:xfrm rot="10800000">
              <a:off x="2479899" y="3588744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3" name="정육면체 182"/>
            <p:cNvSpPr/>
            <p:nvPr/>
          </p:nvSpPr>
          <p:spPr>
            <a:xfrm rot="10800000">
              <a:off x="2256321" y="3741991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00B05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4" name="정육면체 183"/>
            <p:cNvSpPr/>
            <p:nvPr/>
          </p:nvSpPr>
          <p:spPr>
            <a:xfrm rot="10800000">
              <a:off x="2614054" y="3673513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5" name="정육면체 184"/>
            <p:cNvSpPr/>
            <p:nvPr/>
          </p:nvSpPr>
          <p:spPr>
            <a:xfrm rot="10800000">
              <a:off x="2390476" y="3826760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6" name="정육면체 185"/>
            <p:cNvSpPr/>
            <p:nvPr/>
          </p:nvSpPr>
          <p:spPr>
            <a:xfrm rot="10800000">
              <a:off x="2741349" y="3757909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7" name="정육면체 186"/>
            <p:cNvSpPr/>
            <p:nvPr/>
          </p:nvSpPr>
          <p:spPr>
            <a:xfrm rot="10800000">
              <a:off x="2517771" y="3911157"/>
              <a:ext cx="373829" cy="224056"/>
            </a:xfrm>
            <a:prstGeom prst="cube">
              <a:avLst>
                <a:gd name="adj" fmla="val 5121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3" name="그룹 202"/>
          <p:cNvGrpSpPr/>
          <p:nvPr/>
        </p:nvGrpSpPr>
        <p:grpSpPr>
          <a:xfrm>
            <a:off x="7052892" y="3775906"/>
            <a:ext cx="189622" cy="1428492"/>
            <a:chOff x="7675845" y="2806323"/>
            <a:chExt cx="291245" cy="2194057"/>
          </a:xfrm>
        </p:grpSpPr>
        <p:grpSp>
          <p:nvGrpSpPr>
            <p:cNvPr id="204" name="그룹 203"/>
            <p:cNvGrpSpPr/>
            <p:nvPr/>
          </p:nvGrpSpPr>
          <p:grpSpPr>
            <a:xfrm>
              <a:off x="7675845" y="2806323"/>
              <a:ext cx="240331" cy="2194057"/>
              <a:chOff x="6858693" y="3211866"/>
              <a:chExt cx="240331" cy="2194057"/>
            </a:xfrm>
          </p:grpSpPr>
          <p:cxnSp>
            <p:nvCxnSpPr>
              <p:cNvPr id="206" name="직선 연결선 205"/>
              <p:cNvCxnSpPr/>
              <p:nvPr/>
            </p:nvCxnSpPr>
            <p:spPr>
              <a:xfrm>
                <a:off x="6929196" y="3278009"/>
                <a:ext cx="164159" cy="134270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직선 연결선 206"/>
              <p:cNvCxnSpPr/>
              <p:nvPr/>
            </p:nvCxnSpPr>
            <p:spPr>
              <a:xfrm flipH="1">
                <a:off x="7093355" y="4613835"/>
                <a:ext cx="5669" cy="79208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타원 207"/>
              <p:cNvSpPr/>
              <p:nvPr/>
            </p:nvSpPr>
            <p:spPr>
              <a:xfrm>
                <a:off x="6858693" y="3211866"/>
                <a:ext cx="113167" cy="113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5" name="타원 204"/>
            <p:cNvSpPr/>
            <p:nvPr/>
          </p:nvSpPr>
          <p:spPr>
            <a:xfrm>
              <a:off x="7853923" y="4144942"/>
              <a:ext cx="113167" cy="1131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09" name="그룹 208"/>
          <p:cNvGrpSpPr/>
          <p:nvPr/>
        </p:nvGrpSpPr>
        <p:grpSpPr>
          <a:xfrm>
            <a:off x="4911329" y="4319917"/>
            <a:ext cx="1272526" cy="1783821"/>
            <a:chOff x="6374578" y="2768005"/>
            <a:chExt cx="1592512" cy="2232375"/>
          </a:xfrm>
        </p:grpSpPr>
        <p:grpSp>
          <p:nvGrpSpPr>
            <p:cNvPr id="210" name="그룹 209"/>
            <p:cNvGrpSpPr/>
            <p:nvPr/>
          </p:nvGrpSpPr>
          <p:grpSpPr>
            <a:xfrm>
              <a:off x="6374578" y="2768005"/>
              <a:ext cx="1541598" cy="2232375"/>
              <a:chOff x="5557426" y="3173548"/>
              <a:chExt cx="1541598" cy="2232375"/>
            </a:xfrm>
          </p:grpSpPr>
          <p:cxnSp>
            <p:nvCxnSpPr>
              <p:cNvPr id="212" name="직선 연결선 211"/>
              <p:cNvCxnSpPr/>
              <p:nvPr/>
            </p:nvCxnSpPr>
            <p:spPr>
              <a:xfrm>
                <a:off x="5682088" y="3225487"/>
                <a:ext cx="0" cy="5293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3" name="막힌 원호 212"/>
              <p:cNvSpPr/>
              <p:nvPr/>
            </p:nvSpPr>
            <p:spPr>
              <a:xfrm>
                <a:off x="5557426" y="3731118"/>
                <a:ext cx="270361" cy="270361"/>
              </a:xfrm>
              <a:prstGeom prst="blockArc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4" name="직선 연결선 213"/>
              <p:cNvCxnSpPr/>
              <p:nvPr/>
            </p:nvCxnSpPr>
            <p:spPr>
              <a:xfrm>
                <a:off x="5682088" y="3215255"/>
                <a:ext cx="1411267" cy="1405461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직선 연결선 214"/>
              <p:cNvCxnSpPr/>
              <p:nvPr/>
            </p:nvCxnSpPr>
            <p:spPr>
              <a:xfrm flipH="1">
                <a:off x="7093355" y="4613835"/>
                <a:ext cx="5669" cy="792088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타원 215"/>
              <p:cNvSpPr/>
              <p:nvPr/>
            </p:nvSpPr>
            <p:spPr>
              <a:xfrm>
                <a:off x="5625504" y="3173548"/>
                <a:ext cx="113167" cy="113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11" name="타원 210"/>
            <p:cNvSpPr/>
            <p:nvPr/>
          </p:nvSpPr>
          <p:spPr>
            <a:xfrm>
              <a:off x="7853923" y="4144942"/>
              <a:ext cx="113167" cy="1131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7" name="그룹 216"/>
          <p:cNvGrpSpPr/>
          <p:nvPr/>
        </p:nvGrpSpPr>
        <p:grpSpPr>
          <a:xfrm>
            <a:off x="6468108" y="4283136"/>
            <a:ext cx="189622" cy="1428492"/>
            <a:chOff x="7675845" y="2806323"/>
            <a:chExt cx="291245" cy="2194057"/>
          </a:xfrm>
        </p:grpSpPr>
        <p:grpSp>
          <p:nvGrpSpPr>
            <p:cNvPr id="218" name="그룹 217"/>
            <p:cNvGrpSpPr/>
            <p:nvPr/>
          </p:nvGrpSpPr>
          <p:grpSpPr>
            <a:xfrm>
              <a:off x="7675845" y="2806323"/>
              <a:ext cx="240331" cy="2194057"/>
              <a:chOff x="6858693" y="3211866"/>
              <a:chExt cx="240331" cy="2194057"/>
            </a:xfrm>
          </p:grpSpPr>
          <p:cxnSp>
            <p:nvCxnSpPr>
              <p:cNvPr id="220" name="직선 연결선 219"/>
              <p:cNvCxnSpPr/>
              <p:nvPr/>
            </p:nvCxnSpPr>
            <p:spPr>
              <a:xfrm>
                <a:off x="6929196" y="3278009"/>
                <a:ext cx="164159" cy="134270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직선 연결선 220"/>
              <p:cNvCxnSpPr/>
              <p:nvPr/>
            </p:nvCxnSpPr>
            <p:spPr>
              <a:xfrm flipH="1">
                <a:off x="7093355" y="4613835"/>
                <a:ext cx="5669" cy="79208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타원 221"/>
              <p:cNvSpPr/>
              <p:nvPr/>
            </p:nvSpPr>
            <p:spPr>
              <a:xfrm>
                <a:off x="6858693" y="3211866"/>
                <a:ext cx="113167" cy="113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19" name="타원 218"/>
            <p:cNvSpPr/>
            <p:nvPr/>
          </p:nvSpPr>
          <p:spPr>
            <a:xfrm>
              <a:off x="7853923" y="4144942"/>
              <a:ext cx="113167" cy="1131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3" name="그룹 222"/>
          <p:cNvGrpSpPr/>
          <p:nvPr/>
        </p:nvGrpSpPr>
        <p:grpSpPr>
          <a:xfrm>
            <a:off x="6453469" y="3008321"/>
            <a:ext cx="1272526" cy="1783821"/>
            <a:chOff x="6374578" y="2768005"/>
            <a:chExt cx="1592512" cy="2232375"/>
          </a:xfrm>
        </p:grpSpPr>
        <p:grpSp>
          <p:nvGrpSpPr>
            <p:cNvPr id="224" name="그룹 223"/>
            <p:cNvGrpSpPr/>
            <p:nvPr/>
          </p:nvGrpSpPr>
          <p:grpSpPr>
            <a:xfrm>
              <a:off x="6374578" y="2768005"/>
              <a:ext cx="1541598" cy="2232375"/>
              <a:chOff x="5557426" y="3173548"/>
              <a:chExt cx="1541598" cy="2232375"/>
            </a:xfrm>
          </p:grpSpPr>
          <p:cxnSp>
            <p:nvCxnSpPr>
              <p:cNvPr id="226" name="직선 연결선 225"/>
              <p:cNvCxnSpPr/>
              <p:nvPr/>
            </p:nvCxnSpPr>
            <p:spPr>
              <a:xfrm>
                <a:off x="5682088" y="3225487"/>
                <a:ext cx="0" cy="5293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막힌 원호 226"/>
              <p:cNvSpPr/>
              <p:nvPr/>
            </p:nvSpPr>
            <p:spPr>
              <a:xfrm>
                <a:off x="5557426" y="3731118"/>
                <a:ext cx="270361" cy="270361"/>
              </a:xfrm>
              <a:prstGeom prst="blockArc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8" name="직선 연결선 227"/>
              <p:cNvCxnSpPr/>
              <p:nvPr/>
            </p:nvCxnSpPr>
            <p:spPr>
              <a:xfrm>
                <a:off x="5682088" y="3215255"/>
                <a:ext cx="1411267" cy="1405461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직선 연결선 228"/>
              <p:cNvCxnSpPr/>
              <p:nvPr/>
            </p:nvCxnSpPr>
            <p:spPr>
              <a:xfrm flipH="1">
                <a:off x="7093355" y="4613835"/>
                <a:ext cx="5669" cy="792088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타원 229"/>
              <p:cNvSpPr/>
              <p:nvPr/>
            </p:nvSpPr>
            <p:spPr>
              <a:xfrm>
                <a:off x="5625504" y="3173548"/>
                <a:ext cx="113167" cy="1131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5" name="타원 224"/>
            <p:cNvSpPr/>
            <p:nvPr/>
          </p:nvSpPr>
          <p:spPr>
            <a:xfrm>
              <a:off x="7853923" y="4144942"/>
              <a:ext cx="113167" cy="1131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31" name="그룹 230"/>
          <p:cNvGrpSpPr/>
          <p:nvPr/>
        </p:nvGrpSpPr>
        <p:grpSpPr>
          <a:xfrm rot="18300413">
            <a:off x="2782218" y="3748283"/>
            <a:ext cx="328169" cy="1190390"/>
            <a:chOff x="224703" y="4542670"/>
            <a:chExt cx="410690" cy="1489722"/>
          </a:xfrm>
          <a:solidFill>
            <a:srgbClr val="FF0000"/>
          </a:solidFill>
        </p:grpSpPr>
        <p:sp>
          <p:nvSpPr>
            <p:cNvPr id="232" name="갈매기형 수장 231"/>
            <p:cNvSpPr/>
            <p:nvPr/>
          </p:nvSpPr>
          <p:spPr>
            <a:xfrm rot="5400000">
              <a:off x="224703" y="4542670"/>
              <a:ext cx="410690" cy="410690"/>
            </a:xfrm>
            <a:prstGeom prst="chevron">
              <a:avLst>
                <a:gd name="adj" fmla="val 666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3" name="갈매기형 수장 232"/>
            <p:cNvSpPr/>
            <p:nvPr/>
          </p:nvSpPr>
          <p:spPr>
            <a:xfrm rot="5400000">
              <a:off x="224703" y="4812428"/>
              <a:ext cx="410690" cy="410690"/>
            </a:xfrm>
            <a:prstGeom prst="chevron">
              <a:avLst>
                <a:gd name="adj" fmla="val 666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4" name="갈매기형 수장 233"/>
            <p:cNvSpPr/>
            <p:nvPr/>
          </p:nvSpPr>
          <p:spPr>
            <a:xfrm rot="5400000">
              <a:off x="224703" y="5082186"/>
              <a:ext cx="410690" cy="410690"/>
            </a:xfrm>
            <a:prstGeom prst="chevron">
              <a:avLst>
                <a:gd name="adj" fmla="val 666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5" name="갈매기형 수장 234"/>
            <p:cNvSpPr/>
            <p:nvPr/>
          </p:nvSpPr>
          <p:spPr>
            <a:xfrm rot="5400000">
              <a:off x="224703" y="5351944"/>
              <a:ext cx="410690" cy="410690"/>
            </a:xfrm>
            <a:prstGeom prst="chevron">
              <a:avLst>
                <a:gd name="adj" fmla="val 666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6" name="갈매기형 수장 235"/>
            <p:cNvSpPr/>
            <p:nvPr/>
          </p:nvSpPr>
          <p:spPr>
            <a:xfrm rot="5400000">
              <a:off x="224703" y="5621702"/>
              <a:ext cx="410690" cy="410690"/>
            </a:xfrm>
            <a:prstGeom prst="chevron">
              <a:avLst>
                <a:gd name="adj" fmla="val 666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37" name="TextBox 236"/>
          <p:cNvSpPr txBox="1"/>
          <p:nvPr/>
        </p:nvSpPr>
        <p:spPr>
          <a:xfrm>
            <a:off x="6953833" y="5306617"/>
            <a:ext cx="25705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err="1" smtClean="0"/>
              <a:t>브릿지</a:t>
            </a:r>
            <a:r>
              <a:rPr lang="ko-KR" altLang="en-US" sz="900" dirty="0" smtClean="0"/>
              <a:t> 영역에 할당된 </a:t>
            </a:r>
            <a:endParaRPr lang="en-US" altLang="ko-KR" sz="900" dirty="0" smtClean="0"/>
          </a:p>
          <a:p>
            <a:endParaRPr lang="en-US" altLang="ko-KR" sz="900" dirty="0" smtClean="0"/>
          </a:p>
          <a:p>
            <a:r>
              <a:rPr lang="ko-KR" altLang="en-US" sz="900" dirty="0" smtClean="0"/>
              <a:t>영역의 키 크레인은</a:t>
            </a:r>
            <a:r>
              <a:rPr lang="en-US" altLang="ko-KR" sz="900" dirty="0"/>
              <a:t> </a:t>
            </a:r>
            <a:r>
              <a:rPr lang="ko-KR" altLang="en-US" sz="900" dirty="0" smtClean="0"/>
              <a:t>옆으로 배가 들어올 때</a:t>
            </a:r>
            <a:endParaRPr lang="en-US" altLang="ko-KR" sz="900" dirty="0" smtClean="0"/>
          </a:p>
          <a:p>
            <a:r>
              <a:rPr lang="ko-KR" altLang="en-US" sz="900" dirty="0" err="1" smtClean="0"/>
              <a:t>브릿지</a:t>
            </a:r>
            <a:r>
              <a:rPr lang="ko-KR" altLang="en-US" sz="900" dirty="0"/>
              <a:t> </a:t>
            </a:r>
            <a:r>
              <a:rPr lang="ko-KR" altLang="en-US" sz="900" dirty="0" smtClean="0"/>
              <a:t>모델과 겹치지 않도록 </a:t>
            </a:r>
            <a:endParaRPr lang="en-US" altLang="ko-KR" sz="900" dirty="0" smtClean="0"/>
          </a:p>
          <a:p>
            <a:r>
              <a:rPr lang="ko-KR" altLang="en-US" sz="900" dirty="0" smtClean="0"/>
              <a:t>천천히 들어 올려진다</a:t>
            </a:r>
            <a:r>
              <a:rPr lang="en-US" altLang="ko-KR" sz="900" dirty="0" smtClean="0"/>
              <a:t>.</a:t>
            </a:r>
            <a:endParaRPr lang="en-US" altLang="ko-KR" sz="900" dirty="0"/>
          </a:p>
        </p:txBody>
      </p:sp>
      <p:sp>
        <p:nvSpPr>
          <p:cNvPr id="238" name="원형 화살표 237"/>
          <p:cNvSpPr/>
          <p:nvPr/>
        </p:nvSpPr>
        <p:spPr>
          <a:xfrm rot="16200000">
            <a:off x="6135774" y="4787297"/>
            <a:ext cx="426206" cy="426206"/>
          </a:xfrm>
          <a:prstGeom prst="circularArrow">
            <a:avLst>
              <a:gd name="adj1" fmla="val 4307"/>
              <a:gd name="adj2" fmla="val 1142319"/>
              <a:gd name="adj3" fmla="val 20457675"/>
              <a:gd name="adj4" fmla="val 10800000"/>
              <a:gd name="adj5" fmla="val 125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9" name="원형 화살표 238"/>
          <p:cNvSpPr/>
          <p:nvPr/>
        </p:nvSpPr>
        <p:spPr>
          <a:xfrm rot="16200000">
            <a:off x="6802807" y="4475676"/>
            <a:ext cx="426206" cy="426206"/>
          </a:xfrm>
          <a:prstGeom prst="circularArrow">
            <a:avLst>
              <a:gd name="adj1" fmla="val 4307"/>
              <a:gd name="adj2" fmla="val 1142319"/>
              <a:gd name="adj3" fmla="val 20457675"/>
              <a:gd name="adj4" fmla="val 10800000"/>
              <a:gd name="adj5" fmla="val 125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1767106" y="5217658"/>
            <a:ext cx="279492" cy="335379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⑥</a:t>
            </a:r>
            <a:endParaRPr lang="ko-KR" altLang="en-US" sz="1600" b="1" dirty="0"/>
          </a:p>
        </p:txBody>
      </p:sp>
      <p:sp>
        <p:nvSpPr>
          <p:cNvPr id="243" name="아래쪽 화살표 242"/>
          <p:cNvSpPr/>
          <p:nvPr/>
        </p:nvSpPr>
        <p:spPr>
          <a:xfrm rot="18766047">
            <a:off x="2117324" y="1739540"/>
            <a:ext cx="479536" cy="6854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4" name="TextBox 243"/>
          <p:cNvSpPr txBox="1"/>
          <p:nvPr/>
        </p:nvSpPr>
        <p:spPr>
          <a:xfrm>
            <a:off x="1572382" y="1365344"/>
            <a:ext cx="148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/>
              <a:t>각 </a:t>
            </a:r>
            <a:r>
              <a:rPr lang="ko-KR" altLang="en-US" sz="900" dirty="0" err="1" smtClean="0"/>
              <a:t>선사별</a:t>
            </a:r>
            <a:r>
              <a:rPr lang="ko-KR" altLang="en-US" sz="900" dirty="0" smtClean="0"/>
              <a:t> 이미지 컬러 및 </a:t>
            </a:r>
            <a:r>
              <a:rPr lang="ko-KR" altLang="en-US" sz="900" b="1" u="sng" dirty="0" smtClean="0"/>
              <a:t>로고</a:t>
            </a:r>
            <a:r>
              <a:rPr lang="ko-KR" altLang="en-US" sz="900" dirty="0" smtClean="0"/>
              <a:t>를 </a:t>
            </a:r>
            <a:r>
              <a:rPr lang="ko-KR" altLang="en-US" sz="900" dirty="0" err="1" smtClean="0"/>
              <a:t>어태치</a:t>
            </a:r>
            <a:r>
              <a:rPr lang="ko-KR" altLang="en-US" sz="900" dirty="0" smtClean="0"/>
              <a:t> 한다</a:t>
            </a:r>
            <a:r>
              <a:rPr lang="en-US" altLang="ko-KR" sz="900" dirty="0" smtClean="0"/>
              <a:t>.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1362049" y="1355053"/>
            <a:ext cx="279492" cy="335379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④</a:t>
            </a:r>
            <a:endParaRPr lang="ko-KR" altLang="en-US" sz="1600" b="1" dirty="0"/>
          </a:p>
        </p:txBody>
      </p:sp>
      <p:sp>
        <p:nvSpPr>
          <p:cNvPr id="246" name="TextBox 245"/>
          <p:cNvSpPr txBox="1"/>
          <p:nvPr/>
        </p:nvSpPr>
        <p:spPr>
          <a:xfrm>
            <a:off x="6760911" y="5226811"/>
            <a:ext cx="279492" cy="335379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⑦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340132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2. Object </a:t>
            </a:r>
            <a:r>
              <a:rPr lang="ko-KR" altLang="en-US" b="1" dirty="0">
                <a:solidFill>
                  <a:schemeClr val="bg1"/>
                </a:solidFill>
              </a:rPr>
              <a:t>표현 기법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</a:t>
            </a:r>
            <a:r>
              <a:rPr lang="en-US" altLang="ko-KR" sz="1200" b="1" dirty="0"/>
              <a:t>. </a:t>
            </a:r>
            <a:r>
              <a:rPr lang="en-US" altLang="ko-KR" sz="1200" b="1" dirty="0" smtClean="0"/>
              <a:t>Vessel – </a:t>
            </a:r>
            <a:r>
              <a:rPr lang="ko-KR" altLang="en-US" sz="1200" b="1" dirty="0" smtClean="0"/>
              <a:t>정보표시</a:t>
            </a:r>
            <a:endParaRPr lang="ko-KR" altLang="en-US" sz="1200" b="1" dirty="0"/>
          </a:p>
        </p:txBody>
      </p:sp>
      <p:grpSp>
        <p:nvGrpSpPr>
          <p:cNvPr id="24" name="그룹 23"/>
          <p:cNvGrpSpPr/>
          <p:nvPr/>
        </p:nvGrpSpPr>
        <p:grpSpPr>
          <a:xfrm>
            <a:off x="363558" y="1823411"/>
            <a:ext cx="4671505" cy="2998562"/>
            <a:chOff x="1043608" y="1280393"/>
            <a:chExt cx="7056784" cy="4529634"/>
          </a:xfrm>
        </p:grpSpPr>
        <p:sp>
          <p:nvSpPr>
            <p:cNvPr id="25" name="직사각형 24"/>
            <p:cNvSpPr/>
            <p:nvPr/>
          </p:nvSpPr>
          <p:spPr>
            <a:xfrm>
              <a:off x="1043608" y="2780928"/>
              <a:ext cx="7056784" cy="15841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" name="직선 연결선 25"/>
            <p:cNvCxnSpPr/>
            <p:nvPr/>
          </p:nvCxnSpPr>
          <p:spPr>
            <a:xfrm flipH="1">
              <a:off x="1259632" y="4683125"/>
              <a:ext cx="254844" cy="8341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V="1">
              <a:off x="1259632" y="5326063"/>
              <a:ext cx="1383555" cy="1911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>
              <a:off x="1259632" y="5517232"/>
              <a:ext cx="1378793" cy="2880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 flipV="1">
              <a:off x="2638425" y="2746033"/>
              <a:ext cx="5317951" cy="3059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>
              <a:off x="2643187" y="5326063"/>
              <a:ext cx="0" cy="4839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V="1">
              <a:off x="6516216" y="1459384"/>
              <a:ext cx="0" cy="3600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 flipV="1">
              <a:off x="7634288" y="2095823"/>
              <a:ext cx="0" cy="3600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7956376" y="1916832"/>
              <a:ext cx="0" cy="8292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6516216" y="1459384"/>
              <a:ext cx="1118072" cy="6364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V="1">
              <a:off x="7634288" y="1916832"/>
              <a:ext cx="322088" cy="1789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 flipV="1">
              <a:off x="6516216" y="1280393"/>
              <a:ext cx="322088" cy="1789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>
              <a:off x="6838304" y="1280393"/>
              <a:ext cx="1118072" cy="6364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V="1">
              <a:off x="2638425" y="2602016"/>
              <a:ext cx="5317951" cy="3059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직사각형 38"/>
          <p:cNvSpPr/>
          <p:nvPr/>
        </p:nvSpPr>
        <p:spPr>
          <a:xfrm>
            <a:off x="580934" y="2863583"/>
            <a:ext cx="4236752" cy="95110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 flipV="1">
            <a:off x="3554144" y="2257653"/>
            <a:ext cx="711166" cy="7689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 rot="10800000" flipV="1">
            <a:off x="3166117" y="2217158"/>
            <a:ext cx="1515154" cy="768929"/>
          </a:xfrm>
          <a:prstGeom prst="rect">
            <a:avLst/>
          </a:prstGeom>
          <a:noFill/>
          <a:ln w="12700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42" name="정육면체 41"/>
          <p:cNvSpPr/>
          <p:nvPr/>
        </p:nvSpPr>
        <p:spPr>
          <a:xfrm rot="10800000">
            <a:off x="3601958" y="2289293"/>
            <a:ext cx="375903" cy="208527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3" name="정육면체 42"/>
          <p:cNvSpPr/>
          <p:nvPr/>
        </p:nvSpPr>
        <p:spPr>
          <a:xfrm rot="10800000">
            <a:off x="3377140" y="2443391"/>
            <a:ext cx="375903" cy="208527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4" name="정육면체 43"/>
          <p:cNvSpPr/>
          <p:nvPr/>
        </p:nvSpPr>
        <p:spPr>
          <a:xfrm rot="10800000">
            <a:off x="3758642" y="2369150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5" name="정육면체 44"/>
          <p:cNvSpPr/>
          <p:nvPr/>
        </p:nvSpPr>
        <p:spPr>
          <a:xfrm rot="10800000">
            <a:off x="3533824" y="2523248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6" name="정육면체 45"/>
          <p:cNvSpPr/>
          <p:nvPr/>
        </p:nvSpPr>
        <p:spPr>
          <a:xfrm rot="10800000">
            <a:off x="3893542" y="2450514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정육면체 46"/>
          <p:cNvSpPr/>
          <p:nvPr/>
        </p:nvSpPr>
        <p:spPr>
          <a:xfrm rot="10800000">
            <a:off x="3668724" y="2604612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8" name="정육면체 47"/>
          <p:cNvSpPr/>
          <p:nvPr/>
        </p:nvSpPr>
        <p:spPr>
          <a:xfrm rot="10800000">
            <a:off x="4021542" y="2534404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정육면체 48"/>
          <p:cNvSpPr/>
          <p:nvPr/>
        </p:nvSpPr>
        <p:spPr>
          <a:xfrm rot="10800000">
            <a:off x="3796724" y="2688502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0" name="정육면체 49"/>
          <p:cNvSpPr/>
          <p:nvPr/>
        </p:nvSpPr>
        <p:spPr>
          <a:xfrm rot="10800000">
            <a:off x="3601958" y="2212261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1" name="정육면체 50"/>
          <p:cNvSpPr/>
          <p:nvPr/>
        </p:nvSpPr>
        <p:spPr>
          <a:xfrm rot="10800000">
            <a:off x="3377140" y="2366359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2" name="정육면체 51"/>
          <p:cNvSpPr/>
          <p:nvPr/>
        </p:nvSpPr>
        <p:spPr>
          <a:xfrm rot="10800000">
            <a:off x="3758642" y="2273287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3" name="정육면체 52"/>
          <p:cNvSpPr/>
          <p:nvPr/>
        </p:nvSpPr>
        <p:spPr>
          <a:xfrm rot="10800000">
            <a:off x="3533824" y="2427385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4" name="정육면체 53"/>
          <p:cNvSpPr/>
          <p:nvPr/>
        </p:nvSpPr>
        <p:spPr>
          <a:xfrm rot="10800000">
            <a:off x="3893542" y="2358526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5" name="정육면체 54"/>
          <p:cNvSpPr/>
          <p:nvPr/>
        </p:nvSpPr>
        <p:spPr>
          <a:xfrm rot="10800000">
            <a:off x="3668723" y="2512624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6" name="정육면체 55"/>
          <p:cNvSpPr/>
          <p:nvPr/>
        </p:nvSpPr>
        <p:spPr>
          <a:xfrm rot="10800000">
            <a:off x="4021542" y="2443391"/>
            <a:ext cx="375903" cy="208527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정육면체 56"/>
          <p:cNvSpPr/>
          <p:nvPr/>
        </p:nvSpPr>
        <p:spPr>
          <a:xfrm rot="10800000">
            <a:off x="3796724" y="2597489"/>
            <a:ext cx="375903" cy="208527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8" name="정육면체 57"/>
          <p:cNvSpPr/>
          <p:nvPr/>
        </p:nvSpPr>
        <p:spPr>
          <a:xfrm rot="10800000">
            <a:off x="3082157" y="2216258"/>
            <a:ext cx="803114" cy="1104281"/>
          </a:xfrm>
          <a:prstGeom prst="cube">
            <a:avLst>
              <a:gd name="adj" fmla="val 4063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 flipV="1">
            <a:off x="1952356" y="2952010"/>
            <a:ext cx="1515154" cy="7689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 rot="10800000" flipV="1">
            <a:off x="1962716" y="2936075"/>
            <a:ext cx="1515154" cy="768929"/>
          </a:xfrm>
          <a:prstGeom prst="rect">
            <a:avLst/>
          </a:prstGeom>
          <a:noFill/>
          <a:ln w="12700"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1" name="정육면체 60"/>
          <p:cNvSpPr/>
          <p:nvPr/>
        </p:nvSpPr>
        <p:spPr>
          <a:xfrm rot="10800000">
            <a:off x="2150618" y="3111779"/>
            <a:ext cx="375903" cy="225299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2" name="정육면체 61"/>
          <p:cNvSpPr/>
          <p:nvPr/>
        </p:nvSpPr>
        <p:spPr>
          <a:xfrm rot="10800000">
            <a:off x="1925799" y="3265876"/>
            <a:ext cx="375903" cy="225299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3" name="정육면체 62"/>
          <p:cNvSpPr/>
          <p:nvPr/>
        </p:nvSpPr>
        <p:spPr>
          <a:xfrm rot="10800000">
            <a:off x="2307302" y="3191636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4" name="정육면체 63"/>
          <p:cNvSpPr/>
          <p:nvPr/>
        </p:nvSpPr>
        <p:spPr>
          <a:xfrm rot="10800000">
            <a:off x="2082483" y="3345733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5" name="정육면체 64"/>
          <p:cNvSpPr/>
          <p:nvPr/>
        </p:nvSpPr>
        <p:spPr>
          <a:xfrm rot="10800000">
            <a:off x="2442202" y="3273000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6" name="정육면체 65"/>
          <p:cNvSpPr/>
          <p:nvPr/>
        </p:nvSpPr>
        <p:spPr>
          <a:xfrm rot="10800000">
            <a:off x="2217384" y="3427097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7" name="정육면체 66"/>
          <p:cNvSpPr/>
          <p:nvPr/>
        </p:nvSpPr>
        <p:spPr>
          <a:xfrm rot="10800000">
            <a:off x="2570202" y="3356889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8" name="정육면체 67"/>
          <p:cNvSpPr/>
          <p:nvPr/>
        </p:nvSpPr>
        <p:spPr>
          <a:xfrm rot="10800000">
            <a:off x="2345384" y="3510987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9" name="정육면체 68"/>
          <p:cNvSpPr/>
          <p:nvPr/>
        </p:nvSpPr>
        <p:spPr>
          <a:xfrm rot="10800000">
            <a:off x="2150618" y="3034746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0" name="정육면체 69"/>
          <p:cNvSpPr/>
          <p:nvPr/>
        </p:nvSpPr>
        <p:spPr>
          <a:xfrm rot="10800000">
            <a:off x="1925799" y="3188844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1" name="정육면체 70"/>
          <p:cNvSpPr/>
          <p:nvPr/>
        </p:nvSpPr>
        <p:spPr>
          <a:xfrm rot="10800000">
            <a:off x="2665968" y="2826218"/>
            <a:ext cx="375903" cy="208527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2" name="정육면체 71"/>
          <p:cNvSpPr/>
          <p:nvPr/>
        </p:nvSpPr>
        <p:spPr>
          <a:xfrm rot="10800000">
            <a:off x="2441150" y="2980316"/>
            <a:ext cx="375903" cy="208527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3" name="정육면체 72"/>
          <p:cNvSpPr/>
          <p:nvPr/>
        </p:nvSpPr>
        <p:spPr>
          <a:xfrm rot="10800000">
            <a:off x="2822652" y="2906075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4" name="정육면체 73"/>
          <p:cNvSpPr/>
          <p:nvPr/>
        </p:nvSpPr>
        <p:spPr>
          <a:xfrm rot="10800000">
            <a:off x="2597834" y="3060173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5" name="정육면체 74"/>
          <p:cNvSpPr/>
          <p:nvPr/>
        </p:nvSpPr>
        <p:spPr>
          <a:xfrm rot="10800000">
            <a:off x="2957553" y="2987439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6" name="정육면체 75"/>
          <p:cNvSpPr/>
          <p:nvPr/>
        </p:nvSpPr>
        <p:spPr>
          <a:xfrm rot="10800000">
            <a:off x="2732734" y="3141537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7" name="정육면체 76"/>
          <p:cNvSpPr/>
          <p:nvPr/>
        </p:nvSpPr>
        <p:spPr>
          <a:xfrm rot="10800000">
            <a:off x="3085553" y="3071329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8" name="정육면체 77"/>
          <p:cNvSpPr/>
          <p:nvPr/>
        </p:nvSpPr>
        <p:spPr>
          <a:xfrm rot="10800000">
            <a:off x="2860734" y="3225427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9" name="정육면체 78"/>
          <p:cNvSpPr/>
          <p:nvPr/>
        </p:nvSpPr>
        <p:spPr>
          <a:xfrm rot="10800000">
            <a:off x="2665968" y="2749186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0" name="정육면체 79"/>
          <p:cNvSpPr/>
          <p:nvPr/>
        </p:nvSpPr>
        <p:spPr>
          <a:xfrm rot="10800000">
            <a:off x="2441150" y="2903284"/>
            <a:ext cx="375903" cy="208527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1" name="정육면체 80"/>
          <p:cNvSpPr/>
          <p:nvPr/>
        </p:nvSpPr>
        <p:spPr>
          <a:xfrm rot="10800000">
            <a:off x="2822652" y="2810212"/>
            <a:ext cx="375903" cy="208527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2" name="정육면체 81"/>
          <p:cNvSpPr/>
          <p:nvPr/>
        </p:nvSpPr>
        <p:spPr>
          <a:xfrm rot="10800000">
            <a:off x="2597834" y="2964310"/>
            <a:ext cx="375903" cy="208527"/>
          </a:xfrm>
          <a:prstGeom prst="cube">
            <a:avLst>
              <a:gd name="adj" fmla="val 51219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3" name="정육면체 82"/>
          <p:cNvSpPr/>
          <p:nvPr/>
        </p:nvSpPr>
        <p:spPr>
          <a:xfrm rot="10800000">
            <a:off x="2957552" y="2895451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4" name="정육면체 83"/>
          <p:cNvSpPr/>
          <p:nvPr/>
        </p:nvSpPr>
        <p:spPr>
          <a:xfrm rot="10800000">
            <a:off x="2732734" y="3049549"/>
            <a:ext cx="375903" cy="208527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5" name="정육면체 84"/>
          <p:cNvSpPr/>
          <p:nvPr/>
        </p:nvSpPr>
        <p:spPr>
          <a:xfrm rot="10800000">
            <a:off x="3085553" y="2980316"/>
            <a:ext cx="375903" cy="208527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6" name="정육면체 85"/>
          <p:cNvSpPr/>
          <p:nvPr/>
        </p:nvSpPr>
        <p:spPr>
          <a:xfrm rot="10800000">
            <a:off x="2860734" y="3134414"/>
            <a:ext cx="375903" cy="208527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7" name="정육면체 86"/>
          <p:cNvSpPr/>
          <p:nvPr/>
        </p:nvSpPr>
        <p:spPr>
          <a:xfrm rot="10800000">
            <a:off x="2307302" y="3095772"/>
            <a:ext cx="375903" cy="225299"/>
          </a:xfrm>
          <a:prstGeom prst="cube">
            <a:avLst>
              <a:gd name="adj" fmla="val 51219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8" name="정육면체 87"/>
          <p:cNvSpPr/>
          <p:nvPr/>
        </p:nvSpPr>
        <p:spPr>
          <a:xfrm rot="10800000">
            <a:off x="2442201" y="3181012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9" name="정육면체 88"/>
          <p:cNvSpPr/>
          <p:nvPr/>
        </p:nvSpPr>
        <p:spPr>
          <a:xfrm rot="10800000">
            <a:off x="2570202" y="3265876"/>
            <a:ext cx="375903" cy="225299"/>
          </a:xfrm>
          <a:prstGeom prst="cube">
            <a:avLst>
              <a:gd name="adj" fmla="val 51219"/>
            </a:avLst>
          </a:prstGeom>
          <a:solidFill>
            <a:srgbClr val="FFC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0" name="정육면체 89"/>
          <p:cNvSpPr/>
          <p:nvPr/>
        </p:nvSpPr>
        <p:spPr>
          <a:xfrm rot="10800000">
            <a:off x="2082483" y="3249870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1" name="정육면체 90"/>
          <p:cNvSpPr/>
          <p:nvPr/>
        </p:nvSpPr>
        <p:spPr>
          <a:xfrm rot="10800000">
            <a:off x="2217383" y="3335109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2" name="정육면체 91"/>
          <p:cNvSpPr/>
          <p:nvPr/>
        </p:nvSpPr>
        <p:spPr>
          <a:xfrm rot="10800000">
            <a:off x="2345384" y="3419974"/>
            <a:ext cx="375903" cy="225299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3" name="정육면체 92"/>
          <p:cNvSpPr/>
          <p:nvPr/>
        </p:nvSpPr>
        <p:spPr>
          <a:xfrm rot="10800000">
            <a:off x="1568917" y="3086933"/>
            <a:ext cx="803114" cy="1104281"/>
          </a:xfrm>
          <a:prstGeom prst="cube">
            <a:avLst>
              <a:gd name="adj" fmla="val 4063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4" name="직사각형 93"/>
          <p:cNvSpPr/>
          <p:nvPr/>
        </p:nvSpPr>
        <p:spPr>
          <a:xfrm flipV="1">
            <a:off x="1141063" y="3655526"/>
            <a:ext cx="719437" cy="7689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5" name="정육면체 94"/>
          <p:cNvSpPr/>
          <p:nvPr/>
        </p:nvSpPr>
        <p:spPr>
          <a:xfrm rot="10800000">
            <a:off x="1193013" y="3682230"/>
            <a:ext cx="375903" cy="225299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6" name="정육면체 95"/>
          <p:cNvSpPr/>
          <p:nvPr/>
        </p:nvSpPr>
        <p:spPr>
          <a:xfrm rot="10800000">
            <a:off x="968195" y="3836328"/>
            <a:ext cx="375903" cy="225299"/>
          </a:xfrm>
          <a:prstGeom prst="cube">
            <a:avLst>
              <a:gd name="adj" fmla="val 51219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7" name="정육면체 96"/>
          <p:cNvSpPr/>
          <p:nvPr/>
        </p:nvSpPr>
        <p:spPr>
          <a:xfrm rot="10800000">
            <a:off x="1349697" y="3762087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8" name="정육면체 97"/>
          <p:cNvSpPr/>
          <p:nvPr/>
        </p:nvSpPr>
        <p:spPr>
          <a:xfrm rot="10800000">
            <a:off x="1124879" y="3916185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9" name="정육면체 98"/>
          <p:cNvSpPr/>
          <p:nvPr/>
        </p:nvSpPr>
        <p:spPr>
          <a:xfrm rot="10800000">
            <a:off x="1484597" y="3843451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0" name="정육면체 99"/>
          <p:cNvSpPr/>
          <p:nvPr/>
        </p:nvSpPr>
        <p:spPr>
          <a:xfrm rot="10800000">
            <a:off x="1259779" y="3997549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1" name="정육면체 100"/>
          <p:cNvSpPr/>
          <p:nvPr/>
        </p:nvSpPr>
        <p:spPr>
          <a:xfrm rot="10800000">
            <a:off x="1612598" y="3927340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2" name="정육면체 101"/>
          <p:cNvSpPr/>
          <p:nvPr/>
        </p:nvSpPr>
        <p:spPr>
          <a:xfrm rot="10800000">
            <a:off x="1387779" y="4081438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3" name="정육면체 102"/>
          <p:cNvSpPr/>
          <p:nvPr/>
        </p:nvSpPr>
        <p:spPr>
          <a:xfrm rot="10800000">
            <a:off x="1193013" y="3605197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4" name="정육면체 103"/>
          <p:cNvSpPr/>
          <p:nvPr/>
        </p:nvSpPr>
        <p:spPr>
          <a:xfrm rot="10800000">
            <a:off x="968195" y="3759295"/>
            <a:ext cx="375903" cy="225299"/>
          </a:xfrm>
          <a:prstGeom prst="cube">
            <a:avLst>
              <a:gd name="adj" fmla="val 51219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5" name="정육면체 104"/>
          <p:cNvSpPr/>
          <p:nvPr/>
        </p:nvSpPr>
        <p:spPr>
          <a:xfrm rot="10800000">
            <a:off x="1349697" y="3666224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6" name="정육면체 105"/>
          <p:cNvSpPr/>
          <p:nvPr/>
        </p:nvSpPr>
        <p:spPr>
          <a:xfrm rot="10800000">
            <a:off x="1124879" y="3820321"/>
            <a:ext cx="375903" cy="225299"/>
          </a:xfrm>
          <a:prstGeom prst="cube">
            <a:avLst>
              <a:gd name="adj" fmla="val 51219"/>
            </a:avLst>
          </a:prstGeom>
          <a:solidFill>
            <a:srgbClr val="00B05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7" name="정육면체 106"/>
          <p:cNvSpPr/>
          <p:nvPr/>
        </p:nvSpPr>
        <p:spPr>
          <a:xfrm rot="10800000">
            <a:off x="1484597" y="3751463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8" name="정육면체 107"/>
          <p:cNvSpPr/>
          <p:nvPr/>
        </p:nvSpPr>
        <p:spPr>
          <a:xfrm rot="10800000">
            <a:off x="1259779" y="3905560"/>
            <a:ext cx="375903" cy="225299"/>
          </a:xfrm>
          <a:prstGeom prst="cube">
            <a:avLst>
              <a:gd name="adj" fmla="val 51219"/>
            </a:avLst>
          </a:prstGeom>
          <a:solidFill>
            <a:srgbClr val="7030A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9" name="정육면체 108"/>
          <p:cNvSpPr/>
          <p:nvPr/>
        </p:nvSpPr>
        <p:spPr>
          <a:xfrm rot="10800000">
            <a:off x="1612598" y="3836328"/>
            <a:ext cx="375903" cy="225299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0" name="정육면체 109"/>
          <p:cNvSpPr/>
          <p:nvPr/>
        </p:nvSpPr>
        <p:spPr>
          <a:xfrm rot="10800000">
            <a:off x="1387779" y="3990425"/>
            <a:ext cx="375903" cy="225299"/>
          </a:xfrm>
          <a:prstGeom prst="cube">
            <a:avLst>
              <a:gd name="adj" fmla="val 51219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936833" y="3843451"/>
            <a:ext cx="2970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선박 정보는 다른 오브젝트들과 같은 방식을 사용하지 않고 선박의 외벽 혹은 적재된 </a:t>
            </a:r>
            <a:r>
              <a:rPr lang="ko-KR" altLang="en-US" sz="1000" dirty="0" err="1" smtClean="0"/>
              <a:t>콘테이너</a:t>
            </a:r>
            <a:r>
              <a:rPr lang="ko-KR" altLang="en-US" sz="1000" dirty="0" smtClean="0"/>
              <a:t> 박스 더미 위에 </a:t>
            </a:r>
            <a:r>
              <a:rPr lang="en-US" altLang="ko-KR" sz="1000" dirty="0" smtClean="0"/>
              <a:t>Object UI</a:t>
            </a:r>
            <a:r>
              <a:rPr lang="ko-KR" altLang="en-US" sz="1000" dirty="0" smtClean="0"/>
              <a:t>의 방식으로 표기된다</a:t>
            </a:r>
            <a:r>
              <a:rPr lang="en-US" altLang="ko-KR" sz="1000" dirty="0" smtClean="0"/>
              <a:t>.</a:t>
            </a:r>
          </a:p>
        </p:txBody>
      </p:sp>
      <p:sp>
        <p:nvSpPr>
          <p:cNvPr id="243" name="아래쪽 화살표 242"/>
          <p:cNvSpPr/>
          <p:nvPr/>
        </p:nvSpPr>
        <p:spPr>
          <a:xfrm rot="7873935">
            <a:off x="3309008" y="3505036"/>
            <a:ext cx="479536" cy="6854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0" name="직사각형 239"/>
          <p:cNvSpPr/>
          <p:nvPr/>
        </p:nvSpPr>
        <p:spPr>
          <a:xfrm>
            <a:off x="5212068" y="1278309"/>
            <a:ext cx="4211516" cy="2368977"/>
          </a:xfrm>
          <a:prstGeom prst="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o-KR" altLang="en-US" dirty="0"/>
          </a:p>
        </p:txBody>
      </p:sp>
      <p:pic>
        <p:nvPicPr>
          <p:cNvPr id="247" name="그림 2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 b="11222"/>
          <a:stretch/>
        </p:blipFill>
        <p:spPr>
          <a:xfrm>
            <a:off x="5370525" y="1387010"/>
            <a:ext cx="3845046" cy="2151017"/>
          </a:xfrm>
          <a:prstGeom prst="rect">
            <a:avLst/>
          </a:prstGeom>
        </p:spPr>
      </p:pic>
      <p:sp>
        <p:nvSpPr>
          <p:cNvPr id="248" name="직사각형 247"/>
          <p:cNvSpPr/>
          <p:nvPr/>
        </p:nvSpPr>
        <p:spPr>
          <a:xfrm rot="382779">
            <a:off x="6493275" y="2496059"/>
            <a:ext cx="1524315" cy="9001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scene3d>
            <a:camera prst="perspectiveContrastingRightFacing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CAPE MAGNUS</a:t>
            </a:r>
          </a:p>
          <a:p>
            <a:pPr algn="ctr"/>
            <a:r>
              <a:rPr lang="en-US" altLang="ko-KR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13:07:25 - 016</a:t>
            </a:r>
          </a:p>
          <a:p>
            <a:pPr algn="ctr"/>
            <a:r>
              <a:rPr lang="en-US" altLang="ko-KR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09:00:00 – 004</a:t>
            </a:r>
          </a:p>
          <a:p>
            <a:pPr algn="ctr"/>
            <a:r>
              <a:rPr lang="en-US" altLang="ko-KR" sz="1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  <a:endParaRPr lang="en-US" altLang="ko-KR" sz="1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49" name="그룹 248"/>
          <p:cNvGrpSpPr/>
          <p:nvPr/>
        </p:nvGrpSpPr>
        <p:grpSpPr>
          <a:xfrm>
            <a:off x="6838070" y="4177392"/>
            <a:ext cx="2449623" cy="1728181"/>
            <a:chOff x="9063580" y="1451684"/>
            <a:chExt cx="2449623" cy="1728181"/>
          </a:xfrm>
        </p:grpSpPr>
        <p:pic>
          <p:nvPicPr>
            <p:cNvPr id="250" name="그림 24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6" t="48479" r="33137" b="17227"/>
            <a:stretch/>
          </p:blipFill>
          <p:spPr>
            <a:xfrm>
              <a:off x="9133324" y="1451684"/>
              <a:ext cx="2302651" cy="17127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1" name="직사각형 250"/>
            <p:cNvSpPr/>
            <p:nvPr/>
          </p:nvSpPr>
          <p:spPr>
            <a:xfrm rot="382779">
              <a:off x="9063580" y="1733268"/>
              <a:ext cx="2449623" cy="14465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scene3d>
              <a:camera prst="perspectiveContrastingRightFacing"/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 smtClean="0">
                  <a:ln w="0">
                    <a:solidFill>
                      <a:srgbClr val="000000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CAPE MAGNUS</a:t>
              </a:r>
            </a:p>
            <a:p>
              <a:pPr algn="ctr"/>
              <a:r>
                <a:rPr lang="en-US" altLang="ko-KR" sz="2400" b="1" dirty="0" smtClean="0">
                  <a:ln w="0">
                    <a:solidFill>
                      <a:srgbClr val="000000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13:07:25 - 016</a:t>
              </a:r>
            </a:p>
            <a:p>
              <a:pPr algn="ctr"/>
              <a:r>
                <a:rPr lang="en-US" altLang="ko-KR" sz="2400" b="1" dirty="0" smtClean="0">
                  <a:ln w="0">
                    <a:solidFill>
                      <a:srgbClr val="000000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09:00:00 – 004</a:t>
              </a:r>
            </a:p>
            <a:p>
              <a:pPr algn="ctr"/>
              <a:r>
                <a:rPr lang="en-US" altLang="ko-KR" sz="2400" b="1" dirty="0" smtClean="0">
                  <a:ln w="0">
                    <a:solidFill>
                      <a:srgbClr val="000000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17</a:t>
              </a:r>
              <a:endParaRPr lang="ko-KR" altLang="en-US" sz="2400" b="1" dirty="0">
                <a:ln w="0"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52" name="모서리가 둥근 사각형 설명선 251"/>
          <p:cNvSpPr/>
          <p:nvPr/>
        </p:nvSpPr>
        <p:spPr>
          <a:xfrm>
            <a:off x="4397445" y="4645611"/>
            <a:ext cx="2231036" cy="931816"/>
          </a:xfrm>
          <a:prstGeom prst="wedgeRoundRectCallout">
            <a:avLst>
              <a:gd name="adj1" fmla="val 76444"/>
              <a:gd name="adj2" fmla="val 2137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/>
              <a:t>선박 이름</a:t>
            </a:r>
            <a:endParaRPr lang="en-US" altLang="ko-KR" sz="1200" dirty="0" smtClean="0"/>
          </a:p>
          <a:p>
            <a:pPr algn="ctr"/>
            <a:r>
              <a:rPr lang="ko-KR" altLang="en-US" sz="1200" dirty="0" smtClean="0"/>
              <a:t>도착 시간 </a:t>
            </a:r>
            <a:r>
              <a:rPr lang="en-US" altLang="ko-KR" sz="1200" dirty="0" smtClean="0"/>
              <a:t>– </a:t>
            </a:r>
            <a:r>
              <a:rPr lang="ko-KR" altLang="en-US" sz="1200" dirty="0" smtClean="0"/>
              <a:t>이후 경과 시간</a:t>
            </a:r>
            <a:endParaRPr lang="en-US" altLang="ko-KR" sz="1200" dirty="0" smtClean="0"/>
          </a:p>
          <a:p>
            <a:pPr algn="ctr"/>
            <a:r>
              <a:rPr lang="ko-KR" altLang="en-US" sz="1200" dirty="0" err="1" smtClean="0"/>
              <a:t>출방</a:t>
            </a:r>
            <a:r>
              <a:rPr lang="ko-KR" altLang="en-US" sz="1200" dirty="0" smtClean="0"/>
              <a:t> 예정 시간 </a:t>
            </a:r>
            <a:r>
              <a:rPr lang="en-US" altLang="ko-KR" sz="1200" dirty="0" smtClean="0"/>
              <a:t>– </a:t>
            </a:r>
            <a:r>
              <a:rPr lang="ko-KR" altLang="en-US" sz="1200" dirty="0" smtClean="0"/>
              <a:t>남은 시간</a:t>
            </a:r>
            <a:endParaRPr lang="en-US" altLang="ko-KR" sz="1200" dirty="0" smtClean="0"/>
          </a:p>
          <a:p>
            <a:pPr algn="ctr"/>
            <a:r>
              <a:rPr lang="ko-KR" altLang="en-US" sz="1200" dirty="0" smtClean="0"/>
              <a:t>마지막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시간 동안의 생산성</a:t>
            </a:r>
            <a:endParaRPr lang="ko-KR" altLang="en-US" sz="1200" dirty="0"/>
          </a:p>
        </p:txBody>
      </p:sp>
      <p:sp>
        <p:nvSpPr>
          <p:cNvPr id="253" name="TextBox 252"/>
          <p:cNvSpPr txBox="1"/>
          <p:nvPr/>
        </p:nvSpPr>
        <p:spPr>
          <a:xfrm>
            <a:off x="812995" y="1255411"/>
            <a:ext cx="264030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</a:rPr>
              <a:t>** </a:t>
            </a:r>
            <a:r>
              <a:rPr lang="ko-KR" altLang="en-US" sz="1000" dirty="0" smtClean="0">
                <a:solidFill>
                  <a:srgbClr val="FF0000"/>
                </a:solidFill>
              </a:rPr>
              <a:t>크기가 매우 작은 선박의 경우 정보 </a:t>
            </a:r>
            <a:r>
              <a:rPr lang="en-US" altLang="ko-KR" sz="1000" dirty="0" smtClean="0">
                <a:solidFill>
                  <a:srgbClr val="FF0000"/>
                </a:solidFill>
              </a:rPr>
              <a:t>UI</a:t>
            </a:r>
            <a:r>
              <a:rPr lang="ko-KR" altLang="en-US" sz="1000" dirty="0" smtClean="0">
                <a:solidFill>
                  <a:srgbClr val="FF0000"/>
                </a:solidFill>
              </a:rPr>
              <a:t>가 배의 크기를 넘어가는 문제가 발생 할 수 있음</a:t>
            </a:r>
            <a:r>
              <a:rPr lang="en-US" altLang="ko-KR" sz="1000" dirty="0" smtClean="0">
                <a:solidFill>
                  <a:srgbClr val="FF0000"/>
                </a:solidFill>
              </a:rPr>
              <a:t>. </a:t>
            </a:r>
            <a:r>
              <a:rPr lang="ko-KR" altLang="en-US" sz="1000" dirty="0" smtClean="0">
                <a:solidFill>
                  <a:srgbClr val="FF0000"/>
                </a:solidFill>
              </a:rPr>
              <a:t>이 부분에 대한 예와 처리 방법은 추가 협의 예정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908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081" y="5407034"/>
            <a:ext cx="1821625" cy="890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2. Object </a:t>
            </a:r>
            <a:r>
              <a:rPr lang="ko-KR" altLang="en-US" b="1" dirty="0">
                <a:solidFill>
                  <a:schemeClr val="bg1"/>
                </a:solidFill>
              </a:rPr>
              <a:t>표현 기법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2. Container – </a:t>
            </a:r>
            <a:r>
              <a:rPr lang="ko-KR" altLang="en-US" sz="1200" b="1" dirty="0" smtClean="0"/>
              <a:t>종류 및 선사에 따른 표현</a:t>
            </a:r>
            <a:endParaRPr lang="ko-KR" altLang="en-US" sz="1200" b="1" dirty="0"/>
          </a:p>
        </p:txBody>
      </p:sp>
      <p:sp>
        <p:nvSpPr>
          <p:cNvPr id="8" name="정육면체 7"/>
          <p:cNvSpPr/>
          <p:nvPr/>
        </p:nvSpPr>
        <p:spPr>
          <a:xfrm rot="10800000">
            <a:off x="4217104" y="1472926"/>
            <a:ext cx="1635360" cy="654988"/>
          </a:xfrm>
          <a:prstGeom prst="cube">
            <a:avLst>
              <a:gd name="adj" fmla="val 48497"/>
            </a:avLst>
          </a:prstGeom>
          <a:solidFill>
            <a:srgbClr val="FF66FF"/>
          </a:solidFill>
          <a:ln w="38100">
            <a:solidFill>
              <a:srgbClr val="FFC000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정육면체 20"/>
          <p:cNvSpPr/>
          <p:nvPr/>
        </p:nvSpPr>
        <p:spPr>
          <a:xfrm rot="10800000">
            <a:off x="4890204" y="1991174"/>
            <a:ext cx="850265" cy="603934"/>
          </a:xfrm>
          <a:prstGeom prst="cube">
            <a:avLst>
              <a:gd name="adj" fmla="val 4849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469920" y="5749269"/>
            <a:ext cx="1944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150000"/>
              </a:lnSpc>
            </a:pPr>
            <a:r>
              <a:rPr lang="en-US" altLang="ko-KR" sz="1200" b="1" dirty="0" smtClean="0">
                <a:ea typeface="맑은 고딕"/>
              </a:rPr>
              <a:t>Container</a:t>
            </a:r>
            <a:r>
              <a:rPr lang="ko-KR" altLang="en-US" sz="1200" b="1" dirty="0" smtClean="0">
                <a:ea typeface="맑은 고딕"/>
              </a:rPr>
              <a:t>의 종류</a:t>
            </a:r>
            <a:endParaRPr lang="en-US" altLang="ko-KR" sz="1200" b="1" dirty="0">
              <a:ea typeface="맑은 고딕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29427" y="1382598"/>
            <a:ext cx="2879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200" dirty="0" smtClean="0"/>
              <a:t>기본 두 개 사이즈의 컨테이너와 각 용도별 다섯 가지 총 </a:t>
            </a:r>
            <a:r>
              <a:rPr lang="en-US" altLang="ko-KR" sz="1200" dirty="0" smtClean="0"/>
              <a:t>10</a:t>
            </a:r>
            <a:r>
              <a:rPr lang="ko-KR" altLang="en-US" sz="1200" dirty="0" smtClean="0"/>
              <a:t>가지의 </a:t>
            </a:r>
            <a:r>
              <a:rPr lang="ko-KR" altLang="en-US" sz="1200" dirty="0" err="1" smtClean="0"/>
              <a:t>콘테이너</a:t>
            </a:r>
            <a:endParaRPr lang="en-US" altLang="ko-KR" sz="1200" dirty="0" smtClean="0"/>
          </a:p>
          <a:p>
            <a:pPr>
              <a:defRPr/>
            </a:pPr>
            <a:r>
              <a:rPr lang="en-US" altLang="ko-KR" sz="1200" dirty="0" smtClean="0"/>
              <a:t>3D Modeling Data</a:t>
            </a:r>
            <a:r>
              <a:rPr lang="ko-KR" altLang="en-US" sz="1200" dirty="0" smtClean="0"/>
              <a:t>를 미리 제작해 둔다</a:t>
            </a:r>
            <a:r>
              <a:rPr lang="en-US" altLang="ko-KR" sz="1200" dirty="0" smtClean="0"/>
              <a:t>.</a:t>
            </a: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43" y="1298611"/>
            <a:ext cx="3365613" cy="447243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740469" y="1499575"/>
            <a:ext cx="400953" cy="352903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/>
              <a:t>①</a:t>
            </a:r>
            <a:endParaRPr lang="ko-KR" altLang="en-US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029427" y="2817678"/>
            <a:ext cx="3055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/>
              <a:t>각 </a:t>
            </a:r>
            <a:r>
              <a:rPr lang="ko-KR" altLang="en-US" sz="1200" dirty="0" err="1"/>
              <a:t>콘테이너의</a:t>
            </a:r>
            <a:r>
              <a:rPr lang="ko-KR" altLang="en-US" sz="1200" dirty="0"/>
              <a:t> 선사에 따른 색상을 입힌다</a:t>
            </a:r>
            <a:r>
              <a:rPr lang="en-US" altLang="ko-KR" sz="1200" dirty="0"/>
              <a:t>.</a:t>
            </a:r>
            <a:endParaRPr lang="ko-KR" altLang="en-US" sz="1200" dirty="0"/>
          </a:p>
          <a:p>
            <a:pPr>
              <a:defRPr/>
            </a:pPr>
            <a:r>
              <a:rPr lang="ko-KR" altLang="en-US" sz="1200" dirty="0" smtClean="0"/>
              <a:t>이때</a:t>
            </a:r>
            <a:r>
              <a:rPr lang="en-US" altLang="ko-KR" sz="1200" dirty="0" smtClean="0"/>
              <a:t>, RF</a:t>
            </a:r>
            <a:r>
              <a:rPr lang="ko-KR" altLang="en-US" sz="1200" dirty="0" smtClean="0"/>
              <a:t>과 같은 특수한 기능의 </a:t>
            </a:r>
            <a:r>
              <a:rPr lang="ko-KR" altLang="en-US" sz="1200" dirty="0" err="1" smtClean="0"/>
              <a:t>콘테이너는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콘테이너의</a:t>
            </a:r>
            <a:r>
              <a:rPr lang="ko-KR" altLang="en-US" sz="1200" dirty="0" smtClean="0"/>
              <a:t> 기본 색상을 유지한다</a:t>
            </a:r>
            <a:r>
              <a:rPr lang="en-US" altLang="ko-KR" sz="1200" dirty="0" smtClean="0"/>
              <a:t>.</a:t>
            </a:r>
            <a:r>
              <a:rPr lang="ko-KR" altLang="en-US" sz="1200" dirty="0" smtClean="0"/>
              <a:t> </a:t>
            </a:r>
            <a:endParaRPr lang="en-US" altLang="ko-KR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5740469" y="2924071"/>
            <a:ext cx="400953" cy="352903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②</a:t>
            </a:r>
            <a:endParaRPr lang="ko-KR" altLang="en-US" sz="1600" b="1" dirty="0"/>
          </a:p>
        </p:txBody>
      </p:sp>
      <p:sp>
        <p:nvSpPr>
          <p:cNvPr id="40" name="정육면체 39"/>
          <p:cNvSpPr/>
          <p:nvPr/>
        </p:nvSpPr>
        <p:spPr>
          <a:xfrm rot="10800000">
            <a:off x="4251578" y="2827122"/>
            <a:ext cx="1635360" cy="654988"/>
          </a:xfrm>
          <a:prstGeom prst="cube">
            <a:avLst>
              <a:gd name="adj" fmla="val 48497"/>
            </a:avLst>
          </a:prstGeom>
          <a:solidFill>
            <a:srgbClr val="0000FF"/>
          </a:solidFill>
          <a:ln w="38100">
            <a:solidFill>
              <a:srgbClr val="FFC000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1" name="정육면체 40"/>
          <p:cNvSpPr/>
          <p:nvPr/>
        </p:nvSpPr>
        <p:spPr>
          <a:xfrm rot="10800000">
            <a:off x="4958034" y="3326995"/>
            <a:ext cx="850265" cy="603934"/>
          </a:xfrm>
          <a:prstGeom prst="cube">
            <a:avLst>
              <a:gd name="adj" fmla="val 4849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09530" y="4061196"/>
            <a:ext cx="28993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/>
              <a:t>각 </a:t>
            </a:r>
            <a:r>
              <a:rPr lang="ko-KR" altLang="en-US" sz="1200" dirty="0" err="1"/>
              <a:t>콘테이너의</a:t>
            </a:r>
            <a:r>
              <a:rPr lang="ko-KR" altLang="en-US" sz="1200" dirty="0"/>
              <a:t> 선사에 따른 </a:t>
            </a:r>
            <a:r>
              <a:rPr lang="ko-KR" altLang="en-US" sz="1200" dirty="0" smtClean="0"/>
              <a:t>로고를 </a:t>
            </a:r>
            <a:r>
              <a:rPr lang="ko-KR" altLang="en-US" sz="1200" dirty="0" err="1" smtClean="0"/>
              <a:t>어태치</a:t>
            </a:r>
            <a:r>
              <a:rPr lang="ko-KR" altLang="en-US" sz="1200" dirty="0" smtClean="0"/>
              <a:t> 시킨다</a:t>
            </a:r>
            <a:r>
              <a:rPr lang="en-US" altLang="ko-KR" sz="1200" dirty="0" smtClean="0"/>
              <a:t>.</a:t>
            </a:r>
            <a:endParaRPr lang="ko-KR" altLang="en-US" sz="1200" dirty="0"/>
          </a:p>
          <a:p>
            <a:pPr>
              <a:defRPr/>
            </a:pPr>
            <a:r>
              <a:rPr lang="ko-KR" altLang="en-US" sz="1200" dirty="0" smtClean="0"/>
              <a:t>이때</a:t>
            </a:r>
            <a:r>
              <a:rPr lang="en-US" altLang="ko-KR" sz="1200" dirty="0" smtClean="0"/>
              <a:t>, RF</a:t>
            </a:r>
            <a:r>
              <a:rPr lang="ko-KR" altLang="en-US" sz="1200" dirty="0" smtClean="0"/>
              <a:t>과 같은 특수한 기능의 </a:t>
            </a:r>
            <a:r>
              <a:rPr lang="ko-KR" altLang="en-US" sz="1200" dirty="0" err="1" smtClean="0"/>
              <a:t>콘테이너도</a:t>
            </a:r>
            <a:r>
              <a:rPr lang="ko-KR" altLang="en-US" sz="1200" dirty="0" smtClean="0"/>
              <a:t> 소속의 선사를 구분이 가능해진다</a:t>
            </a:r>
            <a:r>
              <a:rPr lang="en-US" altLang="ko-KR" sz="1200" dirty="0" smtClean="0"/>
              <a:t>.</a:t>
            </a:r>
            <a:endParaRPr lang="en-US" altLang="ko-KR" sz="1200" dirty="0"/>
          </a:p>
        </p:txBody>
      </p:sp>
      <p:sp>
        <p:nvSpPr>
          <p:cNvPr id="43" name="정육면체 42"/>
          <p:cNvSpPr/>
          <p:nvPr/>
        </p:nvSpPr>
        <p:spPr>
          <a:xfrm rot="10800000">
            <a:off x="4307368" y="4191468"/>
            <a:ext cx="1635360" cy="654988"/>
          </a:xfrm>
          <a:prstGeom prst="cube">
            <a:avLst>
              <a:gd name="adj" fmla="val 48497"/>
            </a:avLst>
          </a:prstGeom>
          <a:solidFill>
            <a:srgbClr val="0000FF"/>
          </a:solidFill>
          <a:ln w="38100">
            <a:solidFill>
              <a:srgbClr val="FFC000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4" name="정육면체 43"/>
          <p:cNvSpPr/>
          <p:nvPr/>
        </p:nvSpPr>
        <p:spPr>
          <a:xfrm rot="10800000">
            <a:off x="5003980" y="4706309"/>
            <a:ext cx="850265" cy="603934"/>
          </a:xfrm>
          <a:prstGeom prst="cube">
            <a:avLst>
              <a:gd name="adj" fmla="val 4849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40469" y="4048491"/>
            <a:ext cx="400953" cy="352903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③</a:t>
            </a:r>
            <a:endParaRPr lang="ko-KR" altLang="en-US" sz="1600" b="1" dirty="0"/>
          </a:p>
        </p:txBody>
      </p:sp>
      <p:sp>
        <p:nvSpPr>
          <p:cNvPr id="46" name="오른쪽 화살표 45"/>
          <p:cNvSpPr/>
          <p:nvPr/>
        </p:nvSpPr>
        <p:spPr>
          <a:xfrm rot="2925658" flipH="1">
            <a:off x="5694558" y="5190507"/>
            <a:ext cx="529003" cy="433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611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2. Object </a:t>
            </a:r>
            <a:r>
              <a:rPr lang="ko-KR" altLang="en-US" b="1" dirty="0">
                <a:solidFill>
                  <a:schemeClr val="bg1"/>
                </a:solidFill>
              </a:rPr>
              <a:t>표현 기법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2. Container</a:t>
            </a:r>
            <a:endParaRPr lang="ko-KR" altLang="en-US" sz="1200" b="1" dirty="0"/>
          </a:p>
        </p:txBody>
      </p:sp>
      <p:sp>
        <p:nvSpPr>
          <p:cNvPr id="8" name="직사각형 7"/>
          <p:cNvSpPr/>
          <p:nvPr/>
        </p:nvSpPr>
        <p:spPr>
          <a:xfrm>
            <a:off x="3532323" y="1151320"/>
            <a:ext cx="4953000" cy="3336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>
              <a:lnSpc>
                <a:spcPct val="150000"/>
              </a:lnSpc>
            </a:pPr>
            <a:r>
              <a:rPr lang="en-US" altLang="ko-KR" sz="1200" b="1" dirty="0">
                <a:solidFill>
                  <a:srgbClr val="ED7D31">
                    <a:lumMod val="75000"/>
                  </a:srgbClr>
                </a:solidFill>
                <a:ea typeface="맑은 고딕"/>
              </a:rPr>
              <a:t>Virtual Block Container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434" y="1526072"/>
            <a:ext cx="8403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200" dirty="0" smtClean="0"/>
              <a:t>선박에서 바로 하역 하거나 </a:t>
            </a:r>
            <a:r>
              <a:rPr lang="en-US" altLang="ko-KR" sz="1200" dirty="0" smtClean="0"/>
              <a:t>OTR</a:t>
            </a:r>
            <a:r>
              <a:rPr lang="ko-KR" altLang="en-US" sz="1200" dirty="0" smtClean="0"/>
              <a:t>에 의해서 운송되어 들어온 </a:t>
            </a:r>
            <a:r>
              <a:rPr lang="ko-KR" altLang="en-US" sz="1200" dirty="0" err="1" smtClean="0"/>
              <a:t>콘테이너는</a:t>
            </a:r>
            <a:r>
              <a:rPr lang="ko-KR" altLang="en-US" sz="1200" dirty="0" smtClean="0"/>
              <a:t> 바로 그 정체를 파악 할 수 없다</a:t>
            </a:r>
            <a:r>
              <a:rPr lang="en-US" altLang="ko-KR" sz="1200" dirty="0" smtClean="0"/>
              <a:t>.</a:t>
            </a:r>
          </a:p>
          <a:p>
            <a:pPr>
              <a:defRPr/>
            </a:pPr>
            <a:r>
              <a:rPr lang="ko-KR" altLang="en-US" sz="1200" dirty="0" smtClean="0"/>
              <a:t>그럼에도 불구하고 정체가 파악되지 않은 </a:t>
            </a:r>
            <a:r>
              <a:rPr lang="ko-KR" altLang="en-US" sz="1200" dirty="0" err="1" smtClean="0"/>
              <a:t>콘테이너가</a:t>
            </a:r>
            <a:r>
              <a:rPr lang="ko-KR" altLang="en-US" sz="1200" dirty="0"/>
              <a:t> </a:t>
            </a:r>
            <a:r>
              <a:rPr lang="ko-KR" altLang="en-US" sz="1200" dirty="0" smtClean="0"/>
              <a:t>움직이고 있는 상황에 대한 관제가 필요하기 때문에 최소한 정체를 아직 알 수 없는 </a:t>
            </a:r>
            <a:r>
              <a:rPr lang="ko-KR" altLang="en-US" sz="1200" dirty="0" err="1" smtClean="0"/>
              <a:t>콘테이너가</a:t>
            </a:r>
            <a:r>
              <a:rPr lang="ko-KR" altLang="en-US" sz="1200" dirty="0" smtClean="0"/>
              <a:t> 어딘가에 이동하고 있다는 표시를 위한 </a:t>
            </a:r>
            <a:r>
              <a:rPr lang="en-US" altLang="ko-KR" sz="1200" dirty="0" smtClean="0"/>
              <a:t>3D Data </a:t>
            </a:r>
            <a:r>
              <a:rPr lang="ko-KR" altLang="en-US" sz="1200" dirty="0" smtClean="0"/>
              <a:t>처리가 필요하다</a:t>
            </a:r>
            <a:r>
              <a:rPr lang="en-US" altLang="ko-KR" sz="1200" dirty="0" smtClean="0"/>
              <a:t>.</a:t>
            </a:r>
            <a:r>
              <a:rPr lang="ko-KR" altLang="en-US" sz="1200" dirty="0" smtClean="0"/>
              <a:t> </a:t>
            </a:r>
            <a:endParaRPr lang="en-US" altLang="ko-KR" sz="1200" dirty="0" smtClean="0"/>
          </a:p>
          <a:p>
            <a:pPr>
              <a:defRPr/>
            </a:pPr>
            <a:r>
              <a:rPr lang="ko-KR" altLang="en-US" sz="1200" dirty="0" smtClean="0"/>
              <a:t>본 </a:t>
            </a:r>
            <a:r>
              <a:rPr lang="en-US" altLang="ko-KR" sz="1200" dirty="0" smtClean="0"/>
              <a:t>3D modeling </a:t>
            </a:r>
            <a:r>
              <a:rPr lang="ko-KR" altLang="en-US" sz="1200" dirty="0" smtClean="0"/>
              <a:t>처리 방법은 </a:t>
            </a:r>
            <a:r>
              <a:rPr lang="en-US" altLang="ko-KR" sz="1200" dirty="0" smtClean="0"/>
              <a:t>VT 2.0</a:t>
            </a:r>
            <a:r>
              <a:rPr lang="ko-KR" altLang="en-US" sz="1200" dirty="0" smtClean="0"/>
              <a:t>울 이용한 항만 관제 중 정체가 파악되지 않은 </a:t>
            </a:r>
            <a:r>
              <a:rPr lang="ko-KR" altLang="en-US" sz="1200" dirty="0" err="1" smtClean="0"/>
              <a:t>콘테이너가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Identify</a:t>
            </a:r>
            <a:r>
              <a:rPr lang="ko-KR" altLang="en-US" sz="1200" dirty="0" smtClean="0"/>
              <a:t>되기 전까지의 한시적 표현 방법이다</a:t>
            </a:r>
            <a:r>
              <a:rPr lang="en-US" altLang="ko-KR" sz="1200" dirty="0" smtClean="0"/>
              <a:t>.</a:t>
            </a:r>
          </a:p>
        </p:txBody>
      </p:sp>
      <p:sp>
        <p:nvSpPr>
          <p:cNvPr id="10" name="정육면체 9"/>
          <p:cNvSpPr/>
          <p:nvPr/>
        </p:nvSpPr>
        <p:spPr>
          <a:xfrm rot="10800000">
            <a:off x="644434" y="2893468"/>
            <a:ext cx="2053177" cy="941707"/>
          </a:xfrm>
          <a:prstGeom prst="cube">
            <a:avLst>
              <a:gd name="adj" fmla="val 48497"/>
            </a:avLst>
          </a:prstGeom>
          <a:solidFill>
            <a:schemeClr val="bg1">
              <a:alpha val="50000"/>
            </a:schemeClr>
          </a:solidFill>
          <a:ln w="38100">
            <a:solidFill>
              <a:schemeClr val="bg1">
                <a:lumMod val="50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4091" y="2819512"/>
            <a:ext cx="5141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 smtClean="0"/>
              <a:t>Identify </a:t>
            </a:r>
            <a:r>
              <a:rPr lang="ko-KR" altLang="en-US" sz="1200" dirty="0" err="1" smtClean="0"/>
              <a:t>돠기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전의 </a:t>
            </a:r>
            <a:r>
              <a:rPr lang="ko-KR" altLang="en-US" sz="1200" dirty="0" err="1" smtClean="0"/>
              <a:t>콘테이너는</a:t>
            </a:r>
            <a:r>
              <a:rPr lang="ko-KR" altLang="en-US" sz="1200" dirty="0" smtClean="0"/>
              <a:t> 용도를 알 수 없기 때문에 일반 </a:t>
            </a:r>
            <a:r>
              <a:rPr lang="ko-KR" altLang="en-US" sz="1200" dirty="0" err="1" smtClean="0"/>
              <a:t>콘테이너</a:t>
            </a:r>
            <a:r>
              <a:rPr lang="ko-KR" altLang="en-US" sz="1200" dirty="0" smtClean="0"/>
              <a:t> 모양의 형태를 가지고 있다</a:t>
            </a:r>
            <a:r>
              <a:rPr lang="en-US" altLang="ko-KR" sz="1200" dirty="0" smtClean="0"/>
              <a:t>.</a:t>
            </a:r>
          </a:p>
          <a:p>
            <a:pPr>
              <a:defRPr/>
            </a:pPr>
            <a:r>
              <a:rPr lang="ko-KR" altLang="en-US" sz="1200" dirty="0" err="1"/>
              <a:t>콘테이너의</a:t>
            </a:r>
            <a:r>
              <a:rPr lang="ko-KR" altLang="en-US" sz="1200" dirty="0"/>
              <a:t> 소속 선사 역시 알 수 없다</a:t>
            </a:r>
            <a:r>
              <a:rPr lang="en-US" altLang="ko-KR" sz="1200" dirty="0"/>
              <a:t>. </a:t>
            </a:r>
            <a:r>
              <a:rPr lang="ko-KR" altLang="en-US" sz="1200" dirty="0"/>
              <a:t>때문에 로고나 선사를 구분하기 위한 색상도 없다</a:t>
            </a:r>
            <a:r>
              <a:rPr lang="en-US" altLang="ko-KR" sz="1200" dirty="0"/>
              <a:t>.</a:t>
            </a:r>
          </a:p>
          <a:p>
            <a:pPr>
              <a:defRPr/>
            </a:pPr>
            <a:r>
              <a:rPr lang="ko-KR" altLang="en-US" sz="1200" dirty="0"/>
              <a:t>때문에 </a:t>
            </a:r>
            <a:r>
              <a:rPr lang="ko-KR" altLang="en-US" sz="1200" dirty="0" err="1"/>
              <a:t>콘테이너의</a:t>
            </a:r>
            <a:r>
              <a:rPr lang="ko-KR" altLang="en-US" sz="1200" dirty="0"/>
              <a:t> 색상은 약간 뿌연 간유리와 같은 모습의 투명한 색을 띈다</a:t>
            </a:r>
            <a:r>
              <a:rPr lang="en-US" altLang="ko-KR" sz="1200" dirty="0" smtClean="0"/>
              <a:t>.</a:t>
            </a:r>
            <a:endParaRPr lang="en-US" altLang="ko-K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956197" y="2936489"/>
            <a:ext cx="400953" cy="352903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/>
              <a:t>①</a:t>
            </a:r>
            <a:endParaRPr lang="ko-KR" alt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44091" y="4229929"/>
            <a:ext cx="51412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 smtClean="0"/>
              <a:t>Identify</a:t>
            </a:r>
            <a:r>
              <a:rPr lang="ko-KR" altLang="en-US" sz="1200" dirty="0" smtClean="0"/>
              <a:t>가 도지 않은 </a:t>
            </a:r>
            <a:r>
              <a:rPr lang="ko-KR" altLang="en-US" sz="1200" dirty="0" err="1" smtClean="0"/>
              <a:t>콘테이너는</a:t>
            </a:r>
            <a:r>
              <a:rPr lang="ko-KR" altLang="en-US" sz="1200" dirty="0" smtClean="0"/>
              <a:t> 보통 선박에서 </a:t>
            </a:r>
            <a:r>
              <a:rPr lang="ko-KR" altLang="en-US" sz="1200" dirty="0" err="1" smtClean="0"/>
              <a:t>하역후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STS</a:t>
            </a:r>
            <a:r>
              <a:rPr lang="ko-KR" altLang="en-US" sz="1200" dirty="0" smtClean="0"/>
              <a:t>를 통해 </a:t>
            </a:r>
            <a:r>
              <a:rPr lang="en-US" altLang="ko-KR" sz="1200" dirty="0" smtClean="0"/>
              <a:t>ITV</a:t>
            </a:r>
            <a:r>
              <a:rPr lang="ko-KR" altLang="en-US" sz="1200" dirty="0" smtClean="0"/>
              <a:t>에 실리면 이후 </a:t>
            </a:r>
            <a:r>
              <a:rPr lang="en-US" altLang="ko-KR" sz="1200" dirty="0" smtClean="0"/>
              <a:t>Identify</a:t>
            </a:r>
            <a:r>
              <a:rPr lang="ko-KR" altLang="en-US" sz="1200" dirty="0" smtClean="0"/>
              <a:t>가 이루어진다</a:t>
            </a:r>
            <a:r>
              <a:rPr lang="en-US" altLang="ko-KR" sz="1200" dirty="0" smtClean="0"/>
              <a:t>.</a:t>
            </a:r>
          </a:p>
          <a:p>
            <a:pPr>
              <a:defRPr/>
            </a:pPr>
            <a:r>
              <a:rPr lang="ko-KR" altLang="en-US" sz="1200" dirty="0" smtClean="0"/>
              <a:t>이 시점에 </a:t>
            </a:r>
            <a:r>
              <a:rPr lang="ko-KR" altLang="en-US" sz="1200" dirty="0" err="1" smtClean="0"/>
              <a:t>콘테이너의</a:t>
            </a:r>
            <a:r>
              <a:rPr lang="ko-KR" altLang="en-US" sz="1200" dirty="0" smtClean="0"/>
              <a:t> 용도</a:t>
            </a:r>
            <a:r>
              <a:rPr lang="en-US" altLang="ko-KR" sz="1200" dirty="0" smtClean="0"/>
              <a:t>, </a:t>
            </a:r>
            <a:r>
              <a:rPr lang="ko-KR" altLang="en-US" sz="1200" dirty="0" err="1" smtClean="0"/>
              <a:t>선사별</a:t>
            </a:r>
            <a:r>
              <a:rPr lang="ko-KR" altLang="en-US" sz="1200" dirty="0" smtClean="0"/>
              <a:t> 색상 및 로고 등 일반적 표면 방식이 적용된다</a:t>
            </a:r>
            <a:r>
              <a:rPr lang="en-US" altLang="ko-KR" sz="1200" dirty="0" smtClean="0"/>
              <a:t>.</a:t>
            </a:r>
            <a:r>
              <a:rPr lang="ko-KR" altLang="en-US" sz="1200" dirty="0" smtClean="0"/>
              <a:t> </a:t>
            </a:r>
            <a:endParaRPr lang="en-US" altLang="ko-KR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956197" y="4346906"/>
            <a:ext cx="400953" cy="352903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en-US" altLang="ko-KR" sz="1600" b="1" dirty="0" smtClean="0"/>
              <a:t>②</a:t>
            </a:r>
            <a:endParaRPr lang="ko-KR" altLang="en-US" sz="1600" b="1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99" y="4948160"/>
            <a:ext cx="1821625" cy="890794"/>
          </a:xfrm>
          <a:prstGeom prst="rect">
            <a:avLst/>
          </a:prstGeom>
        </p:spPr>
      </p:pic>
      <p:sp>
        <p:nvSpPr>
          <p:cNvPr id="21" name="정육면체 20"/>
          <p:cNvSpPr/>
          <p:nvPr/>
        </p:nvSpPr>
        <p:spPr>
          <a:xfrm rot="10800000">
            <a:off x="739070" y="4047910"/>
            <a:ext cx="2114133" cy="950893"/>
          </a:xfrm>
          <a:prstGeom prst="cube">
            <a:avLst>
              <a:gd name="adj" fmla="val 48497"/>
            </a:avLst>
          </a:prstGeom>
          <a:solidFill>
            <a:srgbClr val="0000FF"/>
          </a:solidFill>
          <a:ln w="38100">
            <a:solidFill>
              <a:srgbClr val="FFC000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2" name="오른쪽 화살표 21"/>
          <p:cNvSpPr/>
          <p:nvPr/>
        </p:nvSpPr>
        <p:spPr>
          <a:xfrm rot="2925658" flipH="1">
            <a:off x="1681776" y="4731633"/>
            <a:ext cx="529003" cy="433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94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그룹 51"/>
          <p:cNvGrpSpPr/>
          <p:nvPr/>
        </p:nvGrpSpPr>
        <p:grpSpPr>
          <a:xfrm>
            <a:off x="691078" y="4979352"/>
            <a:ext cx="1283798" cy="899804"/>
            <a:chOff x="157655" y="5048675"/>
            <a:chExt cx="1283798" cy="899804"/>
          </a:xfrm>
        </p:grpSpPr>
        <p:grpSp>
          <p:nvGrpSpPr>
            <p:cNvPr id="24" name="그룹 23"/>
            <p:cNvGrpSpPr/>
            <p:nvPr/>
          </p:nvGrpSpPr>
          <p:grpSpPr>
            <a:xfrm>
              <a:off x="157655" y="5244159"/>
              <a:ext cx="703891" cy="703891"/>
              <a:chOff x="917594" y="5524187"/>
              <a:chExt cx="792088" cy="792088"/>
            </a:xfrm>
          </p:grpSpPr>
          <p:sp>
            <p:nvSpPr>
              <p:cNvPr id="25" name="정육면체 24"/>
              <p:cNvSpPr/>
              <p:nvPr/>
            </p:nvSpPr>
            <p:spPr>
              <a:xfrm>
                <a:off x="1313638" y="5524187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정육면체 25"/>
              <p:cNvSpPr/>
              <p:nvPr/>
            </p:nvSpPr>
            <p:spPr>
              <a:xfrm>
                <a:off x="1115616" y="5722209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정육면체 26"/>
              <p:cNvSpPr/>
              <p:nvPr/>
            </p:nvSpPr>
            <p:spPr>
              <a:xfrm>
                <a:off x="917594" y="5920231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352310" y="5244159"/>
              <a:ext cx="703891" cy="703891"/>
              <a:chOff x="917594" y="5524187"/>
              <a:chExt cx="792088" cy="792088"/>
            </a:xfrm>
          </p:grpSpPr>
          <p:sp>
            <p:nvSpPr>
              <p:cNvPr id="29" name="정육면체 28"/>
              <p:cNvSpPr/>
              <p:nvPr/>
            </p:nvSpPr>
            <p:spPr>
              <a:xfrm>
                <a:off x="1313638" y="5524187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정육면체 29"/>
              <p:cNvSpPr/>
              <p:nvPr/>
            </p:nvSpPr>
            <p:spPr>
              <a:xfrm>
                <a:off x="1115616" y="5722209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정육면체 30"/>
              <p:cNvSpPr/>
              <p:nvPr/>
            </p:nvSpPr>
            <p:spPr>
              <a:xfrm>
                <a:off x="917594" y="5920231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543155" y="5244159"/>
              <a:ext cx="703891" cy="703891"/>
              <a:chOff x="917594" y="5524187"/>
              <a:chExt cx="792088" cy="792088"/>
            </a:xfrm>
          </p:grpSpPr>
          <p:sp>
            <p:nvSpPr>
              <p:cNvPr id="33" name="정육면체 32"/>
              <p:cNvSpPr/>
              <p:nvPr/>
            </p:nvSpPr>
            <p:spPr>
              <a:xfrm>
                <a:off x="1313638" y="5524187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정육면체 33"/>
              <p:cNvSpPr/>
              <p:nvPr/>
            </p:nvSpPr>
            <p:spPr>
              <a:xfrm>
                <a:off x="1115616" y="5722209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정육면체 34"/>
              <p:cNvSpPr/>
              <p:nvPr/>
            </p:nvSpPr>
            <p:spPr>
              <a:xfrm>
                <a:off x="917594" y="5920231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>
              <a:off x="737562" y="5244588"/>
              <a:ext cx="703891" cy="703891"/>
              <a:chOff x="917594" y="5524187"/>
              <a:chExt cx="792088" cy="792088"/>
            </a:xfrm>
          </p:grpSpPr>
          <p:sp>
            <p:nvSpPr>
              <p:cNvPr id="49" name="정육면체 48"/>
              <p:cNvSpPr/>
              <p:nvPr/>
            </p:nvSpPr>
            <p:spPr>
              <a:xfrm>
                <a:off x="1313638" y="5524187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정육면체 49"/>
              <p:cNvSpPr/>
              <p:nvPr/>
            </p:nvSpPr>
            <p:spPr>
              <a:xfrm>
                <a:off x="1115616" y="5722209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정육면체 50"/>
              <p:cNvSpPr/>
              <p:nvPr/>
            </p:nvSpPr>
            <p:spPr>
              <a:xfrm>
                <a:off x="917594" y="5920231"/>
                <a:ext cx="396044" cy="396044"/>
              </a:xfrm>
              <a:prstGeom prst="cube">
                <a:avLst>
                  <a:gd name="adj" fmla="val 47676"/>
                </a:avLst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정육면체 36"/>
            <p:cNvSpPr/>
            <p:nvPr/>
          </p:nvSpPr>
          <p:spPr>
            <a:xfrm>
              <a:off x="703889" y="5048675"/>
              <a:ext cx="351946" cy="351946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정육면체 38"/>
            <p:cNvSpPr/>
            <p:nvPr/>
          </p:nvSpPr>
          <p:spPr>
            <a:xfrm>
              <a:off x="351943" y="5400621"/>
              <a:ext cx="351946" cy="351946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정육면체 41"/>
            <p:cNvSpPr/>
            <p:nvPr/>
          </p:nvSpPr>
          <p:spPr>
            <a:xfrm>
              <a:off x="722571" y="5224648"/>
              <a:ext cx="351946" cy="351946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정육면체 42"/>
            <p:cNvSpPr/>
            <p:nvPr/>
          </p:nvSpPr>
          <p:spPr>
            <a:xfrm>
              <a:off x="546598" y="5400621"/>
              <a:ext cx="351946" cy="351946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정육면체 44"/>
            <p:cNvSpPr/>
            <p:nvPr/>
          </p:nvSpPr>
          <p:spPr>
            <a:xfrm>
              <a:off x="1089389" y="5048675"/>
              <a:ext cx="351946" cy="351946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정육면체 45"/>
            <p:cNvSpPr/>
            <p:nvPr/>
          </p:nvSpPr>
          <p:spPr>
            <a:xfrm>
              <a:off x="913416" y="5224648"/>
              <a:ext cx="351946" cy="351946"/>
            </a:xfrm>
            <a:prstGeom prst="cube">
              <a:avLst>
                <a:gd name="adj" fmla="val 4767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3" name="Picture 4" descr="container handler 3d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11" y="2261936"/>
            <a:ext cx="1569765" cy="15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í­ë§ sts 3d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95" y="3616313"/>
            <a:ext cx="2116564" cy="119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2. Object </a:t>
            </a:r>
            <a:r>
              <a:rPr lang="ko-KR" altLang="en-US" b="1" dirty="0">
                <a:solidFill>
                  <a:schemeClr val="bg1"/>
                </a:solidFill>
              </a:rPr>
              <a:t>표현 기법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3. 3D LOD</a:t>
            </a:r>
            <a:endParaRPr lang="ko-KR" altLang="en-US" sz="1200" b="1" dirty="0"/>
          </a:p>
        </p:txBody>
      </p:sp>
      <p:sp>
        <p:nvSpPr>
          <p:cNvPr id="9" name="직사각형 8"/>
          <p:cNvSpPr/>
          <p:nvPr/>
        </p:nvSpPr>
        <p:spPr>
          <a:xfrm>
            <a:off x="490286" y="1964247"/>
            <a:ext cx="1504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150000"/>
              </a:lnSpc>
            </a:pPr>
            <a:r>
              <a:rPr lang="en-US" altLang="ko-KR" sz="1200" b="1" dirty="0" smtClean="0">
                <a:ea typeface="맑은 고딕"/>
              </a:rPr>
              <a:t>3D LOD </a:t>
            </a:r>
            <a:r>
              <a:rPr lang="ko-KR" altLang="en-US" sz="1200" b="1" dirty="0" smtClean="0">
                <a:ea typeface="맑은 고딕"/>
              </a:rPr>
              <a:t>단계</a:t>
            </a:r>
            <a:endParaRPr lang="en-US" altLang="ko-KR" sz="1200" b="1" dirty="0">
              <a:ea typeface="맑은 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6480" y="1131438"/>
            <a:ext cx="6618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 smtClean="0"/>
              <a:t>VT 2.0</a:t>
            </a:r>
            <a:r>
              <a:rPr lang="ko-KR" altLang="en-US" sz="1200" dirty="0" smtClean="0"/>
              <a:t>에서는 적은 </a:t>
            </a:r>
            <a:r>
              <a:rPr lang="ko-KR" altLang="en-US" sz="1200" dirty="0" err="1" smtClean="0"/>
              <a:t>폴리곤과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텍스쳐</a:t>
            </a:r>
            <a:r>
              <a:rPr lang="ko-KR" altLang="en-US" sz="1200" dirty="0" smtClean="0"/>
              <a:t> 데이터를 가진 무수히 많은 개체의 데이터들이 출력된다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때문에 여타의 </a:t>
            </a:r>
            <a:r>
              <a:rPr lang="en-US" altLang="ko-KR" sz="1200" dirty="0" smtClean="0"/>
              <a:t>3D </a:t>
            </a:r>
            <a:r>
              <a:rPr lang="ko-KR" altLang="en-US" sz="1200" dirty="0" smtClean="0"/>
              <a:t>프로젝트에서 사용하는 </a:t>
            </a:r>
            <a:r>
              <a:rPr lang="en-US" altLang="ko-KR" sz="1200" dirty="0" smtClean="0"/>
              <a:t>LOD</a:t>
            </a:r>
            <a:r>
              <a:rPr lang="ko-KR" altLang="en-US" sz="1200" dirty="0" smtClean="0"/>
              <a:t>방법으로는 효율적인 최적화를 할 수가 없다</a:t>
            </a:r>
            <a:r>
              <a:rPr lang="en-US" altLang="ko-KR" sz="1200" dirty="0" smtClean="0"/>
              <a:t>.</a:t>
            </a:r>
          </a:p>
          <a:p>
            <a:pPr>
              <a:defRPr/>
            </a:pPr>
            <a:r>
              <a:rPr lang="ko-KR" altLang="en-US" sz="1200" dirty="0" smtClean="0"/>
              <a:t>대부분의 </a:t>
            </a:r>
            <a:r>
              <a:rPr lang="en-US" altLang="ko-KR" sz="1200" dirty="0" smtClean="0"/>
              <a:t>3D </a:t>
            </a:r>
            <a:r>
              <a:rPr lang="ko-KR" altLang="en-US" sz="1200" dirty="0" smtClean="0"/>
              <a:t>프로젝트는 </a:t>
            </a:r>
            <a:r>
              <a:rPr lang="ko-KR" altLang="en-US" sz="1200" dirty="0" err="1" smtClean="0"/>
              <a:t>고용량의</a:t>
            </a:r>
            <a:r>
              <a:rPr lang="ko-KR" altLang="en-US" sz="1200" dirty="0" smtClean="0"/>
              <a:t> 개체가 가지는 </a:t>
            </a:r>
            <a:r>
              <a:rPr lang="en-US" altLang="ko-KR" sz="1200" dirty="0" smtClean="0"/>
              <a:t>3D </a:t>
            </a:r>
            <a:r>
              <a:rPr lang="ko-KR" altLang="en-US" sz="1200" dirty="0" smtClean="0"/>
              <a:t>데이터를 깎아내는 방법을 취하기 때문에 최고 수 만개에 달하는 </a:t>
            </a:r>
            <a:r>
              <a:rPr lang="en-US" altLang="ko-KR" sz="1200" dirty="0" smtClean="0"/>
              <a:t>3D </a:t>
            </a:r>
            <a:r>
              <a:rPr lang="ko-KR" altLang="en-US" sz="1200" dirty="0" smtClean="0"/>
              <a:t>개체의 최적화는 어렵다</a:t>
            </a:r>
            <a:r>
              <a:rPr lang="en-US" altLang="ko-KR" sz="1200" dirty="0" smtClean="0"/>
              <a:t>.</a:t>
            </a:r>
            <a:r>
              <a:rPr lang="ko-KR" altLang="en-US" sz="1200" dirty="0" smtClean="0"/>
              <a:t> </a:t>
            </a:r>
            <a:endParaRPr lang="en-US" altLang="ko-KR" sz="1200" dirty="0"/>
          </a:p>
        </p:txBody>
      </p:sp>
      <p:grpSp>
        <p:nvGrpSpPr>
          <p:cNvPr id="20" name="그룹 19"/>
          <p:cNvGrpSpPr/>
          <p:nvPr/>
        </p:nvGrpSpPr>
        <p:grpSpPr>
          <a:xfrm>
            <a:off x="1414440" y="2789655"/>
            <a:ext cx="7712142" cy="461665"/>
            <a:chOff x="1414440" y="2789655"/>
            <a:chExt cx="7712142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1414440" y="2879501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effectLst>
                    <a:glow rad="139700">
                      <a:schemeClr val="bg1"/>
                    </a:glow>
                  </a:effectLst>
                </a:rPr>
                <a:t>1 </a:t>
              </a:r>
              <a:r>
                <a:rPr lang="ko-KR" altLang="en-US" sz="1400" b="1" dirty="0" smtClean="0">
                  <a:effectLst>
                    <a:glow rad="139700">
                      <a:schemeClr val="bg1"/>
                    </a:glow>
                  </a:effectLst>
                </a:rPr>
                <a:t>단계</a:t>
              </a:r>
              <a:endParaRPr lang="ko-KR" altLang="en-US" sz="12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24891" y="2789655"/>
              <a:ext cx="70016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200" dirty="0" smtClean="0"/>
                <a:t>1</a:t>
              </a:r>
              <a:r>
                <a:rPr lang="ko-KR" altLang="en-US" sz="1200" dirty="0" smtClean="0"/>
                <a:t>단계에서는 </a:t>
              </a:r>
              <a:r>
                <a:rPr lang="en-US" altLang="ko-KR" sz="1200" dirty="0" smtClean="0"/>
                <a:t>LOD</a:t>
              </a:r>
              <a:r>
                <a:rPr lang="ko-KR" altLang="en-US" sz="1200" dirty="0" smtClean="0"/>
                <a:t>가 없다</a:t>
              </a:r>
              <a:r>
                <a:rPr lang="en-US" altLang="ko-KR" sz="1200" dirty="0" smtClean="0"/>
                <a:t>.</a:t>
              </a:r>
            </a:p>
            <a:p>
              <a:pPr>
                <a:defRPr/>
              </a:pPr>
              <a:r>
                <a:rPr lang="ko-KR" altLang="en-US" sz="1200" dirty="0" smtClean="0"/>
                <a:t>이 단계에서는 각각의 개체가 별도의 프로세스를 통해서 구현이 되고 최고의 디테일을 보여준다</a:t>
              </a:r>
              <a:r>
                <a:rPr lang="en-US" altLang="ko-KR" sz="1200" dirty="0" smtClean="0"/>
                <a:t>.</a:t>
              </a:r>
              <a:endParaRPr lang="en-US" altLang="ko-KR" sz="1200" dirty="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414440" y="3749903"/>
            <a:ext cx="7712142" cy="830997"/>
            <a:chOff x="1414440" y="3626242"/>
            <a:chExt cx="7712142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1414440" y="3887838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effectLst>
                    <a:glow rad="139700">
                      <a:schemeClr val="bg1"/>
                    </a:glow>
                  </a:effectLst>
                </a:rPr>
                <a:t>2 </a:t>
              </a:r>
              <a:r>
                <a:rPr lang="ko-KR" altLang="en-US" sz="1400" b="1" dirty="0" smtClean="0">
                  <a:effectLst>
                    <a:glow rad="139700">
                      <a:schemeClr val="bg1"/>
                    </a:glow>
                  </a:effectLst>
                </a:rPr>
                <a:t>단계</a:t>
              </a:r>
              <a:endParaRPr lang="ko-KR" altLang="en-US" sz="12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24891" y="3626242"/>
              <a:ext cx="700169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200" dirty="0" smtClean="0"/>
                <a:t>2</a:t>
              </a:r>
              <a:r>
                <a:rPr lang="ko-KR" altLang="en-US" sz="1200" dirty="0" smtClean="0"/>
                <a:t>단계에서는 복잡성을 띄고 있는 몇몇 개체들이 가지고 있는 </a:t>
              </a:r>
              <a:r>
                <a:rPr lang="ko-KR" altLang="en-US" sz="1200" dirty="0" err="1" smtClean="0"/>
                <a:t>폴리곤</a:t>
              </a:r>
              <a:r>
                <a:rPr lang="ko-KR" altLang="en-US" sz="1200" dirty="0" smtClean="0"/>
                <a:t> 및 </a:t>
              </a:r>
              <a:r>
                <a:rPr lang="ko-KR" altLang="en-US" sz="1200" dirty="0" err="1" smtClean="0"/>
                <a:t>텍스쳐를</a:t>
              </a:r>
              <a:r>
                <a:rPr lang="ko-KR" altLang="en-US" sz="1200" dirty="0" smtClean="0"/>
                <a:t> 깎아낸다</a:t>
              </a:r>
              <a:r>
                <a:rPr lang="en-US" altLang="ko-KR" sz="1200" dirty="0" smtClean="0"/>
                <a:t>.</a:t>
              </a:r>
            </a:p>
            <a:p>
              <a:pPr>
                <a:defRPr/>
              </a:pPr>
              <a:r>
                <a:rPr lang="ko-KR" altLang="en-US" sz="1200" dirty="0" smtClean="0"/>
                <a:t>이 단계에서 아직은 각각의 개체가 별도의 </a:t>
              </a:r>
              <a:r>
                <a:rPr lang="ko-KR" altLang="en-US" sz="1200" dirty="0" err="1" smtClean="0"/>
                <a:t>폴리곤으로</a:t>
              </a:r>
              <a:r>
                <a:rPr lang="ko-KR" altLang="en-US" sz="1200" dirty="0" smtClean="0"/>
                <a:t> 처리된다</a:t>
              </a:r>
              <a:r>
                <a:rPr lang="en-US" altLang="ko-KR" sz="1200" dirty="0" smtClean="0"/>
                <a:t>.</a:t>
              </a:r>
            </a:p>
            <a:p>
              <a:pPr>
                <a:defRPr/>
              </a:pPr>
              <a:r>
                <a:rPr lang="ko-KR" altLang="en-US" sz="1200" dirty="0" smtClean="0"/>
                <a:t>개발 상황에 따라서 이 단계에서 모델링 데이터의 퀄리티 향상을 꾀하는 몇 가지 기능들을 작동 정지 할 수 있다</a:t>
              </a:r>
              <a:r>
                <a:rPr lang="en-US" altLang="ko-KR" sz="1200" dirty="0" smtClean="0"/>
                <a:t>.</a:t>
              </a:r>
              <a:endParaRPr lang="en-US" altLang="ko-KR" sz="1200" dirty="0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1414440" y="5079482"/>
            <a:ext cx="7712142" cy="830997"/>
            <a:chOff x="1414440" y="4688748"/>
            <a:chExt cx="7712142" cy="830997"/>
          </a:xfrm>
        </p:grpSpPr>
        <p:sp>
          <p:nvSpPr>
            <p:cNvPr id="12" name="TextBox 11"/>
            <p:cNvSpPr txBox="1"/>
            <p:nvPr/>
          </p:nvSpPr>
          <p:spPr>
            <a:xfrm>
              <a:off x="1414440" y="4950357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effectLst>
                    <a:glow rad="139700">
                      <a:schemeClr val="bg1"/>
                    </a:glow>
                  </a:effectLst>
                </a:rPr>
                <a:t>3 </a:t>
              </a:r>
              <a:r>
                <a:rPr lang="ko-KR" altLang="en-US" sz="1400" b="1" dirty="0" smtClean="0">
                  <a:effectLst>
                    <a:glow rad="139700">
                      <a:schemeClr val="bg1"/>
                    </a:glow>
                  </a:effectLst>
                </a:rPr>
                <a:t>단계</a:t>
              </a:r>
              <a:endParaRPr lang="ko-KR" altLang="en-US" sz="1200" b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24891" y="4688748"/>
              <a:ext cx="700169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200" dirty="0" smtClean="0"/>
                <a:t>3</a:t>
              </a:r>
              <a:r>
                <a:rPr lang="ko-KR" altLang="en-US" sz="1200" dirty="0" smtClean="0"/>
                <a:t>단계에 오면 간단한 구조를 가지고 있는 모델링 데이터 예를 들어 </a:t>
              </a:r>
              <a:r>
                <a:rPr lang="ko-KR" altLang="en-US" sz="1200" dirty="0" err="1" smtClean="0"/>
                <a:t>콘테이너가</a:t>
              </a:r>
              <a:r>
                <a:rPr lang="ko-KR" altLang="en-US" sz="1200" dirty="0" smtClean="0"/>
                <a:t> 쌓여 있는 </a:t>
              </a:r>
              <a:r>
                <a:rPr lang="en-US" altLang="ko-KR" sz="1200" dirty="0" smtClean="0"/>
                <a:t>Inventory</a:t>
              </a:r>
              <a:r>
                <a:rPr lang="ko-KR" altLang="en-US" sz="1200" dirty="0" smtClean="0"/>
                <a:t>의 경우 모여져 있는 집합체를 한 덩어리의 개체로 처리한다</a:t>
              </a:r>
              <a:r>
                <a:rPr lang="en-US" altLang="ko-KR" sz="1200" dirty="0" smtClean="0"/>
                <a:t>. </a:t>
              </a:r>
              <a:r>
                <a:rPr lang="ko-KR" altLang="en-US" sz="1200" dirty="0" smtClean="0"/>
                <a:t>따라서 매우 멀리까지 카메라를 이동 할 경우 컨테이너를 </a:t>
              </a:r>
              <a:r>
                <a:rPr lang="ko-KR" altLang="en-US" sz="1200" dirty="0" err="1" smtClean="0"/>
                <a:t>움송하는</a:t>
              </a:r>
              <a:r>
                <a:rPr lang="ko-KR" altLang="en-US" sz="1200" dirty="0" smtClean="0"/>
                <a:t> </a:t>
              </a:r>
              <a:r>
                <a:rPr lang="ko-KR" altLang="en-US" sz="1200" dirty="0"/>
                <a:t>크</a:t>
              </a:r>
              <a:r>
                <a:rPr lang="ko-KR" altLang="en-US" sz="1200" dirty="0" smtClean="0"/>
                <a:t>레인의 움직임을 보일지 모르지만 </a:t>
              </a:r>
              <a:r>
                <a:rPr lang="en-US" altLang="ko-KR" sz="1200" dirty="0" smtClean="0"/>
                <a:t>Inventory</a:t>
              </a:r>
              <a:r>
                <a:rPr lang="ko-KR" altLang="en-US" sz="1200" dirty="0" smtClean="0"/>
                <a:t>에 쌓인 </a:t>
              </a:r>
              <a:r>
                <a:rPr lang="ko-KR" altLang="en-US" sz="1200" dirty="0" err="1" smtClean="0"/>
                <a:t>콘테이너</a:t>
              </a:r>
              <a:r>
                <a:rPr lang="ko-KR" altLang="en-US" sz="1200" dirty="0" smtClean="0"/>
                <a:t> 각각이 상세하게 사라지고 나타나는 모습을 볼 수는 없다</a:t>
              </a:r>
              <a:r>
                <a:rPr lang="en-US" altLang="ko-KR" sz="1200" dirty="0" smtClean="0"/>
                <a:t>.</a:t>
              </a:r>
              <a:endParaRPr lang="en-US" altLang="ko-KR" sz="1200" dirty="0"/>
            </a:p>
          </p:txBody>
        </p:sp>
      </p:grpSp>
      <p:sp>
        <p:nvSpPr>
          <p:cNvPr id="53" name="모서리가 둥근 사각형 설명선 52"/>
          <p:cNvSpPr/>
          <p:nvPr/>
        </p:nvSpPr>
        <p:spPr>
          <a:xfrm>
            <a:off x="2126640" y="4679611"/>
            <a:ext cx="1630680" cy="361273"/>
          </a:xfrm>
          <a:prstGeom prst="wedgeRoundRectCallout">
            <a:avLst>
              <a:gd name="adj1" fmla="val -58934"/>
              <a:gd name="adj2" fmla="val 387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/>
              <a:t>하나의 개체로 표현</a:t>
            </a:r>
            <a:endParaRPr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166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3. Object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1. Spreader</a:t>
            </a:r>
            <a:endParaRPr lang="ko-KR" altLang="en-US" sz="1200" b="1" dirty="0"/>
          </a:p>
        </p:txBody>
      </p:sp>
      <p:grpSp>
        <p:nvGrpSpPr>
          <p:cNvPr id="4" name="그룹 3"/>
          <p:cNvGrpSpPr/>
          <p:nvPr/>
        </p:nvGrpSpPr>
        <p:grpSpPr>
          <a:xfrm>
            <a:off x="310055" y="2778668"/>
            <a:ext cx="2493490" cy="1433425"/>
            <a:chOff x="1006962" y="1536558"/>
            <a:chExt cx="4066534" cy="2337716"/>
          </a:xfrm>
        </p:grpSpPr>
        <p:sp>
          <p:nvSpPr>
            <p:cNvPr id="42" name="정육면체 41"/>
            <p:cNvSpPr/>
            <p:nvPr/>
          </p:nvSpPr>
          <p:spPr>
            <a:xfrm rot="10800000">
              <a:off x="1006962" y="2890343"/>
              <a:ext cx="3994526" cy="925737"/>
            </a:xfrm>
            <a:prstGeom prst="cube">
              <a:avLst>
                <a:gd name="adj" fmla="val 48497"/>
              </a:avLst>
            </a:prstGeom>
            <a:solidFill>
              <a:srgbClr val="FF0000"/>
            </a:solidFill>
            <a:ln w="38100">
              <a:solidFill>
                <a:srgbClr val="FFC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1799325" y="2538428"/>
              <a:ext cx="2321506" cy="1335846"/>
              <a:chOff x="5351666" y="4242887"/>
              <a:chExt cx="2321506" cy="1335846"/>
            </a:xfrm>
          </p:grpSpPr>
          <p:sp>
            <p:nvSpPr>
              <p:cNvPr id="56" name="막힌 원호 55"/>
              <p:cNvSpPr/>
              <p:nvPr/>
            </p:nvSpPr>
            <p:spPr>
              <a:xfrm>
                <a:off x="7358470" y="4242887"/>
                <a:ext cx="238566" cy="238566"/>
              </a:xfrm>
              <a:prstGeom prst="blockArc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직사각형 56"/>
              <p:cNvSpPr/>
              <p:nvPr/>
            </p:nvSpPr>
            <p:spPr>
              <a:xfrm flipV="1">
                <a:off x="6300192" y="4491291"/>
                <a:ext cx="1372980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 flipV="1">
                <a:off x="5351666" y="5057671"/>
                <a:ext cx="1372980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막힌 원호 58"/>
              <p:cNvSpPr/>
              <p:nvPr/>
            </p:nvSpPr>
            <p:spPr>
              <a:xfrm>
                <a:off x="5461090" y="5340167"/>
                <a:ext cx="238566" cy="238566"/>
              </a:xfrm>
              <a:prstGeom prst="blockArc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7" name="직사각형 46"/>
            <p:cNvSpPr/>
            <p:nvPr/>
          </p:nvSpPr>
          <p:spPr>
            <a:xfrm>
              <a:off x="2843793" y="2820646"/>
              <a:ext cx="441704" cy="496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8" name="직선 연결선 47"/>
            <p:cNvCxnSpPr/>
            <p:nvPr/>
          </p:nvCxnSpPr>
          <p:spPr>
            <a:xfrm>
              <a:off x="3057272" y="1752582"/>
              <a:ext cx="0" cy="12961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정육면체 48"/>
            <p:cNvSpPr/>
            <p:nvPr/>
          </p:nvSpPr>
          <p:spPr>
            <a:xfrm>
              <a:off x="1329080" y="1536558"/>
              <a:ext cx="3744416" cy="108012"/>
            </a:xfrm>
            <a:prstGeom prst="cube">
              <a:avLst>
                <a:gd name="adj" fmla="val 5740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정육면체 49"/>
            <p:cNvSpPr/>
            <p:nvPr/>
          </p:nvSpPr>
          <p:spPr>
            <a:xfrm>
              <a:off x="2769240" y="1536558"/>
              <a:ext cx="432048" cy="432048"/>
            </a:xfrm>
            <a:prstGeom prst="cube">
              <a:avLst>
                <a:gd name="adj" fmla="val 79542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정육면체 50"/>
            <p:cNvSpPr/>
            <p:nvPr/>
          </p:nvSpPr>
          <p:spPr>
            <a:xfrm>
              <a:off x="1257072" y="1860594"/>
              <a:ext cx="3744416" cy="108012"/>
            </a:xfrm>
            <a:prstGeom prst="cube">
              <a:avLst>
                <a:gd name="adj" fmla="val 5740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3604949" y="5656644"/>
            <a:ext cx="2671753" cy="664450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ko-KR" altLang="en-US" sz="1200" dirty="0" err="1" smtClean="0"/>
              <a:t>텐덤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스프레더</a:t>
            </a:r>
            <a:endParaRPr lang="en-US" altLang="ko-KR" sz="1200" dirty="0" smtClean="0"/>
          </a:p>
          <a:p>
            <a:pPr algn="ctr">
              <a:defRPr/>
            </a:pPr>
            <a:endParaRPr lang="en-US" altLang="ko-KR" sz="1200" dirty="0" smtClean="0"/>
          </a:p>
          <a:p>
            <a:pPr algn="ctr">
              <a:defRPr/>
            </a:pPr>
            <a:r>
              <a:rPr lang="en-US" altLang="ko-KR" sz="1200" dirty="0" smtClean="0"/>
              <a:t>40 </a:t>
            </a:r>
            <a:r>
              <a:rPr lang="ko-KR" altLang="en-US" sz="1200" dirty="0" smtClean="0"/>
              <a:t>피트 </a:t>
            </a:r>
            <a:r>
              <a:rPr lang="ko-KR" altLang="en-US" sz="1200" dirty="0" err="1" smtClean="0"/>
              <a:t>콘테이너가</a:t>
            </a:r>
            <a:r>
              <a:rPr lang="ko-KR" altLang="en-US" sz="1200" dirty="0" smtClean="0"/>
              <a:t> 두 개일 경우</a:t>
            </a:r>
            <a:endParaRPr lang="ko-KR" altLang="en-US" sz="1200" dirty="0"/>
          </a:p>
        </p:txBody>
      </p:sp>
      <p:sp>
        <p:nvSpPr>
          <p:cNvPr id="6" name="왼쪽 화살표 5"/>
          <p:cNvSpPr/>
          <p:nvPr/>
        </p:nvSpPr>
        <p:spPr>
          <a:xfrm rot="19518833" flipH="1">
            <a:off x="3012599" y="2370492"/>
            <a:ext cx="846514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왼쪽 화살표 72"/>
          <p:cNvSpPr/>
          <p:nvPr/>
        </p:nvSpPr>
        <p:spPr>
          <a:xfrm rot="2081167" flipH="1" flipV="1">
            <a:off x="3012601" y="4080889"/>
            <a:ext cx="846514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3567575" y="1488855"/>
            <a:ext cx="2540972" cy="2267072"/>
            <a:chOff x="4644204" y="1380009"/>
            <a:chExt cx="2856416" cy="2548512"/>
          </a:xfrm>
        </p:grpSpPr>
        <p:sp>
          <p:nvSpPr>
            <p:cNvPr id="75" name="정육면체 74"/>
            <p:cNvSpPr/>
            <p:nvPr/>
          </p:nvSpPr>
          <p:spPr>
            <a:xfrm rot="10800000">
              <a:off x="5779566" y="2111948"/>
              <a:ext cx="1380142" cy="692871"/>
            </a:xfrm>
            <a:prstGeom prst="cube">
              <a:avLst>
                <a:gd name="adj" fmla="val 48497"/>
              </a:avLst>
            </a:prstGeom>
            <a:solidFill>
              <a:srgbClr val="00B050"/>
            </a:solidFill>
            <a:ln w="38100">
              <a:solidFill>
                <a:srgbClr val="FFC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6" name="정육면체 75"/>
            <p:cNvSpPr/>
            <p:nvPr/>
          </p:nvSpPr>
          <p:spPr>
            <a:xfrm rot="10800000">
              <a:off x="4872170" y="2623762"/>
              <a:ext cx="1380142" cy="692871"/>
            </a:xfrm>
            <a:prstGeom prst="cube">
              <a:avLst>
                <a:gd name="adj" fmla="val 48497"/>
              </a:avLst>
            </a:prstGeom>
            <a:solidFill>
              <a:srgbClr val="00B050"/>
            </a:solidFill>
            <a:ln w="38100">
              <a:solidFill>
                <a:srgbClr val="FFC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7" name="막힌 원호 76"/>
            <p:cNvSpPr/>
            <p:nvPr/>
          </p:nvSpPr>
          <p:spPr>
            <a:xfrm>
              <a:off x="6380360" y="2220827"/>
              <a:ext cx="178556" cy="178556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 flipV="1">
              <a:off x="5193414" y="2511792"/>
              <a:ext cx="1499405" cy="34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막힌 원호 78"/>
            <p:cNvSpPr/>
            <p:nvPr/>
          </p:nvSpPr>
          <p:spPr>
            <a:xfrm>
              <a:off x="5330641" y="2816215"/>
              <a:ext cx="178556" cy="178556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5831110" y="2397260"/>
              <a:ext cx="330595" cy="331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1" name="직선 연결선 80"/>
            <p:cNvCxnSpPr/>
            <p:nvPr/>
          </p:nvCxnSpPr>
          <p:spPr>
            <a:xfrm flipH="1">
              <a:off x="5977040" y="1541693"/>
              <a:ext cx="14530" cy="10043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정육면체 81"/>
            <p:cNvSpPr/>
            <p:nvPr/>
          </p:nvSpPr>
          <p:spPr>
            <a:xfrm>
              <a:off x="4698099" y="1380009"/>
              <a:ext cx="2802521" cy="80842"/>
            </a:xfrm>
            <a:prstGeom prst="cube">
              <a:avLst>
                <a:gd name="adj" fmla="val 5740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정육면체 82"/>
            <p:cNvSpPr/>
            <p:nvPr/>
          </p:nvSpPr>
          <p:spPr>
            <a:xfrm>
              <a:off x="5775991" y="1380009"/>
              <a:ext cx="323368" cy="323368"/>
            </a:xfrm>
            <a:prstGeom prst="cube">
              <a:avLst>
                <a:gd name="adj" fmla="val 79542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정육면체 83"/>
            <p:cNvSpPr/>
            <p:nvPr/>
          </p:nvSpPr>
          <p:spPr>
            <a:xfrm>
              <a:off x="4644204" y="1622535"/>
              <a:ext cx="2802521" cy="80842"/>
            </a:xfrm>
            <a:prstGeom prst="cube">
              <a:avLst>
                <a:gd name="adj" fmla="val 5740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33444" y="3369484"/>
              <a:ext cx="2521841" cy="559037"/>
            </a:xfrm>
            <a:prstGeom prst="rect">
              <a:avLst/>
            </a:prstGeom>
            <a:noFill/>
          </p:spPr>
          <p:txBody>
            <a:bodyPr wrap="none"/>
            <a:lstStyle/>
            <a:p>
              <a:pPr algn="ctr">
                <a:defRPr/>
              </a:pPr>
              <a:r>
                <a:rPr lang="ko-KR" altLang="en-US" sz="1200" dirty="0" smtClean="0"/>
                <a:t>트윈 </a:t>
              </a:r>
              <a:r>
                <a:rPr lang="ko-KR" altLang="en-US" sz="1200" dirty="0" err="1" smtClean="0"/>
                <a:t>스프레더</a:t>
              </a:r>
              <a:endParaRPr lang="en-US" altLang="ko-KR" sz="1200" dirty="0" smtClean="0"/>
            </a:p>
            <a:p>
              <a:pPr algn="ctr">
                <a:defRPr/>
              </a:pPr>
              <a:r>
                <a:rPr lang="en-US" altLang="ko-KR" sz="1200" dirty="0" smtClean="0"/>
                <a:t>20 </a:t>
              </a:r>
              <a:r>
                <a:rPr lang="ko-KR" altLang="en-US" sz="1200" dirty="0" smtClean="0"/>
                <a:t>피트 </a:t>
              </a:r>
              <a:r>
                <a:rPr lang="ko-KR" altLang="en-US" sz="1200" dirty="0" err="1" smtClean="0"/>
                <a:t>콘테이너가</a:t>
              </a:r>
              <a:r>
                <a:rPr lang="ko-KR" altLang="en-US" sz="1200" dirty="0" smtClean="0"/>
                <a:t> 두 개일 경우</a:t>
              </a:r>
              <a:endParaRPr lang="ko-KR" altLang="en-US" sz="1200" dirty="0"/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3272669" y="3822520"/>
            <a:ext cx="2990850" cy="1654948"/>
            <a:chOff x="4322137" y="3024842"/>
            <a:chExt cx="4493781" cy="2486575"/>
          </a:xfrm>
        </p:grpSpPr>
        <p:sp>
          <p:nvSpPr>
            <p:cNvPr id="87" name="정육면체 86"/>
            <p:cNvSpPr/>
            <p:nvPr/>
          </p:nvSpPr>
          <p:spPr>
            <a:xfrm rot="10800000">
              <a:off x="4322137" y="4238906"/>
              <a:ext cx="3994526" cy="925737"/>
            </a:xfrm>
            <a:prstGeom prst="cube">
              <a:avLst>
                <a:gd name="adj" fmla="val 48497"/>
              </a:avLst>
            </a:prstGeom>
            <a:solidFill>
              <a:srgbClr val="FF0000"/>
            </a:solidFill>
            <a:ln w="38100">
              <a:solidFill>
                <a:srgbClr val="FFC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4720844" y="3024842"/>
              <a:ext cx="4095074" cy="2486575"/>
              <a:chOff x="4720844" y="3024842"/>
              <a:chExt cx="4095074" cy="2486575"/>
            </a:xfrm>
          </p:grpSpPr>
          <p:sp>
            <p:nvSpPr>
              <p:cNvPr id="89" name="정육면체 88"/>
              <p:cNvSpPr/>
              <p:nvPr/>
            </p:nvSpPr>
            <p:spPr>
              <a:xfrm rot="10800000">
                <a:off x="4821392" y="4537010"/>
                <a:ext cx="3994526" cy="925737"/>
              </a:xfrm>
              <a:prstGeom prst="cube">
                <a:avLst>
                  <a:gd name="adj" fmla="val 48497"/>
                </a:avLst>
              </a:prstGeom>
              <a:solidFill>
                <a:srgbClr val="FF0000"/>
              </a:solidFill>
              <a:ln w="38100">
                <a:solidFill>
                  <a:srgbClr val="FFC000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0" name="그룹 89"/>
              <p:cNvGrpSpPr/>
              <p:nvPr/>
            </p:nvGrpSpPr>
            <p:grpSpPr>
              <a:xfrm>
                <a:off x="5114500" y="3886991"/>
                <a:ext cx="2321506" cy="1335846"/>
                <a:chOff x="5351666" y="4242887"/>
                <a:chExt cx="2321506" cy="1335846"/>
              </a:xfrm>
            </p:grpSpPr>
            <p:sp>
              <p:nvSpPr>
                <p:cNvPr id="101" name="막힌 원호 100"/>
                <p:cNvSpPr/>
                <p:nvPr/>
              </p:nvSpPr>
              <p:spPr>
                <a:xfrm>
                  <a:off x="7358470" y="4242887"/>
                  <a:ext cx="238566" cy="238566"/>
                </a:xfrm>
                <a:prstGeom prst="blockArc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직사각형 101"/>
                <p:cNvSpPr/>
                <p:nvPr/>
              </p:nvSpPr>
              <p:spPr>
                <a:xfrm flipV="1">
                  <a:off x="6300192" y="4491291"/>
                  <a:ext cx="137298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  <a:scene3d>
                  <a:camera prst="isometricTop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3" name="직사각형 102"/>
                <p:cNvSpPr/>
                <p:nvPr/>
              </p:nvSpPr>
              <p:spPr>
                <a:xfrm flipV="1">
                  <a:off x="5351666" y="5057671"/>
                  <a:ext cx="137298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  <a:scene3d>
                  <a:camera prst="isometricTop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4" name="막힌 원호 103"/>
                <p:cNvSpPr/>
                <p:nvPr/>
              </p:nvSpPr>
              <p:spPr>
                <a:xfrm>
                  <a:off x="5461090" y="5340167"/>
                  <a:ext cx="238566" cy="238566"/>
                </a:xfrm>
                <a:prstGeom prst="blockArc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1" name="그룹 90"/>
              <p:cNvGrpSpPr/>
              <p:nvPr/>
            </p:nvGrpSpPr>
            <p:grpSpPr>
              <a:xfrm>
                <a:off x="5632910" y="4175571"/>
                <a:ext cx="2321506" cy="1335846"/>
                <a:chOff x="5351666" y="4242887"/>
                <a:chExt cx="2321506" cy="1335846"/>
              </a:xfrm>
            </p:grpSpPr>
            <p:sp>
              <p:nvSpPr>
                <p:cNvPr id="97" name="막힌 원호 96"/>
                <p:cNvSpPr/>
                <p:nvPr/>
              </p:nvSpPr>
              <p:spPr>
                <a:xfrm>
                  <a:off x="7358470" y="4242887"/>
                  <a:ext cx="238566" cy="238566"/>
                </a:xfrm>
                <a:prstGeom prst="blockArc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직사각형 97"/>
                <p:cNvSpPr/>
                <p:nvPr/>
              </p:nvSpPr>
              <p:spPr>
                <a:xfrm flipV="1">
                  <a:off x="6300192" y="4491291"/>
                  <a:ext cx="137298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  <a:scene3d>
                  <a:camera prst="isometricTop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9" name="직사각형 98"/>
                <p:cNvSpPr/>
                <p:nvPr/>
              </p:nvSpPr>
              <p:spPr>
                <a:xfrm flipV="1">
                  <a:off x="5351666" y="5057671"/>
                  <a:ext cx="1372980" cy="457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  <a:scene3d>
                  <a:camera prst="isometricTop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0" name="막힌 원호 99"/>
                <p:cNvSpPr/>
                <p:nvPr/>
              </p:nvSpPr>
              <p:spPr>
                <a:xfrm>
                  <a:off x="5461090" y="5340167"/>
                  <a:ext cx="238566" cy="238566"/>
                </a:xfrm>
                <a:prstGeom prst="blockArc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92" name="직사각형 91"/>
              <p:cNvSpPr/>
              <p:nvPr/>
            </p:nvSpPr>
            <p:spPr>
              <a:xfrm>
                <a:off x="6300192" y="4098752"/>
                <a:ext cx="441704" cy="9361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93" name="직선 연결선 92"/>
              <p:cNvCxnSpPr/>
              <p:nvPr/>
            </p:nvCxnSpPr>
            <p:spPr>
              <a:xfrm>
                <a:off x="6521044" y="3240866"/>
                <a:ext cx="0" cy="129614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정육면체 93"/>
              <p:cNvSpPr/>
              <p:nvPr/>
            </p:nvSpPr>
            <p:spPr>
              <a:xfrm>
                <a:off x="4792852" y="3024842"/>
                <a:ext cx="3744416" cy="108012"/>
              </a:xfrm>
              <a:prstGeom prst="cube">
                <a:avLst>
                  <a:gd name="adj" fmla="val 5740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5" name="정육면체 94"/>
              <p:cNvSpPr/>
              <p:nvPr/>
            </p:nvSpPr>
            <p:spPr>
              <a:xfrm>
                <a:off x="6233012" y="3024842"/>
                <a:ext cx="432048" cy="432048"/>
              </a:xfrm>
              <a:prstGeom prst="cube">
                <a:avLst>
                  <a:gd name="adj" fmla="val 79542"/>
                </a:avLst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정육면체 95"/>
              <p:cNvSpPr/>
              <p:nvPr/>
            </p:nvSpPr>
            <p:spPr>
              <a:xfrm>
                <a:off x="4720844" y="3348878"/>
                <a:ext cx="3744416" cy="108012"/>
              </a:xfrm>
              <a:prstGeom prst="cube">
                <a:avLst>
                  <a:gd name="adj" fmla="val 5740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05" name="왼쪽 화살표 104"/>
          <p:cNvSpPr/>
          <p:nvPr/>
        </p:nvSpPr>
        <p:spPr>
          <a:xfrm rot="2081167" flipH="1" flipV="1">
            <a:off x="6169590" y="2370491"/>
            <a:ext cx="846514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왼쪽 화살표 105"/>
          <p:cNvSpPr/>
          <p:nvPr/>
        </p:nvSpPr>
        <p:spPr>
          <a:xfrm rot="19518833" flipH="1">
            <a:off x="6169592" y="4080888"/>
            <a:ext cx="846514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7166760" y="2861302"/>
            <a:ext cx="2287266" cy="1660837"/>
            <a:chOff x="599863" y="2084039"/>
            <a:chExt cx="3816424" cy="2771194"/>
          </a:xfrm>
        </p:grpSpPr>
        <p:sp>
          <p:nvSpPr>
            <p:cNvPr id="107" name="정육면체 106"/>
            <p:cNvSpPr/>
            <p:nvPr/>
          </p:nvSpPr>
          <p:spPr>
            <a:xfrm rot="10800000">
              <a:off x="1921876" y="2899876"/>
              <a:ext cx="1843991" cy="925737"/>
            </a:xfrm>
            <a:prstGeom prst="cube">
              <a:avLst>
                <a:gd name="adj" fmla="val 48497"/>
              </a:avLst>
            </a:prstGeom>
            <a:solidFill>
              <a:srgbClr val="00B050"/>
            </a:solidFill>
            <a:ln w="38100">
              <a:solidFill>
                <a:srgbClr val="FFC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8" name="정육면체 107"/>
            <p:cNvSpPr/>
            <p:nvPr/>
          </p:nvSpPr>
          <p:spPr>
            <a:xfrm rot="10800000">
              <a:off x="2402397" y="3245668"/>
              <a:ext cx="1843991" cy="925737"/>
            </a:xfrm>
            <a:prstGeom prst="cube">
              <a:avLst>
                <a:gd name="adj" fmla="val 48497"/>
              </a:avLst>
            </a:prstGeom>
            <a:solidFill>
              <a:srgbClr val="00B050"/>
            </a:solidFill>
            <a:ln w="38100">
              <a:solidFill>
                <a:srgbClr val="FFC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9" name="정육면체 108"/>
            <p:cNvSpPr/>
            <p:nvPr/>
          </p:nvSpPr>
          <p:spPr>
            <a:xfrm rot="10800000">
              <a:off x="709514" y="3583704"/>
              <a:ext cx="1843991" cy="925737"/>
            </a:xfrm>
            <a:prstGeom prst="cube">
              <a:avLst>
                <a:gd name="adj" fmla="val 48497"/>
              </a:avLst>
            </a:prstGeom>
            <a:solidFill>
              <a:srgbClr val="00B050"/>
            </a:solidFill>
            <a:ln w="38100">
              <a:solidFill>
                <a:srgbClr val="FFC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0" name="정육면체 109"/>
            <p:cNvSpPr/>
            <p:nvPr/>
          </p:nvSpPr>
          <p:spPr>
            <a:xfrm rot="10800000">
              <a:off x="1190035" y="3929496"/>
              <a:ext cx="1843991" cy="925737"/>
            </a:xfrm>
            <a:prstGeom prst="cube">
              <a:avLst>
                <a:gd name="adj" fmla="val 48497"/>
              </a:avLst>
            </a:prstGeom>
            <a:solidFill>
              <a:srgbClr val="00B050"/>
            </a:solidFill>
            <a:ln w="38100">
              <a:solidFill>
                <a:srgbClr val="FFC000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1" name="막힌 원호 110"/>
            <p:cNvSpPr/>
            <p:nvPr/>
          </p:nvSpPr>
          <p:spPr>
            <a:xfrm>
              <a:off x="3205110" y="3391139"/>
              <a:ext cx="238566" cy="238566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막힌 원호 111"/>
            <p:cNvSpPr/>
            <p:nvPr/>
          </p:nvSpPr>
          <p:spPr>
            <a:xfrm>
              <a:off x="2756323" y="3068462"/>
              <a:ext cx="238566" cy="238566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3" name="직사각형 112"/>
            <p:cNvSpPr/>
            <p:nvPr/>
          </p:nvSpPr>
          <p:spPr>
            <a:xfrm flipV="1">
              <a:off x="1619246" y="3779894"/>
              <a:ext cx="200333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" name="막힌 원호 113"/>
            <p:cNvSpPr/>
            <p:nvPr/>
          </p:nvSpPr>
          <p:spPr>
            <a:xfrm>
              <a:off x="1802593" y="4186630"/>
              <a:ext cx="238566" cy="238566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 flipV="1">
              <a:off x="1177542" y="3467772"/>
              <a:ext cx="200333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2179211" y="3157949"/>
              <a:ext cx="44170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17" name="직선 연결선 116"/>
            <p:cNvCxnSpPr/>
            <p:nvPr/>
          </p:nvCxnSpPr>
          <p:spPr>
            <a:xfrm>
              <a:off x="2400063" y="2300063"/>
              <a:ext cx="0" cy="12961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정육면체 117"/>
            <p:cNvSpPr/>
            <p:nvPr/>
          </p:nvSpPr>
          <p:spPr>
            <a:xfrm>
              <a:off x="671871" y="2084039"/>
              <a:ext cx="3744416" cy="108012"/>
            </a:xfrm>
            <a:prstGeom prst="cube">
              <a:avLst>
                <a:gd name="adj" fmla="val 5740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" name="정육면체 118"/>
            <p:cNvSpPr/>
            <p:nvPr/>
          </p:nvSpPr>
          <p:spPr>
            <a:xfrm>
              <a:off x="2112031" y="2084039"/>
              <a:ext cx="432048" cy="432048"/>
            </a:xfrm>
            <a:prstGeom prst="cube">
              <a:avLst>
                <a:gd name="adj" fmla="val 79542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0" name="정육면체 119"/>
            <p:cNvSpPr/>
            <p:nvPr/>
          </p:nvSpPr>
          <p:spPr>
            <a:xfrm>
              <a:off x="599863" y="2408075"/>
              <a:ext cx="3744416" cy="108012"/>
            </a:xfrm>
            <a:prstGeom prst="cube">
              <a:avLst>
                <a:gd name="adj" fmla="val 5740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막힌 원호 120"/>
            <p:cNvSpPr/>
            <p:nvPr/>
          </p:nvSpPr>
          <p:spPr>
            <a:xfrm>
              <a:off x="1368690" y="3871199"/>
              <a:ext cx="238566" cy="238566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7401061" y="4682671"/>
            <a:ext cx="1861820" cy="692924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ko-KR" altLang="en-US" sz="1200" dirty="0" smtClean="0"/>
              <a:t>트윈 </a:t>
            </a:r>
            <a:r>
              <a:rPr lang="ko-KR" altLang="en-US" sz="1200" dirty="0" err="1" smtClean="0"/>
              <a:t>스프레더</a:t>
            </a:r>
            <a:endParaRPr lang="en-US" altLang="ko-KR" sz="1200" dirty="0" smtClean="0"/>
          </a:p>
          <a:p>
            <a:pPr algn="ctr">
              <a:defRPr/>
            </a:pPr>
            <a:endParaRPr lang="en-US" altLang="ko-KR" sz="1200" dirty="0"/>
          </a:p>
          <a:p>
            <a:pPr algn="ctr">
              <a:defRPr/>
            </a:pPr>
            <a:r>
              <a:rPr lang="en-US" altLang="ko-KR" sz="1200" dirty="0" smtClean="0"/>
              <a:t>20</a:t>
            </a:r>
            <a:r>
              <a:rPr lang="ko-KR" altLang="en-US" sz="1200" dirty="0" smtClean="0"/>
              <a:t>피트 </a:t>
            </a:r>
            <a:r>
              <a:rPr lang="ko-KR" altLang="en-US" sz="1200" dirty="0" err="1" smtClean="0"/>
              <a:t>콘테이너가</a:t>
            </a:r>
            <a:r>
              <a:rPr lang="ko-KR" altLang="en-US" sz="1200" dirty="0" smtClean="0"/>
              <a:t> 네 개일 경우</a:t>
            </a:r>
            <a:endParaRPr lang="ko-KR" altLang="en-US" sz="1200" dirty="0"/>
          </a:p>
        </p:txBody>
      </p:sp>
      <p:sp>
        <p:nvSpPr>
          <p:cNvPr id="123" name="TextBox 122"/>
          <p:cNvSpPr txBox="1"/>
          <p:nvPr/>
        </p:nvSpPr>
        <p:spPr>
          <a:xfrm>
            <a:off x="636340" y="4752152"/>
            <a:ext cx="1861820" cy="323321"/>
          </a:xfrm>
          <a:prstGeom prst="rect">
            <a:avLst/>
          </a:prstGeom>
          <a:noFill/>
        </p:spPr>
        <p:txBody>
          <a:bodyPr wrap="none"/>
          <a:lstStyle/>
          <a:p>
            <a:pPr algn="ctr">
              <a:defRPr/>
            </a:pPr>
            <a:r>
              <a:rPr lang="ko-KR" altLang="en-US" sz="1200" dirty="0" smtClean="0"/>
              <a:t>기본 </a:t>
            </a:r>
            <a:r>
              <a:rPr lang="ko-KR" altLang="en-US" sz="1200" dirty="0" err="1" smtClean="0"/>
              <a:t>스프레더</a:t>
            </a:r>
            <a:endParaRPr lang="en-US" altLang="ko-KR" sz="1200" dirty="0" smtClean="0"/>
          </a:p>
          <a:p>
            <a:pPr algn="ctr">
              <a:defRPr/>
            </a:pPr>
            <a:endParaRPr lang="en-US" altLang="ko-KR" sz="1200" dirty="0"/>
          </a:p>
          <a:p>
            <a:pPr algn="ctr">
              <a:defRPr/>
            </a:pPr>
            <a:r>
              <a:rPr lang="en-US" altLang="ko-KR" sz="1200" dirty="0" smtClean="0"/>
              <a:t>40</a:t>
            </a:r>
            <a:r>
              <a:rPr lang="ko-KR" altLang="en-US" sz="1200" dirty="0" smtClean="0"/>
              <a:t>피트 </a:t>
            </a:r>
            <a:r>
              <a:rPr lang="ko-KR" altLang="en-US" sz="1200" dirty="0" err="1" smtClean="0"/>
              <a:t>콘테이너가</a:t>
            </a:r>
            <a:r>
              <a:rPr lang="ko-KR" altLang="en-US" sz="1200" dirty="0" smtClean="0"/>
              <a:t> 한 개일 경우</a:t>
            </a:r>
            <a:endParaRPr lang="ko-KR" altLang="en-US" sz="1200" dirty="0"/>
          </a:p>
        </p:txBody>
      </p:sp>
      <p:sp>
        <p:nvSpPr>
          <p:cNvPr id="124" name="TextBox 123"/>
          <p:cNvSpPr txBox="1"/>
          <p:nvPr/>
        </p:nvSpPr>
        <p:spPr>
          <a:xfrm>
            <a:off x="6703406" y="1440339"/>
            <a:ext cx="2511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/>
              <a:t>실제 사용되고 있는 </a:t>
            </a:r>
            <a:r>
              <a:rPr lang="ko-KR" altLang="en-US" sz="1100" dirty="0" err="1" smtClean="0"/>
              <a:t>스프레더의</a:t>
            </a:r>
            <a:r>
              <a:rPr lang="ko-KR" altLang="en-US" sz="1100" dirty="0" smtClean="0"/>
              <a:t> 모양에 따라서 각각의 </a:t>
            </a:r>
            <a:r>
              <a:rPr lang="ko-KR" altLang="en-US" sz="1100" dirty="0"/>
              <a:t>크</a:t>
            </a:r>
            <a:r>
              <a:rPr lang="ko-KR" altLang="en-US" sz="1100" dirty="0" smtClean="0"/>
              <a:t>레인에 부착된 </a:t>
            </a:r>
            <a:r>
              <a:rPr lang="ko-KR" altLang="en-US" sz="1100" dirty="0" err="1" smtClean="0"/>
              <a:t>스프레더를</a:t>
            </a:r>
            <a:r>
              <a:rPr lang="ko-KR" altLang="en-US" sz="1100" dirty="0" smtClean="0"/>
              <a:t> 상황에 맞춰 변경 적용한다</a:t>
            </a:r>
            <a:r>
              <a:rPr lang="en-US" altLang="ko-KR" sz="1100" dirty="0" smtClean="0"/>
              <a:t>.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529382" y="5559681"/>
            <a:ext cx="2511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/>
              <a:t>각 </a:t>
            </a:r>
            <a:r>
              <a:rPr lang="ko-KR" altLang="en-US" sz="1100" dirty="0" err="1" smtClean="0"/>
              <a:t>스페레더의</a:t>
            </a:r>
            <a:r>
              <a:rPr lang="ko-KR" altLang="en-US" sz="1100" dirty="0" smtClean="0"/>
              <a:t> 크기 및 적용 개수는 수신되는 정보</a:t>
            </a:r>
            <a:r>
              <a:rPr lang="en-US" altLang="ko-KR" sz="1100" dirty="0" smtClean="0"/>
              <a:t>.  </a:t>
            </a:r>
            <a:r>
              <a:rPr lang="ko-KR" altLang="en-US" sz="1100" dirty="0" smtClean="0"/>
              <a:t>다시 말해</a:t>
            </a:r>
            <a:r>
              <a:rPr lang="en-US" altLang="ko-KR" sz="1100" dirty="0" smtClean="0"/>
              <a:t>, 20 </a:t>
            </a:r>
            <a:r>
              <a:rPr lang="ko-KR" altLang="en-US" sz="1100" dirty="0" smtClean="0"/>
              <a:t>피트</a:t>
            </a:r>
            <a:r>
              <a:rPr lang="en-US" altLang="ko-KR" sz="1100" dirty="0" smtClean="0"/>
              <a:t>, 40 </a:t>
            </a:r>
            <a:r>
              <a:rPr lang="ko-KR" altLang="en-US" sz="1100" dirty="0" smtClean="0"/>
              <a:t>피트 </a:t>
            </a:r>
            <a:r>
              <a:rPr lang="ko-KR" altLang="en-US" sz="1100" dirty="0" err="1" smtClean="0"/>
              <a:t>콘테이너의</a:t>
            </a:r>
            <a:r>
              <a:rPr lang="ko-KR" altLang="en-US" sz="1100" dirty="0" smtClean="0"/>
              <a:t> 수량에 따라 자동으로 계측 변경 된다</a:t>
            </a:r>
            <a:r>
              <a:rPr lang="en-US" altLang="ko-KR" sz="11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2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3</a:t>
            </a:r>
            <a:r>
              <a:rPr lang="en-US" altLang="ko-KR" b="1" dirty="0" smtClean="0">
                <a:solidFill>
                  <a:schemeClr val="bg1"/>
                </a:solidFill>
              </a:rPr>
              <a:t>. Object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/>
              <a:t>2</a:t>
            </a:r>
            <a:r>
              <a:rPr lang="en-US" altLang="ko-KR" sz="1200" b="1" dirty="0" smtClean="0"/>
              <a:t>. STS (</a:t>
            </a:r>
            <a:r>
              <a:rPr lang="ko-KR" altLang="en-US" sz="1200" b="1" dirty="0" smtClean="0"/>
              <a:t>키 크레인</a:t>
            </a:r>
            <a:r>
              <a:rPr lang="en-US" altLang="ko-KR" sz="1200" b="1" dirty="0" smtClean="0"/>
              <a:t>) </a:t>
            </a:r>
            <a:endParaRPr lang="ko-KR" altLang="en-US" sz="1200" b="1" dirty="0"/>
          </a:p>
        </p:txBody>
      </p:sp>
      <p:sp>
        <p:nvSpPr>
          <p:cNvPr id="17" name="직사각형 16"/>
          <p:cNvSpPr/>
          <p:nvPr/>
        </p:nvSpPr>
        <p:spPr bwMode="auto">
          <a:xfrm>
            <a:off x="1040096" y="1117600"/>
            <a:ext cx="7590329" cy="503153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STS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9788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3. Object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3. TC (</a:t>
            </a:r>
            <a:r>
              <a:rPr lang="ko-KR" altLang="en-US" sz="1200" b="1" dirty="0" smtClean="0"/>
              <a:t>야드 크레인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sp>
        <p:nvSpPr>
          <p:cNvPr id="6" name="직사각형 5"/>
          <p:cNvSpPr/>
          <p:nvPr/>
        </p:nvSpPr>
        <p:spPr bwMode="auto">
          <a:xfrm>
            <a:off x="1040096" y="1117600"/>
            <a:ext cx="7590329" cy="503153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TC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3</a:t>
            </a:r>
            <a:r>
              <a:rPr lang="en-US" altLang="ko-KR" b="1" dirty="0" smtClean="0">
                <a:solidFill>
                  <a:schemeClr val="bg1"/>
                </a:solidFill>
              </a:rPr>
              <a:t>. Object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4. RS (</a:t>
            </a:r>
            <a:r>
              <a:rPr lang="ko-KR" altLang="en-US" sz="1200" b="1" dirty="0" smtClean="0"/>
              <a:t>리치 </a:t>
            </a:r>
            <a:r>
              <a:rPr lang="ko-KR" altLang="en-US" sz="1200" b="1" dirty="0" err="1" smtClean="0"/>
              <a:t>스텍커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sp>
        <p:nvSpPr>
          <p:cNvPr id="6" name="직사각형 5"/>
          <p:cNvSpPr/>
          <p:nvPr/>
        </p:nvSpPr>
        <p:spPr bwMode="auto">
          <a:xfrm>
            <a:off x="1040096" y="1117600"/>
            <a:ext cx="7590329" cy="503153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RS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69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616823"/>
              </p:ext>
            </p:extLst>
          </p:nvPr>
        </p:nvGraphicFramePr>
        <p:xfrm>
          <a:off x="651391" y="1511237"/>
          <a:ext cx="8589713" cy="3120263"/>
        </p:xfrm>
        <a:graphic>
          <a:graphicData uri="http://schemas.openxmlformats.org/drawingml/2006/table">
            <a:tbl>
              <a:tblPr/>
              <a:tblGrid>
                <a:gridCol w="1686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9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Type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View Mode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Touch  Interaction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Right </a:t>
                      </a: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Button Click &amp; Drag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마우스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오른쪽 버튼 클릭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상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좌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 드래그 시 상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좌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 카메라 앵글 변화  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542245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Left Button One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Click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2D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3D</a:t>
                      </a:r>
                      <a:endParaRPr kumimoji="0" lang="ko-KR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Object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위에 마우스 왼쪽 버튼 클릭 시 해당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Object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의 상세정보 확인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itchFamily="2" charset="2"/>
                        </a:rPr>
                        <a:t> 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108189"/>
                  </a:ext>
                </a:extLst>
              </a:tr>
            </a:tbl>
          </a:graphicData>
        </a:graphic>
      </p:graphicFrame>
      <p:grpSp>
        <p:nvGrpSpPr>
          <p:cNvPr id="41" name="그룹 40"/>
          <p:cNvGrpSpPr/>
          <p:nvPr/>
        </p:nvGrpSpPr>
        <p:grpSpPr>
          <a:xfrm>
            <a:off x="651391" y="1966419"/>
            <a:ext cx="608498" cy="624207"/>
            <a:chOff x="6764367" y="4758202"/>
            <a:chExt cx="573239" cy="588038"/>
          </a:xfrm>
        </p:grpSpPr>
        <p:pic>
          <p:nvPicPr>
            <p:cNvPr id="52" name="Picture 4" descr="ê´ë ¨ ì´ë¯¸ì§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367" y="4773000"/>
              <a:ext cx="573239" cy="573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그룹 52"/>
            <p:cNvGrpSpPr/>
            <p:nvPr/>
          </p:nvGrpSpPr>
          <p:grpSpPr>
            <a:xfrm>
              <a:off x="7070055" y="4758202"/>
              <a:ext cx="154413" cy="154414"/>
              <a:chOff x="5903009" y="2742480"/>
              <a:chExt cx="216024" cy="216024"/>
            </a:xfrm>
          </p:grpSpPr>
          <p:sp>
            <p:nvSpPr>
              <p:cNvPr id="54" name="타원 53"/>
              <p:cNvSpPr/>
              <p:nvPr/>
            </p:nvSpPr>
            <p:spPr>
              <a:xfrm>
                <a:off x="5903009" y="2742480"/>
                <a:ext cx="216024" cy="2160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5963210" y="2802681"/>
                <a:ext cx="95622" cy="95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7054816" y="2173257"/>
            <a:ext cx="1791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smtClean="0"/>
              <a:t>마우스 오른쪽 버튼을 누르고 있을 때 해당 기능이 활성화 됨</a:t>
            </a:r>
            <a:endParaRPr lang="en-US" altLang="ko-KR" sz="800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7093683" y="2721633"/>
            <a:ext cx="171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 err="1" smtClean="0"/>
              <a:t>기능활성화시</a:t>
            </a:r>
            <a:r>
              <a:rPr lang="ko-KR" altLang="en-US" sz="800" dirty="0" smtClean="0"/>
              <a:t> 마우스 커서가 해당 아이콘으로 변경됨</a:t>
            </a:r>
            <a:r>
              <a:rPr lang="en-US" altLang="ko-KR" sz="800" dirty="0" smtClean="0"/>
              <a:t>.</a:t>
            </a:r>
          </a:p>
        </p:txBody>
      </p:sp>
      <p:grpSp>
        <p:nvGrpSpPr>
          <p:cNvPr id="44" name="그룹 43"/>
          <p:cNvGrpSpPr/>
          <p:nvPr/>
        </p:nvGrpSpPr>
        <p:grpSpPr>
          <a:xfrm>
            <a:off x="6670874" y="3210252"/>
            <a:ext cx="2292778" cy="626064"/>
            <a:chOff x="6477185" y="5726425"/>
            <a:chExt cx="1247820" cy="334886"/>
          </a:xfrm>
        </p:grpSpPr>
        <p:pic>
          <p:nvPicPr>
            <p:cNvPr id="47" name="Picture 8" descr="mouse iconì ëí ì´ë¯¸ì§ ê²ìê²°ê³¼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185" y="5793732"/>
              <a:ext cx="168799" cy="168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8" name="직선 화살표 연결선 47"/>
            <p:cNvCxnSpPr/>
            <p:nvPr/>
          </p:nvCxnSpPr>
          <p:spPr>
            <a:xfrm>
              <a:off x="6794777" y="5893869"/>
              <a:ext cx="51241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그룹 48"/>
            <p:cNvGrpSpPr/>
            <p:nvPr/>
          </p:nvGrpSpPr>
          <p:grpSpPr>
            <a:xfrm>
              <a:off x="7390119" y="5726425"/>
              <a:ext cx="334886" cy="334886"/>
              <a:chOff x="7769625" y="3755980"/>
              <a:chExt cx="566387" cy="566387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7864125" y="3908370"/>
                <a:ext cx="439816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100" b="1" dirty="0" smtClean="0">
                    <a:solidFill>
                      <a:srgbClr val="FF0000"/>
                    </a:solidFill>
                  </a:rPr>
                  <a:t>3D</a:t>
                </a:r>
                <a:endParaRPr lang="ko-KR" altLang="en-US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원형 화살표 50"/>
              <p:cNvSpPr/>
              <p:nvPr/>
            </p:nvSpPr>
            <p:spPr>
              <a:xfrm rot="5400000">
                <a:off x="7769625" y="3755980"/>
                <a:ext cx="566387" cy="566387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3866969"/>
                  <a:gd name="adj5" fmla="val 12500"/>
                </a:avLst>
              </a:prstGeom>
              <a:solidFill>
                <a:srgbClr val="FF0000"/>
              </a:solidFill>
              <a:ln>
                <a:noFill/>
              </a:ln>
              <a:scene3d>
                <a:camera prst="orthographicFront">
                  <a:rot lat="0" lon="17699982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8039494" y="167840"/>
            <a:ext cx="1703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II. Mouse Gesture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8276" y="89012"/>
            <a:ext cx="38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2. </a:t>
            </a:r>
            <a:r>
              <a:rPr lang="en-US" altLang="ko-KR" b="1" dirty="0" smtClean="0">
                <a:solidFill>
                  <a:schemeClr val="bg1"/>
                </a:solidFill>
              </a:rPr>
              <a:t>2D/3D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pic>
        <p:nvPicPr>
          <p:cNvPr id="36" name="Picture 4" descr="C:\Users\J2Y\Desktop\1111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29076" r="33560" b="40213"/>
          <a:stretch/>
        </p:blipFill>
        <p:spPr bwMode="auto">
          <a:xfrm>
            <a:off x="3550058" y="2163111"/>
            <a:ext cx="2843364" cy="1587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43" y="2278523"/>
            <a:ext cx="1357794" cy="1338936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691106" y="3956179"/>
            <a:ext cx="568783" cy="576162"/>
            <a:chOff x="6957409" y="4128378"/>
            <a:chExt cx="801961" cy="822663"/>
          </a:xfrm>
        </p:grpSpPr>
        <p:pic>
          <p:nvPicPr>
            <p:cNvPr id="21" name="Picture 4" descr="ê´ë ¨ ì´ë¯¸ì§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409" y="4149080"/>
              <a:ext cx="801961" cy="801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그룹 21"/>
            <p:cNvGrpSpPr/>
            <p:nvPr/>
          </p:nvGrpSpPr>
          <p:grpSpPr>
            <a:xfrm>
              <a:off x="7101425" y="4128378"/>
              <a:ext cx="216024" cy="216024"/>
              <a:chOff x="5903009" y="2742480"/>
              <a:chExt cx="216024" cy="216024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903009" y="2742480"/>
                <a:ext cx="216024" cy="2160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타원 23"/>
              <p:cNvSpPr/>
              <p:nvPr/>
            </p:nvSpPr>
            <p:spPr>
              <a:xfrm>
                <a:off x="5963210" y="2802681"/>
                <a:ext cx="95622" cy="95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>
            <a:off x="6403631" y="2233385"/>
            <a:ext cx="749014" cy="768351"/>
            <a:chOff x="6764367" y="4758202"/>
            <a:chExt cx="573239" cy="588038"/>
          </a:xfrm>
        </p:grpSpPr>
        <p:pic>
          <p:nvPicPr>
            <p:cNvPr id="26" name="Picture 4" descr="ê´ë ¨ ì´ë¯¸ì§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367" y="4773000"/>
              <a:ext cx="573239" cy="573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그룹 26"/>
            <p:cNvGrpSpPr/>
            <p:nvPr/>
          </p:nvGrpSpPr>
          <p:grpSpPr>
            <a:xfrm>
              <a:off x="7070055" y="4758202"/>
              <a:ext cx="154413" cy="154414"/>
              <a:chOff x="5903009" y="2742480"/>
              <a:chExt cx="216024" cy="216024"/>
            </a:xfrm>
          </p:grpSpPr>
          <p:sp>
            <p:nvSpPr>
              <p:cNvPr id="28" name="타원 27"/>
              <p:cNvSpPr/>
              <p:nvPr/>
            </p:nvSpPr>
            <p:spPr>
              <a:xfrm>
                <a:off x="5903009" y="2742480"/>
                <a:ext cx="216024" cy="2160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타원 28"/>
              <p:cNvSpPr/>
              <p:nvPr/>
            </p:nvSpPr>
            <p:spPr>
              <a:xfrm>
                <a:off x="5963210" y="2802681"/>
                <a:ext cx="95622" cy="95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97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3</a:t>
            </a:r>
            <a:r>
              <a:rPr lang="en-US" altLang="ko-KR" b="1" dirty="0" smtClean="0">
                <a:solidFill>
                  <a:schemeClr val="bg1"/>
                </a:solidFill>
              </a:rPr>
              <a:t>. Object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5. TH (</a:t>
            </a:r>
            <a:r>
              <a:rPr lang="ko-KR" altLang="en-US" sz="1200" b="1" dirty="0" err="1" smtClean="0"/>
              <a:t>탑핸들러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sp>
        <p:nvSpPr>
          <p:cNvPr id="6" name="직사각형 5"/>
          <p:cNvSpPr/>
          <p:nvPr/>
        </p:nvSpPr>
        <p:spPr bwMode="auto">
          <a:xfrm>
            <a:off x="1040096" y="1117600"/>
            <a:ext cx="7590329" cy="503153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TH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0987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2155" y="156077"/>
            <a:ext cx="323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r>
              <a:rPr lang="en-US" altLang="ko-KR" dirty="0">
                <a:latin typeface="+mn-ea"/>
                <a:ea typeface="+mn-ea"/>
              </a:rPr>
              <a:t>V. 3D View Port Expression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655" y="7882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3</a:t>
            </a:r>
            <a:r>
              <a:rPr lang="en-US" altLang="ko-KR" b="1" dirty="0" smtClean="0">
                <a:solidFill>
                  <a:schemeClr val="bg1"/>
                </a:solidFill>
              </a:rPr>
              <a:t>. Object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75" y="711725"/>
            <a:ext cx="2917034" cy="323321"/>
          </a:xfrm>
          <a:prstGeom prst="rect">
            <a:avLst/>
          </a:prstGeom>
          <a:noFill/>
        </p:spPr>
        <p:txBody>
          <a:bodyPr wrap="none"/>
          <a:lstStyle/>
          <a:p>
            <a:pPr>
              <a:defRPr/>
            </a:pPr>
            <a:r>
              <a:rPr lang="en-US" altLang="ko-KR" sz="1200" b="1" dirty="0" smtClean="0"/>
              <a:t>6OTR</a:t>
            </a:r>
            <a:endParaRPr lang="ko-KR" altLang="en-US" sz="1200" b="1" dirty="0"/>
          </a:p>
        </p:txBody>
      </p:sp>
      <p:sp>
        <p:nvSpPr>
          <p:cNvPr id="6" name="직사각형 5"/>
          <p:cNvSpPr/>
          <p:nvPr/>
        </p:nvSpPr>
        <p:spPr bwMode="auto">
          <a:xfrm>
            <a:off x="1040096" y="1117600"/>
            <a:ext cx="7590329" cy="5031538"/>
          </a:xfrm>
          <a:prstGeom prst="rect">
            <a:avLst/>
          </a:prstGeom>
          <a:solidFill>
            <a:srgbClr val="00B050">
              <a:alpha val="50196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본 프로젝트 진행 시 작업 예정</a:t>
            </a:r>
            <a:endParaRPr lang="en-US" altLang="ko-KR" sz="24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tx1"/>
                </a:solidFill>
                <a:latin typeface="맑은 고딕" panose="020B0503020000020004" pitchFamily="50" charset="-127"/>
                <a:cs typeface="Calibri" pitchFamily="34" charset="0"/>
              </a:rPr>
              <a:t>- OTR -</a:t>
            </a:r>
            <a:endParaRPr lang="ko-KR" altLang="en-US" sz="3200" b="1" dirty="0" smtClean="0">
              <a:solidFill>
                <a:schemeClr val="tx1"/>
              </a:solidFill>
              <a:latin typeface="맑은 고딕" panose="020B0503020000020004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IXeDFoAUYg6HjsbYlv2TXlpA+GBJ8aBvQTUjOfR6E1g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lANGypdtjk+PeJHxZpQWtP9l1wS7C0ESPdKVcb5L/o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IXeDFoAUYg6HjsbYlv2TXlpA+GBJ8aBvQTUjOfR6E1g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IXeDFoAUYg6HjsbYlv2TXlpA+GBJ8aBvQTUjOfR6E1g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lANGypdtjk+PeJHxZpQWtP9l1wS7C0ESPdKVcb5L/o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ZU/W0IqlvXPkJ37/hSWg5jSIFh0KZmI7sT1syyiYH8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scEFkRiZvbxLfN1YzQGPp4nKBgtuPrjp3QiTCcMWwM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PWOa7bLCMN/NfWse0OkDrDXWtXjrMvC+/KEnGxnzoq0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BfEzuTqNME3tyH47IqLgUMbGw+YPaPQeyAtWIkWMNdA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ZU/W0IqlvXPkJ37/hSWg5jSIFh0KZmI7sT1syyiYH8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IXeDFoAUYg6HjsbYlv2TXlpA+GBJ8aBvQTUjOfR6E1g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IXeDFoAUYg6HjsbYlv2TXlpA+GBJ8aBvQTUjOfR6E1g=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lANGypdtjk+PeJHxZpQWtP9l1wS7C0ESPdKVcb5L/o=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IXeDFoAUYg6HjsbYlv2TXlpA+GBJ8aBvQTUjOfR6E1g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IXeDFoAUYg6HjsbYlv2TXlpA+GBJ8aBvQTUjOfR6E1g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lANGypdtjk+PeJHxZpQWtP9l1wS7C0ESPdKVcb5L/o=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ZU/W0IqlvXPkJ37/hSWg5jSIFh0KZmI7sT1syyiYH8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scEFkRiZvbxLfN1YzQGPp4nKBgtuPrjp3QiTCcMWwM=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PWOa7bLCMN/NfWse0OkDrDXWtXjrMvC+/KEnGxnzoq0=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MiCPcBciJSuT3YS/PyKxI0+nAoAdZBcdnM4Bzsb1u78=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Thg0O+dJSRfQjtfbw/IzDZWahZ0BzS4i1/XP2hcJ/8=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vDQdCLjBzuNDMcjREtDKQ+AoKO0QGBD/nb6CP3H9hyU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qrgBSaGW9H5XhBk6FvsoHeHKR7KZlzlqN8OQDH8Ex1U=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qrgBSaGW9H5XhBk6FvsoHeHKR7KZlzlqN8OQDH8Ex1U=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ZU/W0IqlvXPkJ37/hSWg5jSIFh0KZmI7sT1syyiYH8=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scEFkRiZvbxLfN1YzQGPp4nKBgtuPrjp3QiTCcMWwM=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PWOa7bLCMN/NfWse0OkDrDXWtXjrMvC+/KEnGxnzoq0=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MiCPcBciJSuT3YS/PyKxI0+nAoAdZBcdnM4Bzsb1u78=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Thg0O+dJSRfQjtfbw/IzDZWahZ0BzS4i1/XP2hcJ/8=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vDQdCLjBzuNDMcjREtDKQ+AoKO0QGBD/nb6CP3H9hyU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PWOa7bLCMN/NfWse0OkDrDXWtXjrMvC+/KEnGxnzoq0=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qrgBSaGW9H5XhBk6FvsoHeHKR7KZlzlqN8OQDH8Ex1U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qrgBSaGW9H5XhBk6FvsoHeHKR7KZlzlqN8OQDH8Ex1U=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ZU/W0IqlvXPkJ37/hSWg5jSIFh0KZmI7sT1syyiYH8=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scEFkRiZvbxLfN1YzQGPp4nKBgtuPrjp3QiTCcMWwM=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ZU/W0IqlvXPkJ37/hSWg5jSIFh0KZmI7sT1syyiYH8=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ZU/W0IqlvXPkJ37/hSWg5jSIFh0KZmI7sT1syyiYH8=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PWOa7bLCMN/NfWse0OkDrDXWtXjrMvC+/KEnGxnzoq0=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R/4kI5VZ899nmRcIhJGrHlwrTRiosTMpYA9EIpX4uV4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BfEzuTqNME3tyH47IqLgUMbGw+YPaPQeyAtWIkWMNdA=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eTlcZC8dv6qUg8uwGhFVuk2dyGOK09EyYw7znF4XrDo=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8QuzPSC+JOF1W/FyYc13l7A/YWm0CToMdNxJKtYnkf8=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htqbMyMSA0D2yMasrw9mgni6b3DpYxxK9j33Y/9Sb0Q=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3Koezp0l3A49TMn/FcGOwjA2sdgY4HBEe4T/h6Lf3o=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ZU/W0IqlvXPkJ37/hSWg5jSIFh0KZmI7sT1syyiYH8=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scEFkRiZvbxLfN1YzQGPp4nKBgtuPrjp3QiTCcMWwM=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xZU/W0IqlvXPkJ37/hSWg5jSIFh0KZmI7sT1syyiYH8=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SB3bqgv5ghGJknk/m+/9EdPMDkanH9eNosaoBtCx42Q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ETTINGSHASH" val="IXeDFoAUYg6HjsbYlv2TXlpA+GBJ8aBvQTUjOfR6E1g="/>
</p:tagLst>
</file>

<file path=ppt/theme/theme1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" cap="flat" cmpd="sng" algn="ctr">
          <a:solidFill>
            <a:srgbClr val="333333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sz="900" dirty="0" smtClean="0">
            <a:solidFill>
              <a:srgbClr val="262626"/>
            </a:solidFill>
            <a:latin typeface="맑은 고딕" panose="020B0503020000020004" pitchFamily="50" charset="-127"/>
            <a:cs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700" dirty="0" smtClean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35109</TotalTime>
  <Words>11836</Words>
  <Application>Microsoft Office PowerPoint</Application>
  <PresentationFormat>A4 용지(210x297mm)</PresentationFormat>
  <Paragraphs>4264</Paragraphs>
  <Slides>91</Slides>
  <Notes>38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91</vt:i4>
      </vt:variant>
    </vt:vector>
  </HeadingPairs>
  <TitlesOfParts>
    <vt:vector size="108" baseType="lpstr">
      <vt:lpstr>굴림</vt:lpstr>
      <vt:lpstr>돋움</vt:lpstr>
      <vt:lpstr>맑은 고딕</vt:lpstr>
      <vt:lpstr>바탕</vt:lpstr>
      <vt:lpstr>Arial</vt:lpstr>
      <vt:lpstr>Calibri</vt:lpstr>
      <vt:lpstr>Segoe UI</vt:lpstr>
      <vt:lpstr>Tahoma</vt:lpstr>
      <vt:lpstr>Times New Roman</vt:lpstr>
      <vt:lpstr>Wingdings</vt:lpstr>
      <vt:lpstr>Wingdings 3</vt:lpstr>
      <vt:lpstr>1_Office 테마</vt:lpstr>
      <vt:lpstr>1_디자인 사용자 지정</vt:lpstr>
      <vt:lpstr>2_디자인 사용자 지정</vt:lpstr>
      <vt:lpstr>3_디자인 사용자 지정</vt:lpstr>
      <vt:lpstr>Office 테마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hong</dc:creator>
  <cp:lastModifiedBy>Shin Jung Hwan</cp:lastModifiedBy>
  <cp:revision>3164</cp:revision>
  <cp:lastPrinted>2018-08-26T07:46:27Z</cp:lastPrinted>
  <dcterms:created xsi:type="dcterms:W3CDTF">2014-07-16T08:39:01Z</dcterms:created>
  <dcterms:modified xsi:type="dcterms:W3CDTF">2018-09-04T08:43:49Z</dcterms:modified>
</cp:coreProperties>
</file>