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4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5.xml" ContentType="application/vnd.openxmlformats-officedocument.theme+xml"/>
  <Override PartName="/ppt/slideLayouts/slideLayout14.xml" ContentType="application/vnd.openxmlformats-officedocument.presentationml.slideLayout+xml"/>
  <Override PartName="/ppt/theme/theme6.xml" ContentType="application/vnd.openxmlformats-officedocument.theme+xml"/>
  <Override PartName="/ppt/slideLayouts/slideLayout15.xml" ContentType="application/vnd.openxmlformats-officedocument.presentationml.slideLayout+xml"/>
  <Override PartName="/ppt/theme/theme7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  <p:sldMasterId id="2147483781" r:id="rId2"/>
    <p:sldMasterId id="2147483782" r:id="rId3"/>
    <p:sldMasterId id="2147483783" r:id="rId4"/>
    <p:sldMasterId id="2147483784" r:id="rId5"/>
    <p:sldMasterId id="2147483785" r:id="rId6"/>
    <p:sldMasterId id="2147483786" r:id="rId7"/>
    <p:sldMasterId id="2147483793" r:id="rId8"/>
  </p:sldMasterIdLst>
  <p:notesMasterIdLst>
    <p:notesMasterId r:id="rId104"/>
  </p:notesMasterIdLst>
  <p:handoutMasterIdLst>
    <p:handoutMasterId r:id="rId105"/>
  </p:handoutMasterIdLst>
  <p:sldIdLst>
    <p:sldId id="425" r:id="rId9"/>
    <p:sldId id="583" r:id="rId10"/>
    <p:sldId id="973" r:id="rId11"/>
    <p:sldId id="1431" r:id="rId12"/>
    <p:sldId id="1434" r:id="rId13"/>
    <p:sldId id="1440" r:id="rId14"/>
    <p:sldId id="1437" r:id="rId15"/>
    <p:sldId id="1441" r:id="rId16"/>
    <p:sldId id="1442" r:id="rId17"/>
    <p:sldId id="1435" r:id="rId18"/>
    <p:sldId id="1443" r:id="rId19"/>
    <p:sldId id="1444" r:id="rId20"/>
    <p:sldId id="1445" r:id="rId21"/>
    <p:sldId id="1446" r:id="rId22"/>
    <p:sldId id="1447" r:id="rId23"/>
    <p:sldId id="1448" r:id="rId24"/>
    <p:sldId id="1449" r:id="rId25"/>
    <p:sldId id="1450" r:id="rId26"/>
    <p:sldId id="1451" r:id="rId27"/>
    <p:sldId id="1452" r:id="rId28"/>
    <p:sldId id="1453" r:id="rId29"/>
    <p:sldId id="1378" r:id="rId30"/>
    <p:sldId id="1377" r:id="rId31"/>
    <p:sldId id="1379" r:id="rId32"/>
    <p:sldId id="1428" r:id="rId33"/>
    <p:sldId id="1454" r:id="rId34"/>
    <p:sldId id="1455" r:id="rId35"/>
    <p:sldId id="1456" r:id="rId36"/>
    <p:sldId id="1457" r:id="rId37"/>
    <p:sldId id="1459" r:id="rId38"/>
    <p:sldId id="1460" r:id="rId39"/>
    <p:sldId id="1461" r:id="rId40"/>
    <p:sldId id="1462" r:id="rId41"/>
    <p:sldId id="1464" r:id="rId42"/>
    <p:sldId id="1465" r:id="rId43"/>
    <p:sldId id="1466" r:id="rId44"/>
    <p:sldId id="1467" r:id="rId45"/>
    <p:sldId id="1468" r:id="rId46"/>
    <p:sldId id="1469" r:id="rId47"/>
    <p:sldId id="1470" r:id="rId48"/>
    <p:sldId id="1471" r:id="rId49"/>
    <p:sldId id="1472" r:id="rId50"/>
    <p:sldId id="1473" r:id="rId51"/>
    <p:sldId id="1474" r:id="rId52"/>
    <p:sldId id="1487" r:id="rId53"/>
    <p:sldId id="1481" r:id="rId54"/>
    <p:sldId id="1485" r:id="rId55"/>
    <p:sldId id="1486" r:id="rId56"/>
    <p:sldId id="1488" r:id="rId57"/>
    <p:sldId id="1385" r:id="rId58"/>
    <p:sldId id="1387" r:id="rId59"/>
    <p:sldId id="1496" r:id="rId60"/>
    <p:sldId id="1497" r:id="rId61"/>
    <p:sldId id="1388" r:id="rId62"/>
    <p:sldId id="1390" r:id="rId63"/>
    <p:sldId id="1391" r:id="rId64"/>
    <p:sldId id="1498" r:id="rId65"/>
    <p:sldId id="1392" r:id="rId66"/>
    <p:sldId id="1393" r:id="rId67"/>
    <p:sldId id="1394" r:id="rId68"/>
    <p:sldId id="1499" r:id="rId69"/>
    <p:sldId id="1396" r:id="rId70"/>
    <p:sldId id="1397" r:id="rId71"/>
    <p:sldId id="1398" r:id="rId72"/>
    <p:sldId id="1419" r:id="rId73"/>
    <p:sldId id="1420" r:id="rId74"/>
    <p:sldId id="1421" r:id="rId75"/>
    <p:sldId id="1411" r:id="rId76"/>
    <p:sldId id="1500" r:id="rId77"/>
    <p:sldId id="1408" r:id="rId78"/>
    <p:sldId id="1409" r:id="rId79"/>
    <p:sldId id="1410" r:id="rId80"/>
    <p:sldId id="1422" r:id="rId81"/>
    <p:sldId id="1423" r:id="rId82"/>
    <p:sldId id="1424" r:id="rId83"/>
    <p:sldId id="1416" r:id="rId84"/>
    <p:sldId id="1501" r:id="rId85"/>
    <p:sldId id="1413" r:id="rId86"/>
    <p:sldId id="1414" r:id="rId87"/>
    <p:sldId id="1415" r:id="rId88"/>
    <p:sldId id="1475" r:id="rId89"/>
    <p:sldId id="1476" r:id="rId90"/>
    <p:sldId id="1477" r:id="rId91"/>
    <p:sldId id="1494" r:id="rId92"/>
    <p:sldId id="1490" r:id="rId93"/>
    <p:sldId id="1491" r:id="rId94"/>
    <p:sldId id="1505" r:id="rId95"/>
    <p:sldId id="1503" r:id="rId96"/>
    <p:sldId id="1504" r:id="rId97"/>
    <p:sldId id="1506" r:id="rId98"/>
    <p:sldId id="1507" r:id="rId99"/>
    <p:sldId id="1508" r:id="rId100"/>
    <p:sldId id="1509" r:id="rId101"/>
    <p:sldId id="1510" r:id="rId102"/>
    <p:sldId id="1511" r:id="rId103"/>
  </p:sldIdLst>
  <p:sldSz cx="9906000" cy="6858000" type="A4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5" pos="6240" userDrawn="1">
          <p15:clr>
            <a:srgbClr val="A4A3A4"/>
          </p15:clr>
        </p15:guide>
        <p15:guide id="39" orient="horz" pos="2818" userDrawn="1">
          <p15:clr>
            <a:srgbClr val="A4A3A4"/>
          </p15:clr>
        </p15:guide>
        <p15:guide id="41" orient="horz" pos="48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pos="1258" userDrawn="1">
          <p15:clr>
            <a:srgbClr val="A4A3A4"/>
          </p15:clr>
        </p15:guide>
        <p15:guide id="2" pos="4093" userDrawn="1">
          <p15:clr>
            <a:srgbClr val="A4A3A4"/>
          </p15:clr>
        </p15:guide>
        <p15:guide id="3" orient="horz" pos="2158" userDrawn="1">
          <p15:clr>
            <a:srgbClr val="A4A3A4"/>
          </p15:clr>
        </p15:guide>
        <p15:guide id="4" orient="horz" pos="109" userDrawn="1">
          <p15:clr>
            <a:srgbClr val="A4A3A4"/>
          </p15:clr>
        </p15:guide>
        <p15:guide id="5" orient="horz" pos="2264" userDrawn="1">
          <p15:clr>
            <a:srgbClr val="A4A3A4"/>
          </p15:clr>
        </p15:guide>
        <p15:guide id="6" orient="horz" pos="820" userDrawn="1">
          <p15:clr>
            <a:srgbClr val="A4A3A4"/>
          </p15:clr>
        </p15:guide>
        <p15:guide id="7" orient="horz" pos="389" userDrawn="1">
          <p15:clr>
            <a:srgbClr val="A4A3A4"/>
          </p15:clr>
        </p15:guide>
        <p15:guide id="8" orient="horz" pos="247" userDrawn="1">
          <p15:clr>
            <a:srgbClr val="A4A3A4"/>
          </p15:clr>
        </p15:guide>
        <p15:guide id="9" pos="3123" userDrawn="1">
          <p15:clr>
            <a:srgbClr val="A4A3A4"/>
          </p15:clr>
        </p15:guide>
        <p15:guide id="10" pos="5860" userDrawn="1">
          <p15:clr>
            <a:srgbClr val="A4A3A4"/>
          </p15:clr>
        </p15:guide>
        <p15:guide id="11" pos="6069" userDrawn="1">
          <p15:clr>
            <a:srgbClr val="A4A3A4"/>
          </p15:clr>
        </p15:guide>
        <p15:guide id="12" orient="horz" pos="1690" userDrawn="1">
          <p15:clr>
            <a:srgbClr val="A4A3A4"/>
          </p15:clr>
        </p15:guide>
        <p15:guide id="13" orient="horz" pos="1273" userDrawn="1">
          <p15:clr>
            <a:srgbClr val="A4A3A4"/>
          </p15:clr>
        </p15:guide>
        <p15:guide id="14" orient="horz" pos="2468" userDrawn="1">
          <p15:clr>
            <a:srgbClr val="A4A3A4"/>
          </p15:clr>
        </p15:guide>
        <p15:guide id="15" orient="horz" pos="26" userDrawn="1">
          <p15:clr>
            <a:srgbClr val="A4A3A4"/>
          </p15:clr>
        </p15:guide>
        <p15:guide id="16" orient="horz" pos="242" userDrawn="1">
          <p15:clr>
            <a:srgbClr val="A4A3A4"/>
          </p15:clr>
        </p15:guide>
        <p15:guide id="17" orient="horz" pos="3100" userDrawn="1">
          <p15:clr>
            <a:srgbClr val="A4A3A4"/>
          </p15:clr>
        </p15:guide>
        <p15:guide id="18" orient="horz" pos="3972" userDrawn="1">
          <p15:clr>
            <a:srgbClr val="A4A3A4"/>
          </p15:clr>
        </p15:guide>
        <p15:guide id="19" orient="horz" pos="4039" userDrawn="1">
          <p15:clr>
            <a:srgbClr val="A4A3A4"/>
          </p15:clr>
        </p15:guide>
        <p15:guide id="20" pos="3716" userDrawn="1">
          <p15:clr>
            <a:srgbClr val="A4A3A4"/>
          </p15:clr>
        </p15:guide>
        <p15:guide id="21" pos="3408" userDrawn="1">
          <p15:clr>
            <a:srgbClr val="A4A3A4"/>
          </p15:clr>
        </p15:guide>
        <p15:guide id="22" orient="horz" pos="49" userDrawn="1">
          <p15:clr>
            <a:srgbClr val="A4A3A4"/>
          </p15:clr>
        </p15:guide>
        <p15:guide id="23" orient="horz" pos="265" userDrawn="1">
          <p15:clr>
            <a:srgbClr val="A4A3A4"/>
          </p15:clr>
        </p15:guide>
        <p15:guide id="24" orient="horz" pos="162" userDrawn="1">
          <p15:clr>
            <a:srgbClr val="A4A3A4"/>
          </p15:clr>
        </p15:guide>
        <p15:guide id="25" orient="horz" pos="979" userDrawn="1">
          <p15:clr>
            <a:srgbClr val="A4A3A4"/>
          </p15:clr>
        </p15:guide>
        <p15:guide id="26" pos="1372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5050"/>
    <a:srgbClr val="FFCC66"/>
    <a:srgbClr val="9933FF"/>
    <a:srgbClr val="7F7F7F"/>
    <a:srgbClr val="00B0F0"/>
    <a:srgbClr val="FF9900"/>
    <a:srgbClr val="CC00CC"/>
    <a:srgbClr val="FF9999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보통 스타일 2 - 강조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352" autoAdjust="0"/>
    <p:restoredTop sz="96429" autoAdjust="0"/>
  </p:normalViewPr>
  <p:slideViewPr>
    <p:cSldViewPr snapToGrid="0" snapToObjects="1">
      <p:cViewPr>
        <p:scale>
          <a:sx n="125" d="100"/>
          <a:sy n="125" d="100"/>
        </p:scale>
        <p:origin x="1254" y="-96"/>
      </p:cViewPr>
      <p:guideLst>
        <p:guide pos="6240"/>
        <p:guide orient="horz" pos="2818"/>
        <p:guide orient="horz" pos="482"/>
      </p:guideLst>
    </p:cSldViewPr>
  </p:slideViewPr>
  <p:notesTextViewPr>
    <p:cViewPr>
      <p:scale>
        <a:sx n="75" d="100"/>
        <a:sy n="75" d="100"/>
      </p:scale>
      <p:origin x="0" y="0"/>
    </p:cViewPr>
  </p:notesTextViewPr>
  <p:notesViewPr>
    <p:cSldViewPr snapToGrid="0" snapToObjects="1">
      <p:cViewPr varScale="1">
        <p:scale>
          <a:sx n="85" d="100"/>
          <a:sy n="85" d="100"/>
        </p:scale>
        <p:origin x="3906" y="102"/>
      </p:cViewPr>
      <p:guideLst>
        <p:guide pos="1258"/>
        <p:guide pos="4093"/>
        <p:guide orient="horz" pos="2158"/>
        <p:guide orient="horz" pos="109"/>
        <p:guide orient="horz" pos="2264"/>
        <p:guide orient="horz" pos="820"/>
        <p:guide orient="horz" pos="389"/>
        <p:guide orient="horz" pos="247"/>
        <p:guide pos="3123"/>
        <p:guide pos="5860"/>
        <p:guide pos="6069"/>
        <p:guide orient="horz" pos="1690"/>
        <p:guide orient="horz" pos="1273"/>
        <p:guide orient="horz" pos="2468"/>
        <p:guide orient="horz" pos="26"/>
        <p:guide orient="horz" pos="242"/>
        <p:guide orient="horz" pos="3100"/>
        <p:guide orient="horz" pos="3972"/>
        <p:guide orient="horz" pos="4039"/>
        <p:guide pos="3716"/>
        <p:guide pos="3408"/>
        <p:guide orient="horz" pos="49"/>
        <p:guide orient="horz" pos="265"/>
        <p:guide orient="horz" pos="162"/>
        <p:guide orient="horz" pos="979"/>
        <p:guide pos="137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07" Type="http://schemas.openxmlformats.org/officeDocument/2006/relationships/viewProps" Target="viewProps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87" Type="http://schemas.openxmlformats.org/officeDocument/2006/relationships/slide" Target="slides/slide79.xml"/><Relationship Id="rId102" Type="http://schemas.openxmlformats.org/officeDocument/2006/relationships/slide" Target="slides/slide94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90" Type="http://schemas.openxmlformats.org/officeDocument/2006/relationships/slide" Target="slides/slide82.xml"/><Relationship Id="rId95" Type="http://schemas.openxmlformats.org/officeDocument/2006/relationships/slide" Target="slides/slide87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105" Type="http://schemas.openxmlformats.org/officeDocument/2006/relationships/handoutMaster" Target="handoutMasters/handoutMaster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93" Type="http://schemas.openxmlformats.org/officeDocument/2006/relationships/slide" Target="slides/slide85.xml"/><Relationship Id="rId98" Type="http://schemas.openxmlformats.org/officeDocument/2006/relationships/slide" Target="slides/slide90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103" Type="http://schemas.openxmlformats.org/officeDocument/2006/relationships/slide" Target="slides/slide95.xml"/><Relationship Id="rId108" Type="http://schemas.openxmlformats.org/officeDocument/2006/relationships/theme" Target="theme/theme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91" Type="http://schemas.openxmlformats.org/officeDocument/2006/relationships/slide" Target="slides/slide83.xml"/><Relationship Id="rId96" Type="http://schemas.openxmlformats.org/officeDocument/2006/relationships/slide" Target="slides/slide8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6" Type="http://schemas.openxmlformats.org/officeDocument/2006/relationships/presProps" Target="presProps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94" Type="http://schemas.openxmlformats.org/officeDocument/2006/relationships/slide" Target="slides/slide86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109" Type="http://schemas.openxmlformats.org/officeDocument/2006/relationships/tableStyles" Target="tableStyles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0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slide" Target="slides/slide8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2021-11-12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2021-11-12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482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05" tIns="45802" rIns="91605" bIns="45802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2"/>
            <a:ext cx="5444486" cy="3914677"/>
          </a:xfrm>
          <a:prstGeom prst="rect">
            <a:avLst/>
          </a:prstGeom>
        </p:spPr>
        <p:txBody>
          <a:bodyPr vert="horz" lIns="91605" tIns="45802" rIns="91605" bIns="45802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93880072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664544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모서리가 둥근 직사각형 11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8473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79921715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756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89404721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65282" y="6647646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7253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580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77074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5276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51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75619916"/>
              </p:ext>
            </p:extLst>
          </p:nvPr>
        </p:nvGraphicFramePr>
        <p:xfrm>
          <a:off x="7701094" y="358043"/>
          <a:ext cx="2147756" cy="6432225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3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32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358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32225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6662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95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44791697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07099108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04354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793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jpeg"/><Relationship Id="rId5" Type="http://schemas.openxmlformats.org/officeDocument/2006/relationships/image" Target="../media/image3.png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.png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5" Type="http://schemas.openxmlformats.org/officeDocument/2006/relationships/image" Target="../media/image3.png"/><Relationship Id="rId4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62830" y="6580554"/>
            <a:ext cx="40139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4783083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9285" y="993959"/>
            <a:ext cx="4572278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327872" y="1118521"/>
            <a:ext cx="9305075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739" y="6531672"/>
            <a:ext cx="424886" cy="28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791" r:id="rId2"/>
    <p:sldLayoutId id="2147483792" r:id="rId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639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787" r:id="rId2"/>
    <p:sldLayoutId id="2147483667" r:id="rId3"/>
    <p:sldLayoutId id="2147483668" r:id="rId4"/>
    <p:sldLayoutId id="2147483669" r:id="rId5"/>
    <p:sldLayoutId id="2147483666" r:id="rId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79"/>
            <a:ext cx="9906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43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20.pn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5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03235" y="1422371"/>
            <a:ext cx="4299575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smtClean="0"/>
              <a:t>SK</a:t>
            </a:r>
            <a:r>
              <a:rPr lang="ko-KR" altLang="en-US" sz="3600" b="1" dirty="0" smtClean="0"/>
              <a:t>가스 </a:t>
            </a:r>
            <a:r>
              <a:rPr lang="ko-KR" altLang="en-US" sz="3600" b="1" smtClean="0"/>
              <a:t>평가시스템 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기능고도화 개발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화면 설계  </a:t>
            </a:r>
            <a:endParaRPr lang="ko-KR" altLang="en-US" sz="36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83890" y="6531838"/>
            <a:ext cx="26965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5628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1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09420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083796"/>
              </p:ext>
            </p:extLst>
          </p:nvPr>
        </p:nvGraphicFramePr>
        <p:xfrm>
          <a:off x="386470" y="4188831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양쪽 모서리가 둥근 사각형 42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양쪽 모서리가 둥근 사각형 43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5" name="양쪽 모서리가 둥근 사각형 44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46" name="그룹 45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47" name="직사각형 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6750906" y="4743806"/>
            <a:ext cx="693012" cy="128901"/>
            <a:chOff x="6746789" y="4344674"/>
            <a:chExt cx="693012" cy="128901"/>
          </a:xfrm>
        </p:grpSpPr>
        <p:sp>
          <p:nvSpPr>
            <p:cNvPr id="50" name="직사각형 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6755022" y="5036252"/>
            <a:ext cx="693012" cy="128901"/>
            <a:chOff x="6746789" y="4344674"/>
            <a:chExt cx="693012" cy="128901"/>
          </a:xfrm>
        </p:grpSpPr>
        <p:sp>
          <p:nvSpPr>
            <p:cNvPr id="53" name="직사각형 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6759138" y="5262794"/>
            <a:ext cx="693012" cy="128901"/>
            <a:chOff x="6746789" y="4344674"/>
            <a:chExt cx="693012" cy="128901"/>
          </a:xfrm>
        </p:grpSpPr>
        <p:sp>
          <p:nvSpPr>
            <p:cNvPr id="56" name="직사각형 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16" y="5448146"/>
            <a:ext cx="693012" cy="128901"/>
            <a:chOff x="6746789" y="4344674"/>
            <a:chExt cx="693012" cy="128901"/>
          </a:xfrm>
        </p:grpSpPr>
        <p:sp>
          <p:nvSpPr>
            <p:cNvPr id="63" name="직사각형 6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6759132" y="5617022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1" name="타원 70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759802"/>
              </p:ext>
            </p:extLst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0817401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7008263"/>
              </p:ext>
            </p:extLst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4045290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59" name="TextBox 58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9462046"/>
              </p:ext>
            </p:extLst>
          </p:nvPr>
        </p:nvGraphicFramePr>
        <p:xfrm>
          <a:off x="38647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1" name="양쪽 모서리가 둥근 사각형 60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77" name="양쪽 모서리가 둥근 사각형 76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79" name="그룹 78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80" name="직사각형 7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2" name="이등변 삼각형 8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3" name="그룹 82"/>
          <p:cNvGrpSpPr/>
          <p:nvPr/>
        </p:nvGrpSpPr>
        <p:grpSpPr>
          <a:xfrm>
            <a:off x="6750906" y="4720946"/>
            <a:ext cx="693012" cy="128901"/>
            <a:chOff x="6746789" y="4344674"/>
            <a:chExt cx="693012" cy="128901"/>
          </a:xfrm>
        </p:grpSpPr>
        <p:sp>
          <p:nvSpPr>
            <p:cNvPr id="84" name="직사각형 8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755022" y="4952432"/>
            <a:ext cx="693012" cy="128901"/>
            <a:chOff x="6746789" y="4344674"/>
            <a:chExt cx="693012" cy="128901"/>
          </a:xfrm>
        </p:grpSpPr>
        <p:sp>
          <p:nvSpPr>
            <p:cNvPr id="89" name="직사각형 8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이등변 삼각형 8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759138" y="5194214"/>
            <a:ext cx="693012" cy="128901"/>
            <a:chOff x="6746789" y="4344674"/>
            <a:chExt cx="693012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2" name="그룹 101"/>
          <p:cNvGrpSpPr/>
          <p:nvPr/>
        </p:nvGrpSpPr>
        <p:grpSpPr>
          <a:xfrm>
            <a:off x="6755016" y="5440526"/>
            <a:ext cx="693012" cy="128901"/>
            <a:chOff x="6746789" y="4344674"/>
            <a:chExt cx="693012" cy="128901"/>
          </a:xfrm>
        </p:grpSpPr>
        <p:sp>
          <p:nvSpPr>
            <p:cNvPr id="103" name="직사각형 10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이등변 삼각형 10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5" name="그룹 104"/>
          <p:cNvGrpSpPr/>
          <p:nvPr/>
        </p:nvGrpSpPr>
        <p:grpSpPr>
          <a:xfrm>
            <a:off x="6759132" y="5746562"/>
            <a:ext cx="693012" cy="128901"/>
            <a:chOff x="6746789" y="4344674"/>
            <a:chExt cx="693012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8" name="타원 107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9" name="직사각형 108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11" name="직선 연결선 110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3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TextBox 113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18" name="표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82117"/>
              </p:ext>
            </p:extLst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19" name="TextBox 118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25" name="표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99876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2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863719"/>
              </p:ext>
            </p:extLst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4" name="직사각형 53"/>
          <p:cNvSpPr/>
          <p:nvPr/>
        </p:nvSpPr>
        <p:spPr>
          <a:xfrm>
            <a:off x="148281" y="1099724"/>
            <a:ext cx="7484822" cy="49962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058794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59" name="TextBox 58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9826251"/>
              </p:ext>
            </p:extLst>
          </p:nvPr>
        </p:nvGraphicFramePr>
        <p:xfrm>
          <a:off x="412708" y="4187449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1" name="양쪽 모서리가 둥근 사각형 60"/>
          <p:cNvSpPr/>
          <p:nvPr/>
        </p:nvSpPr>
        <p:spPr>
          <a:xfrm>
            <a:off x="436085" y="3941719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540272" y="3948333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77" name="양쪽 모서리가 둥근 사각형 76"/>
          <p:cNvSpPr/>
          <p:nvPr/>
        </p:nvSpPr>
        <p:spPr>
          <a:xfrm>
            <a:off x="2643535" y="394833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749211"/>
              </p:ext>
            </p:extLst>
          </p:nvPr>
        </p:nvGraphicFramePr>
        <p:xfrm>
          <a:off x="429184" y="5601265"/>
          <a:ext cx="7017824" cy="10050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타원 79"/>
          <p:cNvSpPr/>
          <p:nvPr/>
        </p:nvSpPr>
        <p:spPr>
          <a:xfrm>
            <a:off x="2653998" y="3888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8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" name="TextBox 88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01" name="표 1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8984080"/>
              </p:ext>
            </p:extLst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02" name="TextBox 10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03" name="모서리가 둥근 직사각형 10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모서리가 둥근 직사각형 10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모서리가 둥근 직사각형 10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582858"/>
              </p:ext>
            </p:extLst>
          </p:nvPr>
        </p:nvGraphicFramePr>
        <p:xfrm>
          <a:off x="344216" y="2463310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~~</a:t>
                      </a:r>
                    </a:p>
                    <a:p>
                      <a:pPr algn="l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목표</a:t>
                      </a:r>
                      <a:r>
                        <a:rPr lang="en-US" altLang="ko-KR" sz="7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~~</a:t>
                      </a:r>
                    </a:p>
                    <a:p>
                      <a:pPr algn="l" fontAlgn="ctr"/>
                      <a:endParaRPr lang="en-US" altLang="ko-KR" sz="700" b="0" i="0" u="none" strike="noStrike" kern="1200" baseline="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endParaRPr lang="en-US" altLang="ko-KR" sz="700" b="0" i="0" u="none" strike="noStrike" kern="1200" baseline="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9" name="타원 108"/>
          <p:cNvSpPr/>
          <p:nvPr/>
        </p:nvSpPr>
        <p:spPr>
          <a:xfrm>
            <a:off x="796456" y="62334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타원 109"/>
          <p:cNvSpPr/>
          <p:nvPr/>
        </p:nvSpPr>
        <p:spPr>
          <a:xfrm>
            <a:off x="1682026" y="623754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1" name="타원 110"/>
          <p:cNvSpPr/>
          <p:nvPr/>
        </p:nvSpPr>
        <p:spPr>
          <a:xfrm>
            <a:off x="2542884" y="624166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2" name="타원 111"/>
          <p:cNvSpPr/>
          <p:nvPr/>
        </p:nvSpPr>
        <p:spPr>
          <a:xfrm>
            <a:off x="3420216" y="62457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7813876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평가자의 평가 내용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381949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20082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842413"/>
              </p:ext>
            </p:extLst>
          </p:nvPr>
        </p:nvGraphicFramePr>
        <p:xfrm>
          <a:off x="7709483" y="864986"/>
          <a:ext cx="2130803" cy="519863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00" name="TextBox 99"/>
          <p:cNvSpPr txBox="1"/>
          <p:nvPr/>
        </p:nvSpPr>
        <p:spPr>
          <a:xfrm>
            <a:off x="293982" y="366780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1" name="표 1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712740"/>
              </p:ext>
            </p:extLst>
          </p:nvPr>
        </p:nvGraphicFramePr>
        <p:xfrm>
          <a:off x="320566" y="4188828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2" name="양쪽 모서리가 둥근 사각형 101"/>
          <p:cNvSpPr/>
          <p:nvPr/>
        </p:nvSpPr>
        <p:spPr>
          <a:xfrm>
            <a:off x="354941" y="3941722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양쪽 모서리가 둥근 사각형 102"/>
          <p:cNvSpPr/>
          <p:nvPr/>
        </p:nvSpPr>
        <p:spPr>
          <a:xfrm>
            <a:off x="1455536" y="3943970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04" name="양쪽 모서리가 둥근 사각형 103"/>
          <p:cNvSpPr/>
          <p:nvPr/>
        </p:nvSpPr>
        <p:spPr>
          <a:xfrm>
            <a:off x="2554771" y="3947164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105" name="그룹 104"/>
          <p:cNvGrpSpPr/>
          <p:nvPr/>
        </p:nvGrpSpPr>
        <p:grpSpPr>
          <a:xfrm>
            <a:off x="6680885" y="4467833"/>
            <a:ext cx="693012" cy="128901"/>
            <a:chOff x="6746789" y="4344674"/>
            <a:chExt cx="693012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685002" y="4743803"/>
            <a:ext cx="693012" cy="128901"/>
            <a:chOff x="6746789" y="4344674"/>
            <a:chExt cx="693012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0" name="이등변 삼각형 10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6689118" y="5036249"/>
            <a:ext cx="693012" cy="128901"/>
            <a:chOff x="6746789" y="4344674"/>
            <a:chExt cx="693012" cy="128901"/>
          </a:xfrm>
        </p:grpSpPr>
        <p:sp>
          <p:nvSpPr>
            <p:cNvPr id="112" name="직사각형 11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3" name="이등변 삼각형 11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4" name="그룹 113"/>
          <p:cNvGrpSpPr/>
          <p:nvPr/>
        </p:nvGrpSpPr>
        <p:grpSpPr>
          <a:xfrm>
            <a:off x="6693234" y="5262791"/>
            <a:ext cx="693012" cy="128901"/>
            <a:chOff x="6746789" y="4344674"/>
            <a:chExt cx="693012" cy="128901"/>
          </a:xfrm>
        </p:grpSpPr>
        <p:sp>
          <p:nvSpPr>
            <p:cNvPr id="115" name="직사각형 11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6" name="이등변 삼각형 11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6689112" y="5448143"/>
            <a:ext cx="693012" cy="128901"/>
            <a:chOff x="6746789" y="4344674"/>
            <a:chExt cx="693012" cy="128901"/>
          </a:xfrm>
        </p:grpSpPr>
        <p:sp>
          <p:nvSpPr>
            <p:cNvPr id="118" name="직사각형 11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9" name="이등변 삼각형 11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0" name="그룹 119"/>
          <p:cNvGrpSpPr/>
          <p:nvPr/>
        </p:nvGrpSpPr>
        <p:grpSpPr>
          <a:xfrm>
            <a:off x="6693228" y="5617019"/>
            <a:ext cx="693012" cy="128901"/>
            <a:chOff x="6746789" y="4344674"/>
            <a:chExt cx="693012" cy="128901"/>
          </a:xfrm>
        </p:grpSpPr>
        <p:sp>
          <p:nvSpPr>
            <p:cNvPr id="121" name="직사각형 12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2" name="이등변 삼각형 12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23" name="타원 122"/>
          <p:cNvSpPr/>
          <p:nvPr/>
        </p:nvSpPr>
        <p:spPr>
          <a:xfrm>
            <a:off x="6552178" y="43367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467245"/>
              </p:ext>
            </p:extLst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42" name="표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4697944"/>
              </p:ext>
            </p:extLst>
          </p:nvPr>
        </p:nvGraphicFramePr>
        <p:xfrm>
          <a:off x="344216" y="2463307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804640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427556"/>
              </p:ext>
            </p:extLst>
          </p:nvPr>
        </p:nvGraphicFramePr>
        <p:xfrm>
          <a:off x="7709483" y="864986"/>
          <a:ext cx="2130803" cy="519863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7812238"/>
              </p:ext>
            </p:extLst>
          </p:nvPr>
        </p:nvGraphicFramePr>
        <p:xfrm>
          <a:off x="34528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" name="양쪽 모서리가 둥근 사각형 16"/>
          <p:cNvSpPr/>
          <p:nvPr/>
        </p:nvSpPr>
        <p:spPr>
          <a:xfrm>
            <a:off x="37965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" name="양쪽 모서리가 둥근 사각형 17"/>
          <p:cNvSpPr/>
          <p:nvPr/>
        </p:nvSpPr>
        <p:spPr>
          <a:xfrm>
            <a:off x="148025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9" name="양쪽 모서리가 둥근 사각형 18"/>
          <p:cNvSpPr/>
          <p:nvPr/>
        </p:nvSpPr>
        <p:spPr>
          <a:xfrm>
            <a:off x="257948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20" name="그룹 19"/>
          <p:cNvGrpSpPr/>
          <p:nvPr/>
        </p:nvGrpSpPr>
        <p:grpSpPr>
          <a:xfrm>
            <a:off x="6705599" y="4475456"/>
            <a:ext cx="693012" cy="128901"/>
            <a:chOff x="6746789" y="4344674"/>
            <a:chExt cx="693012" cy="128901"/>
          </a:xfrm>
        </p:grpSpPr>
        <p:sp>
          <p:nvSpPr>
            <p:cNvPr id="21" name="직사각형 2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2" name="이등변 삼각형 2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6709716" y="4728566"/>
            <a:ext cx="693012" cy="128901"/>
            <a:chOff x="6746789" y="4344674"/>
            <a:chExt cx="693012" cy="128901"/>
          </a:xfrm>
        </p:grpSpPr>
        <p:sp>
          <p:nvSpPr>
            <p:cNvPr id="24" name="직사각형 2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" name="이등변 삼각형 2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6713832" y="4960052"/>
            <a:ext cx="693012" cy="128901"/>
            <a:chOff x="6746789" y="4344674"/>
            <a:chExt cx="693012" cy="128901"/>
          </a:xfrm>
        </p:grpSpPr>
        <p:sp>
          <p:nvSpPr>
            <p:cNvPr id="27" name="직사각형 2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" name="이등변 삼각형 2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717948" y="5201834"/>
            <a:ext cx="693012" cy="128901"/>
            <a:chOff x="6746789" y="4344674"/>
            <a:chExt cx="693012" cy="128901"/>
          </a:xfrm>
        </p:grpSpPr>
        <p:sp>
          <p:nvSpPr>
            <p:cNvPr id="30" name="직사각형 2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" name="이등변 삼각형 3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6713826" y="5448146"/>
            <a:ext cx="693012" cy="128901"/>
            <a:chOff x="6746789" y="4344674"/>
            <a:chExt cx="693012" cy="128901"/>
          </a:xfrm>
        </p:grpSpPr>
        <p:sp>
          <p:nvSpPr>
            <p:cNvPr id="33" name="직사각형 3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" name="이등변 삼각형 3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6717942" y="5754182"/>
            <a:ext cx="693012" cy="128901"/>
            <a:chOff x="6746789" y="4344674"/>
            <a:chExt cx="693012" cy="128901"/>
          </a:xfrm>
        </p:grpSpPr>
        <p:sp>
          <p:nvSpPr>
            <p:cNvPr id="36" name="직사각형 3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" name="이등변 삼각형 3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38" name="타원 37"/>
          <p:cNvSpPr/>
          <p:nvPr/>
        </p:nvSpPr>
        <p:spPr>
          <a:xfrm>
            <a:off x="6576892" y="43444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1" name="직선 연결선 40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Box 43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48" name="표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997761"/>
              </p:ext>
            </p:extLst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49" name="TextBox 48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0" name="모서리가 둥근 직사각형 49"/>
          <p:cNvSpPr/>
          <p:nvPr/>
        </p:nvSpPr>
        <p:spPr>
          <a:xfrm>
            <a:off x="5888289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6379849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6842796" y="1228505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570190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4091451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6" name="모서리가 둥근 직사각형 55"/>
          <p:cNvSpPr/>
          <p:nvPr/>
        </p:nvSpPr>
        <p:spPr>
          <a:xfrm>
            <a:off x="4863825" y="1223393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198628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1306079"/>
              </p:ext>
            </p:extLst>
          </p:nvPr>
        </p:nvGraphicFramePr>
        <p:xfrm>
          <a:off x="7709483" y="864986"/>
          <a:ext cx="2130803" cy="4613415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피드백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359886" y="366780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9551081"/>
              </p:ext>
            </p:extLst>
          </p:nvPr>
        </p:nvGraphicFramePr>
        <p:xfrm>
          <a:off x="412708" y="4187446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" name="양쪽 모서리가 둥근 사각형 16"/>
          <p:cNvSpPr/>
          <p:nvPr/>
        </p:nvSpPr>
        <p:spPr>
          <a:xfrm>
            <a:off x="436085" y="3941716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" name="양쪽 모서리가 둥근 사각형 17"/>
          <p:cNvSpPr/>
          <p:nvPr/>
        </p:nvSpPr>
        <p:spPr>
          <a:xfrm>
            <a:off x="1540272" y="3948330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9" name="양쪽 모서리가 둥근 사각형 18"/>
          <p:cNvSpPr/>
          <p:nvPr/>
        </p:nvSpPr>
        <p:spPr>
          <a:xfrm>
            <a:off x="2643535" y="3948330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20" name="타원 19"/>
          <p:cNvSpPr/>
          <p:nvPr/>
        </p:nvSpPr>
        <p:spPr>
          <a:xfrm>
            <a:off x="2656525" y="39009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23224" y="1659679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0" name="표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173079"/>
              </p:ext>
            </p:extLst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32" name="모서리가 둥근 직사각형 31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1643093"/>
              </p:ext>
            </p:extLst>
          </p:nvPr>
        </p:nvGraphicFramePr>
        <p:xfrm>
          <a:off x="344216" y="2463307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" name="모서리가 둥근 직사각형 37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0934095"/>
              </p:ext>
            </p:extLst>
          </p:nvPr>
        </p:nvGraphicFramePr>
        <p:xfrm>
          <a:off x="429184" y="5601262"/>
          <a:ext cx="7017824" cy="10050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" name="타원 39"/>
          <p:cNvSpPr/>
          <p:nvPr/>
        </p:nvSpPr>
        <p:spPr>
          <a:xfrm>
            <a:off x="796456" y="623342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682026" y="623754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542884" y="624166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3420216" y="624577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직사각형 43"/>
          <p:cNvSpPr/>
          <p:nvPr/>
        </p:nvSpPr>
        <p:spPr>
          <a:xfrm>
            <a:off x="148281" y="1099724"/>
            <a:ext cx="7484822" cy="563058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 flipH="1" flipV="1">
            <a:off x="7498299" y="1122738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324411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2202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3693784"/>
              </p:ext>
            </p:extLst>
          </p:nvPr>
        </p:nvGraphicFramePr>
        <p:xfrm>
          <a:off x="7709483" y="864986"/>
          <a:ext cx="2130803" cy="519863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00" name="TextBox 99"/>
          <p:cNvSpPr txBox="1"/>
          <p:nvPr/>
        </p:nvSpPr>
        <p:spPr>
          <a:xfrm>
            <a:off x="293982" y="366780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1" name="표 1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3935546"/>
              </p:ext>
            </p:extLst>
          </p:nvPr>
        </p:nvGraphicFramePr>
        <p:xfrm>
          <a:off x="320566" y="4188828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2" name="양쪽 모서리가 둥근 사각형 101"/>
          <p:cNvSpPr/>
          <p:nvPr/>
        </p:nvSpPr>
        <p:spPr>
          <a:xfrm>
            <a:off x="354941" y="3941722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양쪽 모서리가 둥근 사각형 102"/>
          <p:cNvSpPr/>
          <p:nvPr/>
        </p:nvSpPr>
        <p:spPr>
          <a:xfrm>
            <a:off x="1455536" y="3943970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04" name="양쪽 모서리가 둥근 사각형 103"/>
          <p:cNvSpPr/>
          <p:nvPr/>
        </p:nvSpPr>
        <p:spPr>
          <a:xfrm>
            <a:off x="2554771" y="3947164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105" name="그룹 104"/>
          <p:cNvGrpSpPr/>
          <p:nvPr/>
        </p:nvGrpSpPr>
        <p:grpSpPr>
          <a:xfrm>
            <a:off x="6680885" y="4467833"/>
            <a:ext cx="693012" cy="128901"/>
            <a:chOff x="6746789" y="4344674"/>
            <a:chExt cx="693012" cy="128901"/>
          </a:xfrm>
        </p:grpSpPr>
        <p:sp>
          <p:nvSpPr>
            <p:cNvPr id="106" name="직사각형 10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이등변 삼각형 10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8" name="그룹 107"/>
          <p:cNvGrpSpPr/>
          <p:nvPr/>
        </p:nvGrpSpPr>
        <p:grpSpPr>
          <a:xfrm>
            <a:off x="6685002" y="4743803"/>
            <a:ext cx="693012" cy="128901"/>
            <a:chOff x="6746789" y="4344674"/>
            <a:chExt cx="693012" cy="128901"/>
          </a:xfrm>
        </p:grpSpPr>
        <p:sp>
          <p:nvSpPr>
            <p:cNvPr id="109" name="직사각형 10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0" name="이등변 삼각형 10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6689118" y="5036249"/>
            <a:ext cx="693012" cy="128901"/>
            <a:chOff x="6746789" y="4344674"/>
            <a:chExt cx="693012" cy="128901"/>
          </a:xfrm>
        </p:grpSpPr>
        <p:sp>
          <p:nvSpPr>
            <p:cNvPr id="112" name="직사각형 11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3" name="이등변 삼각형 11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4" name="그룹 113"/>
          <p:cNvGrpSpPr/>
          <p:nvPr/>
        </p:nvGrpSpPr>
        <p:grpSpPr>
          <a:xfrm>
            <a:off x="6693234" y="5262791"/>
            <a:ext cx="693012" cy="128901"/>
            <a:chOff x="6746789" y="4344674"/>
            <a:chExt cx="693012" cy="128901"/>
          </a:xfrm>
        </p:grpSpPr>
        <p:sp>
          <p:nvSpPr>
            <p:cNvPr id="115" name="직사각형 11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6" name="이등변 삼각형 11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6689112" y="5448143"/>
            <a:ext cx="693012" cy="128901"/>
            <a:chOff x="6746789" y="4344674"/>
            <a:chExt cx="693012" cy="128901"/>
          </a:xfrm>
        </p:grpSpPr>
        <p:sp>
          <p:nvSpPr>
            <p:cNvPr id="118" name="직사각형 11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9" name="이등변 삼각형 11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0" name="그룹 119"/>
          <p:cNvGrpSpPr/>
          <p:nvPr/>
        </p:nvGrpSpPr>
        <p:grpSpPr>
          <a:xfrm>
            <a:off x="6693228" y="5617019"/>
            <a:ext cx="693012" cy="128901"/>
            <a:chOff x="6746789" y="4344674"/>
            <a:chExt cx="693012" cy="128901"/>
          </a:xfrm>
        </p:grpSpPr>
        <p:sp>
          <p:nvSpPr>
            <p:cNvPr id="121" name="직사각형 12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2" name="이등변 삼각형 12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23" name="타원 122"/>
          <p:cNvSpPr/>
          <p:nvPr/>
        </p:nvSpPr>
        <p:spPr>
          <a:xfrm>
            <a:off x="6552178" y="43367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42" name="표 141"/>
          <p:cNvGraphicFramePr>
            <a:graphicFrameLocks noGrp="1"/>
          </p:cNvGraphicFramePr>
          <p:nvPr>
            <p:extLst/>
          </p:nvPr>
        </p:nvGraphicFramePr>
        <p:xfrm>
          <a:off x="344216" y="2463307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840486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985464"/>
              </p:ext>
            </p:extLst>
          </p:nvPr>
        </p:nvGraphicFramePr>
        <p:xfrm>
          <a:off x="168274" y="695847"/>
          <a:ext cx="9525984" cy="2268524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6187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2021.11.02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76368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smtClean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 smtClean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167173"/>
              </p:ext>
            </p:extLst>
          </p:nvPr>
        </p:nvGraphicFramePr>
        <p:xfrm>
          <a:off x="7709483" y="864986"/>
          <a:ext cx="2130803" cy="5198631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164550"/>
              </p:ext>
            </p:extLst>
          </p:nvPr>
        </p:nvGraphicFramePr>
        <p:xfrm>
          <a:off x="34528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" name="양쪽 모서리가 둥근 사각형 16"/>
          <p:cNvSpPr/>
          <p:nvPr/>
        </p:nvSpPr>
        <p:spPr>
          <a:xfrm>
            <a:off x="37965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" name="양쪽 모서리가 둥근 사각형 17"/>
          <p:cNvSpPr/>
          <p:nvPr/>
        </p:nvSpPr>
        <p:spPr>
          <a:xfrm>
            <a:off x="148025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9" name="양쪽 모서리가 둥근 사각형 18"/>
          <p:cNvSpPr/>
          <p:nvPr/>
        </p:nvSpPr>
        <p:spPr>
          <a:xfrm>
            <a:off x="257948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20" name="그룹 19"/>
          <p:cNvGrpSpPr/>
          <p:nvPr/>
        </p:nvGrpSpPr>
        <p:grpSpPr>
          <a:xfrm>
            <a:off x="6705599" y="4475456"/>
            <a:ext cx="693012" cy="128901"/>
            <a:chOff x="6746789" y="4344674"/>
            <a:chExt cx="693012" cy="128901"/>
          </a:xfrm>
        </p:grpSpPr>
        <p:sp>
          <p:nvSpPr>
            <p:cNvPr id="21" name="직사각형 2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2" name="이등변 삼각형 2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6709716" y="4728566"/>
            <a:ext cx="693012" cy="128901"/>
            <a:chOff x="6746789" y="4344674"/>
            <a:chExt cx="693012" cy="128901"/>
          </a:xfrm>
        </p:grpSpPr>
        <p:sp>
          <p:nvSpPr>
            <p:cNvPr id="24" name="직사각형 2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" name="이등변 삼각형 2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6713832" y="4960052"/>
            <a:ext cx="693012" cy="128901"/>
            <a:chOff x="6746789" y="4344674"/>
            <a:chExt cx="693012" cy="128901"/>
          </a:xfrm>
        </p:grpSpPr>
        <p:sp>
          <p:nvSpPr>
            <p:cNvPr id="27" name="직사각형 2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" name="이등변 삼각형 2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717948" y="5201834"/>
            <a:ext cx="693012" cy="128901"/>
            <a:chOff x="6746789" y="4344674"/>
            <a:chExt cx="693012" cy="128901"/>
          </a:xfrm>
        </p:grpSpPr>
        <p:sp>
          <p:nvSpPr>
            <p:cNvPr id="30" name="직사각형 2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" name="이등변 삼각형 3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6713826" y="5448146"/>
            <a:ext cx="693012" cy="128901"/>
            <a:chOff x="6746789" y="4344674"/>
            <a:chExt cx="693012" cy="128901"/>
          </a:xfrm>
        </p:grpSpPr>
        <p:sp>
          <p:nvSpPr>
            <p:cNvPr id="33" name="직사각형 3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" name="이등변 삼각형 3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6717942" y="5754182"/>
            <a:ext cx="693012" cy="128901"/>
            <a:chOff x="6746789" y="4344674"/>
            <a:chExt cx="693012" cy="128901"/>
          </a:xfrm>
        </p:grpSpPr>
        <p:sp>
          <p:nvSpPr>
            <p:cNvPr id="36" name="직사각형 3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" name="이등변 삼각형 3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38" name="타원 37"/>
          <p:cNvSpPr/>
          <p:nvPr/>
        </p:nvSpPr>
        <p:spPr>
          <a:xfrm>
            <a:off x="6576892" y="43444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1" name="직선 연결선 40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Box 43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48" name="표 47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49" name="TextBox 48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0" name="모서리가 둥근 직사각형 49"/>
          <p:cNvSpPr/>
          <p:nvPr/>
        </p:nvSpPr>
        <p:spPr>
          <a:xfrm>
            <a:off x="5888289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6379849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6842796" y="1228505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570190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6" name="모서리가 둥근 직사각형 55"/>
          <p:cNvSpPr/>
          <p:nvPr/>
        </p:nvSpPr>
        <p:spPr>
          <a:xfrm>
            <a:off x="4863825" y="1223393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직사각형 58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46752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21" name="직사각형 20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23224" y="1659679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0" name="표 29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32" name="모서리가 둥근 직사각형 31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742201"/>
              </p:ext>
            </p:extLst>
          </p:nvPr>
        </p:nvGraphicFramePr>
        <p:xfrm>
          <a:off x="344216" y="2463307"/>
          <a:ext cx="7102064" cy="7688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" name="모서리가 둥근 직사각형 37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4347000"/>
              </p:ext>
            </p:extLst>
          </p:nvPr>
        </p:nvGraphicFramePr>
        <p:xfrm>
          <a:off x="384133" y="3862818"/>
          <a:ext cx="7035842" cy="8229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2122273"/>
                <a:gridCol w="2122273"/>
                <a:gridCol w="214132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3" name="양쪽 모서리가 둥근 사각형 62"/>
          <p:cNvSpPr/>
          <p:nvPr/>
        </p:nvSpPr>
        <p:spPr>
          <a:xfrm>
            <a:off x="407510" y="3617088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1511697" y="3623702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2614960" y="3623702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69" name="타원 68"/>
          <p:cNvSpPr/>
          <p:nvPr/>
        </p:nvSpPr>
        <p:spPr>
          <a:xfrm>
            <a:off x="2643139" y="35632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31311" y="334317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801352"/>
              </p:ext>
            </p:extLst>
          </p:nvPr>
        </p:nvGraphicFramePr>
        <p:xfrm>
          <a:off x="400609" y="4755934"/>
          <a:ext cx="7039547" cy="26578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aphicFrame>
        <p:nvGraphicFramePr>
          <p:cNvPr id="7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4127424"/>
              </p:ext>
            </p:extLst>
          </p:nvPr>
        </p:nvGraphicFramePr>
        <p:xfrm>
          <a:off x="7709483" y="864986"/>
          <a:ext cx="2130803" cy="407014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피드백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결과 조회결과 출력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3" name="TextBox 72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74" name="직선 연결선 73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직사각형 38"/>
          <p:cNvSpPr/>
          <p:nvPr/>
        </p:nvSpPr>
        <p:spPr>
          <a:xfrm>
            <a:off x="148281" y="1099725"/>
            <a:ext cx="7484822" cy="6371994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1" name="타원 40"/>
          <p:cNvSpPr/>
          <p:nvPr/>
        </p:nvSpPr>
        <p:spPr>
          <a:xfrm>
            <a:off x="4755805" y="11374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5547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7659662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3172021"/>
              </p:ext>
            </p:extLst>
          </p:nvPr>
        </p:nvGraphicFramePr>
        <p:xfrm>
          <a:off x="386470" y="379896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/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67179" y="2227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87817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모서리가 둥근 직사각형 4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97281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293022"/>
              </p:ext>
            </p:extLst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681825"/>
              </p:ext>
            </p:extLst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6820554"/>
              </p:ext>
            </p:extLst>
          </p:nvPr>
        </p:nvGraphicFramePr>
        <p:xfrm>
          <a:off x="386468" y="3798969"/>
          <a:ext cx="7102066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327605"/>
                <a:gridCol w="429366"/>
                <a:gridCol w="429366"/>
                <a:gridCol w="42936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614735"/>
              </p:ext>
            </p:extLst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65786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5" name="그룹 24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6" name="그림 2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28" name="직사각형 27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0" name="직선 연결선 2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8" name="직선 연결선 3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모서리가 둥근 직사각형 38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657702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6289615"/>
              </p:ext>
            </p:extLst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061043"/>
              </p:ext>
            </p:extLst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121762"/>
              </p:ext>
            </p:extLst>
          </p:nvPr>
        </p:nvGraphicFramePr>
        <p:xfrm>
          <a:off x="412708" y="3866167"/>
          <a:ext cx="7034300" cy="98602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34126"/>
                <a:gridCol w="3050087"/>
                <a:gridCol w="3050087"/>
              </a:tblGrid>
              <a:tr h="15353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32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42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" name="양쪽 모서리가 둥근 사각형 25"/>
          <p:cNvSpPr/>
          <p:nvPr/>
        </p:nvSpPr>
        <p:spPr>
          <a:xfrm>
            <a:off x="436085" y="36204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양쪽 모서리가 둥근 사각형 27"/>
          <p:cNvSpPr/>
          <p:nvPr/>
        </p:nvSpPr>
        <p:spPr>
          <a:xfrm>
            <a:off x="1540272" y="36270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29" name="양쪽 모서리가 둥근 사각형 28"/>
          <p:cNvSpPr/>
          <p:nvPr/>
        </p:nvSpPr>
        <p:spPr>
          <a:xfrm>
            <a:off x="2643535" y="36270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38" name="타원 37"/>
          <p:cNvSpPr/>
          <p:nvPr/>
        </p:nvSpPr>
        <p:spPr>
          <a:xfrm>
            <a:off x="2671714" y="35666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1107678"/>
              </p:ext>
            </p:extLst>
          </p:nvPr>
        </p:nvGraphicFramePr>
        <p:xfrm>
          <a:off x="412708" y="493444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TDS(1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TDS(2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30" name="그룹 29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4" name="직사각형 3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6" name="직선 연결선 3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모서리가 둥근 직사각형 4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9227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09654" y="2722660"/>
            <a:ext cx="28969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임원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0233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58610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3" name="표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307904"/>
              </p:ext>
            </p:extLst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4" name="모서리가 둥근 직사각형 63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8" name="그룹 7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359886" y="3692511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9506434"/>
              </p:ext>
            </p:extLst>
          </p:nvPr>
        </p:nvGraphicFramePr>
        <p:xfrm>
          <a:off x="7709483" y="864986"/>
          <a:ext cx="2130803" cy="265042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99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62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" name="타원 92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2299280"/>
              </p:ext>
            </p:extLst>
          </p:nvPr>
        </p:nvGraphicFramePr>
        <p:xfrm>
          <a:off x="386470" y="4213540"/>
          <a:ext cx="7102064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99587"/>
                <a:gridCol w="4802477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전문역량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9" name="양쪽 모서리가 둥근 사각형 98"/>
          <p:cNvSpPr/>
          <p:nvPr/>
        </p:nvSpPr>
        <p:spPr>
          <a:xfrm>
            <a:off x="420845" y="3966434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7" name="양쪽 모서리가 둥근 사각형 136"/>
          <p:cNvSpPr/>
          <p:nvPr/>
        </p:nvSpPr>
        <p:spPr>
          <a:xfrm>
            <a:off x="1521440" y="3968682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44" name="양쪽 모서리가 둥근 사각형 143"/>
          <p:cNvSpPr/>
          <p:nvPr/>
        </p:nvSpPr>
        <p:spPr>
          <a:xfrm>
            <a:off x="2620675" y="3971876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145" name="타원 144"/>
          <p:cNvSpPr/>
          <p:nvPr/>
        </p:nvSpPr>
        <p:spPr>
          <a:xfrm>
            <a:off x="403455" y="39311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7" name="직사각형 146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8" name="TextBox 147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847941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59886" y="369251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3" name="표 62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4" name="모서리가 둥근 직사각형 63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6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0869298"/>
              </p:ext>
            </p:extLst>
          </p:nvPr>
        </p:nvGraphicFramePr>
        <p:xfrm>
          <a:off x="7709483" y="864986"/>
          <a:ext cx="2130803" cy="21291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8" name="그룹 7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9744025"/>
              </p:ext>
            </p:extLst>
          </p:nvPr>
        </p:nvGraphicFramePr>
        <p:xfrm>
          <a:off x="386470" y="4197058"/>
          <a:ext cx="7043030" cy="2104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전문역량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및 다양한 관점에 기반한 데이터를 분석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양쪽 모서리가 둥근 사각형 44"/>
          <p:cNvSpPr/>
          <p:nvPr/>
        </p:nvSpPr>
        <p:spPr>
          <a:xfrm>
            <a:off x="420845" y="3949952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양쪽 모서리가 둥근 사각형 45"/>
          <p:cNvSpPr/>
          <p:nvPr/>
        </p:nvSpPr>
        <p:spPr>
          <a:xfrm>
            <a:off x="1521440" y="3952200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7" name="양쪽 모서리가 둥근 사각형 46"/>
          <p:cNvSpPr/>
          <p:nvPr/>
        </p:nvSpPr>
        <p:spPr>
          <a:xfrm>
            <a:off x="2620675" y="3956566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48" name="타원 47"/>
          <p:cNvSpPr/>
          <p:nvPr/>
        </p:nvSpPr>
        <p:spPr>
          <a:xfrm>
            <a:off x="1449664" y="39311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148281" y="1099724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4075734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59886" y="369251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3" name="표 62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4" name="모서리가 둥근 직사각형 63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8" name="그룹 7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2356659"/>
              </p:ext>
            </p:extLst>
          </p:nvPr>
        </p:nvGraphicFramePr>
        <p:xfrm>
          <a:off x="396232" y="4170967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양쪽 모서리가 둥근 사각형 44"/>
          <p:cNvSpPr/>
          <p:nvPr/>
        </p:nvSpPr>
        <p:spPr>
          <a:xfrm>
            <a:off x="419609" y="39252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양쪽 모서리가 둥근 사각형 45"/>
          <p:cNvSpPr/>
          <p:nvPr/>
        </p:nvSpPr>
        <p:spPr>
          <a:xfrm>
            <a:off x="1523796" y="39318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7" name="양쪽 모서리가 둥근 사각형 46"/>
          <p:cNvSpPr/>
          <p:nvPr/>
        </p:nvSpPr>
        <p:spPr>
          <a:xfrm>
            <a:off x="2627059" y="39318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48" name="타원 47"/>
          <p:cNvSpPr/>
          <p:nvPr/>
        </p:nvSpPr>
        <p:spPr>
          <a:xfrm>
            <a:off x="2543904" y="38122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3978244"/>
              </p:ext>
            </p:extLst>
          </p:nvPr>
        </p:nvGraphicFramePr>
        <p:xfrm>
          <a:off x="412708" y="5584783"/>
          <a:ext cx="7017824" cy="114553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7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9151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987064"/>
              </p:ext>
            </p:extLst>
          </p:nvPr>
        </p:nvGraphicFramePr>
        <p:xfrm>
          <a:off x="7693007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피드백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779980" y="6216949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665550" y="6221065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2526408" y="622518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3403740" y="622929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148281" y="1099724"/>
            <a:ext cx="7484822" cy="563058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57545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43619" y="2722660"/>
            <a:ext cx="43941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(PL, Manager)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49982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681392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0953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702272"/>
              </p:ext>
            </p:extLst>
          </p:nvPr>
        </p:nvGraphicFramePr>
        <p:xfrm>
          <a:off x="386470" y="4188831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양쪽 모서리가 둥근 사각형 46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양쪽 모서리가 둥근 사각형 47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0" name="그룹 49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1" name="직사각형 5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2" name="이등변 삼각형 5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3" name="그룹 52"/>
          <p:cNvGrpSpPr/>
          <p:nvPr/>
        </p:nvGrpSpPr>
        <p:grpSpPr>
          <a:xfrm>
            <a:off x="6750906" y="4743806"/>
            <a:ext cx="693012" cy="128901"/>
            <a:chOff x="6746789" y="4344674"/>
            <a:chExt cx="693012" cy="128901"/>
          </a:xfrm>
        </p:grpSpPr>
        <p:sp>
          <p:nvSpPr>
            <p:cNvPr id="54" name="직사각형 5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" name="이등변 삼각형 5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6" name="그룹 55"/>
          <p:cNvGrpSpPr/>
          <p:nvPr/>
        </p:nvGrpSpPr>
        <p:grpSpPr>
          <a:xfrm>
            <a:off x="6755022" y="5036252"/>
            <a:ext cx="693012" cy="128901"/>
            <a:chOff x="6746789" y="4344674"/>
            <a:chExt cx="693012" cy="128901"/>
          </a:xfrm>
        </p:grpSpPr>
        <p:sp>
          <p:nvSpPr>
            <p:cNvPr id="57" name="직사각형 5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6759138" y="5262794"/>
            <a:ext cx="693012" cy="128901"/>
            <a:chOff x="6746789" y="4344674"/>
            <a:chExt cx="693012" cy="128901"/>
          </a:xfrm>
        </p:grpSpPr>
        <p:sp>
          <p:nvSpPr>
            <p:cNvPr id="60" name="직사각형 5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1" name="이등변 삼각형 6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2" name="그룹 61"/>
          <p:cNvGrpSpPr/>
          <p:nvPr/>
        </p:nvGrpSpPr>
        <p:grpSpPr>
          <a:xfrm>
            <a:off x="6755016" y="5448146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9132" y="5617022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4" name="타원 73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6" name="표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1637119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3451186"/>
              </p:ext>
            </p:extLst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2" name="그림 1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3" name="직사각형 10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5" name="직선 연결선 10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07" name="직선 연결선 10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직사각형 108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408734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282199"/>
              </p:ext>
            </p:extLst>
          </p:nvPr>
        </p:nvGraphicFramePr>
        <p:xfrm>
          <a:off x="38647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양쪽 모서리가 둥근 사각형 42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50" name="양쪽 모서리가 둥근 사각형 49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1" name="그룹 50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2" name="직사각형 5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3" name="이등변 삼각형 5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4" name="그룹 53"/>
          <p:cNvGrpSpPr/>
          <p:nvPr/>
        </p:nvGrpSpPr>
        <p:grpSpPr>
          <a:xfrm>
            <a:off x="6750906" y="4720946"/>
            <a:ext cx="693012" cy="128901"/>
            <a:chOff x="6746789" y="4344674"/>
            <a:chExt cx="693012" cy="128901"/>
          </a:xfrm>
        </p:grpSpPr>
        <p:sp>
          <p:nvSpPr>
            <p:cNvPr id="55" name="직사각형 5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22" y="4952432"/>
            <a:ext cx="693012" cy="128901"/>
            <a:chOff x="6746789" y="4344674"/>
            <a:chExt cx="693012" cy="128901"/>
          </a:xfrm>
        </p:grpSpPr>
        <p:sp>
          <p:nvSpPr>
            <p:cNvPr id="59" name="직사각형 5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1" name="그룹 60"/>
          <p:cNvGrpSpPr/>
          <p:nvPr/>
        </p:nvGrpSpPr>
        <p:grpSpPr>
          <a:xfrm>
            <a:off x="6759138" y="5194214"/>
            <a:ext cx="693012" cy="128901"/>
            <a:chOff x="6746789" y="4344674"/>
            <a:chExt cx="693012" cy="128901"/>
          </a:xfrm>
        </p:grpSpPr>
        <p:sp>
          <p:nvSpPr>
            <p:cNvPr id="62" name="직사각형 6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5016" y="5440526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759132" y="5746562"/>
            <a:ext cx="693012" cy="128901"/>
            <a:chOff x="6746789" y="4344674"/>
            <a:chExt cx="693012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7" name="타원 76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6" name="표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81493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5082472"/>
              </p:ext>
            </p:extLst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88" name="그룹 8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9" name="그림 8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90" name="직사각형 8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92" name="TextBox 9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3" name="직선 연결선 9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직사각형 93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TextBox 94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58976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0168450"/>
              </p:ext>
            </p:extLst>
          </p:nvPr>
        </p:nvGraphicFramePr>
        <p:xfrm>
          <a:off x="371518" y="4187449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" name="양쪽 모서리가 둥근 사각형 57"/>
          <p:cNvSpPr/>
          <p:nvPr/>
        </p:nvSpPr>
        <p:spPr>
          <a:xfrm>
            <a:off x="394895" y="3941719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양쪽 모서리가 둥근 사각형 58"/>
          <p:cNvSpPr/>
          <p:nvPr/>
        </p:nvSpPr>
        <p:spPr>
          <a:xfrm>
            <a:off x="1499082" y="3948333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0" name="양쪽 모서리가 둥근 사각형 59"/>
          <p:cNvSpPr/>
          <p:nvPr/>
        </p:nvSpPr>
        <p:spPr>
          <a:xfrm>
            <a:off x="2602345" y="394833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1990155"/>
              </p:ext>
            </p:extLst>
          </p:nvPr>
        </p:nvGraphicFramePr>
        <p:xfrm>
          <a:off x="387994" y="5601265"/>
          <a:ext cx="7017824" cy="10050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2612808" y="3888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755266" y="62334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1640836" y="623754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2501694" y="624166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379026" y="62457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2304833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평가자의 평가 내용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3301375"/>
              </p:ext>
            </p:extLst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6" name="그룹 75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7" name="그림 7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5" name="직사각형 8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6" name="그림 8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87" name="TextBox 8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099724"/>
            <a:ext cx="7484822" cy="56058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910456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55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5825986"/>
              </p:ext>
            </p:extLst>
          </p:nvPr>
        </p:nvGraphicFramePr>
        <p:xfrm>
          <a:off x="386470" y="4188831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양쪽 모서리가 둥근 사각형 46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양쪽 모서리가 둥근 사각형 47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0" name="그룹 49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1" name="직사각형 5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2" name="이등변 삼각형 5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3" name="그룹 52"/>
          <p:cNvGrpSpPr/>
          <p:nvPr/>
        </p:nvGrpSpPr>
        <p:grpSpPr>
          <a:xfrm>
            <a:off x="6750906" y="4743806"/>
            <a:ext cx="693012" cy="128901"/>
            <a:chOff x="6746789" y="4344674"/>
            <a:chExt cx="693012" cy="128901"/>
          </a:xfrm>
        </p:grpSpPr>
        <p:sp>
          <p:nvSpPr>
            <p:cNvPr id="54" name="직사각형 5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" name="이등변 삼각형 5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6" name="그룹 55"/>
          <p:cNvGrpSpPr/>
          <p:nvPr/>
        </p:nvGrpSpPr>
        <p:grpSpPr>
          <a:xfrm>
            <a:off x="6755022" y="5036252"/>
            <a:ext cx="693012" cy="128901"/>
            <a:chOff x="6746789" y="4344674"/>
            <a:chExt cx="693012" cy="128901"/>
          </a:xfrm>
        </p:grpSpPr>
        <p:sp>
          <p:nvSpPr>
            <p:cNvPr id="57" name="직사각형 5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6759138" y="5262794"/>
            <a:ext cx="693012" cy="128901"/>
            <a:chOff x="6746789" y="4344674"/>
            <a:chExt cx="693012" cy="128901"/>
          </a:xfrm>
        </p:grpSpPr>
        <p:sp>
          <p:nvSpPr>
            <p:cNvPr id="60" name="직사각형 5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1" name="이등변 삼각형 6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2" name="그룹 61"/>
          <p:cNvGrpSpPr/>
          <p:nvPr/>
        </p:nvGrpSpPr>
        <p:grpSpPr>
          <a:xfrm>
            <a:off x="6755016" y="5448146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9132" y="5617022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4" name="타원 73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6" name="표 75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63" name="그룹 6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4" name="그림 6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6" name="직사각형 6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8" name="그림 7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9" name="TextBox 7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0" name="직선 연결선 79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직사각형 81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TextBox 82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900430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7647427"/>
              </p:ext>
            </p:extLst>
          </p:nvPr>
        </p:nvGraphicFramePr>
        <p:xfrm>
          <a:off x="38647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양쪽 모서리가 둥근 사각형 42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50" name="양쪽 모서리가 둥근 사각형 49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1" name="그룹 50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2" name="직사각형 5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3" name="이등변 삼각형 5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4" name="그룹 53"/>
          <p:cNvGrpSpPr/>
          <p:nvPr/>
        </p:nvGrpSpPr>
        <p:grpSpPr>
          <a:xfrm>
            <a:off x="6750906" y="4720946"/>
            <a:ext cx="693012" cy="128901"/>
            <a:chOff x="6746789" y="4344674"/>
            <a:chExt cx="693012" cy="128901"/>
          </a:xfrm>
        </p:grpSpPr>
        <p:sp>
          <p:nvSpPr>
            <p:cNvPr id="55" name="직사각형 5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22" y="4952432"/>
            <a:ext cx="693012" cy="128901"/>
            <a:chOff x="6746789" y="4344674"/>
            <a:chExt cx="693012" cy="128901"/>
          </a:xfrm>
        </p:grpSpPr>
        <p:sp>
          <p:nvSpPr>
            <p:cNvPr id="59" name="직사각형 5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1" name="그룹 60"/>
          <p:cNvGrpSpPr/>
          <p:nvPr/>
        </p:nvGrpSpPr>
        <p:grpSpPr>
          <a:xfrm>
            <a:off x="6759138" y="5194214"/>
            <a:ext cx="693012" cy="128901"/>
            <a:chOff x="6746789" y="4344674"/>
            <a:chExt cx="693012" cy="128901"/>
          </a:xfrm>
        </p:grpSpPr>
        <p:sp>
          <p:nvSpPr>
            <p:cNvPr id="62" name="직사각형 6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5016" y="5440526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759132" y="5746562"/>
            <a:ext cx="693012" cy="128901"/>
            <a:chOff x="6746789" y="4344674"/>
            <a:chExt cx="693012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7" name="타원 76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6" name="표 85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56" name="그룹 55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4" name="직사각형 6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직사각형 79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" name="TextBox 80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5666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1828296"/>
              </p:ext>
            </p:extLst>
          </p:nvPr>
        </p:nvGraphicFramePr>
        <p:xfrm>
          <a:off x="371518" y="4187449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" name="양쪽 모서리가 둥근 사각형 57"/>
          <p:cNvSpPr/>
          <p:nvPr/>
        </p:nvSpPr>
        <p:spPr>
          <a:xfrm>
            <a:off x="394895" y="3941719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양쪽 모서리가 둥근 사각형 58"/>
          <p:cNvSpPr/>
          <p:nvPr/>
        </p:nvSpPr>
        <p:spPr>
          <a:xfrm>
            <a:off x="1499082" y="3948333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0" name="양쪽 모서리가 둥근 사각형 59"/>
          <p:cNvSpPr/>
          <p:nvPr/>
        </p:nvSpPr>
        <p:spPr>
          <a:xfrm>
            <a:off x="2602345" y="394833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1" name="표 60"/>
          <p:cNvGraphicFramePr>
            <a:graphicFrameLocks noGrp="1"/>
          </p:cNvGraphicFramePr>
          <p:nvPr>
            <p:extLst/>
          </p:nvPr>
        </p:nvGraphicFramePr>
        <p:xfrm>
          <a:off x="387994" y="5601265"/>
          <a:ext cx="7017824" cy="10050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2612808" y="3888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755266" y="62334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1640836" y="623754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2501694" y="624166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379026" y="62457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2862170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평가자의 평가 내용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5" name="표 74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3" name="그림 4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4" name="직사각형 4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직사각형 48"/>
          <p:cNvSpPr/>
          <p:nvPr/>
        </p:nvSpPr>
        <p:spPr>
          <a:xfrm>
            <a:off x="148281" y="1099724"/>
            <a:ext cx="7484822" cy="5622351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075945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40398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95919" y="22478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885580"/>
              </p:ext>
            </p:extLst>
          </p:nvPr>
        </p:nvGraphicFramePr>
        <p:xfrm>
          <a:off x="386470" y="4188831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양쪽 모서리가 둥근 사각형 46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양쪽 모서리가 둥근 사각형 47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0" name="그룹 49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1" name="직사각형 5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2" name="이등변 삼각형 5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3" name="그룹 52"/>
          <p:cNvGrpSpPr/>
          <p:nvPr/>
        </p:nvGrpSpPr>
        <p:grpSpPr>
          <a:xfrm>
            <a:off x="6750906" y="4743806"/>
            <a:ext cx="693012" cy="128901"/>
            <a:chOff x="6746789" y="4344674"/>
            <a:chExt cx="693012" cy="128901"/>
          </a:xfrm>
        </p:grpSpPr>
        <p:sp>
          <p:nvSpPr>
            <p:cNvPr id="54" name="직사각형 5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" name="이등변 삼각형 5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6" name="그룹 55"/>
          <p:cNvGrpSpPr/>
          <p:nvPr/>
        </p:nvGrpSpPr>
        <p:grpSpPr>
          <a:xfrm>
            <a:off x="6755022" y="5036252"/>
            <a:ext cx="693012" cy="128901"/>
            <a:chOff x="6746789" y="4344674"/>
            <a:chExt cx="693012" cy="128901"/>
          </a:xfrm>
        </p:grpSpPr>
        <p:sp>
          <p:nvSpPr>
            <p:cNvPr id="57" name="직사각형 5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6759138" y="5262794"/>
            <a:ext cx="693012" cy="128901"/>
            <a:chOff x="6746789" y="4344674"/>
            <a:chExt cx="693012" cy="128901"/>
          </a:xfrm>
        </p:grpSpPr>
        <p:sp>
          <p:nvSpPr>
            <p:cNvPr id="60" name="직사각형 5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1" name="이등변 삼각형 6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2" name="그룹 61"/>
          <p:cNvGrpSpPr/>
          <p:nvPr/>
        </p:nvGrpSpPr>
        <p:grpSpPr>
          <a:xfrm>
            <a:off x="6755016" y="5448146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9132" y="5617022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4" name="타원 73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6" name="표 75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82" name="그룹 8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3" name="그림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4" name="직사각형 8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5" name="그림 8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6" name="직선 연결선 8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824774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161645"/>
              </p:ext>
            </p:extLst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88309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92" name="모서리가 둥근 직사각형 91"/>
          <p:cNvSpPr/>
          <p:nvPr/>
        </p:nvSpPr>
        <p:spPr>
          <a:xfrm>
            <a:off x="89488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95741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67557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168736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174989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605212" y="495174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251032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257285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88309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89488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5741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67557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168736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모서리가 둥근 직사각형 104"/>
          <p:cNvSpPr/>
          <p:nvPr/>
        </p:nvSpPr>
        <p:spPr>
          <a:xfrm>
            <a:off x="174989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2605212" y="5481697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07" name="모서리가 둥근 직사각형 106"/>
          <p:cNvSpPr/>
          <p:nvPr/>
        </p:nvSpPr>
        <p:spPr>
          <a:xfrm>
            <a:off x="251032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8" name="모서리가 둥근 직사각형 107"/>
          <p:cNvSpPr/>
          <p:nvPr/>
        </p:nvSpPr>
        <p:spPr>
          <a:xfrm>
            <a:off x="257285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9544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90723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96976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168792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역량평가</a:t>
            </a: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169971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176224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2617566" y="600480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52267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576968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err="1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퍙가하기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804884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42" name="TextBox 141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2840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5988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8528258"/>
              </p:ext>
            </p:extLst>
          </p:nvPr>
        </p:nvGraphicFramePr>
        <p:xfrm>
          <a:off x="38647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양쪽 모서리가 둥근 사각형 42"/>
          <p:cNvSpPr/>
          <p:nvPr/>
        </p:nvSpPr>
        <p:spPr>
          <a:xfrm>
            <a:off x="42084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양쪽 모서리가 둥근 사각형 48"/>
          <p:cNvSpPr/>
          <p:nvPr/>
        </p:nvSpPr>
        <p:spPr>
          <a:xfrm>
            <a:off x="152144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50" name="양쪽 모서리가 둥근 사각형 49"/>
          <p:cNvSpPr/>
          <p:nvPr/>
        </p:nvSpPr>
        <p:spPr>
          <a:xfrm>
            <a:off x="262067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51" name="그룹 50"/>
          <p:cNvGrpSpPr/>
          <p:nvPr/>
        </p:nvGrpSpPr>
        <p:grpSpPr>
          <a:xfrm>
            <a:off x="6746789" y="4467836"/>
            <a:ext cx="693012" cy="128901"/>
            <a:chOff x="6746789" y="4344674"/>
            <a:chExt cx="693012" cy="128901"/>
          </a:xfrm>
        </p:grpSpPr>
        <p:sp>
          <p:nvSpPr>
            <p:cNvPr id="52" name="직사각형 5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3" name="이등변 삼각형 5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4" name="그룹 53"/>
          <p:cNvGrpSpPr/>
          <p:nvPr/>
        </p:nvGrpSpPr>
        <p:grpSpPr>
          <a:xfrm>
            <a:off x="6750906" y="4720946"/>
            <a:ext cx="693012" cy="128901"/>
            <a:chOff x="6746789" y="4344674"/>
            <a:chExt cx="693012" cy="128901"/>
          </a:xfrm>
        </p:grpSpPr>
        <p:sp>
          <p:nvSpPr>
            <p:cNvPr id="55" name="직사각형 5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22" y="4952432"/>
            <a:ext cx="693012" cy="128901"/>
            <a:chOff x="6746789" y="4344674"/>
            <a:chExt cx="693012" cy="128901"/>
          </a:xfrm>
        </p:grpSpPr>
        <p:sp>
          <p:nvSpPr>
            <p:cNvPr id="59" name="직사각형 5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1" name="그룹 60"/>
          <p:cNvGrpSpPr/>
          <p:nvPr/>
        </p:nvGrpSpPr>
        <p:grpSpPr>
          <a:xfrm>
            <a:off x="6759138" y="5194214"/>
            <a:ext cx="693012" cy="128901"/>
            <a:chOff x="6746789" y="4344674"/>
            <a:chExt cx="693012" cy="128901"/>
          </a:xfrm>
        </p:grpSpPr>
        <p:sp>
          <p:nvSpPr>
            <p:cNvPr id="62" name="직사각형 6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755016" y="5440526"/>
            <a:ext cx="693012" cy="128901"/>
            <a:chOff x="6746789" y="4344674"/>
            <a:chExt cx="693012" cy="128901"/>
          </a:xfrm>
        </p:grpSpPr>
        <p:sp>
          <p:nvSpPr>
            <p:cNvPr id="72" name="직사각형 7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759132" y="5746562"/>
            <a:ext cx="693012" cy="128901"/>
            <a:chOff x="6746789" y="4344674"/>
            <a:chExt cx="693012" cy="128901"/>
          </a:xfrm>
        </p:grpSpPr>
        <p:sp>
          <p:nvSpPr>
            <p:cNvPr id="75" name="직사각형 7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7" name="타원 76"/>
          <p:cNvSpPr/>
          <p:nvPr/>
        </p:nvSpPr>
        <p:spPr>
          <a:xfrm>
            <a:off x="6618082" y="43367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6" name="표 85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9" name="그룹 7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0" name="그림 7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1" name="직사각형 8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3" name="직선 연결선 8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099725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850371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6179291"/>
              </p:ext>
            </p:extLst>
          </p:nvPr>
        </p:nvGraphicFramePr>
        <p:xfrm>
          <a:off x="371518" y="4187449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" name="양쪽 모서리가 둥근 사각형 57"/>
          <p:cNvSpPr/>
          <p:nvPr/>
        </p:nvSpPr>
        <p:spPr>
          <a:xfrm>
            <a:off x="394895" y="3941719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양쪽 모서리가 둥근 사각형 58"/>
          <p:cNvSpPr/>
          <p:nvPr/>
        </p:nvSpPr>
        <p:spPr>
          <a:xfrm>
            <a:off x="1499082" y="3948333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0" name="양쪽 모서리가 둥근 사각형 59"/>
          <p:cNvSpPr/>
          <p:nvPr/>
        </p:nvSpPr>
        <p:spPr>
          <a:xfrm>
            <a:off x="2602345" y="394833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1" name="표 60"/>
          <p:cNvGraphicFramePr>
            <a:graphicFrameLocks noGrp="1"/>
          </p:cNvGraphicFramePr>
          <p:nvPr>
            <p:extLst/>
          </p:nvPr>
        </p:nvGraphicFramePr>
        <p:xfrm>
          <a:off x="387994" y="5601265"/>
          <a:ext cx="7017824" cy="10050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2612808" y="3888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755266" y="62334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1640836" y="623754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2501694" y="6241663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379026" y="62457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507212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평가자의 평가 내용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295919" y="2247866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5" name="표 74"/>
          <p:cNvGraphicFramePr>
            <a:graphicFrameLocks noGrp="1"/>
          </p:cNvGraphicFramePr>
          <p:nvPr>
            <p:extLst/>
          </p:nvPr>
        </p:nvGraphicFramePr>
        <p:xfrm>
          <a:off x="344216" y="2463310"/>
          <a:ext cx="7102064" cy="982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</a:t>
                      </a: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목표 수립 내용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~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8" name="그룹 4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9" name="그림 4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50" name="직사각형 4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1" name="그림 5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52" name="직선 연결선 5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4" name="직선 연결선 5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/>
          <p:cNvSpPr/>
          <p:nvPr/>
        </p:nvSpPr>
        <p:spPr>
          <a:xfrm>
            <a:off x="148281" y="1099724"/>
            <a:ext cx="7484822" cy="5622351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128904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    </a:t>
            </a:r>
            <a:r>
              <a:rPr lang="ko-KR" altLang="en-US" sz="800" smtClean="0">
                <a:latin typeface="+mn-ea"/>
              </a:rPr>
              <a:t>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873677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4128514"/>
              </p:ext>
            </p:extLst>
          </p:nvPr>
        </p:nvGraphicFramePr>
        <p:xfrm>
          <a:off x="386470" y="379896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/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67179" y="2227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87817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모서리가 둥근 직사각형 42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262424414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7631626"/>
              </p:ext>
            </p:extLst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9492513"/>
              </p:ext>
            </p:extLst>
          </p:nvPr>
        </p:nvGraphicFramePr>
        <p:xfrm>
          <a:off x="386468" y="3798969"/>
          <a:ext cx="7102066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327605"/>
                <a:gridCol w="429366"/>
                <a:gridCol w="429366"/>
                <a:gridCol w="42936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평가자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65786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5" name="그룹 24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6" name="그림 2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28" name="직사각형 27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0" name="직선 연결선 2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8" name="직선 연결선 3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2623224" y="1528900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    </a:t>
            </a:r>
            <a:r>
              <a:rPr lang="ko-KR" altLang="en-US" sz="800" smtClean="0">
                <a:latin typeface="+mn-ea"/>
              </a:rPr>
              <a:t>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40498931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9523604"/>
              </p:ext>
            </p:extLst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7213390"/>
              </p:ext>
            </p:extLst>
          </p:nvPr>
        </p:nvGraphicFramePr>
        <p:xfrm>
          <a:off x="412708" y="3866167"/>
          <a:ext cx="7034300" cy="98602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34126"/>
                <a:gridCol w="3050087"/>
                <a:gridCol w="3050087"/>
              </a:tblGrid>
              <a:tr h="15353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32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42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" name="양쪽 모서리가 둥근 사각형 25"/>
          <p:cNvSpPr/>
          <p:nvPr/>
        </p:nvSpPr>
        <p:spPr>
          <a:xfrm>
            <a:off x="436085" y="36204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양쪽 모서리가 둥근 사각형 27"/>
          <p:cNvSpPr/>
          <p:nvPr/>
        </p:nvSpPr>
        <p:spPr>
          <a:xfrm>
            <a:off x="1540272" y="36270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29" name="양쪽 모서리가 둥근 사각형 28"/>
          <p:cNvSpPr/>
          <p:nvPr/>
        </p:nvSpPr>
        <p:spPr>
          <a:xfrm>
            <a:off x="2643535" y="36270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38" name="타원 37"/>
          <p:cNvSpPr/>
          <p:nvPr/>
        </p:nvSpPr>
        <p:spPr>
          <a:xfrm>
            <a:off x="2671714" y="35666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4490836"/>
              </p:ext>
            </p:extLst>
          </p:nvPr>
        </p:nvGraphicFramePr>
        <p:xfrm>
          <a:off x="412708" y="493444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TDS(1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TDS(2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30" name="그룹 29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4" name="직사각형 3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6" name="직선 연결선 3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623224" y="1528900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    </a:t>
            </a:r>
            <a:r>
              <a:rPr lang="ko-KR" altLang="en-US" sz="800" smtClean="0">
                <a:latin typeface="+mn-ea"/>
              </a:rPr>
              <a:t>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44196929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328" y="2722660"/>
            <a:ext cx="7234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기술운영직군</a:t>
            </a:r>
            <a:r>
              <a:rPr lang="en-US" altLang="ko-KR" sz="3200" dirty="0" smtClean="0">
                <a:latin typeface="+mn-ea"/>
              </a:rPr>
              <a:t>, </a:t>
            </a:r>
            <a:r>
              <a:rPr lang="ko-KR" altLang="en-US" sz="3200" smtClean="0">
                <a:latin typeface="+mn-ea"/>
              </a:rPr>
              <a:t>사무서기직군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3610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75" name="직선 연결선 74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</a:t>
            </a:r>
            <a:r>
              <a:rPr lang="en-US" altLang="ko-KR" sz="800" dirty="0" smtClean="0">
                <a:latin typeface="+mn-ea"/>
              </a:rPr>
              <a:t>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</a:t>
            </a:r>
            <a:r>
              <a:rPr lang="ko-KR" altLang="en-US" sz="800" b="1" dirty="0" smtClean="0">
                <a:latin typeface="+mn-ea"/>
              </a:rPr>
              <a:t>평가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8" name="직선 연결선 117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모서리가 둥근 직사각형 119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21" name="그림 1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22" name="타원 121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타원 122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38" name="TextBox 137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145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8200459"/>
              </p:ext>
            </p:extLst>
          </p:nvPr>
        </p:nvGraphicFramePr>
        <p:xfrm>
          <a:off x="7709483" y="864986"/>
          <a:ext cx="2130803" cy="38847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497979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293982" y="366780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031138"/>
              </p:ext>
            </p:extLst>
          </p:nvPr>
        </p:nvGraphicFramePr>
        <p:xfrm>
          <a:off x="320566" y="4188828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6" name="양쪽 모서리가 둥근 사각형 135"/>
          <p:cNvSpPr/>
          <p:nvPr/>
        </p:nvSpPr>
        <p:spPr>
          <a:xfrm>
            <a:off x="354941" y="3941722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7" name="양쪽 모서리가 둥근 사각형 136"/>
          <p:cNvSpPr/>
          <p:nvPr/>
        </p:nvSpPr>
        <p:spPr>
          <a:xfrm>
            <a:off x="1455536" y="3943970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38" name="양쪽 모서리가 둥근 사각형 137"/>
          <p:cNvSpPr/>
          <p:nvPr/>
        </p:nvSpPr>
        <p:spPr>
          <a:xfrm>
            <a:off x="2554771" y="3947164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139" name="그룹 138"/>
          <p:cNvGrpSpPr/>
          <p:nvPr/>
        </p:nvGrpSpPr>
        <p:grpSpPr>
          <a:xfrm>
            <a:off x="6680885" y="4467833"/>
            <a:ext cx="693012" cy="128901"/>
            <a:chOff x="6746789" y="4344674"/>
            <a:chExt cx="693012" cy="128901"/>
          </a:xfrm>
        </p:grpSpPr>
        <p:sp>
          <p:nvSpPr>
            <p:cNvPr id="140" name="직사각형 13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1" name="이등변 삼각형 14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6685002" y="4743803"/>
            <a:ext cx="693012" cy="128901"/>
            <a:chOff x="6746789" y="4344674"/>
            <a:chExt cx="693012" cy="128901"/>
          </a:xfrm>
        </p:grpSpPr>
        <p:sp>
          <p:nvSpPr>
            <p:cNvPr id="143" name="직사각형 14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4" name="이등변 삼각형 14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5" name="그룹 144"/>
          <p:cNvGrpSpPr/>
          <p:nvPr/>
        </p:nvGrpSpPr>
        <p:grpSpPr>
          <a:xfrm>
            <a:off x="6689118" y="5036249"/>
            <a:ext cx="693012" cy="128901"/>
            <a:chOff x="6746789" y="4344674"/>
            <a:chExt cx="693012" cy="128901"/>
          </a:xfrm>
        </p:grpSpPr>
        <p:sp>
          <p:nvSpPr>
            <p:cNvPr id="147" name="직사각형 1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8" name="이등변 삼각형 1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6693234" y="5262791"/>
            <a:ext cx="693012" cy="128901"/>
            <a:chOff x="6746789" y="4344674"/>
            <a:chExt cx="693012" cy="128901"/>
          </a:xfrm>
        </p:grpSpPr>
        <p:sp>
          <p:nvSpPr>
            <p:cNvPr id="150" name="직사각형 1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1" name="이등변 삼각형 1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2" name="그룹 151"/>
          <p:cNvGrpSpPr/>
          <p:nvPr/>
        </p:nvGrpSpPr>
        <p:grpSpPr>
          <a:xfrm>
            <a:off x="6689112" y="5448143"/>
            <a:ext cx="693012" cy="128901"/>
            <a:chOff x="6746789" y="4344674"/>
            <a:chExt cx="693012" cy="128901"/>
          </a:xfrm>
        </p:grpSpPr>
        <p:sp>
          <p:nvSpPr>
            <p:cNvPr id="153" name="직사각형 1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4" name="이등변 삼각형 1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5" name="그룹 154"/>
          <p:cNvGrpSpPr/>
          <p:nvPr/>
        </p:nvGrpSpPr>
        <p:grpSpPr>
          <a:xfrm>
            <a:off x="6693228" y="5617019"/>
            <a:ext cx="693012" cy="128901"/>
            <a:chOff x="6746789" y="4344674"/>
            <a:chExt cx="693012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8" name="타원 157"/>
          <p:cNvSpPr/>
          <p:nvPr/>
        </p:nvSpPr>
        <p:spPr>
          <a:xfrm>
            <a:off x="6552178" y="43367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72847" y="3897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128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6468161"/>
              </p:ext>
            </p:extLst>
          </p:nvPr>
        </p:nvGraphicFramePr>
        <p:xfrm>
          <a:off x="7709483" y="864986"/>
          <a:ext cx="2130803" cy="450905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8" name="직사각형 37"/>
          <p:cNvSpPr/>
          <p:nvPr/>
        </p:nvSpPr>
        <p:spPr>
          <a:xfrm>
            <a:off x="148281" y="1099724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41" name="그룹 4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타원 62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18696" y="366780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0" name="표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82470"/>
              </p:ext>
            </p:extLst>
          </p:nvPr>
        </p:nvGraphicFramePr>
        <p:xfrm>
          <a:off x="345280" y="4188831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" name="양쪽 모서리가 둥근 사각형 80"/>
          <p:cNvSpPr/>
          <p:nvPr/>
        </p:nvSpPr>
        <p:spPr>
          <a:xfrm>
            <a:off x="379655" y="394172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1480250" y="394397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3" name="양쪽 모서리가 둥근 사각형 82"/>
          <p:cNvSpPr/>
          <p:nvPr/>
        </p:nvSpPr>
        <p:spPr>
          <a:xfrm>
            <a:off x="2579485" y="394716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pSp>
        <p:nvGrpSpPr>
          <p:cNvPr id="84" name="그룹 83"/>
          <p:cNvGrpSpPr/>
          <p:nvPr/>
        </p:nvGrpSpPr>
        <p:grpSpPr>
          <a:xfrm>
            <a:off x="6705599" y="4475456"/>
            <a:ext cx="693012" cy="128901"/>
            <a:chOff x="6746789" y="4344674"/>
            <a:chExt cx="693012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709716" y="4728566"/>
            <a:ext cx="693012" cy="128901"/>
            <a:chOff x="6746789" y="4344674"/>
            <a:chExt cx="693012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713832" y="4960052"/>
            <a:ext cx="693012" cy="128901"/>
            <a:chOff x="6746789" y="4344674"/>
            <a:chExt cx="693012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717948" y="5201834"/>
            <a:ext cx="693012" cy="128901"/>
            <a:chOff x="6746789" y="4344674"/>
            <a:chExt cx="693012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713826" y="5448146"/>
            <a:ext cx="693012" cy="128901"/>
            <a:chOff x="6746789" y="4344674"/>
            <a:chExt cx="693012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717942" y="5754182"/>
            <a:ext cx="693012" cy="128901"/>
            <a:chOff x="6746789" y="4344674"/>
            <a:chExt cx="693012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576892" y="43444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8040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594179"/>
              </p:ext>
            </p:extLst>
          </p:nvPr>
        </p:nvGraphicFramePr>
        <p:xfrm>
          <a:off x="344216" y="2488019"/>
          <a:ext cx="7102064" cy="76592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13681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23388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389127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293069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293069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3934936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피드백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8" name="직사각형 37"/>
          <p:cNvSpPr/>
          <p:nvPr/>
        </p:nvSpPr>
        <p:spPr>
          <a:xfrm>
            <a:off x="148281" y="1099724"/>
            <a:ext cx="7484822" cy="631403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41" name="그룹 4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타원 62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9" name="표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320502"/>
              </p:ext>
            </p:extLst>
          </p:nvPr>
        </p:nvGraphicFramePr>
        <p:xfrm>
          <a:off x="384133" y="3862818"/>
          <a:ext cx="7035842" cy="8229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2122273"/>
                <a:gridCol w="2122273"/>
                <a:gridCol w="214132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0" name="양쪽 모서리가 둥근 사각형 89"/>
          <p:cNvSpPr/>
          <p:nvPr/>
        </p:nvSpPr>
        <p:spPr>
          <a:xfrm>
            <a:off x="407510" y="3617088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1" name="양쪽 모서리가 둥근 사각형 90"/>
          <p:cNvSpPr/>
          <p:nvPr/>
        </p:nvSpPr>
        <p:spPr>
          <a:xfrm>
            <a:off x="1511697" y="3623702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92" name="양쪽 모서리가 둥근 사각형 91"/>
          <p:cNvSpPr/>
          <p:nvPr/>
        </p:nvSpPr>
        <p:spPr>
          <a:xfrm>
            <a:off x="2614960" y="3623702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93" name="타원 92"/>
          <p:cNvSpPr/>
          <p:nvPr/>
        </p:nvSpPr>
        <p:spPr>
          <a:xfrm>
            <a:off x="2643139" y="35632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331311" y="334317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9230516"/>
              </p:ext>
            </p:extLst>
          </p:nvPr>
        </p:nvGraphicFramePr>
        <p:xfrm>
          <a:off x="384133" y="4755934"/>
          <a:ext cx="7039547" cy="26578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0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8346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583893"/>
              </p:ext>
            </p:extLst>
          </p:nvPr>
        </p:nvGraphicFramePr>
        <p:xfrm>
          <a:off x="7709483" y="864986"/>
          <a:ext cx="2130803" cy="2509973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777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0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0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329150" y="1442176"/>
            <a:ext cx="7185262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24865" y="1460645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4868736" y="150010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2563513" y="148559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9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5098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" name="TextBox 69"/>
          <p:cNvSpPr txBox="1"/>
          <p:nvPr/>
        </p:nvSpPr>
        <p:spPr>
          <a:xfrm>
            <a:off x="2618901" y="1458396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906051" y="1452456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90471" y="1686560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623224" y="1634963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515771"/>
              </p:ext>
            </p:extLst>
          </p:nvPr>
        </p:nvGraphicFramePr>
        <p:xfrm>
          <a:off x="5025854" y="1669070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287792" y="1143487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업적평가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pSp>
        <p:nvGrpSpPr>
          <p:cNvPr id="76" name="그룹 75"/>
          <p:cNvGrpSpPr/>
          <p:nvPr/>
        </p:nvGrpSpPr>
        <p:grpSpPr>
          <a:xfrm>
            <a:off x="3172874" y="3253948"/>
            <a:ext cx="200267" cy="1337117"/>
            <a:chOff x="3172874" y="2899719"/>
            <a:chExt cx="200267" cy="1337117"/>
          </a:xfrm>
        </p:grpSpPr>
        <p:sp>
          <p:nvSpPr>
            <p:cNvPr id="78" name="직사각형 77"/>
            <p:cNvSpPr/>
            <p:nvPr/>
          </p:nvSpPr>
          <p:spPr>
            <a:xfrm>
              <a:off x="3172874" y="2899719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3172874" y="3486420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3172874" y="4096793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87" name="타원 86"/>
          <p:cNvSpPr/>
          <p:nvPr/>
        </p:nvSpPr>
        <p:spPr>
          <a:xfrm>
            <a:off x="245681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2467525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타원 109"/>
          <p:cNvSpPr/>
          <p:nvPr/>
        </p:nvSpPr>
        <p:spPr>
          <a:xfrm>
            <a:off x="4837667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252219" y="2214357"/>
            <a:ext cx="83035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dirty="0" smtClean="0">
                <a:latin typeface="+mn-ea"/>
              </a:rPr>
              <a:t>업무목표</a:t>
            </a:r>
          </a:p>
        </p:txBody>
      </p:sp>
      <p:graphicFrame>
        <p:nvGraphicFramePr>
          <p:cNvPr id="112" name="표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6040976"/>
              </p:ext>
            </p:extLst>
          </p:nvPr>
        </p:nvGraphicFramePr>
        <p:xfrm>
          <a:off x="327928" y="2429801"/>
          <a:ext cx="7186484" cy="15605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9626"/>
                <a:gridCol w="2251254"/>
                <a:gridCol w="762720"/>
                <a:gridCol w="2697043"/>
                <a:gridCol w="550669"/>
                <a:gridCol w="455172"/>
              </a:tblGrid>
              <a:tr h="221056"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과제 기본사항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en-US" altLang="ko-KR" sz="8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2105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과제명</a:t>
                      </a:r>
                      <a:r>
                        <a:rPr lang="en-US" altLang="ko-KR" sz="700" b="1" baseline="0" dirty="0" smtClean="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700" b="1" baseline="0" smtClean="0">
                          <a:solidFill>
                            <a:schemeClr val="tx1"/>
                          </a:solidFill>
                        </a:rPr>
                        <a:t>세무목표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업무비중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</a:t>
                      </a:r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실행계획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0179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276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합계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100%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3" name="모서리가 둥근 직사각형 112"/>
          <p:cNvSpPr/>
          <p:nvPr/>
        </p:nvSpPr>
        <p:spPr>
          <a:xfrm>
            <a:off x="7168627" y="267922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추가</a:t>
            </a: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7168627" y="2912869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7168627" y="318197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7168627" y="349058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6645182" y="319045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8" name="모서리가 둥근 직사각형 117"/>
          <p:cNvSpPr/>
          <p:nvPr/>
        </p:nvSpPr>
        <p:spPr>
          <a:xfrm>
            <a:off x="6649298" y="350143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모서리가 둥근 직사각형 118"/>
          <p:cNvSpPr/>
          <p:nvPr/>
        </p:nvSpPr>
        <p:spPr>
          <a:xfrm>
            <a:off x="6016329" y="2223269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6491413" y="2223269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6924844" y="2218788"/>
            <a:ext cx="60908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268695" y="4129004"/>
            <a:ext cx="222846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smtClean="0">
                <a:latin typeface="+mn-ea"/>
              </a:rPr>
              <a:t>종합의견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123" name="표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136846"/>
              </p:ext>
            </p:extLst>
          </p:nvPr>
        </p:nvGraphicFramePr>
        <p:xfrm>
          <a:off x="344404" y="4353513"/>
          <a:ext cx="7168504" cy="12680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5412"/>
                <a:gridCol w="6203092"/>
              </a:tblGrid>
              <a:tr h="21134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134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84537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종합의견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375718" y="4812194"/>
            <a:ext cx="6069514" cy="76453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6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모서리가 둥근 직사각형 124"/>
          <p:cNvSpPr/>
          <p:nvPr/>
        </p:nvSpPr>
        <p:spPr>
          <a:xfrm>
            <a:off x="5698230" y="222326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6" name="직사각형 125"/>
          <p:cNvSpPr/>
          <p:nvPr/>
        </p:nvSpPr>
        <p:spPr>
          <a:xfrm>
            <a:off x="-709316" y="4822662"/>
            <a:ext cx="10225876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업적평가 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TDS 1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 TDS 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2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 TDS 3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ko-KR" altLang="en-US" sz="40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 </a:t>
            </a:r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평가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 이미지 대비 수정 화면 이미지 편집 필요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722130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82431" y="272266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1</a:t>
            </a:r>
            <a:r>
              <a:rPr lang="ko-KR" altLang="en-US" sz="3200" smtClean="0">
                <a:latin typeface="+mn-ea"/>
              </a:rPr>
              <a:t>차 평가자</a:t>
            </a:r>
            <a:r>
              <a:rPr lang="en-US" altLang="ko-KR" sz="3200" dirty="0" smtClean="0">
                <a:latin typeface="+mn-ea"/>
              </a:rPr>
              <a:t>/</a:t>
            </a:r>
            <a:r>
              <a:rPr lang="ko-KR" altLang="en-US" sz="3200" smtClean="0">
                <a:latin typeface="+mn-ea"/>
              </a:rPr>
              <a:t>역량평가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0183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8394062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26174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93519054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2531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목표합의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업적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업무목표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의견입력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7" name="표 146"/>
          <p:cNvGraphicFramePr>
            <a:graphicFrameLocks noGrp="1"/>
          </p:cNvGraphicFramePr>
          <p:nvPr>
            <p:extLst/>
          </p:nvPr>
        </p:nvGraphicFramePr>
        <p:xfrm>
          <a:off x="267687" y="1384318"/>
          <a:ext cx="7207261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367"/>
                <a:gridCol w="652734"/>
                <a:gridCol w="734326"/>
                <a:gridCol w="951905"/>
                <a:gridCol w="870310"/>
                <a:gridCol w="489546"/>
                <a:gridCol w="489546"/>
                <a:gridCol w="897509"/>
                <a:gridCol w="897509"/>
                <a:gridCol w="897509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목표합의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목표작성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목표평가완료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 평가완료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48" name="모서리가 둥근 직사각형 147"/>
          <p:cNvSpPr/>
          <p:nvPr/>
        </p:nvSpPr>
        <p:spPr>
          <a:xfrm>
            <a:off x="5815142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>
                <a:solidFill>
                  <a:prstClr val="black"/>
                </a:solidFill>
                <a:latin typeface="맑은 고딕" pitchFamily="50" charset="-127"/>
              </a:rPr>
              <a:t>목표합의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6619064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>
                <a:solidFill>
                  <a:prstClr val="black"/>
                </a:solidFill>
                <a:latin typeface="맑은 고딕" pitchFamily="50" charset="-127"/>
              </a:rPr>
              <a:t>목표합의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5815142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6619064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642505" y="15951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30486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240296" y="3335648"/>
            <a:ext cx="222846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역량목표</a:t>
            </a:r>
          </a:p>
        </p:txBody>
      </p:sp>
      <p:graphicFrame>
        <p:nvGraphicFramePr>
          <p:cNvPr id="176" name="표 175"/>
          <p:cNvGraphicFramePr>
            <a:graphicFrameLocks noGrp="1"/>
          </p:cNvGraphicFramePr>
          <p:nvPr>
            <p:extLst/>
          </p:nvPr>
        </p:nvGraphicFramePr>
        <p:xfrm>
          <a:off x="361520" y="3603903"/>
          <a:ext cx="7077248" cy="14324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8777"/>
                <a:gridCol w="2017615"/>
                <a:gridCol w="2052577"/>
                <a:gridCol w="2218279"/>
              </a:tblGrid>
              <a:tr h="24378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bg1"/>
                          </a:solidFill>
                        </a:rPr>
                        <a:t>평가자 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24378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 smtClean="0">
                          <a:solidFill>
                            <a:schemeClr val="bg1"/>
                          </a:solidFill>
                        </a:rPr>
                        <a:t>단기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(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연간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 smtClean="0">
                          <a:solidFill>
                            <a:schemeClr val="bg1"/>
                          </a:solidFill>
                        </a:rPr>
                        <a:t>장기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(1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년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~5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년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4378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종합의견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en-US" altLang="ko-KR" sz="800" b="0" smtClean="0">
                        <a:solidFill>
                          <a:schemeClr val="tx1"/>
                        </a:solidFill>
                      </a:endParaRPr>
                    </a:p>
                    <a:p>
                      <a:pPr algn="l" latinLnBrk="1"/>
                      <a:endParaRPr lang="en-US" altLang="ko-KR" sz="800" b="0" smtClean="0">
                        <a:solidFill>
                          <a:schemeClr val="tx1"/>
                        </a:solidFill>
                      </a:endParaRPr>
                    </a:p>
                    <a:p>
                      <a:pPr algn="l" latinLnBrk="1"/>
                      <a:endParaRPr lang="en-US" altLang="ko-KR" sz="800" b="0" smtClean="0">
                        <a:solidFill>
                          <a:schemeClr val="tx1"/>
                        </a:solidFill>
                      </a:endParaRPr>
                    </a:p>
                    <a:p>
                      <a:pPr algn="l" latinLnBrk="1"/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단기 목표수립 의견입니다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</a:rPr>
                        <a:t>.</a:t>
                      </a:r>
                    </a:p>
                    <a:p>
                      <a:pPr algn="l" latinLnBrk="1"/>
                      <a:endParaRPr lang="en-US" altLang="ko-KR" sz="800" b="0" smtClean="0">
                        <a:solidFill>
                          <a:schemeClr val="tx1"/>
                        </a:solidFill>
                      </a:endParaRPr>
                    </a:p>
                    <a:p>
                      <a:pPr algn="l" latinLnBrk="1"/>
                      <a:endParaRPr lang="en-US" altLang="ko-KR" sz="800" b="0" smtClean="0">
                        <a:solidFill>
                          <a:schemeClr val="tx1"/>
                        </a:solidFill>
                      </a:endParaRPr>
                    </a:p>
                    <a:p>
                      <a:pPr algn="l"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장기 목표수립 의견입니다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7" name="직사각형 176"/>
          <p:cNvSpPr/>
          <p:nvPr/>
        </p:nvSpPr>
        <p:spPr>
          <a:xfrm>
            <a:off x="5284304" y="4158911"/>
            <a:ext cx="2049779" cy="8011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5248091" y="41107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36210157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812164" y="1507524"/>
            <a:ext cx="3013967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31" name="직선 연결선 30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605072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923278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856165"/>
              </p:ext>
            </p:extLst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927115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804809"/>
              </p:ext>
            </p:extLst>
          </p:nvPr>
        </p:nvGraphicFramePr>
        <p:xfrm>
          <a:off x="304088" y="3930771"/>
          <a:ext cx="7250009" cy="2001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30543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396990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682744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4975639"/>
            <a:ext cx="657834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56627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488402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720177"/>
            <a:ext cx="657834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420630353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3246322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9528805"/>
              </p:ext>
            </p:extLst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198818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4906802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0055997"/>
              </p:ext>
            </p:extLst>
          </p:nvPr>
        </p:nvGraphicFramePr>
        <p:xfrm>
          <a:off x="304088" y="3930771"/>
          <a:ext cx="7250009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141795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396990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659884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4899439"/>
            <a:ext cx="657834" cy="128901"/>
            <a:chOff x="6686587" y="42684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2684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1046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03287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503642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811617"/>
            <a:ext cx="657834" cy="128901"/>
            <a:chOff x="6686587" y="435229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5229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03" name="그룹 10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5" name="직사각형 10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6" name="그림 10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7" name="직선 연결선 10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0" name="그림 10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12" name="TextBox 11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884856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673918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810781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강점 및 개선 필요사항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CDP/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육성방향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 계획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200802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92228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95985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62108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31261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31261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30537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30537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71907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74259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92728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32191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17680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74834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90479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84539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8643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67046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462640"/>
              </p:ext>
            </p:extLst>
          </p:nvPr>
        </p:nvGraphicFramePr>
        <p:xfrm>
          <a:off x="4950153" y="2801153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84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648107"/>
              </p:ext>
            </p:extLst>
          </p:nvPr>
        </p:nvGraphicFramePr>
        <p:xfrm>
          <a:off x="412708" y="3923005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" name="양쪽 모서리가 둥근 사각형 111"/>
          <p:cNvSpPr/>
          <p:nvPr/>
        </p:nvSpPr>
        <p:spPr>
          <a:xfrm>
            <a:off x="436085" y="367727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양쪽 모서리가 둥근 사각형 112"/>
          <p:cNvSpPr/>
          <p:nvPr/>
        </p:nvSpPr>
        <p:spPr>
          <a:xfrm>
            <a:off x="1540272" y="3683889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14" name="양쪽 모서리가 둥근 사각형 113"/>
          <p:cNvSpPr/>
          <p:nvPr/>
        </p:nvSpPr>
        <p:spPr>
          <a:xfrm>
            <a:off x="2643535" y="3683889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624451"/>
              </p:ext>
            </p:extLst>
          </p:nvPr>
        </p:nvGraphicFramePr>
        <p:xfrm>
          <a:off x="429184" y="5336821"/>
          <a:ext cx="7017824" cy="113605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716354"/>
                <a:gridCol w="1792968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677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2656525" y="36365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113707" y="4357202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1113707" y="4799022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799278" y="5961309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690818" y="5968929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2551878" y="5976549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3428178" y="5976549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4030326" y="5952273"/>
            <a:ext cx="1550269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직사각형 160"/>
          <p:cNvSpPr/>
          <p:nvPr/>
        </p:nvSpPr>
        <p:spPr>
          <a:xfrm>
            <a:off x="5705412" y="5944653"/>
            <a:ext cx="1705296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026110" y="6203331"/>
            <a:ext cx="1550269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직사각형 163"/>
          <p:cNvSpPr/>
          <p:nvPr/>
        </p:nvSpPr>
        <p:spPr>
          <a:xfrm>
            <a:off x="5701196" y="6195711"/>
            <a:ext cx="1705296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87025" y="52707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31083" y="52917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2" name="그룹 8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3" name="그림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4" name="직사각형 8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5" name="그림 8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6" name="직선 연결선 8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9" name="그림 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90" name="TextBox 8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91" name="TextBox 9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2" name="직선 연결선 91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835675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32" name="그룹 3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4" name="직사각형 3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36" name="직사각형 3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47" name="그림 4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0056324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251609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159007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7979962"/>
              </p:ext>
            </p:extLst>
          </p:nvPr>
        </p:nvGraphicFramePr>
        <p:xfrm>
          <a:off x="304088" y="3930771"/>
          <a:ext cx="7250009" cy="2001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30543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396990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682744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4975639"/>
            <a:ext cx="657834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56627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488402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720177"/>
            <a:ext cx="657834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27784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97515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8691037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200802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92228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95985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62108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31261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31261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30537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30537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33568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71907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74259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92728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32191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17680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74834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90479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84539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8643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67046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7367869"/>
              </p:ext>
            </p:extLst>
          </p:nvPr>
        </p:nvGraphicFramePr>
        <p:xfrm>
          <a:off x="4950153" y="2801153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846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3653031"/>
              </p:ext>
            </p:extLst>
          </p:nvPr>
        </p:nvGraphicFramePr>
        <p:xfrm>
          <a:off x="304088" y="3939009"/>
          <a:ext cx="7250009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TDS(2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9523"/>
            <a:ext cx="1103263" cy="239485"/>
          </a:xfrm>
          <a:prstGeom prst="round2Same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941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9734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1417957" y="36073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405228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668122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4907677"/>
            <a:ext cx="657834" cy="128901"/>
            <a:chOff x="6686587" y="42684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2684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1046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11525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511880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819855"/>
            <a:ext cx="657834" cy="128901"/>
            <a:chOff x="6686587" y="435229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5229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153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27784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9181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6" name="TextBox 65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8804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084598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강점 및 개선 필요사항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CDP/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육성방향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 계획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7889978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9932658"/>
              </p:ext>
            </p:extLst>
          </p:nvPr>
        </p:nvGraphicFramePr>
        <p:xfrm>
          <a:off x="412708" y="3914767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" name="양쪽 모서리가 둥근 사각형 111"/>
          <p:cNvSpPr/>
          <p:nvPr/>
        </p:nvSpPr>
        <p:spPr>
          <a:xfrm>
            <a:off x="436085" y="36690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양쪽 모서리가 둥근 사각형 112"/>
          <p:cNvSpPr/>
          <p:nvPr/>
        </p:nvSpPr>
        <p:spPr>
          <a:xfrm>
            <a:off x="1540272" y="36756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14" name="양쪽 모서리가 둥근 사각형 113"/>
          <p:cNvSpPr/>
          <p:nvPr/>
        </p:nvSpPr>
        <p:spPr>
          <a:xfrm>
            <a:off x="2643535" y="36756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8721669"/>
              </p:ext>
            </p:extLst>
          </p:nvPr>
        </p:nvGraphicFramePr>
        <p:xfrm>
          <a:off x="429184" y="5328583"/>
          <a:ext cx="7017824" cy="113605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716354"/>
                <a:gridCol w="1792968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677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2656525" y="3628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113707" y="4348964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1113707" y="4790784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799278" y="595307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690818" y="596069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25518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34281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4030326" y="5944035"/>
            <a:ext cx="1550269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직사각형 160"/>
          <p:cNvSpPr/>
          <p:nvPr/>
        </p:nvSpPr>
        <p:spPr>
          <a:xfrm>
            <a:off x="5705412" y="5936415"/>
            <a:ext cx="1705296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026110" y="6195093"/>
            <a:ext cx="1550269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직사각형 163"/>
          <p:cNvSpPr/>
          <p:nvPr/>
        </p:nvSpPr>
        <p:spPr>
          <a:xfrm>
            <a:off x="5701196" y="6187473"/>
            <a:ext cx="1705296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87025" y="52625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31083" y="52835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93" name="그룹 9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94" name="그림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95" name="직사각형 9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6" name="그림 9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97" name="직선 연결선 9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9" name="직선 연결선 98"/>
          <p:cNvCxnSpPr/>
          <p:nvPr/>
        </p:nvCxnSpPr>
        <p:spPr>
          <a:xfrm flipV="1">
            <a:off x="227784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0" name="그림 9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3645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118580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3022944"/>
              </p:ext>
            </p:extLst>
          </p:nvPr>
        </p:nvGraphicFramePr>
        <p:xfrm>
          <a:off x="265490" y="142520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23375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22518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22893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5535875" y="18603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4824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9506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6421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6421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6348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6348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6652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30485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60721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62568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6514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5063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90778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62343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61749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5159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9999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29501"/>
              </p:ext>
            </p:extLst>
          </p:nvPr>
        </p:nvGraphicFramePr>
        <p:xfrm>
          <a:off x="4950153" y="283410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426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77506" y="348141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224856"/>
              </p:ext>
            </p:extLst>
          </p:nvPr>
        </p:nvGraphicFramePr>
        <p:xfrm>
          <a:off x="304088" y="3971961"/>
          <a:ext cx="7250009" cy="20017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73247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72710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73029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305437" y="3640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438180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723934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5016829"/>
            <a:ext cx="657834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97817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529592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761367"/>
            <a:ext cx="657834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48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21754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506256"/>
              </p:ext>
            </p:extLst>
          </p:nvPr>
        </p:nvGraphicFramePr>
        <p:xfrm>
          <a:off x="265490" y="142520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643016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6314395"/>
              </p:ext>
            </p:extLst>
          </p:nvPr>
        </p:nvGraphicFramePr>
        <p:xfrm>
          <a:off x="304088" y="3930771"/>
          <a:ext cx="7250009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141795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855618" y="4396990"/>
            <a:ext cx="657834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855618" y="4659884"/>
            <a:ext cx="657834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855616" y="4899439"/>
            <a:ext cx="657834" cy="128901"/>
            <a:chOff x="6686587" y="42684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2684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1046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855614" y="5203287"/>
            <a:ext cx="657834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855614" y="5503642"/>
            <a:ext cx="657834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855614" y="5811617"/>
            <a:ext cx="657834" cy="128901"/>
            <a:chOff x="6686587" y="435229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5229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221373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4337015"/>
              </p:ext>
            </p:extLst>
          </p:nvPr>
        </p:nvGraphicFramePr>
        <p:xfrm>
          <a:off x="265490" y="142520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강점 및 개선 필요사항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CDP/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육성방향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 계획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476453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4240809"/>
              </p:ext>
            </p:extLst>
          </p:nvPr>
        </p:nvGraphicFramePr>
        <p:xfrm>
          <a:off x="412708" y="3914767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" name="양쪽 모서리가 둥근 사각형 111"/>
          <p:cNvSpPr/>
          <p:nvPr/>
        </p:nvSpPr>
        <p:spPr>
          <a:xfrm>
            <a:off x="436085" y="36690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양쪽 모서리가 둥근 사각형 112"/>
          <p:cNvSpPr/>
          <p:nvPr/>
        </p:nvSpPr>
        <p:spPr>
          <a:xfrm>
            <a:off x="1540272" y="36756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14" name="양쪽 모서리가 둥근 사각형 113"/>
          <p:cNvSpPr/>
          <p:nvPr/>
        </p:nvSpPr>
        <p:spPr>
          <a:xfrm>
            <a:off x="2643535" y="36756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1871920"/>
              </p:ext>
            </p:extLst>
          </p:nvPr>
        </p:nvGraphicFramePr>
        <p:xfrm>
          <a:off x="429184" y="5328583"/>
          <a:ext cx="7017824" cy="113605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716354"/>
                <a:gridCol w="1792968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677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2656525" y="3628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113707" y="4348964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1113707" y="4790784"/>
            <a:ext cx="6231973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799278" y="595307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690818" y="596069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25518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34281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4030326" y="5944035"/>
            <a:ext cx="1550269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직사각형 160"/>
          <p:cNvSpPr/>
          <p:nvPr/>
        </p:nvSpPr>
        <p:spPr>
          <a:xfrm>
            <a:off x="5705412" y="5936415"/>
            <a:ext cx="1705296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026110" y="6195093"/>
            <a:ext cx="1550269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직사각형 163"/>
          <p:cNvSpPr/>
          <p:nvPr/>
        </p:nvSpPr>
        <p:spPr>
          <a:xfrm>
            <a:off x="5701196" y="6187473"/>
            <a:ext cx="1705296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87025" y="52625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31083" y="52835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93" name="그룹 9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94" name="그림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95" name="직사각형 9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6" name="그림 9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97" name="직선 연결선 9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9" name="직선 연결선 98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0" name="그림 9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349099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0600346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/>
          </p:nvPr>
        </p:nvGraphicFramePr>
        <p:xfrm>
          <a:off x="386470" y="379896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/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67179" y="2227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87817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1" name="그룹 3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9" name="직사각형 3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0" name="그림 3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1" name="직선 연결선 4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3" name="직선 연결선 42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74461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/>
          </p:nvPr>
        </p:nvGraphicFramePr>
        <p:xfrm>
          <a:off x="386468" y="3798969"/>
          <a:ext cx="7102066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327605"/>
                <a:gridCol w="429366"/>
                <a:gridCol w="429366"/>
                <a:gridCol w="42936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65786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28" name="모서리가 둥근 직사각형 27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0" name="그룹 29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8" name="직사각형 37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0" name="직선 연결선 3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332606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412708" y="3866167"/>
          <a:ext cx="7034300" cy="98602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34126"/>
                <a:gridCol w="3050087"/>
                <a:gridCol w="3050087"/>
              </a:tblGrid>
              <a:tr h="15353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32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42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" name="양쪽 모서리가 둥근 사각형 25"/>
          <p:cNvSpPr/>
          <p:nvPr/>
        </p:nvSpPr>
        <p:spPr>
          <a:xfrm>
            <a:off x="436085" y="36204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양쪽 모서리가 둥근 사각형 27"/>
          <p:cNvSpPr/>
          <p:nvPr/>
        </p:nvSpPr>
        <p:spPr>
          <a:xfrm>
            <a:off x="1540272" y="36270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29" name="양쪽 모서리가 둥근 사각형 28"/>
          <p:cNvSpPr/>
          <p:nvPr/>
        </p:nvSpPr>
        <p:spPr>
          <a:xfrm>
            <a:off x="2643535" y="36270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38" name="타원 37"/>
          <p:cNvSpPr/>
          <p:nvPr/>
        </p:nvSpPr>
        <p:spPr>
          <a:xfrm>
            <a:off x="2671714" y="35666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/>
        </p:nvGraphicFramePr>
        <p:xfrm>
          <a:off x="412708" y="493444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TDS(1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TDS(2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31" name="모서리가 둥근 직사각형 3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5" name="그룹 34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6" name="그림 3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7" name="직사각형 3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0" name="직선 연결선 3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219758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12911" y="274552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2</a:t>
            </a:r>
            <a:r>
              <a:rPr lang="ko-KR" altLang="en-US" sz="3200" smtClean="0">
                <a:latin typeface="+mn-ea"/>
              </a:rPr>
              <a:t>차 </a:t>
            </a:r>
            <a:r>
              <a:rPr lang="ko-KR" altLang="en-US" sz="3200">
                <a:latin typeface="+mn-ea"/>
              </a:rPr>
              <a:t>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5811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29378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8220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3692514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4316974"/>
              </p:ext>
            </p:extLst>
          </p:nvPr>
        </p:nvGraphicFramePr>
        <p:xfrm>
          <a:off x="386470" y="4213540"/>
          <a:ext cx="7102064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99587"/>
                <a:gridCol w="4802477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전문역량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양쪽 모서리가 둥근 사각형 42"/>
          <p:cNvSpPr/>
          <p:nvPr/>
        </p:nvSpPr>
        <p:spPr>
          <a:xfrm>
            <a:off x="420845" y="3966434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양쪽 모서리가 둥근 사각형 43"/>
          <p:cNvSpPr/>
          <p:nvPr/>
        </p:nvSpPr>
        <p:spPr>
          <a:xfrm>
            <a:off x="1521440" y="3968682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45" name="양쪽 모서리가 둥근 사각형 44"/>
          <p:cNvSpPr/>
          <p:nvPr/>
        </p:nvSpPr>
        <p:spPr>
          <a:xfrm>
            <a:off x="2620675" y="3971876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239466"/>
              </p:ext>
            </p:extLst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5104817"/>
              </p:ext>
            </p:extLst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8" name="TextBox 7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3373390"/>
              </p:ext>
            </p:extLst>
          </p:nvPr>
        </p:nvGraphicFramePr>
        <p:xfrm>
          <a:off x="7709483" y="864986"/>
          <a:ext cx="2130803" cy="30069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403455" y="39311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497979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894579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439590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28077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238345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135426" y="23417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4534859"/>
              </p:ext>
            </p:extLst>
          </p:nvPr>
        </p:nvGraphicFramePr>
        <p:xfrm>
          <a:off x="304088" y="3930771"/>
          <a:ext cx="7250008" cy="2321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0863"/>
                <a:gridCol w="563880"/>
                <a:gridCol w="536549"/>
                <a:gridCol w="700567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30543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900760" y="4396990"/>
            <a:ext cx="598031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900760" y="4682744"/>
            <a:ext cx="598031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900758" y="5044219"/>
            <a:ext cx="598031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900756" y="5469987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908376" y="5762722"/>
            <a:ext cx="598031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900756" y="6055457"/>
            <a:ext cx="598031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561320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450926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2250309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141795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03" name="표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670216"/>
              </p:ext>
            </p:extLst>
          </p:nvPr>
        </p:nvGraphicFramePr>
        <p:xfrm>
          <a:off x="304088" y="3930771"/>
          <a:ext cx="7250008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0863"/>
                <a:gridCol w="563880"/>
                <a:gridCol w="536549"/>
                <a:gridCol w="700567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4" name="그룹 103"/>
          <p:cNvGrpSpPr/>
          <p:nvPr/>
        </p:nvGrpSpPr>
        <p:grpSpPr>
          <a:xfrm>
            <a:off x="6900760" y="4396990"/>
            <a:ext cx="598031" cy="128901"/>
            <a:chOff x="6686587" y="4344674"/>
            <a:chExt cx="657834" cy="128901"/>
          </a:xfrm>
        </p:grpSpPr>
        <p:sp>
          <p:nvSpPr>
            <p:cNvPr id="105" name="직사각형 10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이등변 삼각형 10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6900760" y="4652264"/>
            <a:ext cx="598031" cy="128901"/>
            <a:chOff x="6686587" y="4344674"/>
            <a:chExt cx="657834" cy="128901"/>
          </a:xfrm>
        </p:grpSpPr>
        <p:sp>
          <p:nvSpPr>
            <p:cNvPr id="112" name="직사각형 11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3" name="이등변 삼각형 11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4" name="그룹 113"/>
          <p:cNvGrpSpPr/>
          <p:nvPr/>
        </p:nvGrpSpPr>
        <p:grpSpPr>
          <a:xfrm>
            <a:off x="6900758" y="4899439"/>
            <a:ext cx="598031" cy="128901"/>
            <a:chOff x="6686587" y="4344674"/>
            <a:chExt cx="657834" cy="128901"/>
          </a:xfrm>
        </p:grpSpPr>
        <p:sp>
          <p:nvSpPr>
            <p:cNvPr id="115" name="직사각형 11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7" name="이등변 삼각형 14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8" name="그룹 147"/>
          <p:cNvGrpSpPr/>
          <p:nvPr/>
        </p:nvGrpSpPr>
        <p:grpSpPr>
          <a:xfrm>
            <a:off x="6900756" y="5203287"/>
            <a:ext cx="598031" cy="128901"/>
            <a:chOff x="6686587" y="4344674"/>
            <a:chExt cx="657834" cy="128901"/>
          </a:xfrm>
        </p:grpSpPr>
        <p:sp>
          <p:nvSpPr>
            <p:cNvPr id="149" name="직사각형 14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0" name="이등변 삼각형 14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1" name="그룹 150"/>
          <p:cNvGrpSpPr/>
          <p:nvPr/>
        </p:nvGrpSpPr>
        <p:grpSpPr>
          <a:xfrm>
            <a:off x="6908376" y="5503642"/>
            <a:ext cx="598031" cy="128901"/>
            <a:chOff x="6686587" y="4344674"/>
            <a:chExt cx="657834" cy="128901"/>
          </a:xfrm>
        </p:grpSpPr>
        <p:sp>
          <p:nvSpPr>
            <p:cNvPr id="156" name="직사각형 15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7" name="이등변 삼각형 15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8" name="그룹 157"/>
          <p:cNvGrpSpPr/>
          <p:nvPr/>
        </p:nvGrpSpPr>
        <p:grpSpPr>
          <a:xfrm>
            <a:off x="6900756" y="5803997"/>
            <a:ext cx="598031" cy="128901"/>
            <a:chOff x="6686587" y="4344674"/>
            <a:chExt cx="657834" cy="128901"/>
          </a:xfrm>
        </p:grpSpPr>
        <p:sp>
          <p:nvSpPr>
            <p:cNvPr id="159" name="직사각형 15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0" name="이등변 삼각형 15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1" name="타원 160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87" name="그룹 8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8" name="그림 8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9" name="직사각형 8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0" name="그림 8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91" name="직선 연결선 9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3" name="직선 연결선 92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그림 9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946882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표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263503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강점 및 개선 필요사항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CDP/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육성방향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 계획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6657364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7341655"/>
              </p:ext>
            </p:extLst>
          </p:nvPr>
        </p:nvGraphicFramePr>
        <p:xfrm>
          <a:off x="412708" y="3914767"/>
          <a:ext cx="7016793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3183410"/>
                <a:gridCol w="3183410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강점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개선 필요사항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" name="양쪽 모서리가 둥근 사각형 111"/>
          <p:cNvSpPr/>
          <p:nvPr/>
        </p:nvSpPr>
        <p:spPr>
          <a:xfrm>
            <a:off x="436085" y="36690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양쪽 모서리가 둥근 사각형 112"/>
          <p:cNvSpPr/>
          <p:nvPr/>
        </p:nvSpPr>
        <p:spPr>
          <a:xfrm>
            <a:off x="1540272" y="36756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14" name="양쪽 모서리가 둥근 사각형 113"/>
          <p:cNvSpPr/>
          <p:nvPr/>
        </p:nvSpPr>
        <p:spPr>
          <a:xfrm>
            <a:off x="2643535" y="36756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1940935"/>
              </p:ext>
            </p:extLst>
          </p:nvPr>
        </p:nvGraphicFramePr>
        <p:xfrm>
          <a:off x="429184" y="5328583"/>
          <a:ext cx="7017824" cy="113605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716354"/>
                <a:gridCol w="1792968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677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2656525" y="3628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311422" y="4340151"/>
            <a:ext cx="3050172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4311422" y="4789591"/>
            <a:ext cx="3050172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799278" y="595307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690818" y="596069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25518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34281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4030326" y="5944035"/>
            <a:ext cx="1550269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직사각형 160"/>
          <p:cNvSpPr/>
          <p:nvPr/>
        </p:nvSpPr>
        <p:spPr>
          <a:xfrm>
            <a:off x="5705412" y="5936415"/>
            <a:ext cx="1705296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026110" y="6195093"/>
            <a:ext cx="1550269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직사각형 163"/>
          <p:cNvSpPr/>
          <p:nvPr/>
        </p:nvSpPr>
        <p:spPr>
          <a:xfrm>
            <a:off x="5701196" y="6187473"/>
            <a:ext cx="1705296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87025" y="52625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31083" y="52835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81" name="그룹 8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3" name="직사각형 8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4" name="그림 8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5" name="직선 연결선 8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1" name="직선 연결선 9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2" name="그림 9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302035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488928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021615"/>
              </p:ext>
            </p:extLst>
          </p:nvPr>
        </p:nvGraphicFramePr>
        <p:xfrm>
          <a:off x="386470" y="379896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/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67179" y="2227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87817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628957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1016342"/>
              </p:ext>
            </p:extLst>
          </p:nvPr>
        </p:nvGraphicFramePr>
        <p:xfrm>
          <a:off x="386468" y="3798969"/>
          <a:ext cx="7102066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327605"/>
                <a:gridCol w="429366"/>
                <a:gridCol w="429366"/>
                <a:gridCol w="42936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65786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모서리가 둥근 직사각형 4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0429000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412708" y="3866167"/>
          <a:ext cx="7034300" cy="98602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34126"/>
                <a:gridCol w="3050087"/>
                <a:gridCol w="3050087"/>
              </a:tblGrid>
              <a:tr h="15353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32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42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" name="양쪽 모서리가 둥근 사각형 25"/>
          <p:cNvSpPr/>
          <p:nvPr/>
        </p:nvSpPr>
        <p:spPr>
          <a:xfrm>
            <a:off x="436085" y="36204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양쪽 모서리가 둥근 사각형 27"/>
          <p:cNvSpPr/>
          <p:nvPr/>
        </p:nvSpPr>
        <p:spPr>
          <a:xfrm>
            <a:off x="1540272" y="36270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29" name="양쪽 모서리가 둥근 사각형 28"/>
          <p:cNvSpPr/>
          <p:nvPr/>
        </p:nvSpPr>
        <p:spPr>
          <a:xfrm>
            <a:off x="2643535" y="36270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38" name="타원 37"/>
          <p:cNvSpPr/>
          <p:nvPr/>
        </p:nvSpPr>
        <p:spPr>
          <a:xfrm>
            <a:off x="2671714" y="35666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/>
        </p:nvGraphicFramePr>
        <p:xfrm>
          <a:off x="412708" y="493444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TDS(1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TDS(2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34" name="그룹 3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6" name="직사각형 3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7" name="그림 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733433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868131" y="2745520"/>
            <a:ext cx="41841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최종 </a:t>
            </a:r>
            <a:r>
              <a:rPr lang="ko-KR" altLang="en-US" sz="3200" dirty="0" smtClean="0">
                <a:latin typeface="+mn-ea"/>
              </a:rPr>
              <a:t>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986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6836735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13144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701229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77302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0495073"/>
              </p:ext>
            </p:extLst>
          </p:nvPr>
        </p:nvGraphicFramePr>
        <p:xfrm>
          <a:off x="304088" y="3930771"/>
          <a:ext cx="7250009" cy="224295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31790"/>
                <a:gridCol w="4041747"/>
                <a:gridCol w="525025"/>
                <a:gridCol w="499577"/>
                <a:gridCol w="499577"/>
                <a:gridCol w="65229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8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268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30543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6923620" y="4396990"/>
            <a:ext cx="598031" cy="128901"/>
            <a:chOff x="6686587" y="4344674"/>
            <a:chExt cx="657834" cy="128901"/>
          </a:xfrm>
        </p:grpSpPr>
        <p:sp>
          <p:nvSpPr>
            <p:cNvPr id="85" name="직사각형 8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이등변 삼각형 8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6923620" y="4774184"/>
            <a:ext cx="598031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923618" y="5120419"/>
            <a:ext cx="598031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923616" y="5416647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931236" y="5633182"/>
            <a:ext cx="598031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923616" y="5925917"/>
            <a:ext cx="598031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2" name="타원 101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</a:t>
            </a:r>
            <a:r>
              <a:rPr lang="ko-KR" altLang="en-US" sz="900" dirty="0" smtClean="0"/>
              <a:t>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570835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179344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924093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0" name="양쪽 모서리가 둥근 사각형 79"/>
          <p:cNvSpPr/>
          <p:nvPr/>
        </p:nvSpPr>
        <p:spPr>
          <a:xfrm>
            <a:off x="338465" y="3691285"/>
            <a:ext cx="1103263" cy="239485"/>
          </a:xfrm>
          <a:prstGeom prst="round2Same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양쪽 모서리가 둥근 사각형 80"/>
          <p:cNvSpPr/>
          <p:nvPr/>
        </p:nvSpPr>
        <p:spPr>
          <a:xfrm>
            <a:off x="1439060" y="3685913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82" name="양쪽 모서리가 둥근 사각형 81"/>
          <p:cNvSpPr/>
          <p:nvPr/>
        </p:nvSpPr>
        <p:spPr>
          <a:xfrm>
            <a:off x="2538295" y="368910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83" name="타원 82"/>
          <p:cNvSpPr/>
          <p:nvPr/>
        </p:nvSpPr>
        <p:spPr>
          <a:xfrm>
            <a:off x="1417957" y="35991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6" name="표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6759117"/>
              </p:ext>
            </p:extLst>
          </p:nvPr>
        </p:nvGraphicFramePr>
        <p:xfrm>
          <a:off x="304088" y="3930771"/>
          <a:ext cx="7250009" cy="240629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31790"/>
                <a:gridCol w="4041747"/>
                <a:gridCol w="525025"/>
                <a:gridCol w="499577"/>
                <a:gridCol w="499577"/>
                <a:gridCol w="65229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8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26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7" name="그룹 86"/>
          <p:cNvGrpSpPr/>
          <p:nvPr/>
        </p:nvGrpSpPr>
        <p:grpSpPr>
          <a:xfrm>
            <a:off x="6923620" y="4396990"/>
            <a:ext cx="598031" cy="128901"/>
            <a:chOff x="6686587" y="4344674"/>
            <a:chExt cx="657834" cy="128901"/>
          </a:xfrm>
        </p:grpSpPr>
        <p:sp>
          <p:nvSpPr>
            <p:cNvPr id="88" name="직사각형 8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이등변 삼각형 8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6923620" y="4774184"/>
            <a:ext cx="598031" cy="128901"/>
            <a:chOff x="6686587" y="4344674"/>
            <a:chExt cx="657834" cy="128901"/>
          </a:xfrm>
        </p:grpSpPr>
        <p:sp>
          <p:nvSpPr>
            <p:cNvPr id="91" name="직사각형 9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2" name="이등변 삼각형 9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6923618" y="5120419"/>
            <a:ext cx="598031" cy="128901"/>
            <a:chOff x="6686587" y="4344674"/>
            <a:chExt cx="657834" cy="128901"/>
          </a:xfrm>
        </p:grpSpPr>
        <p:sp>
          <p:nvSpPr>
            <p:cNvPr id="94" name="직사각형 9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5" name="이등변 삼각형 9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923616" y="5469987"/>
            <a:ext cx="598031" cy="128901"/>
            <a:chOff x="6686587" y="4344674"/>
            <a:chExt cx="657834" cy="128901"/>
          </a:xfrm>
        </p:grpSpPr>
        <p:sp>
          <p:nvSpPr>
            <p:cNvPr id="97" name="직사각형 9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이등변 삼각형 9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6931236" y="5762722"/>
            <a:ext cx="598031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2" name="그룹 101"/>
          <p:cNvGrpSpPr/>
          <p:nvPr/>
        </p:nvGrpSpPr>
        <p:grpSpPr>
          <a:xfrm>
            <a:off x="6923616" y="6093557"/>
            <a:ext cx="598031" cy="128901"/>
            <a:chOff x="6686587" y="4344674"/>
            <a:chExt cx="657834" cy="128901"/>
          </a:xfrm>
        </p:grpSpPr>
        <p:sp>
          <p:nvSpPr>
            <p:cNvPr id="162" name="직사각형 16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4" name="이등변 삼각형 16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5" name="타원 164"/>
          <p:cNvSpPr/>
          <p:nvPr/>
        </p:nvSpPr>
        <p:spPr>
          <a:xfrm>
            <a:off x="6751775" y="4307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</a:t>
            </a:r>
            <a:r>
              <a:rPr lang="ko-KR" altLang="en-US" sz="900" dirty="0" smtClean="0"/>
              <a:t>평가자</a:t>
            </a:r>
            <a:endParaRPr lang="en-US" altLang="ko-KR" sz="900" dirty="0" smtClean="0"/>
          </a:p>
        </p:txBody>
      </p:sp>
      <p:grpSp>
        <p:nvGrpSpPr>
          <p:cNvPr id="103" name="그룹 10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1" name="그림 1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2" name="직선 연결선 11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4" name="직선 연결선 113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5" name="그림 1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45746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8220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8" name="TextBox 7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9886" y="3692511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5567545"/>
              </p:ext>
            </p:extLst>
          </p:nvPr>
        </p:nvGraphicFramePr>
        <p:xfrm>
          <a:off x="386470" y="4197058"/>
          <a:ext cx="7043030" cy="21042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전문역량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및 다양한 관점에 기반한 데이터를 분석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1" name="양쪽 모서리가 둥근 사각형 60"/>
          <p:cNvSpPr/>
          <p:nvPr/>
        </p:nvSpPr>
        <p:spPr>
          <a:xfrm>
            <a:off x="420845" y="3949952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521440" y="3952200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2620675" y="3956566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169754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9" name="타원 78"/>
          <p:cNvSpPr/>
          <p:nvPr/>
        </p:nvSpPr>
        <p:spPr>
          <a:xfrm>
            <a:off x="1485495" y="39146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148281" y="1099724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671265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060099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 탭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강점 및 개선 필요사항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CDP/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육성방향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 계획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TextBox 152"/>
          <p:cNvSpPr txBox="1"/>
          <p:nvPr/>
        </p:nvSpPr>
        <p:spPr>
          <a:xfrm>
            <a:off x="235888" y="1192564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</a:t>
            </a: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0148207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77506" y="344022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1" name="표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219909"/>
              </p:ext>
            </p:extLst>
          </p:nvPr>
        </p:nvGraphicFramePr>
        <p:xfrm>
          <a:off x="412708" y="3914767"/>
          <a:ext cx="7016794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1840539"/>
                <a:gridCol w="2263141"/>
                <a:gridCol w="226314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TDS(3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최종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강점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강점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개선 필요사항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개선 필요사항 피드백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………………………………………………………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……………………………………………………….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" name="양쪽 모서리가 둥근 사각형 111"/>
          <p:cNvSpPr/>
          <p:nvPr/>
        </p:nvSpPr>
        <p:spPr>
          <a:xfrm>
            <a:off x="436085" y="36690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양쪽 모서리가 둥근 사각형 112"/>
          <p:cNvSpPr/>
          <p:nvPr/>
        </p:nvSpPr>
        <p:spPr>
          <a:xfrm>
            <a:off x="1540272" y="36756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114" name="양쪽 모서리가 둥근 사각형 113"/>
          <p:cNvSpPr/>
          <p:nvPr/>
        </p:nvSpPr>
        <p:spPr>
          <a:xfrm>
            <a:off x="2643535" y="36756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4686155"/>
              </p:ext>
            </p:extLst>
          </p:nvPr>
        </p:nvGraphicFramePr>
        <p:xfrm>
          <a:off x="429184" y="5328583"/>
          <a:ext cx="7017824" cy="113605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716354"/>
                <a:gridCol w="1792968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677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2656525" y="3628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5267121" y="4340151"/>
            <a:ext cx="2083309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5267121" y="4789591"/>
            <a:ext cx="2083309" cy="34578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799278" y="595307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690818" y="596069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25518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3428178" y="5968311"/>
            <a:ext cx="123564" cy="123564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4030326" y="5944035"/>
            <a:ext cx="1550269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1" name="직사각형 160"/>
          <p:cNvSpPr/>
          <p:nvPr/>
        </p:nvSpPr>
        <p:spPr>
          <a:xfrm>
            <a:off x="5705412" y="5936415"/>
            <a:ext cx="1705296" cy="16131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026110" y="6195093"/>
            <a:ext cx="1550269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4" name="직사각형 163"/>
          <p:cNvSpPr/>
          <p:nvPr/>
        </p:nvSpPr>
        <p:spPr>
          <a:xfrm>
            <a:off x="5701196" y="6187473"/>
            <a:ext cx="1705296" cy="23617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87025" y="52625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31083" y="52835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</a:t>
            </a:r>
            <a:r>
              <a:rPr lang="ko-KR" altLang="en-US" sz="900" dirty="0" smtClean="0"/>
              <a:t>평가자</a:t>
            </a:r>
            <a:endParaRPr lang="en-US" altLang="ko-KR" sz="900" dirty="0" smtClean="0"/>
          </a:p>
        </p:txBody>
      </p:sp>
      <p:grpSp>
        <p:nvGrpSpPr>
          <p:cNvPr id="81" name="그룹 8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3" name="직사각형 8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4" name="그림 8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5" name="직선 연결선 8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1" name="직선 연결선 9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2" name="그림 9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337469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/>
          </p:nvPr>
        </p:nvGraphicFramePr>
        <p:xfrm>
          <a:off x="386470" y="379896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/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67179" y="22275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87817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90431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/>
          </p:nvPr>
        </p:nvGraphicFramePr>
        <p:xfrm>
          <a:off x="386468" y="3798969"/>
          <a:ext cx="7102066" cy="209773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327605"/>
                <a:gridCol w="429366"/>
                <a:gridCol w="429366"/>
                <a:gridCol w="42936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TDS(2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양쪽 모서리가 둥근 사각형 34"/>
          <p:cNvSpPr/>
          <p:nvPr/>
        </p:nvSpPr>
        <p:spPr>
          <a:xfrm>
            <a:off x="420845" y="3551863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양쪽 모서리가 둥근 사각형 35"/>
          <p:cNvSpPr/>
          <p:nvPr/>
        </p:nvSpPr>
        <p:spPr>
          <a:xfrm>
            <a:off x="1521440" y="355411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37" name="양쪽 모서리가 둥근 사각형 36"/>
          <p:cNvSpPr/>
          <p:nvPr/>
        </p:nvSpPr>
        <p:spPr>
          <a:xfrm>
            <a:off x="2620675" y="3557305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1465786" y="3467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모서리가 둥근 직사각형 4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606675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9886" y="33084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357644" y="2307611"/>
          <a:ext cx="7130891" cy="96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8261"/>
                <a:gridCol w="2087543"/>
                <a:gridCol w="2087544"/>
                <a:gridCol w="2087543"/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목표수립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의견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1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1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장기 역량 목표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…….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</a:t>
                      </a:r>
                    </a:p>
                    <a:p>
                      <a:pPr algn="l" fontAlgn="ctr"/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역량목표 평가자 의견 </a:t>
                      </a:r>
                      <a:endParaRPr lang="en-US" altLang="ko-KR" sz="700" b="0" i="0" u="none" strike="noStrike" kern="1200" dirty="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  <a:endParaRPr lang="ko-KR" altLang="en-US" sz="700" b="0" i="0" u="none" strike="noStrike" kern="1200" smtClean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kern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……………………………….</a:t>
                      </a:r>
                    </a:p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1"/>
          <p:cNvSpPr txBox="1"/>
          <p:nvPr/>
        </p:nvSpPr>
        <p:spPr>
          <a:xfrm>
            <a:off x="359886" y="208160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412708" y="3866167"/>
          <a:ext cx="7034300" cy="98602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34126"/>
                <a:gridCol w="3050087"/>
                <a:gridCol w="3050087"/>
              </a:tblGrid>
              <a:tr h="153530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TDS(2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32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42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" name="양쪽 모서리가 둥근 사각형 25"/>
          <p:cNvSpPr/>
          <p:nvPr/>
        </p:nvSpPr>
        <p:spPr>
          <a:xfrm>
            <a:off x="436085" y="36204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양쪽 모서리가 둥근 사각형 27"/>
          <p:cNvSpPr/>
          <p:nvPr/>
        </p:nvSpPr>
        <p:spPr>
          <a:xfrm>
            <a:off x="1540272" y="36270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29" name="양쪽 모서리가 둥근 사각형 28"/>
          <p:cNvSpPr/>
          <p:nvPr/>
        </p:nvSpPr>
        <p:spPr>
          <a:xfrm>
            <a:off x="2643535" y="36270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38" name="타원 37"/>
          <p:cNvSpPr/>
          <p:nvPr/>
        </p:nvSpPr>
        <p:spPr>
          <a:xfrm>
            <a:off x="2671714" y="35666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/>
        </p:nvGraphicFramePr>
        <p:xfrm>
          <a:off x="412708" y="493444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TDS(1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TDS(2</a:t>
                      </a:r>
                      <a:r>
                        <a:rPr lang="en-US" altLang="ko-KR" sz="700" b="1" baseline="30000" dirty="0" smtClean="0"/>
                        <a:t>ST</a:t>
                      </a:r>
                      <a:r>
                        <a:rPr lang="en-US" altLang="ko-KR" sz="700" b="1" baseline="0" dirty="0" smtClean="0"/>
                        <a:t>)</a:t>
                      </a:r>
                      <a:endParaRPr lang="ko-KR" altLang="en-US" sz="700" b="1" smtClean="0"/>
                    </a:p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34" name="그룹 3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6" name="직사각형 3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7" name="그림 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864106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62588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5104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38919"/>
              </p:ext>
            </p:extLst>
          </p:nvPr>
        </p:nvGraphicFramePr>
        <p:xfrm>
          <a:off x="7709483" y="864987"/>
          <a:ext cx="2130803" cy="222600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9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3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544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53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166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229078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평가기간</a:t>
            </a:r>
            <a:r>
              <a:rPr lang="ko-KR" altLang="en-US" sz="1000" smtClean="0">
                <a:latin typeface="+mn-ea"/>
              </a:rPr>
              <a:t> 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447382" y="348091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업적평가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3459174" y="348091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3505226" y="367016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3" name="그룹 2"/>
          <p:cNvGrpSpPr/>
          <p:nvPr/>
        </p:nvGrpSpPr>
        <p:grpSpPr>
          <a:xfrm>
            <a:off x="2447787" y="2186384"/>
            <a:ext cx="2603157" cy="1154820"/>
            <a:chOff x="2447787" y="2186384"/>
            <a:chExt cx="2603157" cy="1154820"/>
          </a:xfrm>
        </p:grpSpPr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47787" y="2186384"/>
              <a:ext cx="2603157" cy="1154820"/>
            </a:xfrm>
            <a:prstGeom prst="rect">
              <a:avLst/>
            </a:prstGeom>
          </p:spPr>
        </p:pic>
        <p:sp>
          <p:nvSpPr>
            <p:cNvPr id="2" name="직사각형 1"/>
            <p:cNvSpPr/>
            <p:nvPr/>
          </p:nvSpPr>
          <p:spPr>
            <a:xfrm>
              <a:off x="2743200" y="2965450"/>
              <a:ext cx="370703" cy="11919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76387" y="2942163"/>
            <a:ext cx="54373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업적입력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1529797" y="4148266"/>
            <a:ext cx="50321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36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평가목표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84430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3075"/>
              </p:ext>
            </p:extLst>
          </p:nvPr>
        </p:nvGraphicFramePr>
        <p:xfrm>
          <a:off x="344216" y="2488019"/>
          <a:ext cx="7102064" cy="231258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02544"/>
                <a:gridCol w="1828800"/>
                <a:gridCol w="4450080"/>
                <a:gridCol w="420640"/>
              </a:tblGrid>
              <a:tr h="11325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항목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주요업적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내용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업적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34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04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797872" y="2724827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624034" y="2730424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38847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497979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797872" y="3434228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2624034" y="3439825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모서리가 둥근 직사각형 90"/>
          <p:cNvSpPr/>
          <p:nvPr/>
        </p:nvSpPr>
        <p:spPr>
          <a:xfrm>
            <a:off x="797872" y="4135832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2" name="모서리가 둥근 직사각형 91"/>
          <p:cNvSpPr/>
          <p:nvPr/>
        </p:nvSpPr>
        <p:spPr>
          <a:xfrm>
            <a:off x="2624034" y="4141429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7098165" y="2502989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추가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7089701" y="297268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7097321" y="366610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7104941" y="435952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1290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58484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86259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34" name="직사각형 3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3" name="그림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48" name="그림 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63" name="직사각형 6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71" name="모서리가 둥근 직사각형 70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5" name="모서리가 둥근 직사각형 74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모서리가 둥근 직사각형 85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0" name="타원 89"/>
          <p:cNvSpPr/>
          <p:nvPr/>
        </p:nvSpPr>
        <p:spPr>
          <a:xfrm>
            <a:off x="6938298" y="4182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92" name="그룹 91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3" name="그림 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4" name="그림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5" name="TextBox 94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8726573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</a:t>
            </a:r>
            <a:r>
              <a:rPr lang="ko-KR" altLang="en-US" sz="900" dirty="0" smtClean="0"/>
              <a:t>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883317"/>
              </p:ext>
            </p:extLst>
          </p:nvPr>
        </p:nvGraphicFramePr>
        <p:xfrm>
          <a:off x="181233" y="1500236"/>
          <a:ext cx="7343517" cy="2568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353"/>
                <a:gridCol w="462112"/>
                <a:gridCol w="863986"/>
                <a:gridCol w="726610"/>
                <a:gridCol w="509922"/>
                <a:gridCol w="1549134"/>
                <a:gridCol w="539750"/>
                <a:gridCol w="501650"/>
                <a:gridCol w="677111"/>
                <a:gridCol w="423226"/>
                <a:gridCol w="403388"/>
                <a:gridCol w="401275"/>
              </a:tblGrid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No.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성명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실</a:t>
                      </a:r>
                      <a:r>
                        <a:rPr lang="en-US" altLang="ko-KR" sz="600" b="1" dirty="0" smtClean="0"/>
                        <a:t>/</a:t>
                      </a:r>
                      <a:r>
                        <a:rPr lang="ko-KR" altLang="en-US" sz="600" b="1" smtClean="0"/>
                        <a:t>담당</a:t>
                      </a:r>
                      <a:endParaRPr lang="ko-KR" altLang="en-US" sz="600" b="1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그룹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직급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평가기간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진행상황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평가유형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1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2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최종평가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홍길동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업적입력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고길동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이상순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4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김덕수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촤종평가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김필수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황동식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7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채동길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박승규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백동원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10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강경수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0006" y="1199409"/>
            <a:ext cx="7343517" cy="214267"/>
          </a:xfrm>
          <a:prstGeom prst="rect">
            <a:avLst/>
          </a:prstGeom>
        </p:spPr>
      </p:pic>
      <p:sp>
        <p:nvSpPr>
          <p:cNvPr id="75" name="모서리가 둥근 직사각형 74"/>
          <p:cNvSpPr/>
          <p:nvPr/>
        </p:nvSpPr>
        <p:spPr>
          <a:xfrm>
            <a:off x="6342080" y="174244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7135126" y="218059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6742314" y="1963480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1055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8220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</a:t>
            </a:r>
            <a:r>
              <a:rPr lang="ko-KR" altLang="en-US" sz="800" dirty="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/>
          </p:nvPr>
        </p:nvGraphicFramePr>
        <p:xfrm>
          <a:off x="344216" y="2488019"/>
          <a:ext cx="7102064" cy="10888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2600"/>
                <a:gridCol w="3154732"/>
                <a:gridCol w="315473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목표수립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3251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연간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~5</a:t>
                      </a:r>
                      <a:r>
                        <a:rPr lang="ko-KR" altLang="en-US" sz="700" b="0" i="0" u="none" strike="noStrike" kern="120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역량평가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1173480" y="2902502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4336554" y="2897551"/>
            <a:ext cx="306324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8" name="TextBox 7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43410" y="3651323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084161"/>
              </p:ext>
            </p:extLst>
          </p:nvPr>
        </p:nvGraphicFramePr>
        <p:xfrm>
          <a:off x="396232" y="4170967"/>
          <a:ext cx="7016792" cy="128632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636681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TDS(1</a:t>
                      </a:r>
                      <a:r>
                        <a:rPr lang="en-US" altLang="ko-KR" sz="800" baseline="30000" dirty="0" smtClean="0"/>
                        <a:t>ST</a:t>
                      </a:r>
                      <a:r>
                        <a:rPr lang="en-US" altLang="ko-KR" sz="800" baseline="0" dirty="0" smtClean="0"/>
                        <a:t>)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1" name="양쪽 모서리가 둥근 사각형 60"/>
          <p:cNvSpPr/>
          <p:nvPr/>
        </p:nvSpPr>
        <p:spPr>
          <a:xfrm>
            <a:off x="419609" y="3925237"/>
            <a:ext cx="1103263" cy="23948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noProof="0" dirty="0" smtClean="0">
                <a:latin typeface="맑은 고딕" pitchFamily="50" charset="-127"/>
                <a:ea typeface="맑은 고딕" pitchFamily="50" charset="-127"/>
              </a:rPr>
              <a:t>전문역량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523796" y="3931851"/>
            <a:ext cx="1103263" cy="239485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행동역량</a:t>
            </a: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2627059" y="3931851"/>
            <a:ext cx="1103263" cy="239485"/>
          </a:xfrm>
          <a:prstGeom prst="round2Same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피드백</a:t>
            </a:r>
          </a:p>
        </p:txBody>
      </p:sp>
      <p:sp>
        <p:nvSpPr>
          <p:cNvPr id="77" name="타원 76"/>
          <p:cNvSpPr/>
          <p:nvPr/>
        </p:nvSpPr>
        <p:spPr>
          <a:xfrm>
            <a:off x="2543904" y="38122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5518502"/>
              </p:ext>
            </p:extLst>
          </p:nvPr>
        </p:nvGraphicFramePr>
        <p:xfrm>
          <a:off x="412708" y="5584783"/>
          <a:ext cx="7017824" cy="114553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유성계획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7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9151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361164"/>
              </p:ext>
            </p:extLst>
          </p:nvPr>
        </p:nvGraphicFramePr>
        <p:xfrm>
          <a:off x="7693007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피드백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1" name="타원 80"/>
          <p:cNvSpPr/>
          <p:nvPr/>
        </p:nvSpPr>
        <p:spPr>
          <a:xfrm>
            <a:off x="779980" y="6216949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665550" y="6221065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526408" y="622518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403740" y="622929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148281" y="1099724"/>
            <a:ext cx="7484822" cy="563058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153947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7"/>
            <a:ext cx="7334685" cy="607721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50233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경영관리</a:t>
            </a:r>
            <a:r>
              <a:rPr lang="en-US" altLang="ko-KR" sz="900" b="1" dirty="0" smtClean="0">
                <a:latin typeface="+mn-ea"/>
              </a:rPr>
              <a:t> </a:t>
            </a:r>
            <a:r>
              <a:rPr lang="ko-KR" altLang="en-US" sz="900" b="1" smtClean="0">
                <a:latin typeface="+mn-ea"/>
              </a:rPr>
              <a:t>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7875270"/>
              </p:ext>
            </p:extLst>
          </p:nvPr>
        </p:nvGraphicFramePr>
        <p:xfrm>
          <a:off x="400993" y="2031351"/>
          <a:ext cx="7010658" cy="185802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1071"/>
                <a:gridCol w="886123"/>
                <a:gridCol w="3068282"/>
                <a:gridCol w="927228"/>
                <a:gridCol w="817646"/>
                <a:gridCol w="78030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58383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017018"/>
              </p:ext>
            </p:extLst>
          </p:nvPr>
        </p:nvGraphicFramePr>
        <p:xfrm>
          <a:off x="400993" y="4002599"/>
          <a:ext cx="7010657" cy="167017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9429"/>
                <a:gridCol w="865217"/>
                <a:gridCol w="3066179"/>
                <a:gridCol w="910663"/>
                <a:gridCol w="818761"/>
                <a:gridCol w="810408"/>
              </a:tblGrid>
              <a:tr h="22915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43735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Attitude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긍정적 자세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어려운 상황에서도 긍정적으로 언어와 마인드로 </a:t>
                      </a:r>
                      <a:endParaRPr lang="en-US" altLang="ko-KR" sz="600" dirty="0" smtClean="0"/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항상</a:t>
                      </a:r>
                      <a:r>
                        <a:rPr lang="ko-KR" altLang="en-US" sz="600" baseline="0" dirty="0" smtClean="0"/>
                        <a:t> 밝은 태도를 유지함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최고지향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목표를 명확히 가지고 달성 과제에 집중하여 최고 수준의 결과를 달성함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조직의 목표 달성을 위해 협력적으로 행동함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책임감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철저하게 끝까지 완주함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적극적 경청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겸손한 자세로 적극적으로 경청하고 수용하는 자세를 견지함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771493"/>
              </p:ext>
            </p:extLst>
          </p:nvPr>
        </p:nvGraphicFramePr>
        <p:xfrm>
          <a:off x="402532" y="5764847"/>
          <a:ext cx="7049699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8564"/>
                <a:gridCol w="2270424"/>
                <a:gridCol w="1993513"/>
                <a:gridCol w="198719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종합평가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     </a:t>
                      </a:r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정규직전환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" name="모서리가 둥근 직사각형 20"/>
          <p:cNvSpPr/>
          <p:nvPr/>
        </p:nvSpPr>
        <p:spPr>
          <a:xfrm>
            <a:off x="1245870" y="6429375"/>
            <a:ext cx="2172833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877711"/>
              </p:ext>
            </p:extLst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0738657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7"/>
            <a:ext cx="7334685" cy="607721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2715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지원직군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870214"/>
              </p:ext>
            </p:extLst>
          </p:nvPr>
        </p:nvGraphicFramePr>
        <p:xfrm>
          <a:off x="383227" y="5206988"/>
          <a:ext cx="7028460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6158"/>
                <a:gridCol w="2263584"/>
                <a:gridCol w="1987507"/>
                <a:gridCol w="198121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종합평가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A    B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" name="모서리가 둥근 직사각형 36"/>
          <p:cNvSpPr/>
          <p:nvPr/>
        </p:nvSpPr>
        <p:spPr>
          <a:xfrm>
            <a:off x="1236090" y="5871516"/>
            <a:ext cx="2194707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38" name="직선 연결선 37"/>
          <p:cNvCxnSpPr/>
          <p:nvPr/>
        </p:nvCxnSpPr>
        <p:spPr>
          <a:xfrm flipH="1">
            <a:off x="3394016" y="6078960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3432115" y="6117060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52251"/>
              </p:ext>
            </p:extLst>
          </p:nvPr>
        </p:nvGraphicFramePr>
        <p:xfrm>
          <a:off x="381688" y="2047395"/>
          <a:ext cx="7029963" cy="298250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93444"/>
                <a:gridCol w="957858"/>
                <a:gridCol w="3056442"/>
                <a:gridCol w="905612"/>
                <a:gridCol w="818534"/>
                <a:gridCol w="798073"/>
              </a:tblGrid>
              <a:tr h="24854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21354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자질 및 태도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직군태도</a:t>
                      </a:r>
                      <a:r>
                        <a:rPr lang="ko-KR" altLang="en-US" sz="600" dirty="0" smtClean="0"/>
                        <a:t> 및 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지원직군으로서의 </a:t>
                      </a:r>
                      <a:r>
                        <a:rPr lang="ko-KR" altLang="en-US" sz="600" dirty="0" smtClean="0"/>
                        <a:t>직무범위 및 역할을 잘 이행하고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팀내에 발생되는 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</a:t>
                      </a:r>
                      <a:r>
                        <a:rPr lang="ko-KR" altLang="en-US" sz="600" smtClean="0"/>
                        <a:t>각종 보조업무 등을 적극적이고 즐거운 태도로 수행하며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ko-KR" altLang="en-US" sz="600" dirty="0" smtClean="0"/>
                        <a:t> </a:t>
                      </a: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나이 </a:t>
                      </a:r>
                      <a:r>
                        <a:rPr lang="ko-KR" altLang="en-US" sz="600" dirty="0" smtClean="0"/>
                        <a:t>및 근속 연수와 과소에 구애 없이 팀원들의 업무수행에 </a:t>
                      </a:r>
                      <a:r>
                        <a:rPr lang="ko-KR" altLang="en-US" sz="600" smtClean="0"/>
                        <a:t>요구되는 업무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 </a:t>
                      </a:r>
                      <a:r>
                        <a:rPr lang="ko-KR" altLang="en-US" sz="600" smtClean="0"/>
                        <a:t>지원 </a:t>
                      </a:r>
                      <a:r>
                        <a:rPr lang="ko-KR" altLang="en-US" sz="600" dirty="0" smtClean="0"/>
                        <a:t>및 서비스를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팀원간에 적극적인 의사소통을 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기업관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</a:t>
                      </a:r>
                      <a:r>
                        <a:rPr lang="ko-KR" altLang="en-US" sz="600" baseline="0" smtClean="0"/>
                        <a:t> 개인의 안위에 치우치지 않고</a:t>
                      </a:r>
                      <a:r>
                        <a:rPr lang="en-US" altLang="ko-KR" sz="600" baseline="0" dirty="0" smtClean="0"/>
                        <a:t>, </a:t>
                      </a:r>
                      <a:r>
                        <a:rPr lang="ko-KR" altLang="en-US" sz="600" baseline="0" smtClean="0"/>
                        <a:t>회사의 안정</a:t>
                      </a:r>
                      <a:r>
                        <a:rPr lang="en-US" altLang="ko-KR" sz="600" baseline="0" dirty="0" smtClean="0"/>
                        <a:t>/</a:t>
                      </a:r>
                      <a:r>
                        <a:rPr lang="ko-KR" altLang="en-US" sz="600" baseline="0" smtClean="0"/>
                        <a:t>성장과 더불어 개인발전을 추구하며</a:t>
                      </a:r>
                      <a:r>
                        <a:rPr lang="en-US" altLang="ko-KR" sz="600" baseline="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  </a:t>
                      </a:r>
                      <a:r>
                        <a:rPr lang="ko-KR" altLang="en-US" sz="600" smtClean="0"/>
                        <a:t>회사의 전략방침에 적극적으로 참여한다</a:t>
                      </a:r>
                      <a:r>
                        <a:rPr lang="en-US" altLang="ko-KR" sz="600" dirty="0" smtClean="0"/>
                        <a:t>.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또한 </a:t>
                      </a:r>
                      <a:r>
                        <a:rPr lang="ko-KR" altLang="en-US" sz="600" dirty="0" smtClean="0"/>
                        <a:t>공과 사를 잘 구분하고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규정의 준수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회사재산의 사적 이용을 하지 않는다</a:t>
                      </a:r>
                      <a:r>
                        <a:rPr lang="en-US" altLang="ko-KR" sz="600" dirty="0" smtClean="0"/>
                        <a:t>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rowSpan="3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업적</a:t>
                      </a:r>
                      <a:endParaRPr lang="ko-KR" altLang="en-US" sz="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업무주도성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업무지시를 기다리기 보다는 업무를 주도적으로 파악하고 추진하며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지속적으로 업무를 개선하려는 적극적인 자세를 가지며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자신의 업무 능력</a:t>
                      </a:r>
                      <a:r>
                        <a:rPr lang="ko-KR" altLang="en-US" sz="600" baseline="0" smtClean="0"/>
                        <a:t> </a:t>
                      </a:r>
                      <a:endParaRPr lang="en-US" altLang="ko-KR" sz="600" baseline="0" dirty="0" smtClean="0"/>
                    </a:p>
                    <a:p>
                      <a:pPr algn="l" latinLnBrk="1"/>
                      <a:r>
                        <a:rPr lang="ko-KR" altLang="en-US" sz="600" baseline="0" dirty="0" smtClean="0"/>
                        <a:t>   개발을 위해 노력한다</a:t>
                      </a:r>
                      <a:r>
                        <a:rPr lang="en-US" altLang="ko-KR" sz="600" baseline="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직무충실도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정규 근로시간 내에 성실하게 최선을 다하여 업무에 집중하여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ko-KR" altLang="en-US" sz="600" dirty="0" smtClean="0"/>
                        <a:t>  맡은바 업무를 충실히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업무정확성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업무를 완결함에 있어 실수 없이 정확하게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적기에 완수하며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업무진행 경과 등에 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대해 상사에게 수시로 보고</a:t>
                      </a:r>
                      <a:r>
                        <a:rPr lang="en-US" altLang="ko-KR" sz="600" dirty="0" smtClean="0"/>
                        <a:t>, F/B</a:t>
                      </a:r>
                      <a:r>
                        <a:rPr lang="ko-KR" altLang="en-US" sz="600" smtClean="0"/>
                        <a:t>을 받는다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07505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7"/>
            <a:ext cx="7334685" cy="607721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1160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면수습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154744"/>
              </p:ext>
            </p:extLst>
          </p:nvPr>
        </p:nvGraphicFramePr>
        <p:xfrm>
          <a:off x="381842" y="2032946"/>
          <a:ext cx="7029809" cy="15544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88248"/>
                <a:gridCol w="3670737"/>
                <a:gridCol w="1335412"/>
                <a:gridCol w="133541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 </a:t>
                      </a:r>
                      <a:r>
                        <a:rPr lang="ko-KR" altLang="en-US" sz="600" dirty="0" smtClean="0"/>
                        <a:t>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업무지식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업무수행과 관련한 실무지식 및 과련 지식의 습득 수준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이해 판단력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지시사항 및 문제 상황에 대한 핵심 파악 능력과 신속 정확한 상황대처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Comm. </a:t>
                      </a:r>
                      <a:r>
                        <a:rPr lang="ko-KR" altLang="en-US" sz="600" smtClean="0"/>
                        <a:t>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업무수행에 필요한 용어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개념 등에 대한 이해도 및 이를 구두와 문서로 표현하는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B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 추진력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가시적인 성과를 낼 수 있는 능력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 개발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업무역량 향상을 위한 노력 및 개선 정도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외국어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경영지식 포함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표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969211"/>
              </p:ext>
            </p:extLst>
          </p:nvPr>
        </p:nvGraphicFramePr>
        <p:xfrm>
          <a:off x="381991" y="3683869"/>
          <a:ext cx="7021605" cy="88813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63284"/>
                <a:gridCol w="2575196"/>
                <a:gridCol w="278312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</a:t>
                      </a:r>
                      <a:r>
                        <a:rPr lang="ko-KR" altLang="en-US" sz="6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baseline="0" dirty="0" smtClean="0"/>
                        <a:t> 건의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      ●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    ○ 일정기간 보류</a:t>
                      </a:r>
                      <a:endParaRPr lang="en-US" altLang="ko-KR" sz="60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      ○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불가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해고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394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종합의견 내용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………………………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6" name="모서리가 둥근 직사각형 45"/>
          <p:cNvSpPr/>
          <p:nvPr/>
        </p:nvSpPr>
        <p:spPr>
          <a:xfrm>
            <a:off x="4670855" y="4254261"/>
            <a:ext cx="2694226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 flipH="1">
            <a:off x="7254522" y="4461705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7292621" y="4499805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05574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42627" y="2722660"/>
            <a:ext cx="30267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Admin (</a:t>
            </a:r>
            <a:r>
              <a:rPr lang="ko-KR" altLang="en-US" sz="3200" smtClean="0">
                <a:latin typeface="+mn-ea"/>
              </a:rPr>
              <a:t>관리자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9432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236272"/>
              </p:ext>
            </p:extLst>
          </p:nvPr>
        </p:nvGraphicFramePr>
        <p:xfrm>
          <a:off x="64960" y="651610"/>
          <a:ext cx="1261332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133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</a:t>
                      </a:r>
                      <a:r>
                        <a:rPr lang="ko-KR" altLang="en-US" sz="700" smtClean="0"/>
                        <a:t>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866481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486133"/>
              </p:ext>
            </p:extLst>
          </p:nvPr>
        </p:nvGraphicFramePr>
        <p:xfrm>
          <a:off x="64960" y="651610"/>
          <a:ext cx="1261332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133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</a:t>
                      </a:r>
                      <a:r>
                        <a:rPr lang="en-US" altLang="ko-KR" sz="700" dirty="0" smtClean="0"/>
                        <a:t>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</a:t>
                      </a:r>
                      <a:r>
                        <a:rPr lang="ko-KR" altLang="en-US" sz="700" smtClean="0"/>
                        <a:t>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0486" y="691948"/>
            <a:ext cx="6132843" cy="280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27736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175" cap="flat" cmpd="sng" algn="ctr">
          <a:solidFill>
            <a:schemeClr val="tx1"/>
          </a:solidFill>
          <a:prstDash val="solid"/>
        </a:ln>
        <a:effectLst/>
      </a:spPr>
      <a:bodyPr lIns="0" tIns="0" rIns="0" bIns="0" rtlCol="0" anchor="ctr"/>
      <a:lstStyle>
        <a:defPPr marL="0" marR="0" indent="0" algn="ctr" defTabSz="91440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700" b="1" i="0" u="none" strike="noStrike" kern="0" cap="none" spc="0" normalizeH="0" baseline="0" noProof="0" smtClean="0">
            <a:ln>
              <a:noFill/>
            </a:ln>
            <a:solidFill>
              <a:sysClr val="window" lastClr="FFFFFF"/>
            </a:solidFill>
            <a:effectLst/>
            <a:uLnTx/>
            <a:uFillTx/>
            <a:latin typeface="맑은 고딕" pitchFamily="50" charset="-127"/>
            <a:ea typeface="맑은 고딕" pitchFamily="50" charset="-127"/>
            <a:cs typeface="+mn-cs"/>
          </a:defRPr>
        </a:defPPr>
      </a:lstStyle>
    </a:spDef>
    <a:lnDef>
      <a:spPr>
        <a:ln>
          <a:solidFill>
            <a:schemeClr val="bg1">
              <a:lumMod val="50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800" dirty="0" smtClean="0">
            <a:latin typeface="+mn-ea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39366</TotalTime>
  <Pages>166</Pages>
  <Words>20469</Words>
  <Characters>0</Characters>
  <Application>Microsoft Office PowerPoint</Application>
  <DocSecurity>0</DocSecurity>
  <PresentationFormat>A4 용지(210x297mm)</PresentationFormat>
  <Lines>0</Lines>
  <Paragraphs>7544</Paragraphs>
  <Slides>95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9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95</vt:i4>
      </vt:variant>
    </vt:vector>
  </HeadingPairs>
  <TitlesOfParts>
    <vt:vector size="112" baseType="lpstr">
      <vt:lpstr>나눔스퀘어</vt:lpstr>
      <vt:lpstr>맑은 고딕</vt:lpstr>
      <vt:lpstr>바탕</vt:lpstr>
      <vt:lpstr>Arial</vt:lpstr>
      <vt:lpstr>Calibri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Office 테마</vt:lpstr>
      <vt:lpstr>디자인 사용자 지정</vt:lpstr>
      <vt:lpstr>4_디자인 사용자 지정</vt:lpstr>
      <vt:lpstr>5_디자인 사용자 지정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CharactersWithSpaces>0</CharactersWithSpaces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1579</cp:revision>
  <cp:lastPrinted>2020-12-04T02:33:34Z</cp:lastPrinted>
  <dcterms:modified xsi:type="dcterms:W3CDTF">2021-11-12T10:01:03Z</dcterms:modified>
</cp:coreProperties>
</file>