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4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5.xml" ContentType="application/vnd.openxmlformats-officedocument.theme+xml"/>
  <Override PartName="/ppt/slideLayouts/slideLayout14.xml" ContentType="application/vnd.openxmlformats-officedocument.presentationml.slideLayout+xml"/>
  <Override PartName="/ppt/theme/theme6.xml" ContentType="application/vnd.openxmlformats-officedocument.theme+xml"/>
  <Override PartName="/ppt/slideLayouts/slideLayout15.xml" ContentType="application/vnd.openxmlformats-officedocument.presentationml.slideLayout+xml"/>
  <Override PartName="/ppt/theme/theme7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80" r:id="rId1"/>
    <p:sldMasterId id="2147483781" r:id="rId2"/>
    <p:sldMasterId id="2147483782" r:id="rId3"/>
    <p:sldMasterId id="2147483783" r:id="rId4"/>
    <p:sldMasterId id="2147483784" r:id="rId5"/>
    <p:sldMasterId id="2147483785" r:id="rId6"/>
    <p:sldMasterId id="2147483786" r:id="rId7"/>
    <p:sldMasterId id="2147483793" r:id="rId8"/>
  </p:sldMasterIdLst>
  <p:notesMasterIdLst>
    <p:notesMasterId r:id="rId91"/>
  </p:notesMasterIdLst>
  <p:handoutMasterIdLst>
    <p:handoutMasterId r:id="rId92"/>
  </p:handoutMasterIdLst>
  <p:sldIdLst>
    <p:sldId id="425" r:id="rId9"/>
    <p:sldId id="583" r:id="rId10"/>
    <p:sldId id="973" r:id="rId11"/>
    <p:sldId id="1431" r:id="rId12"/>
    <p:sldId id="1434" r:id="rId13"/>
    <p:sldId id="1440" r:id="rId14"/>
    <p:sldId id="1522" r:id="rId15"/>
    <p:sldId id="1435" r:id="rId16"/>
    <p:sldId id="1443" r:id="rId17"/>
    <p:sldId id="1445" r:id="rId18"/>
    <p:sldId id="1446" r:id="rId19"/>
    <p:sldId id="1523" r:id="rId20"/>
    <p:sldId id="1524" r:id="rId21"/>
    <p:sldId id="1450" r:id="rId22"/>
    <p:sldId id="1527" r:id="rId23"/>
    <p:sldId id="1528" r:id="rId24"/>
    <p:sldId id="1529" r:id="rId25"/>
    <p:sldId id="1530" r:id="rId26"/>
    <p:sldId id="1428" r:id="rId27"/>
    <p:sldId id="1454" r:id="rId28"/>
    <p:sldId id="1455" r:id="rId29"/>
    <p:sldId id="1459" r:id="rId30"/>
    <p:sldId id="1460" r:id="rId31"/>
    <p:sldId id="1532" r:id="rId32"/>
    <p:sldId id="1464" r:id="rId33"/>
    <p:sldId id="1465" r:id="rId34"/>
    <p:sldId id="1466" r:id="rId35"/>
    <p:sldId id="1468" r:id="rId36"/>
    <p:sldId id="1469" r:id="rId37"/>
    <p:sldId id="1470" r:id="rId38"/>
    <p:sldId id="1472" r:id="rId39"/>
    <p:sldId id="1533" r:id="rId40"/>
    <p:sldId id="1487" r:id="rId41"/>
    <p:sldId id="1481" r:id="rId42"/>
    <p:sldId id="1485" r:id="rId43"/>
    <p:sldId id="1486" r:id="rId44"/>
    <p:sldId id="1385" r:id="rId45"/>
    <p:sldId id="1387" r:id="rId46"/>
    <p:sldId id="1496" r:id="rId47"/>
    <p:sldId id="1497" r:id="rId48"/>
    <p:sldId id="1388" r:id="rId49"/>
    <p:sldId id="1535" r:id="rId50"/>
    <p:sldId id="1498" r:id="rId51"/>
    <p:sldId id="1392" r:id="rId52"/>
    <p:sldId id="1393" r:id="rId53"/>
    <p:sldId id="1499" r:id="rId54"/>
    <p:sldId id="1396" r:id="rId55"/>
    <p:sldId id="1397" r:id="rId56"/>
    <p:sldId id="1419" r:id="rId57"/>
    <p:sldId id="1420" r:id="rId58"/>
    <p:sldId id="1411" r:id="rId59"/>
    <p:sldId id="1500" r:id="rId60"/>
    <p:sldId id="1408" r:id="rId61"/>
    <p:sldId id="1409" r:id="rId62"/>
    <p:sldId id="1422" r:id="rId63"/>
    <p:sldId id="1423" r:id="rId64"/>
    <p:sldId id="1416" r:id="rId65"/>
    <p:sldId id="1501" r:id="rId66"/>
    <p:sldId id="1413" r:id="rId67"/>
    <p:sldId id="1414" r:id="rId68"/>
    <p:sldId id="1475" r:id="rId69"/>
    <p:sldId id="1476" r:id="rId70"/>
    <p:sldId id="1494" r:id="rId71"/>
    <p:sldId id="1490" r:id="rId72"/>
    <p:sldId id="1491" r:id="rId73"/>
    <p:sldId id="1505" r:id="rId74"/>
    <p:sldId id="1503" r:id="rId75"/>
    <p:sldId id="1504" r:id="rId76"/>
    <p:sldId id="1506" r:id="rId77"/>
    <p:sldId id="1507" r:id="rId78"/>
    <p:sldId id="1508" r:id="rId79"/>
    <p:sldId id="1509" r:id="rId80"/>
    <p:sldId id="1510" r:id="rId81"/>
    <p:sldId id="1513" r:id="rId82"/>
    <p:sldId id="1515" r:id="rId83"/>
    <p:sldId id="1516" r:id="rId84"/>
    <p:sldId id="1512" r:id="rId85"/>
    <p:sldId id="1517" r:id="rId86"/>
    <p:sldId id="1511" r:id="rId87"/>
    <p:sldId id="1518" r:id="rId88"/>
    <p:sldId id="1519" r:id="rId89"/>
    <p:sldId id="1520" r:id="rId90"/>
  </p:sldIdLst>
  <p:sldSz cx="9906000" cy="6858000" type="A4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5" pos="6240" userDrawn="1">
          <p15:clr>
            <a:srgbClr val="A4A3A4"/>
          </p15:clr>
        </p15:guide>
        <p15:guide id="39" orient="horz" pos="3861" userDrawn="1">
          <p15:clr>
            <a:srgbClr val="A4A3A4"/>
          </p15:clr>
        </p15:guide>
        <p15:guide id="41" orient="horz" pos="391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pos="1258" userDrawn="1">
          <p15:clr>
            <a:srgbClr val="A4A3A4"/>
          </p15:clr>
        </p15:guide>
        <p15:guide id="2" pos="4093" userDrawn="1">
          <p15:clr>
            <a:srgbClr val="A4A3A4"/>
          </p15:clr>
        </p15:guide>
        <p15:guide id="3" orient="horz" pos="2158" userDrawn="1">
          <p15:clr>
            <a:srgbClr val="A4A3A4"/>
          </p15:clr>
        </p15:guide>
        <p15:guide id="4" orient="horz" pos="109" userDrawn="1">
          <p15:clr>
            <a:srgbClr val="A4A3A4"/>
          </p15:clr>
        </p15:guide>
        <p15:guide id="5" orient="horz" pos="2264" userDrawn="1">
          <p15:clr>
            <a:srgbClr val="A4A3A4"/>
          </p15:clr>
        </p15:guide>
        <p15:guide id="6" orient="horz" pos="820" userDrawn="1">
          <p15:clr>
            <a:srgbClr val="A4A3A4"/>
          </p15:clr>
        </p15:guide>
        <p15:guide id="7" orient="horz" pos="389" userDrawn="1">
          <p15:clr>
            <a:srgbClr val="A4A3A4"/>
          </p15:clr>
        </p15:guide>
        <p15:guide id="8" orient="horz" pos="247" userDrawn="1">
          <p15:clr>
            <a:srgbClr val="A4A3A4"/>
          </p15:clr>
        </p15:guide>
        <p15:guide id="9" pos="3123" userDrawn="1">
          <p15:clr>
            <a:srgbClr val="A4A3A4"/>
          </p15:clr>
        </p15:guide>
        <p15:guide id="10" pos="5860" userDrawn="1">
          <p15:clr>
            <a:srgbClr val="A4A3A4"/>
          </p15:clr>
        </p15:guide>
        <p15:guide id="11" pos="6069" userDrawn="1">
          <p15:clr>
            <a:srgbClr val="A4A3A4"/>
          </p15:clr>
        </p15:guide>
        <p15:guide id="12" orient="horz" pos="1690" userDrawn="1">
          <p15:clr>
            <a:srgbClr val="A4A3A4"/>
          </p15:clr>
        </p15:guide>
        <p15:guide id="13" orient="horz" pos="1273" userDrawn="1">
          <p15:clr>
            <a:srgbClr val="A4A3A4"/>
          </p15:clr>
        </p15:guide>
        <p15:guide id="14" orient="horz" pos="2468" userDrawn="1">
          <p15:clr>
            <a:srgbClr val="A4A3A4"/>
          </p15:clr>
        </p15:guide>
        <p15:guide id="15" orient="horz" pos="26" userDrawn="1">
          <p15:clr>
            <a:srgbClr val="A4A3A4"/>
          </p15:clr>
        </p15:guide>
        <p15:guide id="16" orient="horz" pos="242" userDrawn="1">
          <p15:clr>
            <a:srgbClr val="A4A3A4"/>
          </p15:clr>
        </p15:guide>
        <p15:guide id="17" orient="horz" pos="3100" userDrawn="1">
          <p15:clr>
            <a:srgbClr val="A4A3A4"/>
          </p15:clr>
        </p15:guide>
        <p15:guide id="18" orient="horz" pos="3972" userDrawn="1">
          <p15:clr>
            <a:srgbClr val="A4A3A4"/>
          </p15:clr>
        </p15:guide>
        <p15:guide id="19" orient="horz" pos="4039" userDrawn="1">
          <p15:clr>
            <a:srgbClr val="A4A3A4"/>
          </p15:clr>
        </p15:guide>
        <p15:guide id="20" pos="3716" userDrawn="1">
          <p15:clr>
            <a:srgbClr val="A4A3A4"/>
          </p15:clr>
        </p15:guide>
        <p15:guide id="21" pos="3408" userDrawn="1">
          <p15:clr>
            <a:srgbClr val="A4A3A4"/>
          </p15:clr>
        </p15:guide>
        <p15:guide id="22" orient="horz" pos="49" userDrawn="1">
          <p15:clr>
            <a:srgbClr val="A4A3A4"/>
          </p15:clr>
        </p15:guide>
        <p15:guide id="23" orient="horz" pos="265" userDrawn="1">
          <p15:clr>
            <a:srgbClr val="A4A3A4"/>
          </p15:clr>
        </p15:guide>
        <p15:guide id="24" orient="horz" pos="162" userDrawn="1">
          <p15:clr>
            <a:srgbClr val="A4A3A4"/>
          </p15:clr>
        </p15:guide>
        <p15:guide id="25" orient="horz" pos="979" userDrawn="1">
          <p15:clr>
            <a:srgbClr val="A4A3A4"/>
          </p15:clr>
        </p15:guide>
        <p15:guide id="26" pos="1372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FF5050"/>
    <a:srgbClr val="FFCC66"/>
    <a:srgbClr val="9933FF"/>
    <a:srgbClr val="7F7F7F"/>
    <a:srgbClr val="00B0F0"/>
    <a:srgbClr val="FF9900"/>
    <a:srgbClr val="CC00CC"/>
    <a:srgbClr val="FF9999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1E4AEA4-8DFA-4A89-87EB-49C32662AFE0}" styleName="보통 스타일 2 - 강조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보통 스타일 2 - 강조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889" autoAdjust="0"/>
    <p:restoredTop sz="96429" autoAdjust="0"/>
  </p:normalViewPr>
  <p:slideViewPr>
    <p:cSldViewPr snapToGrid="0" snapToObjects="1">
      <p:cViewPr varScale="1">
        <p:scale>
          <a:sx n="116" d="100"/>
          <a:sy n="116" d="100"/>
        </p:scale>
        <p:origin x="1632" y="108"/>
      </p:cViewPr>
      <p:guideLst>
        <p:guide pos="6240"/>
        <p:guide orient="horz" pos="3861"/>
        <p:guide orient="horz" pos="391"/>
      </p:guideLst>
    </p:cSldViewPr>
  </p:slideViewPr>
  <p:notesTextViewPr>
    <p:cViewPr>
      <p:scale>
        <a:sx n="75" d="100"/>
        <a:sy n="75" d="100"/>
      </p:scale>
      <p:origin x="0" y="0"/>
    </p:cViewPr>
  </p:notesTextViewPr>
  <p:notesViewPr>
    <p:cSldViewPr snapToGrid="0" snapToObjects="1">
      <p:cViewPr varScale="1">
        <p:scale>
          <a:sx n="85" d="100"/>
          <a:sy n="85" d="100"/>
        </p:scale>
        <p:origin x="3906" y="102"/>
      </p:cViewPr>
      <p:guideLst>
        <p:guide pos="1258"/>
        <p:guide pos="4093"/>
        <p:guide orient="horz" pos="2158"/>
        <p:guide orient="horz" pos="109"/>
        <p:guide orient="horz" pos="2264"/>
        <p:guide orient="horz" pos="820"/>
        <p:guide orient="horz" pos="389"/>
        <p:guide orient="horz" pos="247"/>
        <p:guide pos="3123"/>
        <p:guide pos="5860"/>
        <p:guide pos="6069"/>
        <p:guide orient="horz" pos="1690"/>
        <p:guide orient="horz" pos="1273"/>
        <p:guide orient="horz" pos="2468"/>
        <p:guide orient="horz" pos="26"/>
        <p:guide orient="horz" pos="242"/>
        <p:guide orient="horz" pos="3100"/>
        <p:guide orient="horz" pos="3972"/>
        <p:guide orient="horz" pos="4039"/>
        <p:guide pos="3716"/>
        <p:guide pos="3408"/>
        <p:guide orient="horz" pos="49"/>
        <p:guide orient="horz" pos="265"/>
        <p:guide orient="horz" pos="162"/>
        <p:guide orient="horz" pos="979"/>
        <p:guide pos="1372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63" Type="http://schemas.openxmlformats.org/officeDocument/2006/relationships/slide" Target="slides/slide55.xml"/><Relationship Id="rId68" Type="http://schemas.openxmlformats.org/officeDocument/2006/relationships/slide" Target="slides/slide60.xml"/><Relationship Id="rId76" Type="http://schemas.openxmlformats.org/officeDocument/2006/relationships/slide" Target="slides/slide68.xml"/><Relationship Id="rId84" Type="http://schemas.openxmlformats.org/officeDocument/2006/relationships/slide" Target="slides/slide76.xml"/><Relationship Id="rId89" Type="http://schemas.openxmlformats.org/officeDocument/2006/relationships/slide" Target="slides/slide81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3.xml"/><Relationship Id="rId92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66" Type="http://schemas.openxmlformats.org/officeDocument/2006/relationships/slide" Target="slides/slide58.xml"/><Relationship Id="rId74" Type="http://schemas.openxmlformats.org/officeDocument/2006/relationships/slide" Target="slides/slide66.xml"/><Relationship Id="rId79" Type="http://schemas.openxmlformats.org/officeDocument/2006/relationships/slide" Target="slides/slide71.xml"/><Relationship Id="rId87" Type="http://schemas.openxmlformats.org/officeDocument/2006/relationships/slide" Target="slides/slide79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90" Type="http://schemas.openxmlformats.org/officeDocument/2006/relationships/slide" Target="slides/slide82.xml"/><Relationship Id="rId95" Type="http://schemas.openxmlformats.org/officeDocument/2006/relationships/theme" Target="theme/theme1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slide" Target="slides/slide56.xml"/><Relationship Id="rId69" Type="http://schemas.openxmlformats.org/officeDocument/2006/relationships/slide" Target="slides/slide61.xml"/><Relationship Id="rId77" Type="http://schemas.openxmlformats.org/officeDocument/2006/relationships/slide" Target="slides/slide69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80" Type="http://schemas.openxmlformats.org/officeDocument/2006/relationships/slide" Target="slides/slide72.xml"/><Relationship Id="rId85" Type="http://schemas.openxmlformats.org/officeDocument/2006/relationships/slide" Target="slides/slide77.xml"/><Relationship Id="rId9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67" Type="http://schemas.openxmlformats.org/officeDocument/2006/relationships/slide" Target="slides/slide59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slide" Target="slides/slide54.xml"/><Relationship Id="rId70" Type="http://schemas.openxmlformats.org/officeDocument/2006/relationships/slide" Target="slides/slide62.xml"/><Relationship Id="rId75" Type="http://schemas.openxmlformats.org/officeDocument/2006/relationships/slide" Target="slides/slide67.xml"/><Relationship Id="rId83" Type="http://schemas.openxmlformats.org/officeDocument/2006/relationships/slide" Target="slides/slide75.xml"/><Relationship Id="rId88" Type="http://schemas.openxmlformats.org/officeDocument/2006/relationships/slide" Target="slides/slide80.xml"/><Relationship Id="rId91" Type="http://schemas.openxmlformats.org/officeDocument/2006/relationships/notesMaster" Target="notesMasters/notesMaster1.xml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slide" Target="slides/slide52.xml"/><Relationship Id="rId65" Type="http://schemas.openxmlformats.org/officeDocument/2006/relationships/slide" Target="slides/slide57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81" Type="http://schemas.openxmlformats.org/officeDocument/2006/relationships/slide" Target="slides/slide73.xml"/><Relationship Id="rId86" Type="http://schemas.openxmlformats.org/officeDocument/2006/relationships/slide" Target="slides/slide78.xml"/><Relationship Id="rId9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7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2021-11-30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2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7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7" y="2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2021-11-30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48225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05" tIns="45802" rIns="91605" bIns="45802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8" y="4782842"/>
            <a:ext cx="5444486" cy="3914677"/>
          </a:xfrm>
          <a:prstGeom prst="rect">
            <a:avLst/>
          </a:prstGeom>
        </p:spPr>
        <p:txBody>
          <a:bodyPr vert="horz" lIns="91605" tIns="45802" rIns="91605" bIns="45802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2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7" y="9441657"/>
            <a:ext cx="2949893" cy="497683"/>
          </a:xfrm>
          <a:prstGeom prst="rect">
            <a:avLst/>
          </a:prstGeom>
        </p:spPr>
        <p:txBody>
          <a:bodyPr vert="horz" lIns="91605" tIns="45802" rIns="91605" bIns="45802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93880072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664544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2316577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4695117" y="429091"/>
            <a:ext cx="158990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HR</a:t>
            </a:r>
            <a:r>
              <a:rPr lang="ko-KR" altLang="en-US" sz="700" smtClean="0">
                <a:latin typeface="+mn-ea"/>
              </a:rPr>
              <a:t>그룹 </a:t>
            </a:r>
            <a:r>
              <a:rPr lang="en-US" altLang="ko-KR" sz="700" dirty="0" smtClean="0">
                <a:latin typeface="+mn-ea"/>
              </a:rPr>
              <a:t>/ </a:t>
            </a:r>
            <a:r>
              <a:rPr lang="ko-KR" altLang="en-US" sz="700" smtClean="0">
                <a:latin typeface="+mn-ea"/>
              </a:rPr>
              <a:t>최일영님</a:t>
            </a:r>
            <a:r>
              <a:rPr lang="en-US" altLang="ko-KR" sz="700" dirty="0" smtClean="0">
                <a:latin typeface="+mn-ea"/>
              </a:rPr>
              <a:t>! </a:t>
            </a:r>
            <a:r>
              <a:rPr lang="ko-KR" altLang="en-US" sz="700" smtClean="0">
                <a:latin typeface="+mn-ea"/>
              </a:rPr>
              <a:t>환영합니다</a:t>
            </a:r>
            <a:r>
              <a:rPr lang="en-US" altLang="ko-KR" sz="700" dirty="0" smtClean="0">
                <a:latin typeface="+mn-ea"/>
              </a:rPr>
              <a:t>.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6225621" y="442167"/>
            <a:ext cx="529899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로그아웃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" name="모서리가 둥근 직사각형 11"/>
          <p:cNvSpPr/>
          <p:nvPr userDrawn="1"/>
        </p:nvSpPr>
        <p:spPr>
          <a:xfrm>
            <a:off x="6797148" y="442167"/>
            <a:ext cx="792000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700" kern="0" dirty="0" smtClean="0">
                <a:solidFill>
                  <a:prstClr val="black"/>
                </a:solidFill>
                <a:latin typeface="맑은 고딕" pitchFamily="50" charset="-127"/>
              </a:rPr>
              <a:t>Admin</a:t>
            </a:r>
            <a:endParaRPr lang="ko-KR" altLang="en-US" sz="700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84732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79921715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2316577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5756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789404721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65282" y="6647646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2316577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7253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5803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770742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dirty="0">
              <a:solidFill>
                <a:prstClr val="white"/>
              </a:solidFill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52769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dirty="0">
              <a:solidFill>
                <a:prstClr val="white"/>
              </a:solidFill>
            </a:endParaRPr>
          </a:p>
        </p:txBody>
      </p:sp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86512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6826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075619916"/>
              </p:ext>
            </p:extLst>
          </p:nvPr>
        </p:nvGraphicFramePr>
        <p:xfrm>
          <a:off x="7701094" y="358043"/>
          <a:ext cx="2147756" cy="6432225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3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32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3585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32225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953499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66628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4952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44791697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507099108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04354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6969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45080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cxnSp>
        <p:nvCxnSpPr>
          <p:cNvPr id="7" name="직선 연결선 6"/>
          <p:cNvCxnSpPr/>
          <p:nvPr userDrawn="1"/>
        </p:nvCxnSpPr>
        <p:spPr>
          <a:xfrm>
            <a:off x="57150" y="644976"/>
            <a:ext cx="759361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295" y="426757"/>
            <a:ext cx="315005" cy="178514"/>
          </a:xfrm>
          <a:prstGeom prst="rect">
            <a:avLst/>
          </a:prstGeom>
        </p:spPr>
      </p:pic>
      <p:sp>
        <p:nvSpPr>
          <p:cNvPr id="9" name="TextBox 8"/>
          <p:cNvSpPr txBox="1"/>
          <p:nvPr userDrawn="1"/>
        </p:nvSpPr>
        <p:spPr>
          <a:xfrm>
            <a:off x="4695117" y="429091"/>
            <a:ext cx="158990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dirty="0" smtClean="0">
                <a:latin typeface="+mn-ea"/>
              </a:rPr>
              <a:t>HR</a:t>
            </a:r>
            <a:r>
              <a:rPr lang="ko-KR" altLang="en-US" sz="700" smtClean="0">
                <a:latin typeface="+mn-ea"/>
              </a:rPr>
              <a:t>그룹 </a:t>
            </a:r>
            <a:r>
              <a:rPr lang="en-US" altLang="ko-KR" sz="700" dirty="0" smtClean="0">
                <a:latin typeface="+mn-ea"/>
              </a:rPr>
              <a:t>/ </a:t>
            </a:r>
            <a:r>
              <a:rPr lang="ko-KR" altLang="en-US" sz="700" smtClean="0">
                <a:latin typeface="+mn-ea"/>
              </a:rPr>
              <a:t>최일영님</a:t>
            </a:r>
            <a:r>
              <a:rPr lang="en-US" altLang="ko-KR" sz="700" dirty="0" smtClean="0">
                <a:latin typeface="+mn-ea"/>
              </a:rPr>
              <a:t>! </a:t>
            </a:r>
            <a:r>
              <a:rPr lang="ko-KR" altLang="en-US" sz="700" smtClean="0">
                <a:latin typeface="+mn-ea"/>
              </a:rPr>
              <a:t>환영합니다</a:t>
            </a:r>
            <a:r>
              <a:rPr lang="en-US" altLang="ko-KR" sz="700" dirty="0" smtClean="0">
                <a:latin typeface="+mn-ea"/>
              </a:rPr>
              <a:t>. 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6225621" y="442167"/>
            <a:ext cx="529899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kern="0" dirty="0" smtClean="0">
                <a:latin typeface="맑은 고딕" pitchFamily="50" charset="-127"/>
                <a:ea typeface="맑은 고딕" pitchFamily="50" charset="-127"/>
              </a:rPr>
              <a:t>로그아웃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6797148" y="442167"/>
            <a:ext cx="792000" cy="156519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700" kern="0" dirty="0" smtClean="0">
                <a:solidFill>
                  <a:prstClr val="black"/>
                </a:solidFill>
                <a:latin typeface="맑은 고딕" pitchFamily="50" charset="-127"/>
              </a:rPr>
              <a:t>Admin</a:t>
            </a:r>
            <a:endParaRPr lang="ko-KR" altLang="en-US" sz="700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77931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jpe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jpeg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jpeg"/><Relationship Id="rId5" Type="http://schemas.openxmlformats.org/officeDocument/2006/relationships/image" Target="../media/image3.png"/><Relationship Id="rId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5" Type="http://schemas.openxmlformats.org/officeDocument/2006/relationships/slideLayout" Target="../slideLayouts/slideLayout12.xml"/><Relationship Id="rId4" Type="http://schemas.openxmlformats.org/officeDocument/2006/relationships/slideLayout" Target="../slideLayouts/slideLayout11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4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.png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.jpeg"/><Relationship Id="rId5" Type="http://schemas.openxmlformats.org/officeDocument/2006/relationships/image" Target="../media/image3.png"/><Relationship Id="rId4" Type="http://schemas.openxmlformats.org/officeDocument/2006/relationships/theme" Target="../theme/theme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62830" y="6580554"/>
            <a:ext cx="40139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15" name="그림 14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4783083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9285" y="993959"/>
            <a:ext cx="4572278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327872" y="1118521"/>
            <a:ext cx="9305075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739" y="6531672"/>
            <a:ext cx="424886" cy="28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092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81" r:id="rId2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5"/>
            <a:ext cx="9906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4" y="6468533"/>
            <a:ext cx="549596" cy="372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791" r:id="rId2"/>
    <p:sldLayoutId id="2147483792" r:id="rId3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6391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787" r:id="rId2"/>
    <p:sldLayoutId id="2147483667" r:id="rId3"/>
    <p:sldLayoutId id="2147483668" r:id="rId4"/>
    <p:sldLayoutId id="2147483669" r:id="rId5"/>
    <p:sldLayoutId id="2147483666" r:id="rId6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79"/>
            <a:ext cx="9906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5"/>
            <a:ext cx="9906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prstClr val="white"/>
              </a:solidFill>
            </a:endParaRPr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44" y="6468533"/>
            <a:ext cx="549596" cy="372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543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1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1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7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image" Target="../media/image24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openxmlformats.org/officeDocument/2006/relationships/image" Target="../media/image21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image" Target="../media/image24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5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8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.xml"/><Relationship Id="rId7" Type="http://schemas.openxmlformats.org/officeDocument/2006/relationships/image" Target="../media/image18.jpeg"/><Relationship Id="rId2" Type="http://schemas.openxmlformats.org/officeDocument/2006/relationships/tags" Target="../tags/tag10.xml"/><Relationship Id="rId1" Type="http://schemas.openxmlformats.org/officeDocument/2006/relationships/tags" Target="../tags/tag9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1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18.jpeg"/><Relationship Id="rId2" Type="http://schemas.openxmlformats.org/officeDocument/2006/relationships/tags" Target="../tags/tag13.xml"/><Relationship Id="rId1" Type="http://schemas.openxmlformats.org/officeDocument/2006/relationships/tags" Target="../tags/tag1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4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15.png"/><Relationship Id="rId7" Type="http://schemas.openxmlformats.org/officeDocument/2006/relationships/image" Target="../media/image2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3.png"/><Relationship Id="rId11" Type="http://schemas.openxmlformats.org/officeDocument/2006/relationships/image" Target="../media/image17.png"/><Relationship Id="rId5" Type="http://schemas.openxmlformats.org/officeDocument/2006/relationships/image" Target="../media/image22.png"/><Relationship Id="rId10" Type="http://schemas.openxmlformats.org/officeDocument/2006/relationships/image" Target="../media/image16.png"/><Relationship Id="rId4" Type="http://schemas.openxmlformats.org/officeDocument/2006/relationships/image" Target="../media/image21.png"/><Relationship Id="rId9" Type="http://schemas.openxmlformats.org/officeDocument/2006/relationships/image" Target="../media/image19.pn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20.png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8.jpe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1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9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2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5" Type="http://schemas.openxmlformats.org/officeDocument/2006/relationships/image" Target="../media/image11.png"/><Relationship Id="rId4" Type="http://schemas.openxmlformats.org/officeDocument/2006/relationships/image" Target="../media/image17.png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5.png"/><Relationship Id="rId4" Type="http://schemas.openxmlformats.org/officeDocument/2006/relationships/image" Target="../media/image20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2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20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8.jpeg"/><Relationship Id="rId4" Type="http://schemas.openxmlformats.org/officeDocument/2006/relationships/image" Target="../media/image20.png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7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8.png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2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2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8.jpeg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03235" y="1422371"/>
            <a:ext cx="4299574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3600" b="1" dirty="0" smtClean="0"/>
              <a:t>SK</a:t>
            </a:r>
            <a:r>
              <a:rPr lang="ko-KR" altLang="en-US" sz="3600" b="1" dirty="0" smtClean="0"/>
              <a:t>가스 </a:t>
            </a:r>
            <a:r>
              <a:rPr lang="ko-KR" altLang="en-US" sz="3600" b="1" smtClean="0"/>
              <a:t>평가시스템 </a:t>
            </a:r>
            <a:endParaRPr lang="en-US" altLang="ko-KR" sz="3600" b="1" dirty="0" smtClean="0"/>
          </a:p>
          <a:p>
            <a:pPr algn="ctr"/>
            <a:r>
              <a:rPr lang="ko-KR" altLang="en-US" sz="3600" b="1" dirty="0" smtClean="0"/>
              <a:t>기능고도화 개발</a:t>
            </a:r>
            <a:endParaRPr lang="en-US" altLang="ko-KR" sz="3600" b="1" dirty="0" smtClean="0"/>
          </a:p>
          <a:p>
            <a:pPr algn="ctr"/>
            <a:r>
              <a:rPr lang="ko-KR" altLang="en-US" sz="3600" b="1" dirty="0" smtClean="0"/>
              <a:t>화면 설계 </a:t>
            </a:r>
            <a:endParaRPr lang="en-US" altLang="ko-KR" sz="3600" b="1" dirty="0" smtClean="0"/>
          </a:p>
          <a:p>
            <a:pPr algn="ctr"/>
            <a:r>
              <a:rPr lang="en-US" altLang="ko-KR" sz="3600" b="1" dirty="0" smtClean="0"/>
              <a:t>[ V0.2 ]</a:t>
            </a:r>
            <a:r>
              <a:rPr lang="ko-KR" altLang="en-US" sz="3600" b="1" smtClean="0"/>
              <a:t> </a:t>
            </a:r>
            <a:endParaRPr lang="ko-KR" altLang="en-US" sz="3600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83890" y="6531838"/>
            <a:ext cx="26965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Copyright© CLICKNTOUCH. All rights Reserved.</a:t>
            </a:r>
            <a:endParaRPr lang="ko-KR" altLang="en-US" sz="9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65628" y="6583744"/>
            <a:ext cx="1008993" cy="150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4744032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열 삭제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1233175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5333028"/>
              </p:ext>
            </p:extLst>
          </p:nvPr>
        </p:nvGraphicFramePr>
        <p:xfrm>
          <a:off x="396232" y="1431538"/>
          <a:ext cx="7016794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7121"/>
                <a:gridCol w="2189891"/>
                <a:gridCol w="2189891"/>
                <a:gridCol w="2189891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본인작성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442912" y="1186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5173362" y="1565726"/>
            <a:ext cx="2280738" cy="1667768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5099354" y="15474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" name="모서리가 둥근 직사각형 6"/>
          <p:cNvSpPr/>
          <p:nvPr/>
        </p:nvSpPr>
        <p:spPr>
          <a:xfrm>
            <a:off x="878273" y="1843051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" name="모서리가 둥근 직사각형 30"/>
          <p:cNvSpPr/>
          <p:nvPr/>
        </p:nvSpPr>
        <p:spPr>
          <a:xfrm>
            <a:off x="878273" y="2293386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모서리가 둥근 직사각형 31"/>
          <p:cNvSpPr/>
          <p:nvPr/>
        </p:nvSpPr>
        <p:spPr>
          <a:xfrm>
            <a:off x="878273" y="2743721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735810" y="17498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743430" y="22223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743430" y="26490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1949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820082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2810225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2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6" name="그룹 45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47" name="직사각형 4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8" name="이등변 삼각형 4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50" name="직사각형 4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1" name="이등변 삼각형 5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2" name="그룹 5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53" name="직사각형 5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4" name="이등변 삼각형 5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5" name="그룹 5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56" name="직사각형 5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63" name="직사각형 6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4" name="이등변 삼각형 6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6" name="그룹 65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69" name="직사각형 6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1" name="타원 70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74" name="직선 연결선 73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6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91" name="표 90"/>
          <p:cNvGraphicFramePr>
            <a:graphicFrameLocks noGrp="1"/>
          </p:cNvGraphicFramePr>
          <p:nvPr>
            <p:extLst/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92" name="TextBox 91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93" name="모서리가 둥근 직사각형 92"/>
          <p:cNvSpPr/>
          <p:nvPr/>
        </p:nvSpPr>
        <p:spPr>
          <a:xfrm>
            <a:off x="5682340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6173900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6006" y="1228505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5364241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99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52405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9" name="직사각형 58"/>
          <p:cNvSpPr/>
          <p:nvPr/>
        </p:nvSpPr>
        <p:spPr>
          <a:xfrm>
            <a:off x="148281" y="1099724"/>
            <a:ext cx="7484822" cy="549878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8934503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2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0" name="그룹 79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82" name="직사각형 8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3" name="이등변 삼각형 8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4" name="그룹 83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86" name="직사각형 8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8" name="이등변 삼각형 8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9" name="그룹 88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90" name="직사각형 8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0" name="이등변 삼각형 9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02" name="직사각형 10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이등변 삼각형 10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4" name="그룹 103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05" name="직사각형 10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6" name="이등변 삼각형 10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7" name="그룹 106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08" name="직사각형 10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9" name="이등변 삼각형 10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0" name="타원 109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98" name="그림 9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111" name="직선 연결선 11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TextBox 111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13" name="직선 연결선 112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98977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36" name="그림 3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37" name="직선 연결선 3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39" name="직선 연결선 38"/>
          <p:cNvCxnSpPr/>
          <p:nvPr/>
        </p:nvCxnSpPr>
        <p:spPr>
          <a:xfrm flipV="1">
            <a:off x="233550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169116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열 삭제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1" name="TextBox 30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16403" y="1233175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3" name="표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9630831"/>
              </p:ext>
            </p:extLst>
          </p:nvPr>
        </p:nvGraphicFramePr>
        <p:xfrm>
          <a:off x="396232" y="1431538"/>
          <a:ext cx="7016794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7121"/>
                <a:gridCol w="2189891"/>
                <a:gridCol w="2189891"/>
                <a:gridCol w="2189891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본인작성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" name="타원 33"/>
          <p:cNvSpPr/>
          <p:nvPr/>
        </p:nvSpPr>
        <p:spPr>
          <a:xfrm>
            <a:off x="442912" y="1186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모서리가 둥근 직사각형 39"/>
          <p:cNvSpPr/>
          <p:nvPr/>
        </p:nvSpPr>
        <p:spPr>
          <a:xfrm>
            <a:off x="5173362" y="1565726"/>
            <a:ext cx="2280738" cy="1667768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5099354" y="15474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모서리가 둥근 직사각형 53"/>
          <p:cNvSpPr/>
          <p:nvPr/>
        </p:nvSpPr>
        <p:spPr>
          <a:xfrm>
            <a:off x="878273" y="1843051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878273" y="2293386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878273" y="2743721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735810" y="17498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743430" y="22223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743430" y="26490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337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TextBox 40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022023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8052081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6" name="그룹 45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47" name="직사각형 4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8" name="이등변 삼각형 4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50" name="직사각형 4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1" name="이등변 삼각형 5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2" name="그룹 5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53" name="직사각형 5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4" name="이등변 삼각형 5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5" name="그룹 5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56" name="직사각형 5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63" name="직사각형 6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4" name="이등변 삼각형 6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6" name="그룹 65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69" name="직사각형 6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1" name="타원 70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74" name="직선 연결선 73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6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91" name="표 90"/>
          <p:cNvGraphicFramePr>
            <a:graphicFrameLocks noGrp="1"/>
          </p:cNvGraphicFramePr>
          <p:nvPr>
            <p:extLst/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92" name="TextBox 91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93" name="모서리가 둥근 직사각형 92"/>
          <p:cNvSpPr/>
          <p:nvPr/>
        </p:nvSpPr>
        <p:spPr>
          <a:xfrm>
            <a:off x="5682340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6173900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6006" y="1228505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5364241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99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52405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9" name="직사각형 58"/>
          <p:cNvSpPr/>
          <p:nvPr/>
        </p:nvSpPr>
        <p:spPr>
          <a:xfrm>
            <a:off x="148281" y="1099724"/>
            <a:ext cx="7484822" cy="549878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9202372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0" name="그룹 79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82" name="직사각형 8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3" name="이등변 삼각형 8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4" name="그룹 83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86" name="직사각형 8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8" name="이등변 삼각형 8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9" name="그룹 88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90" name="직사각형 8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0" name="이등변 삼각형 9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02" name="직사각형 10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이등변 삼각형 10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4" name="그룹 103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05" name="직사각형 10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6" name="이등변 삼각형 10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7" name="그룹 106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08" name="직사각형 10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9" name="이등변 삼각형 10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0" name="타원 109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116" name="직선 연결선 11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TextBox 116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8" name="직선 연결선 117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82975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5902401"/>
              </p:ext>
            </p:extLst>
          </p:nvPr>
        </p:nvGraphicFramePr>
        <p:xfrm>
          <a:off x="10102163" y="1222057"/>
          <a:ext cx="2130803" cy="421644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 평가등급 선택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 삭제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열 삭제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sng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099724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54" name="직선 연결선 5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59" name="직선 연결선 5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0648124"/>
              </p:ext>
            </p:extLst>
          </p:nvPr>
        </p:nvGraphicFramePr>
        <p:xfrm>
          <a:off x="7709483" y="864986"/>
          <a:ext cx="2130803" cy="221151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2508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992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열 삭제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18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TDS3</a:t>
                      </a:r>
                      <a:r>
                        <a:rPr lang="en-US" altLang="ko-KR" sz="800" b="0" baseline="30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ST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에서만 종합의견 항목 노출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평가등급 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21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4" name="TextBox 63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516403" y="1233175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6278045"/>
              </p:ext>
            </p:extLst>
          </p:nvPr>
        </p:nvGraphicFramePr>
        <p:xfrm>
          <a:off x="396232" y="1431538"/>
          <a:ext cx="7016796" cy="27759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7121"/>
                <a:gridCol w="1307078"/>
                <a:gridCol w="882813"/>
                <a:gridCol w="871386"/>
                <a:gridCol w="1318507"/>
                <a:gridCol w="435692"/>
                <a:gridCol w="175419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846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780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본인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86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0" name="타원 69"/>
          <p:cNvSpPr/>
          <p:nvPr/>
        </p:nvSpPr>
        <p:spPr>
          <a:xfrm>
            <a:off x="442912" y="1186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5173362" y="1565726"/>
            <a:ext cx="2280738" cy="1667768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5099354" y="15474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878273" y="1843051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878273" y="2293386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878273" y="2743721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735810" y="17498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743430" y="22223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743430" y="26490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9" name="그룹 78"/>
          <p:cNvGrpSpPr/>
          <p:nvPr/>
        </p:nvGrpSpPr>
        <p:grpSpPr>
          <a:xfrm>
            <a:off x="452106" y="3573788"/>
            <a:ext cx="1634084" cy="128901"/>
            <a:chOff x="6746789" y="4344674"/>
            <a:chExt cx="693012" cy="128901"/>
          </a:xfrm>
        </p:grpSpPr>
        <p:sp>
          <p:nvSpPr>
            <p:cNvPr id="80" name="직사각형 7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1" name="이등변 삼각형 80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82" name="모서리가 둥근 직사각형 81"/>
          <p:cNvSpPr/>
          <p:nvPr/>
        </p:nvSpPr>
        <p:spPr>
          <a:xfrm>
            <a:off x="452106" y="3794655"/>
            <a:ext cx="1634084" cy="367030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7" name="타원 86"/>
          <p:cNvSpPr/>
          <p:nvPr/>
        </p:nvSpPr>
        <p:spPr>
          <a:xfrm>
            <a:off x="386774" y="31357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8" name="타원 87"/>
          <p:cNvSpPr/>
          <p:nvPr/>
        </p:nvSpPr>
        <p:spPr>
          <a:xfrm>
            <a:off x="394394" y="34405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394394" y="37149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2305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5011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6435362"/>
              </p:ext>
            </p:extLst>
          </p:nvPr>
        </p:nvGraphicFramePr>
        <p:xfrm>
          <a:off x="7709483" y="864986"/>
          <a:ext cx="2130803" cy="492358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평가화면 돌아가기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화면으로 전환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endParaRPr lang="ko-KR" altLang="en-US" sz="800" b="0" kern="1200" dirty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8661767"/>
              </p:ext>
            </p:extLst>
          </p:nvPr>
        </p:nvGraphicFramePr>
        <p:xfrm>
          <a:off x="386470" y="2670376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324865" y="25598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모서리가 둥근 직사각형 40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12286" y="4964536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6" name="표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911981"/>
              </p:ext>
            </p:extLst>
          </p:nvPr>
        </p:nvGraphicFramePr>
        <p:xfrm>
          <a:off x="386470" y="5146562"/>
          <a:ext cx="7102066" cy="14843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504252"/>
                <a:gridCol w="403654"/>
                <a:gridCol w="337751"/>
                <a:gridCol w="37004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" name="타원 46"/>
          <p:cNvSpPr/>
          <p:nvPr/>
        </p:nvSpPr>
        <p:spPr>
          <a:xfrm>
            <a:off x="306923" y="50477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254434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910707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11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5822859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열 삭제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sng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1" name="직사각형 40"/>
          <p:cNvSpPr/>
          <p:nvPr/>
        </p:nvSpPr>
        <p:spPr>
          <a:xfrm>
            <a:off x="148281" y="1231532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" name="TextBox 41"/>
          <p:cNvSpPr txBox="1"/>
          <p:nvPr/>
        </p:nvSpPr>
        <p:spPr>
          <a:xfrm flipH="1" flipV="1">
            <a:off x="7498299" y="1254547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1262530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4975993"/>
              </p:ext>
            </p:extLst>
          </p:nvPr>
        </p:nvGraphicFramePr>
        <p:xfrm>
          <a:off x="396232" y="1460893"/>
          <a:ext cx="7016795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1135020"/>
                <a:gridCol w="1047750"/>
                <a:gridCol w="1000641"/>
                <a:gridCol w="1142484"/>
                <a:gridCol w="990600"/>
                <a:gridCol w="1050327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" name="타원 54"/>
          <p:cNvSpPr/>
          <p:nvPr/>
        </p:nvSpPr>
        <p:spPr>
          <a:xfrm>
            <a:off x="313652" y="13760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3133725" y="1595081"/>
            <a:ext cx="1163955" cy="1687836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3081698" y="15392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53080" y="596835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979" y="514974"/>
            <a:ext cx="7581600" cy="300121"/>
          </a:xfrm>
          <a:prstGeom prst="rect">
            <a:avLst/>
          </a:prstGeom>
        </p:spPr>
      </p:pic>
      <p:cxnSp>
        <p:nvCxnSpPr>
          <p:cNvPr id="54" name="직선 연결선 53"/>
          <p:cNvCxnSpPr/>
          <p:nvPr/>
        </p:nvCxnSpPr>
        <p:spPr>
          <a:xfrm>
            <a:off x="67979" y="840274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596835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59" name="직선 연결선 58"/>
          <p:cNvCxnSpPr/>
          <p:nvPr/>
        </p:nvCxnSpPr>
        <p:spPr>
          <a:xfrm flipV="1">
            <a:off x="2870965" y="800788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모서리가 둥근 직사각형 59"/>
          <p:cNvSpPr/>
          <p:nvPr/>
        </p:nvSpPr>
        <p:spPr>
          <a:xfrm>
            <a:off x="6285242" y="1602701"/>
            <a:ext cx="1228078" cy="1680216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6202088" y="157543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392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509654" y="2722660"/>
            <a:ext cx="28969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err="1" smtClean="0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임원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402339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3397966"/>
              </p:ext>
            </p:extLst>
          </p:nvPr>
        </p:nvGraphicFramePr>
        <p:xfrm>
          <a:off x="168274" y="695847"/>
          <a:ext cx="9525984" cy="2268524"/>
        </p:xfrm>
        <a:graphic>
          <a:graphicData uri="http://schemas.openxmlformats.org/drawingml/2006/table">
            <a:tbl>
              <a:tblPr/>
              <a:tblGrid>
                <a:gridCol w="4708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2363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62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01773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5169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16187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2021.11.02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초안 작성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2021.11.17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초안 작성완료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0.3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2021.11.26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요청 사항 반영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122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2021.11.30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요청 사항 </a:t>
                      </a:r>
                      <a:r>
                        <a:rPr lang="ko-KR" alt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반영 </a:t>
                      </a:r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-</a:t>
                      </a:r>
                      <a:r>
                        <a:rPr lang="en-US" altLang="ko-KR" sz="800" b="0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피드백</a:t>
                      </a: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clickntouch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122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12248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53105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0.9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1.0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53105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080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76368" y="72828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smtClean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 smtClean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2282546" y="1507524"/>
            <a:ext cx="2476960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58610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8" name="그룹 7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9506434"/>
              </p:ext>
            </p:extLst>
          </p:nvPr>
        </p:nvGraphicFramePr>
        <p:xfrm>
          <a:off x="7709483" y="864986"/>
          <a:ext cx="2130803" cy="265042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990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3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62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단기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53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745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93" name="타원 92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4" name="타원 93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5" name="타원 94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7" name="직사각형 146"/>
          <p:cNvSpPr/>
          <p:nvPr/>
        </p:nvSpPr>
        <p:spPr>
          <a:xfrm>
            <a:off x="148281" y="1099724"/>
            <a:ext cx="7484822" cy="556777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8" name="TextBox 147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8" name="표 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699344"/>
              </p:ext>
            </p:extLst>
          </p:nvPr>
        </p:nvGraphicFramePr>
        <p:xfrm>
          <a:off x="386470" y="2664826"/>
          <a:ext cx="7043030" cy="17426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312095"/>
                <a:gridCol w="473093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9" name="타원 48"/>
          <p:cNvSpPr/>
          <p:nvPr/>
        </p:nvSpPr>
        <p:spPr>
          <a:xfrm>
            <a:off x="367717" y="2610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12286" y="4494973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2" name="표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0416344"/>
              </p:ext>
            </p:extLst>
          </p:nvPr>
        </p:nvGraphicFramePr>
        <p:xfrm>
          <a:off x="386470" y="4731789"/>
          <a:ext cx="7043030" cy="17975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80472"/>
                <a:gridCol w="476255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3" name="타원 52"/>
          <p:cNvSpPr/>
          <p:nvPr/>
        </p:nvSpPr>
        <p:spPr>
          <a:xfrm>
            <a:off x="359886" y="45433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79416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175061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1</a:t>
            </a:r>
            <a:r>
              <a:rPr lang="en-US" altLang="ko-KR" sz="2400" b="1" baseline="30000" dirty="0">
                <a:latin typeface="+mn-ea"/>
              </a:rPr>
              <a:t>st</a:t>
            </a:r>
            <a:r>
              <a:rPr lang="en-US" altLang="ko-KR" sz="2400" b="1" dirty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681392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20953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7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251306"/>
              </p:ext>
            </p:extLst>
          </p:nvPr>
        </p:nvGraphicFramePr>
        <p:xfrm>
          <a:off x="7709483" y="864986"/>
          <a:ext cx="2130803" cy="53868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101" name="그룹 10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2" name="그림 10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3" name="직사각형 10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4" name="그림 10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5" name="직선 연결선 10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TextBox 10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07" name="직선 연결선 106"/>
          <p:cNvCxnSpPr/>
          <p:nvPr/>
        </p:nvCxnSpPr>
        <p:spPr>
          <a:xfrm flipV="1">
            <a:off x="175061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직사각형 108"/>
          <p:cNvSpPr/>
          <p:nvPr/>
        </p:nvSpPr>
        <p:spPr>
          <a:xfrm>
            <a:off x="148281" y="1099724"/>
            <a:ext cx="7484822" cy="539251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0" name="TextBox 10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63" name="표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104022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4" name="그룹 63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66" name="직사각형 6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8" name="이등변 삼각형 7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9" name="그룹 78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80" name="직사각형 7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1" name="이등변 삼각형 8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2" name="그룹 8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83" name="직사각형 8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4" name="이등변 삼각형 8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5" name="그룹 8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86" name="직사각형 8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7" name="이등변 삼각형 8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8" name="그룹 8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89" name="직사각형 8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0" name="이등변 삼각형 8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1" name="그룹 90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92" name="직사각형 9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3" name="이등변 삼각형 9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94" name="타원 93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98" name="표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2732030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99" name="그룹 98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8" name="이등변 삼각형 10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112" name="직사각형 11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3" name="이등변 삼각형 11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4" name="그룹 113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115" name="직사각형 11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6" name="이등변 삼각형 11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7" name="그룹 116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18" name="직사각형 11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9" name="이등변 삼각형 11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0" name="그룹 119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21" name="직사각형 12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2" name="이등변 삼각형 12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3" name="그룹 122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36" name="직사각형 13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7" name="이등변 삼각형 13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42" name="타원 141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7340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596835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514974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840274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596835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800788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910707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직사각형 40"/>
          <p:cNvSpPr/>
          <p:nvPr/>
        </p:nvSpPr>
        <p:spPr>
          <a:xfrm>
            <a:off x="148281" y="1231532"/>
            <a:ext cx="7484822" cy="4114825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3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7079893"/>
              </p:ext>
            </p:extLst>
          </p:nvPr>
        </p:nvGraphicFramePr>
        <p:xfrm>
          <a:off x="7701245" y="856747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0" name="TextBox 39"/>
          <p:cNvSpPr txBox="1"/>
          <p:nvPr/>
        </p:nvSpPr>
        <p:spPr>
          <a:xfrm flipH="1" flipV="1">
            <a:off x="7440633" y="1238070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58737" y="1348506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5641861"/>
              </p:ext>
            </p:extLst>
          </p:nvPr>
        </p:nvGraphicFramePr>
        <p:xfrm>
          <a:off x="338566" y="1546869"/>
          <a:ext cx="7016794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7121"/>
                <a:gridCol w="3061383"/>
                <a:gridCol w="3508290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4" name="타원 53"/>
          <p:cNvSpPr/>
          <p:nvPr/>
        </p:nvSpPr>
        <p:spPr>
          <a:xfrm>
            <a:off x="385246" y="13020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820607" y="1958382"/>
            <a:ext cx="2985274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820607" y="2408717"/>
            <a:ext cx="2985274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모서리가 둥근 직사각형 59"/>
          <p:cNvSpPr/>
          <p:nvPr/>
        </p:nvSpPr>
        <p:spPr>
          <a:xfrm>
            <a:off x="820607" y="2859052"/>
            <a:ext cx="2985274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678144" y="18652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685764" y="23376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685764" y="27643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0176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</a:t>
            </a:r>
            <a:r>
              <a:rPr lang="en-US" altLang="ko-KR" sz="2400" b="1" dirty="0" smtClean="0">
                <a:latin typeface="+mn-ea"/>
              </a:rPr>
              <a:t>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3556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63" name="그룹 62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4" name="그림 6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6" name="직사각형 6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8" name="그림 7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79" name="TextBox 7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0" name="직선 연결선 79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직선 연결선 8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직사각형 81"/>
          <p:cNvSpPr/>
          <p:nvPr/>
        </p:nvSpPr>
        <p:spPr>
          <a:xfrm>
            <a:off x="148281" y="1099725"/>
            <a:ext cx="7484822" cy="5441118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TextBox 82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8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613001"/>
              </p:ext>
            </p:extLst>
          </p:nvPr>
        </p:nvGraphicFramePr>
        <p:xfrm>
          <a:off x="7709483" y="864986"/>
          <a:ext cx="2130803" cy="53868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85" name="표 8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1460805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2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6" name="그룹 85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87" name="직사각형 8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8" name="이등변 삼각형 8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9" name="그룹 88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90" name="직사각형 8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" name="이등변 삼각형 9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2" name="그룹 9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93" name="직사각형 9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4" name="이등변 삼각형 9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96" name="직사각형 9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7" name="이등변 삼각형 9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8" name="그룹 9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99" name="직사각형 9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0" name="이등변 삼각형 9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102" name="직사각형 10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이등변 삼각형 10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4" name="타원 103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5105981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2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09" name="그룹 108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110" name="직사각형 10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1" name="이등변 삼각형 11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2" name="그룹 111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113" name="직사각형 11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4" name="이등변 삼각형 11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5" name="그룹 114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116" name="직사각형 11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7" name="이등변 삼각형 11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8" name="그룹 117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19" name="직사각형 11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0" name="이등변 삼각형 11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1" name="그룹 120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37" name="직사각형 13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44" name="타원 143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04305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91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976611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pSp>
        <p:nvGrpSpPr>
          <p:cNvPr id="56" name="그룹 55"/>
          <p:cNvGrpSpPr/>
          <p:nvPr/>
        </p:nvGrpSpPr>
        <p:grpSpPr>
          <a:xfrm>
            <a:off x="67979" y="580878"/>
            <a:ext cx="7581600" cy="300121"/>
            <a:chOff x="67979" y="383166"/>
            <a:chExt cx="7581600" cy="300121"/>
          </a:xfrm>
        </p:grpSpPr>
        <p:pic>
          <p:nvPicPr>
            <p:cNvPr id="63" name="그림 6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4" name="직사각형 6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9" name="TextBox 68"/>
          <p:cNvSpPr txBox="1"/>
          <p:nvPr/>
        </p:nvSpPr>
        <p:spPr>
          <a:xfrm>
            <a:off x="1127205" y="662739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8" name="직선 연결선 77"/>
          <p:cNvCxnSpPr/>
          <p:nvPr/>
        </p:nvCxnSpPr>
        <p:spPr>
          <a:xfrm flipV="1">
            <a:off x="2261366" y="866692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직선 연결선 78"/>
          <p:cNvCxnSpPr/>
          <p:nvPr/>
        </p:nvCxnSpPr>
        <p:spPr>
          <a:xfrm>
            <a:off x="67979" y="906178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직사각형 79"/>
          <p:cNvSpPr/>
          <p:nvPr/>
        </p:nvSpPr>
        <p:spPr>
          <a:xfrm>
            <a:off x="148281" y="1297437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0" name="TextBox 89"/>
          <p:cNvSpPr txBox="1"/>
          <p:nvPr/>
        </p:nvSpPr>
        <p:spPr>
          <a:xfrm flipH="1" flipV="1">
            <a:off x="7498299" y="1295737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2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2721881"/>
              </p:ext>
            </p:extLst>
          </p:nvPr>
        </p:nvGraphicFramePr>
        <p:xfrm>
          <a:off x="7701245" y="856747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0" name="TextBox 29"/>
          <p:cNvSpPr txBox="1"/>
          <p:nvPr/>
        </p:nvSpPr>
        <p:spPr>
          <a:xfrm>
            <a:off x="458737" y="1348506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394651"/>
              </p:ext>
            </p:extLst>
          </p:nvPr>
        </p:nvGraphicFramePr>
        <p:xfrm>
          <a:off x="338566" y="1546869"/>
          <a:ext cx="7016794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7121"/>
                <a:gridCol w="3061383"/>
                <a:gridCol w="3508290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2" name="타원 31"/>
          <p:cNvSpPr/>
          <p:nvPr/>
        </p:nvSpPr>
        <p:spPr>
          <a:xfrm>
            <a:off x="385246" y="13020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820607" y="1958382"/>
            <a:ext cx="2985274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820607" y="2408717"/>
            <a:ext cx="2985274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820607" y="2859052"/>
            <a:ext cx="2985274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78144" y="18652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685764" y="23376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685764" y="27643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668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그룹 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" name="직사각형 6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7" name="그림 9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6" name="직사각형 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sp>
        <p:nvSpPr>
          <p:cNvPr id="42" name="직사각형 4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45" name="직선 연결선 4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7" name="직선 연결선 4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51" name="그림 5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52" name="그림 5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3" name="직사각형 5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직사각형 53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64" name="모서리가 둥근 직사각형 63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모서리가 둥근 직사각형 73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81" name="타원 80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1" name="그림 9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2" name="그림 9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3" name="TextBox 92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40398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4" name="직사각형 123"/>
          <p:cNvSpPr/>
          <p:nvPr/>
        </p:nvSpPr>
        <p:spPr>
          <a:xfrm>
            <a:off x="329150" y="1466892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324865" y="1485361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4827546" y="152482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직선 연결선 126"/>
          <p:cNvCxnSpPr/>
          <p:nvPr/>
        </p:nvCxnSpPr>
        <p:spPr>
          <a:xfrm>
            <a:off x="2563513" y="151031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8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67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TextBox 128"/>
          <p:cNvSpPr txBox="1"/>
          <p:nvPr/>
        </p:nvSpPr>
        <p:spPr>
          <a:xfrm>
            <a:off x="2618901" y="1483112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4831909" y="1477172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90471" y="1711276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2623224" y="1659679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     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33" name="표 132"/>
          <p:cNvGraphicFramePr>
            <a:graphicFrameLocks noGrp="1"/>
          </p:cNvGraphicFramePr>
          <p:nvPr>
            <p:extLst/>
          </p:nvPr>
        </p:nvGraphicFramePr>
        <p:xfrm>
          <a:off x="4943474" y="1693786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134" name="TextBox 133"/>
          <p:cNvSpPr txBox="1"/>
          <p:nvPr/>
        </p:nvSpPr>
        <p:spPr>
          <a:xfrm>
            <a:off x="287792" y="1168203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5888289" y="1229226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8" name="모서리가 둥근 직사각형 137"/>
          <p:cNvSpPr/>
          <p:nvPr/>
        </p:nvSpPr>
        <p:spPr>
          <a:xfrm>
            <a:off x="6379849" y="1229226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9" name="모서리가 둥근 직사각형 138"/>
          <p:cNvSpPr/>
          <p:nvPr/>
        </p:nvSpPr>
        <p:spPr>
          <a:xfrm>
            <a:off x="6842796" y="1228502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0" name="모서리가 둥근 직사각형 139"/>
          <p:cNvSpPr/>
          <p:nvPr/>
        </p:nvSpPr>
        <p:spPr>
          <a:xfrm>
            <a:off x="5570190" y="1228502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3" name="모서리가 둥근 직사각형 142"/>
          <p:cNvSpPr/>
          <p:nvPr/>
        </p:nvSpPr>
        <p:spPr>
          <a:xfrm>
            <a:off x="4863825" y="1223390"/>
            <a:ext cx="637691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이전결과조회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82" name="그룹 8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83" name="그림 8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4" name="직사각형 8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5" name="그림 8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6" name="직선 연결선 8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8" name="직선 연결선 87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직사각형 88"/>
          <p:cNvSpPr/>
          <p:nvPr/>
        </p:nvSpPr>
        <p:spPr>
          <a:xfrm>
            <a:off x="148281" y="1099724"/>
            <a:ext cx="7484822" cy="5507021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0" name="TextBox 8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6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7593666"/>
              </p:ext>
            </p:extLst>
          </p:nvPr>
        </p:nvGraphicFramePr>
        <p:xfrm>
          <a:off x="7709483" y="864986"/>
          <a:ext cx="2130803" cy="53868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0817317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6" name="그룹 65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78" name="직사각형 7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9" name="이등변 삼각형 7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0" name="그룹 79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81" name="직사각형 80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" name="이등변 삼각형 9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2" name="그룹 9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93" name="직사각형 9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4" name="이등변 삼각형 9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96" name="직사각형 9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7" name="이등변 삼각형 9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8" name="그룹 9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99" name="직사각형 9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0" name="이등변 삼각형 9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102" name="직사각형 10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이등변 삼각형 10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4" name="타원 103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4424671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09" name="그룹 108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110" name="직사각형 10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1" name="이등변 삼각형 11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2" name="그룹 111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113" name="직사각형 11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4" name="이등변 삼각형 11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5" name="그룹 114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116" name="직사각형 11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7" name="이등변 삼각형 11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8" name="그룹 117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19" name="직사각형 11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0" name="이등변 삼각형 11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1" name="그룹 120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37" name="직사각형 13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2" name="이등변 삼각형 14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44" name="타원 143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47748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843619" y="2722660"/>
            <a:ext cx="43941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err="1" smtClean="0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(PL, Manager)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649982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pSp>
        <p:nvGrpSpPr>
          <p:cNvPr id="65" name="그룹 64"/>
          <p:cNvGrpSpPr/>
          <p:nvPr/>
        </p:nvGrpSpPr>
        <p:grpSpPr>
          <a:xfrm>
            <a:off x="248518" y="968372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pSp>
        <p:nvGrpSpPr>
          <p:cNvPr id="79" name="그룹 78"/>
          <p:cNvGrpSpPr/>
          <p:nvPr/>
        </p:nvGrpSpPr>
        <p:grpSpPr>
          <a:xfrm>
            <a:off x="67979" y="572639"/>
            <a:ext cx="7581600" cy="300121"/>
            <a:chOff x="67979" y="383166"/>
            <a:chExt cx="7581600" cy="300121"/>
          </a:xfrm>
        </p:grpSpPr>
        <p:pic>
          <p:nvPicPr>
            <p:cNvPr id="80" name="그림 7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1" name="직사각형 80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2" name="그림 8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3" name="직선 연결선 82"/>
          <p:cNvCxnSpPr/>
          <p:nvPr/>
        </p:nvCxnSpPr>
        <p:spPr>
          <a:xfrm>
            <a:off x="67979" y="897939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TextBox 83"/>
          <p:cNvSpPr txBox="1"/>
          <p:nvPr/>
        </p:nvSpPr>
        <p:spPr>
          <a:xfrm>
            <a:off x="1127205" y="654500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8" name="직선 연결선 87"/>
          <p:cNvCxnSpPr/>
          <p:nvPr/>
        </p:nvCxnSpPr>
        <p:spPr>
          <a:xfrm flipV="1">
            <a:off x="2780351" y="858453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직사각형 88"/>
          <p:cNvSpPr/>
          <p:nvPr/>
        </p:nvSpPr>
        <p:spPr>
          <a:xfrm>
            <a:off x="148281" y="1289198"/>
            <a:ext cx="7484822" cy="496389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5238310"/>
              </p:ext>
            </p:extLst>
          </p:nvPr>
        </p:nvGraphicFramePr>
        <p:xfrm>
          <a:off x="7701245" y="889699"/>
          <a:ext cx="2130803" cy="233885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90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TDS3</a:t>
                      </a:r>
                      <a:r>
                        <a:rPr lang="en-US" altLang="ko-KR" sz="800" b="0" baseline="30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ST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에서만 종합의견 항목 노출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637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평가등급 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055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282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9" name="TextBox 28"/>
          <p:cNvSpPr txBox="1"/>
          <p:nvPr/>
        </p:nvSpPr>
        <p:spPr>
          <a:xfrm flipH="1" flipV="1">
            <a:off x="7440633" y="1271022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58737" y="1381458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8795145"/>
              </p:ext>
            </p:extLst>
          </p:nvPr>
        </p:nvGraphicFramePr>
        <p:xfrm>
          <a:off x="338566" y="1579821"/>
          <a:ext cx="7078087" cy="282742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7121"/>
                <a:gridCol w="3061276"/>
                <a:gridCol w="61400"/>
                <a:gridCol w="3508290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0560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본인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9687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61319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2" name="타원 31"/>
          <p:cNvSpPr/>
          <p:nvPr/>
        </p:nvSpPr>
        <p:spPr>
          <a:xfrm>
            <a:off x="385246" y="1335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820607" y="1991334"/>
            <a:ext cx="2985274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820607" y="2441669"/>
            <a:ext cx="2985274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820607" y="2892004"/>
            <a:ext cx="2985274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678144" y="18981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685764" y="2370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685764" y="27973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9" name="그룹 38"/>
          <p:cNvGrpSpPr/>
          <p:nvPr/>
        </p:nvGrpSpPr>
        <p:grpSpPr>
          <a:xfrm>
            <a:off x="419665" y="3746305"/>
            <a:ext cx="1301488" cy="128901"/>
            <a:chOff x="6746789" y="4344674"/>
            <a:chExt cx="693012" cy="128901"/>
          </a:xfrm>
        </p:grpSpPr>
        <p:sp>
          <p:nvSpPr>
            <p:cNvPr id="40" name="직사각형 3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1" name="이등변 삼각형 40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2" name="모서리가 둥근 직사각형 41"/>
          <p:cNvSpPr/>
          <p:nvPr/>
        </p:nvSpPr>
        <p:spPr>
          <a:xfrm>
            <a:off x="392027" y="3983648"/>
            <a:ext cx="3413853" cy="367030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249614" y="33567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257234" y="36615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257234" y="3935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0371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1307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    </a:t>
            </a:r>
            <a:r>
              <a:rPr lang="ko-KR" altLang="en-US" sz="800" smtClean="0">
                <a:latin typeface="+mn-ea"/>
              </a:rPr>
              <a:t>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0873677"/>
              </p:ext>
            </p:extLst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모서리가 둥근 직사각형 42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8369180" y="372328"/>
            <a:ext cx="97334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임원</a:t>
            </a:r>
            <a:endParaRPr lang="en-US" altLang="ko-KR" sz="900" dirty="0" smtClean="0"/>
          </a:p>
        </p:txBody>
      </p:sp>
      <p:graphicFrame>
        <p:nvGraphicFramePr>
          <p:cNvPr id="41" name="표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2130168"/>
              </p:ext>
            </p:extLst>
          </p:nvPr>
        </p:nvGraphicFramePr>
        <p:xfrm>
          <a:off x="386470" y="2612710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2" name="타원 41"/>
          <p:cNvSpPr/>
          <p:nvPr/>
        </p:nvSpPr>
        <p:spPr>
          <a:xfrm>
            <a:off x="324865" y="2502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59886" y="213556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12286" y="237034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2286" y="4906870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6733121"/>
              </p:ext>
            </p:extLst>
          </p:nvPr>
        </p:nvGraphicFramePr>
        <p:xfrm>
          <a:off x="386470" y="5088896"/>
          <a:ext cx="7102066" cy="14843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504252"/>
                <a:gridCol w="403654"/>
                <a:gridCol w="337751"/>
                <a:gridCol w="37004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0" name="타원 49"/>
          <p:cNvSpPr/>
          <p:nvPr/>
        </p:nvSpPr>
        <p:spPr>
          <a:xfrm>
            <a:off x="306923" y="4990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424414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grpSp>
        <p:nvGrpSpPr>
          <p:cNvPr id="65" name="그룹 64"/>
          <p:cNvGrpSpPr/>
          <p:nvPr/>
        </p:nvGrpSpPr>
        <p:grpSpPr>
          <a:xfrm>
            <a:off x="248518" y="910707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41" name="직사각형 40"/>
          <p:cNvSpPr/>
          <p:nvPr/>
        </p:nvSpPr>
        <p:spPr>
          <a:xfrm>
            <a:off x="148281" y="1231532"/>
            <a:ext cx="7484822" cy="559763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53080" y="596835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50" name="그림 4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979" y="514974"/>
            <a:ext cx="7581600" cy="300121"/>
          </a:xfrm>
          <a:prstGeom prst="rect">
            <a:avLst/>
          </a:prstGeom>
        </p:spPr>
      </p:pic>
      <p:cxnSp>
        <p:nvCxnSpPr>
          <p:cNvPr id="54" name="직선 연결선 53"/>
          <p:cNvCxnSpPr/>
          <p:nvPr/>
        </p:nvCxnSpPr>
        <p:spPr>
          <a:xfrm>
            <a:off x="67979" y="840274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596835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59" name="직선 연결선 58"/>
          <p:cNvCxnSpPr/>
          <p:nvPr/>
        </p:nvCxnSpPr>
        <p:spPr>
          <a:xfrm flipV="1">
            <a:off x="2870965" y="800788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5791096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sng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7" name="TextBox 26"/>
          <p:cNvSpPr txBox="1"/>
          <p:nvPr/>
        </p:nvSpPr>
        <p:spPr>
          <a:xfrm flipH="1" flipV="1">
            <a:off x="7498299" y="1254547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516403" y="1262530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29" name="표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415723"/>
              </p:ext>
            </p:extLst>
          </p:nvPr>
        </p:nvGraphicFramePr>
        <p:xfrm>
          <a:off x="396232" y="1460893"/>
          <a:ext cx="7016795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49973"/>
                <a:gridCol w="1565190"/>
                <a:gridCol w="1618221"/>
                <a:gridCol w="1594535"/>
                <a:gridCol w="1588876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0" name="타원 29"/>
          <p:cNvSpPr/>
          <p:nvPr/>
        </p:nvSpPr>
        <p:spPr>
          <a:xfrm>
            <a:off x="313652" y="13760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6169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24328" y="2722660"/>
            <a:ext cx="72346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err="1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기술운영직군</a:t>
            </a:r>
            <a:r>
              <a:rPr lang="en-US" altLang="ko-KR" sz="3200" dirty="0" smtClean="0">
                <a:latin typeface="+mn-ea"/>
              </a:rPr>
              <a:t>, </a:t>
            </a:r>
            <a:r>
              <a:rPr lang="ko-KR" altLang="en-US" sz="3200" smtClean="0">
                <a:latin typeface="+mn-ea"/>
              </a:rPr>
              <a:t>사무서기직군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9361007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7" name="그룹 66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9" name="직사각형 6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71" name="직사각형 70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3" name="직선 연결선 72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5" name="직선 연결선 74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87" name="그림 8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111" name="TextBox 110"/>
          <p:cNvSpPr txBox="1"/>
          <p:nvPr/>
        </p:nvSpPr>
        <p:spPr>
          <a:xfrm>
            <a:off x="3494091" y="2788211"/>
            <a:ext cx="14302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</a:t>
            </a:r>
            <a:r>
              <a:rPr lang="ko-KR" altLang="en-US" sz="800" smtClean="0">
                <a:latin typeface="+mn-ea"/>
              </a:rPr>
              <a:t>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113" name="모서리가 둥근 직사각형 112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118" name="직선 연결선 117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9" name="직선 연결선 118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0" name="모서리가 둥근 직사각형 119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21" name="그림 12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22" name="타원 121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3" name="타원 122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24" name="그룹 12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25" name="그림 12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26" name="그림 12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38" name="TextBox 137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895446" y="3607590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144" name="모서리가 둥근 직사각형 143"/>
          <p:cNvSpPr/>
          <p:nvPr/>
        </p:nvSpPr>
        <p:spPr>
          <a:xfrm>
            <a:off x="907238" y="3607590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5" name="모서리가 둥근 직사각형 144"/>
          <p:cNvSpPr/>
          <p:nvPr/>
        </p:nvSpPr>
        <p:spPr>
          <a:xfrm>
            <a:off x="969766" y="3796843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71459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6235020"/>
              </p:ext>
            </p:extLst>
          </p:nvPr>
        </p:nvGraphicFramePr>
        <p:xfrm>
          <a:off x="7709483" y="864986"/>
          <a:ext cx="2130803" cy="40310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6" name="직사각형 65"/>
          <p:cNvSpPr/>
          <p:nvPr/>
        </p:nvSpPr>
        <p:spPr>
          <a:xfrm>
            <a:off x="148281" y="1099725"/>
            <a:ext cx="7484822" cy="551526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4" name="그룹 6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타원 84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8" name="표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671076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6" name="그룹 85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87" name="직사각형 8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8" name="이등변 삼각형 8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9" name="그룹 88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90" name="직사각형 8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" name="이등변 삼각형 9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2" name="그룹 9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93" name="직사각형 9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4" name="이등변 삼각형 9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96" name="직사각형 9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7" name="이등변 삼각형 9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8" name="그룹 9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99" name="직사각형 9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0" name="이등변 삼각형 9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102" name="직사각형 10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이등변 삼각형 10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04" name="타원 103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8" name="표 1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9759749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09" name="그룹 108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110" name="직사각형 10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1" name="이등변 삼각형 11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2" name="그룹 111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113" name="직사각형 11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4" name="이등변 삼각형 11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5" name="그룹 114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116" name="직사각형 11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7" name="이등변 삼각형 11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8" name="그룹 117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19" name="직사각형 11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0" name="이등변 삼각형 11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1" name="그룹 120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22" name="직사각형 12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3" name="이등변 삼각형 12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24" name="그룹 123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25" name="직사각형 12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6" name="이등변 삼각형 12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27" name="타원 126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8" name="타원 127"/>
          <p:cNvSpPr/>
          <p:nvPr/>
        </p:nvSpPr>
        <p:spPr>
          <a:xfrm>
            <a:off x="345906" y="25748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345906" y="44530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7128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grpSp>
        <p:nvGrpSpPr>
          <p:cNvPr id="74" name="그룹 73"/>
          <p:cNvGrpSpPr/>
          <p:nvPr/>
        </p:nvGrpSpPr>
        <p:grpSpPr>
          <a:xfrm>
            <a:off x="248518" y="968373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38" name="직사각형 37"/>
          <p:cNvSpPr/>
          <p:nvPr/>
        </p:nvSpPr>
        <p:spPr>
          <a:xfrm>
            <a:off x="148281" y="1289198"/>
            <a:ext cx="7484822" cy="530931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41" name="그룹 40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42" name="그림 4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3" name="직사각형 4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44" name="그림 4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5" name="직선 연결선 44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Box 56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8" name="직선 연결선 57"/>
          <p:cNvCxnSpPr/>
          <p:nvPr/>
        </p:nvCxnSpPr>
        <p:spPr>
          <a:xfrm flipV="1">
            <a:off x="2780351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타원 62"/>
          <p:cNvSpPr/>
          <p:nvPr/>
        </p:nvSpPr>
        <p:spPr>
          <a:xfrm>
            <a:off x="2686409" y="5674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 flipH="1" flipV="1">
            <a:off x="7498299" y="128749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3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3147039"/>
              </p:ext>
            </p:extLst>
          </p:nvPr>
        </p:nvGraphicFramePr>
        <p:xfrm>
          <a:off x="7709483" y="848511"/>
          <a:ext cx="2130803" cy="221151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2508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 작성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992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열 삭제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18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TDS3</a:t>
                      </a:r>
                      <a:r>
                        <a:rPr lang="en-US" altLang="ko-KR" sz="800" b="0" baseline="300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ST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에서만 종합의견 항목 노출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평가등급 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221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" name="TextBox 34"/>
          <p:cNvSpPr txBox="1"/>
          <p:nvPr/>
        </p:nvSpPr>
        <p:spPr>
          <a:xfrm flipH="1" flipV="1">
            <a:off x="7498299" y="128749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16403" y="1397935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7" name="표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7525100"/>
              </p:ext>
            </p:extLst>
          </p:nvPr>
        </p:nvGraphicFramePr>
        <p:xfrm>
          <a:off x="396232" y="1596298"/>
          <a:ext cx="7016796" cy="277597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7121"/>
                <a:gridCol w="1307078"/>
                <a:gridCol w="882813"/>
                <a:gridCol w="871386"/>
                <a:gridCol w="1318507"/>
                <a:gridCol w="435692"/>
                <a:gridCol w="1754199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본인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846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5780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본인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0586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9" name="타원 38"/>
          <p:cNvSpPr/>
          <p:nvPr/>
        </p:nvSpPr>
        <p:spPr>
          <a:xfrm>
            <a:off x="442912" y="13515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모서리가 둥근 직사각형 45"/>
          <p:cNvSpPr/>
          <p:nvPr/>
        </p:nvSpPr>
        <p:spPr>
          <a:xfrm>
            <a:off x="5173362" y="1730486"/>
            <a:ext cx="2280738" cy="1667768"/>
          </a:xfrm>
          <a:prstGeom prst="roundRect">
            <a:avLst>
              <a:gd name="adj" fmla="val 9004"/>
            </a:avLst>
          </a:prstGeom>
          <a:noFill/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5099354" y="17122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878273" y="2007811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878273" y="2458146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878273" y="2908481"/>
            <a:ext cx="2122102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735810" y="19146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743430" y="23870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743430" y="28137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4" name="그룹 53"/>
          <p:cNvGrpSpPr/>
          <p:nvPr/>
        </p:nvGrpSpPr>
        <p:grpSpPr>
          <a:xfrm>
            <a:off x="452106" y="3738548"/>
            <a:ext cx="1634084" cy="128901"/>
            <a:chOff x="6746789" y="4344674"/>
            <a:chExt cx="693012" cy="128901"/>
          </a:xfrm>
        </p:grpSpPr>
        <p:sp>
          <p:nvSpPr>
            <p:cNvPr id="55" name="직사각형 5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6" name="이등변 삼각형 55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59" name="모서리가 둥근 직사각형 58"/>
          <p:cNvSpPr/>
          <p:nvPr/>
        </p:nvSpPr>
        <p:spPr>
          <a:xfrm>
            <a:off x="452106" y="3959415"/>
            <a:ext cx="1634084" cy="367030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86774" y="33005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394394" y="36053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394394" y="38796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8040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982431" y="2722660"/>
            <a:ext cx="39998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1</a:t>
            </a:r>
            <a:r>
              <a:rPr lang="ko-KR" altLang="en-US" sz="3200" smtClean="0">
                <a:latin typeface="+mn-ea"/>
              </a:rPr>
              <a:t>차 평가자</a:t>
            </a:r>
            <a:r>
              <a:rPr lang="en-US" altLang="ko-KR" sz="3200" dirty="0" smtClean="0">
                <a:latin typeface="+mn-ea"/>
              </a:rPr>
              <a:t>/</a:t>
            </a:r>
            <a:r>
              <a:rPr lang="ko-KR" altLang="en-US" sz="3200" smtClean="0">
                <a:latin typeface="+mn-ea"/>
              </a:rPr>
              <a:t>역량평가</a:t>
            </a:r>
            <a:endParaRPr lang="ko-KR" altLang="en-US" sz="32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2501836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8394062"/>
              </p:ext>
            </p:extLst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71" name="그룹 7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2" name="그림 7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3" name="직사각형 7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76" name="직선 연결선 7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8" name="직선 연결선 77"/>
          <p:cNvCxnSpPr/>
          <p:nvPr/>
        </p:nvCxnSpPr>
        <p:spPr>
          <a:xfrm flipV="1">
            <a:off x="117397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261744" y="1507524"/>
            <a:ext cx="2521844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</a:t>
            </a:r>
            <a:r>
              <a:rPr lang="ko-KR" altLang="en-US" sz="1000">
                <a:latin typeface="+mn-ea"/>
              </a:rPr>
              <a:t>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93519054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25319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목표합의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업적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업무목표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의견입력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47" name="표 146"/>
          <p:cNvGraphicFramePr>
            <a:graphicFrameLocks noGrp="1"/>
          </p:cNvGraphicFramePr>
          <p:nvPr>
            <p:extLst/>
          </p:nvPr>
        </p:nvGraphicFramePr>
        <p:xfrm>
          <a:off x="267687" y="1384318"/>
          <a:ext cx="7207261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26367"/>
                <a:gridCol w="652734"/>
                <a:gridCol w="734326"/>
                <a:gridCol w="951905"/>
                <a:gridCol w="870310"/>
                <a:gridCol w="489546"/>
                <a:gridCol w="489546"/>
                <a:gridCol w="897509"/>
                <a:gridCol w="897509"/>
                <a:gridCol w="897509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목표수립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목표합의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목표작성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목표평가완료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목표 평가완료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48" name="모서리가 둥근 직사각형 147"/>
          <p:cNvSpPr/>
          <p:nvPr/>
        </p:nvSpPr>
        <p:spPr>
          <a:xfrm>
            <a:off x="5815142" y="1729608"/>
            <a:ext cx="715020" cy="130387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>
                <a:solidFill>
                  <a:prstClr val="black"/>
                </a:solidFill>
                <a:latin typeface="맑은 고딕" pitchFamily="50" charset="-127"/>
              </a:rPr>
              <a:t>목표합의</a:t>
            </a:r>
            <a:endParaRPr lang="ko-KR" altLang="en-US" sz="7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49" name="모서리가 둥근 직사각형 148"/>
          <p:cNvSpPr/>
          <p:nvPr/>
        </p:nvSpPr>
        <p:spPr>
          <a:xfrm>
            <a:off x="6619064" y="1729608"/>
            <a:ext cx="715020" cy="130387"/>
          </a:xfrm>
          <a:prstGeom prst="roundRect">
            <a:avLst/>
          </a:prstGeom>
          <a:solidFill>
            <a:schemeClr val="accent6">
              <a:lumMod val="40000"/>
              <a:lumOff val="6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 smtClean="0">
                <a:solidFill>
                  <a:prstClr val="black"/>
                </a:solidFill>
                <a:latin typeface="맑은 고딕" pitchFamily="50" charset="-127"/>
              </a:rPr>
              <a:t>기준 보기</a:t>
            </a:r>
            <a:endParaRPr lang="ko-KR" altLang="en-US" sz="700" b="1" kern="0" dirty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50" name="모서리가 둥근 직사각형 149"/>
          <p:cNvSpPr/>
          <p:nvPr/>
        </p:nvSpPr>
        <p:spPr>
          <a:xfrm>
            <a:off x="5815142" y="2051006"/>
            <a:ext cx="715020" cy="130387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prstClr val="black"/>
                </a:solidFill>
                <a:latin typeface="맑은 고딕" pitchFamily="50" charset="-127"/>
              </a:rPr>
              <a:t>결과보기</a:t>
            </a:r>
          </a:p>
        </p:txBody>
      </p:sp>
      <p:sp>
        <p:nvSpPr>
          <p:cNvPr id="151" name="모서리가 둥근 직사각형 150"/>
          <p:cNvSpPr/>
          <p:nvPr/>
        </p:nvSpPr>
        <p:spPr>
          <a:xfrm>
            <a:off x="6619064" y="2051006"/>
            <a:ext cx="715020" cy="130387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prstClr val="black"/>
                </a:solidFill>
                <a:latin typeface="맑은 고딕" pitchFamily="50" charset="-127"/>
              </a:rPr>
              <a:t>결과보기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642505" y="15951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995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1" name="그룹 7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2" name="그림 7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3" name="직사각형 7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76" name="직선 연결선 7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78" name="직선 연결선 77"/>
          <p:cNvCxnSpPr/>
          <p:nvPr/>
        </p:nvCxnSpPr>
        <p:spPr>
          <a:xfrm flipV="1">
            <a:off x="117397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102" name="TextBox 101"/>
          <p:cNvSpPr txBox="1"/>
          <p:nvPr/>
        </p:nvSpPr>
        <p:spPr>
          <a:xfrm>
            <a:off x="355023" y="335861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3" name="표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5394454"/>
              </p:ext>
            </p:extLst>
          </p:nvPr>
        </p:nvGraphicFramePr>
        <p:xfrm>
          <a:off x="381607" y="3830213"/>
          <a:ext cx="7043030" cy="17426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312095"/>
                <a:gridCol w="473093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4" name="타원 103"/>
          <p:cNvSpPr/>
          <p:nvPr/>
        </p:nvSpPr>
        <p:spPr>
          <a:xfrm>
            <a:off x="362854" y="3776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507423" y="359339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507423" y="5660360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07" name="표 1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5722196"/>
              </p:ext>
            </p:extLst>
          </p:nvPr>
        </p:nvGraphicFramePr>
        <p:xfrm>
          <a:off x="381607" y="5897176"/>
          <a:ext cx="7043030" cy="7094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80472"/>
                <a:gridCol w="476255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8" name="타원 107"/>
          <p:cNvSpPr/>
          <p:nvPr/>
        </p:nvSpPr>
        <p:spPr>
          <a:xfrm>
            <a:off x="355023" y="57086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210157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8161645"/>
              </p:ext>
            </p:extLst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282546" y="1507524"/>
            <a:ext cx="2476960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883092" y="495174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92" name="모서리가 둥근 직사각형 91"/>
          <p:cNvSpPr/>
          <p:nvPr/>
        </p:nvSpPr>
        <p:spPr>
          <a:xfrm>
            <a:off x="894884" y="495174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3" name="모서리가 둥근 직사각형 92"/>
          <p:cNvSpPr/>
          <p:nvPr/>
        </p:nvSpPr>
        <p:spPr>
          <a:xfrm>
            <a:off x="957412" y="514099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1675572" y="495174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95" name="모서리가 둥근 직사각형 94"/>
          <p:cNvSpPr/>
          <p:nvPr/>
        </p:nvSpPr>
        <p:spPr>
          <a:xfrm>
            <a:off x="1687364" y="495174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1749892" y="514099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2605212" y="495174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CDP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98" name="모서리가 둥근 직사각형 97"/>
          <p:cNvSpPr/>
          <p:nvPr/>
        </p:nvSpPr>
        <p:spPr>
          <a:xfrm>
            <a:off x="2510324" y="495174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9" name="모서리가 둥근 직사각형 98"/>
          <p:cNvSpPr/>
          <p:nvPr/>
        </p:nvSpPr>
        <p:spPr>
          <a:xfrm>
            <a:off x="2572852" y="514099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883092" y="5481697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101" name="모서리가 둥근 직사각형 100"/>
          <p:cNvSpPr/>
          <p:nvPr/>
        </p:nvSpPr>
        <p:spPr>
          <a:xfrm>
            <a:off x="894884" y="5481697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957412" y="5670950"/>
            <a:ext cx="469233" cy="19585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1675572" y="5481697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104" name="모서리가 둥근 직사각형 103"/>
          <p:cNvSpPr/>
          <p:nvPr/>
        </p:nvSpPr>
        <p:spPr>
          <a:xfrm>
            <a:off x="1687364" y="5481697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5" name="모서리가 둥근 직사각형 104"/>
          <p:cNvSpPr/>
          <p:nvPr/>
        </p:nvSpPr>
        <p:spPr>
          <a:xfrm>
            <a:off x="1749892" y="5670950"/>
            <a:ext cx="469233" cy="19585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2605212" y="5481697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CDP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07" name="모서리가 둥근 직사각형 106"/>
          <p:cNvSpPr/>
          <p:nvPr/>
        </p:nvSpPr>
        <p:spPr>
          <a:xfrm>
            <a:off x="2510324" y="5481697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8" name="모서리가 둥근 직사각형 107"/>
          <p:cNvSpPr/>
          <p:nvPr/>
        </p:nvSpPr>
        <p:spPr>
          <a:xfrm>
            <a:off x="2572852" y="5670950"/>
            <a:ext cx="469233" cy="195858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175" cap="flat" cmpd="sng" algn="ctr">
            <a:solidFill>
              <a:schemeClr val="accent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895446" y="6004802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업적평가</a:t>
            </a:r>
          </a:p>
        </p:txBody>
      </p:sp>
      <p:sp>
        <p:nvSpPr>
          <p:cNvPr id="128" name="모서리가 둥근 직사각형 127"/>
          <p:cNvSpPr/>
          <p:nvPr/>
        </p:nvSpPr>
        <p:spPr>
          <a:xfrm>
            <a:off x="907238" y="6004802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9" name="모서리가 둥근 직사각형 128"/>
          <p:cNvSpPr/>
          <p:nvPr/>
        </p:nvSpPr>
        <p:spPr>
          <a:xfrm>
            <a:off x="969766" y="61940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1687926" y="6004802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역량평가</a:t>
            </a:r>
          </a:p>
        </p:txBody>
      </p:sp>
      <p:sp>
        <p:nvSpPr>
          <p:cNvPr id="131" name="모서리가 둥근 직사각형 130"/>
          <p:cNvSpPr/>
          <p:nvPr/>
        </p:nvSpPr>
        <p:spPr>
          <a:xfrm>
            <a:off x="1699718" y="6004802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2" name="모서리가 둥근 직사각형 131"/>
          <p:cNvSpPr/>
          <p:nvPr/>
        </p:nvSpPr>
        <p:spPr>
          <a:xfrm>
            <a:off x="1762246" y="61940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2617566" y="6004802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34" name="모서리가 둥근 직사각형 133"/>
          <p:cNvSpPr/>
          <p:nvPr/>
        </p:nvSpPr>
        <p:spPr>
          <a:xfrm>
            <a:off x="2522678" y="6004802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2576968" y="61940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err="1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퍙가하기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6" name="타원 135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804884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40" name="그림 1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41" name="그림 14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42" name="TextBox 141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7701244" y="6141841"/>
            <a:ext cx="2130803" cy="640080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8406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71" name="그룹 7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2" name="그림 71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73" name="직사각형 7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76" name="직선 연결선 7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그림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812164" y="1507524"/>
            <a:ext cx="3013967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1</a:t>
            </a:r>
            <a:r>
              <a:rPr lang="en-US" altLang="ko-KR" sz="2400" b="1" baseline="30000" dirty="0">
                <a:latin typeface="+mn-ea"/>
              </a:rPr>
              <a:t>st</a:t>
            </a:r>
            <a:r>
              <a:rPr lang="en-US" altLang="ko-KR" sz="2400" b="1" dirty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</a:t>
            </a:r>
            <a:r>
              <a:rPr lang="ko-KR" altLang="en-US" sz="1000">
                <a:latin typeface="+mn-ea"/>
              </a:rPr>
              <a:t>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31" name="직선 연결선 30"/>
          <p:cNvCxnSpPr/>
          <p:nvPr/>
        </p:nvCxnSpPr>
        <p:spPr>
          <a:xfrm flipV="1">
            <a:off x="1750617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5605072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" name="표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1923278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3" name="타원 62"/>
          <p:cNvSpPr/>
          <p:nvPr/>
        </p:nvSpPr>
        <p:spPr>
          <a:xfrm>
            <a:off x="7078709" y="1793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6446374"/>
              </p:ext>
            </p:extLst>
          </p:nvPr>
        </p:nvGraphicFramePr>
        <p:xfrm>
          <a:off x="7712101" y="855461"/>
          <a:ext cx="2130803" cy="444800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6927115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11" name="그룹 11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12" name="그림 11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13" name="직사각형 112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4" name="그림 113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5" name="직선 연결선 11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TextBox 14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48" name="직선 연결선 147"/>
          <p:cNvCxnSpPr/>
          <p:nvPr/>
        </p:nvCxnSpPr>
        <p:spPr>
          <a:xfrm flipV="1">
            <a:off x="174238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0" name="TextBox 14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420087" y="553088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8" name="표 7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0797393"/>
              </p:ext>
            </p:extLst>
          </p:nvPr>
        </p:nvGraphicFramePr>
        <p:xfrm>
          <a:off x="304088" y="3782487"/>
          <a:ext cx="7250009" cy="17163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TDS(1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9" name="그룹 78"/>
          <p:cNvGrpSpPr/>
          <p:nvPr/>
        </p:nvGrpSpPr>
        <p:grpSpPr>
          <a:xfrm>
            <a:off x="6855618" y="4248706"/>
            <a:ext cx="657834" cy="128901"/>
            <a:chOff x="6686587" y="4344674"/>
            <a:chExt cx="657834" cy="128901"/>
          </a:xfrm>
        </p:grpSpPr>
        <p:sp>
          <p:nvSpPr>
            <p:cNvPr id="80" name="직사각형 7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1" name="이등변 삼각형 8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2" name="그룹 81"/>
          <p:cNvGrpSpPr/>
          <p:nvPr/>
        </p:nvGrpSpPr>
        <p:grpSpPr>
          <a:xfrm>
            <a:off x="6855618" y="4534460"/>
            <a:ext cx="657834" cy="128901"/>
            <a:chOff x="6686587" y="4344674"/>
            <a:chExt cx="657834" cy="128901"/>
          </a:xfrm>
        </p:grpSpPr>
        <p:sp>
          <p:nvSpPr>
            <p:cNvPr id="83" name="직사각형 8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4" name="이등변 삼각형 8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5" name="그룹 84"/>
          <p:cNvGrpSpPr/>
          <p:nvPr/>
        </p:nvGrpSpPr>
        <p:grpSpPr>
          <a:xfrm>
            <a:off x="6855616" y="4827355"/>
            <a:ext cx="657834" cy="128901"/>
            <a:chOff x="6686587" y="4344674"/>
            <a:chExt cx="657834" cy="128901"/>
          </a:xfrm>
        </p:grpSpPr>
        <p:sp>
          <p:nvSpPr>
            <p:cNvPr id="86" name="직사각형 8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7" name="이등변 삼각형 8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8" name="그룹 87"/>
          <p:cNvGrpSpPr/>
          <p:nvPr/>
        </p:nvGrpSpPr>
        <p:grpSpPr>
          <a:xfrm>
            <a:off x="6855614" y="5108343"/>
            <a:ext cx="657834" cy="128901"/>
            <a:chOff x="6686587" y="4344674"/>
            <a:chExt cx="657834" cy="128901"/>
          </a:xfrm>
        </p:grpSpPr>
        <p:sp>
          <p:nvSpPr>
            <p:cNvPr id="89" name="직사각형 8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0" name="이등변 삼각형 8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1" name="그룹 90"/>
          <p:cNvGrpSpPr/>
          <p:nvPr/>
        </p:nvGrpSpPr>
        <p:grpSpPr>
          <a:xfrm>
            <a:off x="6855614" y="5340118"/>
            <a:ext cx="657834" cy="128901"/>
            <a:chOff x="6686587" y="4344674"/>
            <a:chExt cx="657834" cy="128901"/>
          </a:xfrm>
        </p:grpSpPr>
        <p:sp>
          <p:nvSpPr>
            <p:cNvPr id="92" name="직사각형 9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3" name="이등변 삼각형 9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97" name="타원 96"/>
          <p:cNvSpPr/>
          <p:nvPr/>
        </p:nvSpPr>
        <p:spPr>
          <a:xfrm>
            <a:off x="6750681" y="4078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98" name="표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0428735"/>
              </p:ext>
            </p:extLst>
          </p:nvPr>
        </p:nvGraphicFramePr>
        <p:xfrm>
          <a:off x="301830" y="5744596"/>
          <a:ext cx="7250009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TDS(1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99" name="그룹 98"/>
          <p:cNvGrpSpPr/>
          <p:nvPr/>
        </p:nvGrpSpPr>
        <p:grpSpPr>
          <a:xfrm>
            <a:off x="6853360" y="6210815"/>
            <a:ext cx="657834" cy="128901"/>
            <a:chOff x="6686587" y="434467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2" name="그룹 101"/>
          <p:cNvGrpSpPr/>
          <p:nvPr/>
        </p:nvGrpSpPr>
        <p:grpSpPr>
          <a:xfrm>
            <a:off x="6853360" y="6473709"/>
            <a:ext cx="657834" cy="128901"/>
            <a:chOff x="6686587" y="4344674"/>
            <a:chExt cx="657834" cy="128901"/>
          </a:xfrm>
        </p:grpSpPr>
        <p:sp>
          <p:nvSpPr>
            <p:cNvPr id="125" name="직사각형 12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26" name="이등변 삼각형 12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40" name="타원 139"/>
          <p:cNvSpPr/>
          <p:nvPr/>
        </p:nvSpPr>
        <p:spPr>
          <a:xfrm>
            <a:off x="6716329" y="60848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630353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표 58"/>
          <p:cNvGraphicFramePr>
            <a:graphicFrameLocks noGrp="1"/>
          </p:cNvGraphicFramePr>
          <p:nvPr>
            <p:extLst/>
          </p:nvPr>
        </p:nvGraphicFramePr>
        <p:xfrm>
          <a:off x="265487" y="1573491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5875245"/>
              </p:ext>
            </p:extLst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사항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73464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77221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15294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03" name="그룹 102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104" name="그림 10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5" name="직사각형 104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6" name="그림 10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7" name="직선 연결선 106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0" name="그림 10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87" y="926210"/>
            <a:ext cx="7499716" cy="372256"/>
          </a:xfrm>
          <a:prstGeom prst="rect">
            <a:avLst/>
          </a:prstGeom>
        </p:spPr>
      </p:pic>
      <p:sp>
        <p:nvSpPr>
          <p:cNvPr id="111" name="TextBox 110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112" name="TextBox 111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13" name="직선 연결선 112"/>
          <p:cNvCxnSpPr/>
          <p:nvPr/>
        </p:nvCxnSpPr>
        <p:spPr>
          <a:xfrm flipV="1">
            <a:off x="1742384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235888" y="1382038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6" name="TextBox 65"/>
          <p:cNvSpPr txBox="1"/>
          <p:nvPr/>
        </p:nvSpPr>
        <p:spPr>
          <a:xfrm flipH="1" flipV="1">
            <a:off x="7440633" y="224308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16403" y="2279384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448983"/>
              </p:ext>
            </p:extLst>
          </p:nvPr>
        </p:nvGraphicFramePr>
        <p:xfrm>
          <a:off x="396232" y="2477747"/>
          <a:ext cx="7057868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53777"/>
                <a:gridCol w="3202044"/>
                <a:gridCol w="3202047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본인의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본인의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442912" y="2232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4298802" y="2889260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4298802" y="3339595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4298802" y="3789930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4105078" y="27960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4112698" y="32685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4112698" y="36952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80" name="표 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824417"/>
              </p:ext>
            </p:extLst>
          </p:nvPr>
        </p:nvGraphicFramePr>
        <p:xfrm>
          <a:off x="412708" y="4319942"/>
          <a:ext cx="7017824" cy="1086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884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1" name="타원 80"/>
          <p:cNvSpPr/>
          <p:nvPr/>
        </p:nvSpPr>
        <p:spPr>
          <a:xfrm>
            <a:off x="779980" y="495210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1665550" y="4956224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526408" y="496034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3403740" y="496445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307468" y="42089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6" name="모서리가 둥근 직사각형 85"/>
          <p:cNvSpPr/>
          <p:nvPr/>
        </p:nvSpPr>
        <p:spPr>
          <a:xfrm>
            <a:off x="3963821" y="4927388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7" name="모서리가 둥근 직사각형 86"/>
          <p:cNvSpPr/>
          <p:nvPr/>
        </p:nvSpPr>
        <p:spPr>
          <a:xfrm>
            <a:off x="5617924" y="4923267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8" name="모서리가 둥근 직사각형 87"/>
          <p:cNvSpPr/>
          <p:nvPr/>
        </p:nvSpPr>
        <p:spPr>
          <a:xfrm>
            <a:off x="3973316" y="5180352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627419" y="5176231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6633318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32" name="그룹 3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3" name="그림 3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4" name="직사각형 3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5" name="그림 3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36" name="직사각형 35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37" name="직선 연결선 3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39" name="직선 연결선 38"/>
          <p:cNvCxnSpPr/>
          <p:nvPr/>
        </p:nvCxnSpPr>
        <p:spPr>
          <a:xfrm flipV="1">
            <a:off x="226136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</a:t>
            </a:r>
            <a:r>
              <a:rPr lang="en-US" altLang="ko-KR" sz="2400" b="1" dirty="0" smtClean="0">
                <a:latin typeface="+mn-ea"/>
              </a:rPr>
              <a:t>2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3" name="그룹 42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47" name="그림 46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48" name="그림 47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0056324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5251609"/>
              </p:ext>
            </p:extLst>
          </p:nvPr>
        </p:nvGraphicFramePr>
        <p:xfrm>
          <a:off x="265487" y="1384017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2" name="타원 61"/>
          <p:cNvSpPr/>
          <p:nvPr/>
        </p:nvSpPr>
        <p:spPr>
          <a:xfrm>
            <a:off x="7078709" y="17932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1590070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27784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63" name="TextBox 62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6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6524481"/>
              </p:ext>
            </p:extLst>
          </p:nvPr>
        </p:nvGraphicFramePr>
        <p:xfrm>
          <a:off x="7712101" y="855461"/>
          <a:ext cx="2130803" cy="444800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pSp>
        <p:nvGrpSpPr>
          <p:cNvPr id="66" name="그룹 65"/>
          <p:cNvGrpSpPr/>
          <p:nvPr/>
        </p:nvGrpSpPr>
        <p:grpSpPr>
          <a:xfrm>
            <a:off x="6654590" y="4078599"/>
            <a:ext cx="693012" cy="128901"/>
            <a:chOff x="6746789" y="4344674"/>
            <a:chExt cx="693012" cy="128901"/>
          </a:xfrm>
        </p:grpSpPr>
        <p:sp>
          <p:nvSpPr>
            <p:cNvPr id="67" name="직사각형 6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8" name="이등변 삼각형 6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9" name="그룹 68"/>
          <p:cNvGrpSpPr/>
          <p:nvPr/>
        </p:nvGrpSpPr>
        <p:grpSpPr>
          <a:xfrm>
            <a:off x="6658707" y="4354569"/>
            <a:ext cx="693012" cy="128901"/>
            <a:chOff x="6746789" y="4344674"/>
            <a:chExt cx="693012" cy="128901"/>
          </a:xfrm>
        </p:grpSpPr>
        <p:sp>
          <p:nvSpPr>
            <p:cNvPr id="70" name="직사각형 6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1" name="이등변 삼각형 7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2" name="그룹 71"/>
          <p:cNvGrpSpPr/>
          <p:nvPr/>
        </p:nvGrpSpPr>
        <p:grpSpPr>
          <a:xfrm>
            <a:off x="6662823" y="4647015"/>
            <a:ext cx="693012" cy="128901"/>
            <a:chOff x="6746789" y="4344674"/>
            <a:chExt cx="693012" cy="128901"/>
          </a:xfrm>
        </p:grpSpPr>
        <p:sp>
          <p:nvSpPr>
            <p:cNvPr id="73" name="직사각형 7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5" name="이등변 삼각형 74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76" name="그룹 75"/>
          <p:cNvGrpSpPr/>
          <p:nvPr/>
        </p:nvGrpSpPr>
        <p:grpSpPr>
          <a:xfrm>
            <a:off x="6666939" y="4873557"/>
            <a:ext cx="693012" cy="128901"/>
            <a:chOff x="6746789" y="4344674"/>
            <a:chExt cx="693012" cy="128901"/>
          </a:xfrm>
        </p:grpSpPr>
        <p:sp>
          <p:nvSpPr>
            <p:cNvPr id="77" name="직사각형 7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12" name="이등변 삼각형 111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9" name="타원 118"/>
          <p:cNvSpPr/>
          <p:nvPr/>
        </p:nvSpPr>
        <p:spPr>
          <a:xfrm>
            <a:off x="6525883" y="394755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420087" y="5464984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0291201"/>
              </p:ext>
            </p:extLst>
          </p:nvPr>
        </p:nvGraphicFramePr>
        <p:xfrm>
          <a:off x="7712101" y="855461"/>
          <a:ext cx="2130803" cy="444800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8" name="TextBox 77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81" name="표 8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0272240"/>
              </p:ext>
            </p:extLst>
          </p:nvPr>
        </p:nvGraphicFramePr>
        <p:xfrm>
          <a:off x="295850" y="3774249"/>
          <a:ext cx="7250009" cy="17163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2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2" name="그룹 81"/>
          <p:cNvGrpSpPr/>
          <p:nvPr/>
        </p:nvGrpSpPr>
        <p:grpSpPr>
          <a:xfrm>
            <a:off x="6855618" y="4248706"/>
            <a:ext cx="657834" cy="128901"/>
            <a:chOff x="6686587" y="4344674"/>
            <a:chExt cx="657834" cy="128901"/>
          </a:xfrm>
        </p:grpSpPr>
        <p:sp>
          <p:nvSpPr>
            <p:cNvPr id="83" name="직사각형 8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4" name="이등변 삼각형 8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5" name="그룹 84"/>
          <p:cNvGrpSpPr/>
          <p:nvPr/>
        </p:nvGrpSpPr>
        <p:grpSpPr>
          <a:xfrm>
            <a:off x="6855618" y="4534460"/>
            <a:ext cx="657834" cy="128901"/>
            <a:chOff x="6686587" y="4344674"/>
            <a:chExt cx="657834" cy="128901"/>
          </a:xfrm>
        </p:grpSpPr>
        <p:sp>
          <p:nvSpPr>
            <p:cNvPr id="86" name="직사각형 8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7" name="이등변 삼각형 8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8" name="그룹 87"/>
          <p:cNvGrpSpPr/>
          <p:nvPr/>
        </p:nvGrpSpPr>
        <p:grpSpPr>
          <a:xfrm>
            <a:off x="6855616" y="4827355"/>
            <a:ext cx="657834" cy="128901"/>
            <a:chOff x="6686587" y="4344674"/>
            <a:chExt cx="657834" cy="128901"/>
          </a:xfrm>
        </p:grpSpPr>
        <p:sp>
          <p:nvSpPr>
            <p:cNvPr id="89" name="직사각형 8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0" name="이등변 삼각형 89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1" name="그룹 90"/>
          <p:cNvGrpSpPr/>
          <p:nvPr/>
        </p:nvGrpSpPr>
        <p:grpSpPr>
          <a:xfrm>
            <a:off x="6855614" y="5108343"/>
            <a:ext cx="657834" cy="128901"/>
            <a:chOff x="6686587" y="4344674"/>
            <a:chExt cx="657834" cy="128901"/>
          </a:xfrm>
        </p:grpSpPr>
        <p:sp>
          <p:nvSpPr>
            <p:cNvPr id="92" name="직사각형 91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3" name="이등변 삼각형 9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4" name="그룹 93"/>
          <p:cNvGrpSpPr/>
          <p:nvPr/>
        </p:nvGrpSpPr>
        <p:grpSpPr>
          <a:xfrm>
            <a:off x="6855614" y="5340118"/>
            <a:ext cx="657834" cy="128901"/>
            <a:chOff x="6686587" y="4344674"/>
            <a:chExt cx="657834" cy="128901"/>
          </a:xfrm>
        </p:grpSpPr>
        <p:sp>
          <p:nvSpPr>
            <p:cNvPr id="95" name="직사각형 9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6" name="이등변 삼각형 9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97" name="타원 96"/>
          <p:cNvSpPr/>
          <p:nvPr/>
        </p:nvSpPr>
        <p:spPr>
          <a:xfrm>
            <a:off x="6750681" y="4078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98" name="표 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7984842"/>
              </p:ext>
            </p:extLst>
          </p:nvPr>
        </p:nvGraphicFramePr>
        <p:xfrm>
          <a:off x="301830" y="5744596"/>
          <a:ext cx="7250009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2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99" name="그룹 98"/>
          <p:cNvGrpSpPr/>
          <p:nvPr/>
        </p:nvGrpSpPr>
        <p:grpSpPr>
          <a:xfrm>
            <a:off x="6853360" y="6210815"/>
            <a:ext cx="657834" cy="128901"/>
            <a:chOff x="6686587" y="4344674"/>
            <a:chExt cx="657834" cy="128901"/>
          </a:xfrm>
        </p:grpSpPr>
        <p:sp>
          <p:nvSpPr>
            <p:cNvPr id="100" name="직사각형 9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1" name="이등변 삼각형 10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2" name="그룹 101"/>
          <p:cNvGrpSpPr/>
          <p:nvPr/>
        </p:nvGrpSpPr>
        <p:grpSpPr>
          <a:xfrm>
            <a:off x="6853360" y="6473709"/>
            <a:ext cx="657834" cy="128901"/>
            <a:chOff x="6686587" y="4344674"/>
            <a:chExt cx="657834" cy="128901"/>
          </a:xfrm>
        </p:grpSpPr>
        <p:sp>
          <p:nvSpPr>
            <p:cNvPr id="131" name="직사각형 13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2" name="이등변 삼각형 13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33" name="타원 132"/>
          <p:cNvSpPr/>
          <p:nvPr/>
        </p:nvSpPr>
        <p:spPr>
          <a:xfrm>
            <a:off x="6716329" y="60848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597515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표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444674"/>
              </p:ext>
            </p:extLst>
          </p:nvPr>
        </p:nvGraphicFramePr>
        <p:xfrm>
          <a:off x="265487" y="1581729"/>
          <a:ext cx="7308035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9836"/>
                <a:gridCol w="539672"/>
                <a:gridCol w="607131"/>
                <a:gridCol w="787021"/>
                <a:gridCol w="719561"/>
                <a:gridCol w="404750"/>
                <a:gridCol w="404750"/>
                <a:gridCol w="742048"/>
                <a:gridCol w="472211"/>
                <a:gridCol w="472211"/>
                <a:gridCol w="472211"/>
                <a:gridCol w="472211"/>
                <a:gridCol w="472211"/>
                <a:gridCol w="472211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8994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9369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15294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47" name="그룹 146"/>
          <p:cNvGrpSpPr/>
          <p:nvPr/>
        </p:nvGrpSpPr>
        <p:grpSpPr>
          <a:xfrm>
            <a:off x="67979" y="580878"/>
            <a:ext cx="7581600" cy="300121"/>
            <a:chOff x="67979" y="383166"/>
            <a:chExt cx="7581600" cy="300121"/>
          </a:xfrm>
        </p:grpSpPr>
        <p:pic>
          <p:nvPicPr>
            <p:cNvPr id="148" name="그림 14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49" name="직사각형 14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50" name="그림 14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51" name="직선 연결선 150"/>
          <p:cNvCxnSpPr/>
          <p:nvPr/>
        </p:nvCxnSpPr>
        <p:spPr>
          <a:xfrm>
            <a:off x="67979" y="906178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127205" y="662739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TDS2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157" name="직선 연결선 156"/>
          <p:cNvCxnSpPr/>
          <p:nvPr/>
        </p:nvCxnSpPr>
        <p:spPr>
          <a:xfrm flipV="1">
            <a:off x="2277841" y="866692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그림 15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87" y="934448"/>
            <a:ext cx="7499716" cy="372256"/>
          </a:xfrm>
          <a:prstGeom prst="rect">
            <a:avLst/>
          </a:prstGeom>
        </p:spPr>
      </p:pic>
      <p:sp>
        <p:nvSpPr>
          <p:cNvPr id="60" name="TextBox 59"/>
          <p:cNvSpPr txBox="1"/>
          <p:nvPr/>
        </p:nvSpPr>
        <p:spPr>
          <a:xfrm>
            <a:off x="235888" y="1390276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1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1141782"/>
              </p:ext>
            </p:extLst>
          </p:nvPr>
        </p:nvGraphicFramePr>
        <p:xfrm>
          <a:off x="7712101" y="84784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사항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7" name="TextBox 36"/>
          <p:cNvSpPr txBox="1"/>
          <p:nvPr/>
        </p:nvSpPr>
        <p:spPr>
          <a:xfrm flipH="1" flipV="1">
            <a:off x="7379673" y="218212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455443" y="2218424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9" name="표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868385"/>
              </p:ext>
            </p:extLst>
          </p:nvPr>
        </p:nvGraphicFramePr>
        <p:xfrm>
          <a:off x="335272" y="2416787"/>
          <a:ext cx="7057868" cy="1737176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53777"/>
                <a:gridCol w="3202044"/>
                <a:gridCol w="3202047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본인의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본인의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0" name="타원 39"/>
          <p:cNvSpPr/>
          <p:nvPr/>
        </p:nvSpPr>
        <p:spPr>
          <a:xfrm>
            <a:off x="381952" y="21720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4237842" y="2828300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4237842" y="3278635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모서리가 둥근 직사각형 62"/>
          <p:cNvSpPr/>
          <p:nvPr/>
        </p:nvSpPr>
        <p:spPr>
          <a:xfrm>
            <a:off x="4237842" y="3728970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4044118" y="273512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4051738" y="32075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4051738" y="36342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5806319"/>
              </p:ext>
            </p:extLst>
          </p:nvPr>
        </p:nvGraphicFramePr>
        <p:xfrm>
          <a:off x="351748" y="4258982"/>
          <a:ext cx="7017824" cy="1086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878230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884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8" name="타원 67"/>
          <p:cNvSpPr/>
          <p:nvPr/>
        </p:nvSpPr>
        <p:spPr>
          <a:xfrm>
            <a:off x="719020" y="489114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타원 68"/>
          <p:cNvSpPr/>
          <p:nvPr/>
        </p:nvSpPr>
        <p:spPr>
          <a:xfrm>
            <a:off x="1604590" y="4895264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2465448" y="4899380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3342780" y="4903497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246508" y="41479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3902861" y="4866428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5556964" y="4862307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3915650" y="5114448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모서리가 둥근 직사각형 76"/>
          <p:cNvSpPr/>
          <p:nvPr/>
        </p:nvSpPr>
        <p:spPr>
          <a:xfrm>
            <a:off x="5569753" y="5110327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591810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6" name="직사각형 4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53" name="직사각형 52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cxnSp>
        <p:nvCxnSpPr>
          <p:cNvPr id="55" name="직선 연결선 5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7" name="직선 연결선 5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8118580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3022944"/>
              </p:ext>
            </p:extLst>
          </p:nvPr>
        </p:nvGraphicFramePr>
        <p:xfrm>
          <a:off x="265490" y="142520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22518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22893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5535875" y="18603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48246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87687" y="22426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64" name="모서리가 둥근 직사각형 63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9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0" name="직사각형 69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72" name="직선 연결선 71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직선 연결선 72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5" name="Picture 2" descr="작성중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" name="TextBox 7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13" name="TextBox 112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15" name="표 114"/>
          <p:cNvGraphicFramePr>
            <a:graphicFrameLocks noGrp="1"/>
          </p:cNvGraphicFramePr>
          <p:nvPr>
            <p:extLst/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graphicFrame>
        <p:nvGraphicFramePr>
          <p:cNvPr id="7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0291201"/>
              </p:ext>
            </p:extLst>
          </p:nvPr>
        </p:nvGraphicFramePr>
        <p:xfrm>
          <a:off x="7712101" y="855461"/>
          <a:ext cx="2130803" cy="444800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79" name="TextBox 78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420087" y="553088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82" name="표 8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9949381"/>
              </p:ext>
            </p:extLst>
          </p:nvPr>
        </p:nvGraphicFramePr>
        <p:xfrm>
          <a:off x="304088" y="3782487"/>
          <a:ext cx="7250009" cy="171636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r>
                        <a:rPr lang="en-US" altLang="ko-KR" sz="700" baseline="0" dirty="0" smtClean="0"/>
                        <a:t>)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3" name="그룹 82"/>
          <p:cNvGrpSpPr/>
          <p:nvPr/>
        </p:nvGrpSpPr>
        <p:grpSpPr>
          <a:xfrm>
            <a:off x="6855618" y="4248706"/>
            <a:ext cx="657834" cy="128901"/>
            <a:chOff x="6686587" y="4344674"/>
            <a:chExt cx="657834" cy="128901"/>
          </a:xfrm>
        </p:grpSpPr>
        <p:sp>
          <p:nvSpPr>
            <p:cNvPr id="84" name="직사각형 8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5" name="이등변 삼각형 8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6" name="그룹 85"/>
          <p:cNvGrpSpPr/>
          <p:nvPr/>
        </p:nvGrpSpPr>
        <p:grpSpPr>
          <a:xfrm>
            <a:off x="6855618" y="4534460"/>
            <a:ext cx="657834" cy="128901"/>
            <a:chOff x="6686587" y="4344674"/>
            <a:chExt cx="657834" cy="128901"/>
          </a:xfrm>
        </p:grpSpPr>
        <p:sp>
          <p:nvSpPr>
            <p:cNvPr id="87" name="직사각형 8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8" name="이등변 삼각형 8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9" name="그룹 88"/>
          <p:cNvGrpSpPr/>
          <p:nvPr/>
        </p:nvGrpSpPr>
        <p:grpSpPr>
          <a:xfrm>
            <a:off x="6855616" y="4827355"/>
            <a:ext cx="657834" cy="128901"/>
            <a:chOff x="6686587" y="4344674"/>
            <a:chExt cx="657834" cy="128901"/>
          </a:xfrm>
        </p:grpSpPr>
        <p:sp>
          <p:nvSpPr>
            <p:cNvPr id="90" name="직사각형 8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1" name="이등변 삼각형 9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2" name="그룹 91"/>
          <p:cNvGrpSpPr/>
          <p:nvPr/>
        </p:nvGrpSpPr>
        <p:grpSpPr>
          <a:xfrm>
            <a:off x="6855614" y="5108343"/>
            <a:ext cx="657834" cy="128901"/>
            <a:chOff x="6686587" y="4344674"/>
            <a:chExt cx="657834" cy="128901"/>
          </a:xfrm>
        </p:grpSpPr>
        <p:sp>
          <p:nvSpPr>
            <p:cNvPr id="93" name="직사각형 9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4" name="이등변 삼각형 93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6855614" y="5340118"/>
            <a:ext cx="657834" cy="128901"/>
            <a:chOff x="6686587" y="4344674"/>
            <a:chExt cx="657834" cy="128901"/>
          </a:xfrm>
        </p:grpSpPr>
        <p:sp>
          <p:nvSpPr>
            <p:cNvPr id="96" name="직사각형 95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97" name="이등변 삼각형 9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98" name="타원 97"/>
          <p:cNvSpPr/>
          <p:nvPr/>
        </p:nvSpPr>
        <p:spPr>
          <a:xfrm>
            <a:off x="6750681" y="4078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99" name="표 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4548355"/>
              </p:ext>
            </p:extLst>
          </p:nvPr>
        </p:nvGraphicFramePr>
        <p:xfrm>
          <a:off x="301830" y="5744596"/>
          <a:ext cx="7250009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98807"/>
                <a:gridCol w="4700197"/>
                <a:gridCol w="593124"/>
                <a:gridCol w="757881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00" name="그룹 99"/>
          <p:cNvGrpSpPr/>
          <p:nvPr/>
        </p:nvGrpSpPr>
        <p:grpSpPr>
          <a:xfrm>
            <a:off x="6853360" y="6210815"/>
            <a:ext cx="657834" cy="128901"/>
            <a:chOff x="6686587" y="4344674"/>
            <a:chExt cx="657834" cy="128901"/>
          </a:xfrm>
        </p:grpSpPr>
        <p:sp>
          <p:nvSpPr>
            <p:cNvPr id="101" name="직사각형 100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2" name="이등변 삼각형 101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6853360" y="6473709"/>
            <a:ext cx="657834" cy="128901"/>
            <a:chOff x="6686587" y="4344674"/>
            <a:chExt cx="657834" cy="128901"/>
          </a:xfrm>
        </p:grpSpPr>
        <p:sp>
          <p:nvSpPr>
            <p:cNvPr id="148" name="직사각형 14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9" name="이등변 삼각형 14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50" name="타원 149"/>
          <p:cNvSpPr/>
          <p:nvPr/>
        </p:nvSpPr>
        <p:spPr>
          <a:xfrm>
            <a:off x="6716329" y="60848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921754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9" name="표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6506557"/>
              </p:ext>
            </p:extLst>
          </p:nvPr>
        </p:nvGraphicFramePr>
        <p:xfrm>
          <a:off x="265490" y="1622919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81702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85459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404768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47" name="그룹 146"/>
          <p:cNvGrpSpPr/>
          <p:nvPr/>
        </p:nvGrpSpPr>
        <p:grpSpPr>
          <a:xfrm>
            <a:off x="67979" y="580878"/>
            <a:ext cx="7581600" cy="300121"/>
            <a:chOff x="67979" y="383166"/>
            <a:chExt cx="7581600" cy="300121"/>
          </a:xfrm>
        </p:grpSpPr>
        <p:pic>
          <p:nvPicPr>
            <p:cNvPr id="148" name="그림 14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49" name="직사각형 14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50" name="그림 14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51" name="직선 연결선 150"/>
          <p:cNvCxnSpPr/>
          <p:nvPr/>
        </p:nvCxnSpPr>
        <p:spPr>
          <a:xfrm>
            <a:off x="67979" y="906178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127205" y="662739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57" name="직선 연결선 156"/>
          <p:cNvCxnSpPr/>
          <p:nvPr/>
        </p:nvCxnSpPr>
        <p:spPr>
          <a:xfrm flipV="1">
            <a:off x="2763879" y="866692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8" name="그림 15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87" y="934448"/>
            <a:ext cx="7499716" cy="372256"/>
          </a:xfrm>
          <a:prstGeom prst="rect">
            <a:avLst/>
          </a:prstGeom>
        </p:spPr>
      </p:pic>
      <p:sp>
        <p:nvSpPr>
          <p:cNvPr id="60" name="TextBox 59"/>
          <p:cNvSpPr txBox="1"/>
          <p:nvPr/>
        </p:nvSpPr>
        <p:spPr>
          <a:xfrm>
            <a:off x="235888" y="1390276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6" name="TextBox 65"/>
          <p:cNvSpPr txBox="1"/>
          <p:nvPr/>
        </p:nvSpPr>
        <p:spPr>
          <a:xfrm flipH="1" flipV="1">
            <a:off x="7440633" y="2440801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graphicFrame>
        <p:nvGraphicFramePr>
          <p:cNvPr id="40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9254597"/>
              </p:ext>
            </p:extLst>
          </p:nvPr>
        </p:nvGraphicFramePr>
        <p:xfrm>
          <a:off x="7712101" y="864316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사항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평가등급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의견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평가자가 없는 경우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2" name="TextBox 41"/>
          <p:cNvSpPr txBox="1"/>
          <p:nvPr/>
        </p:nvSpPr>
        <p:spPr>
          <a:xfrm>
            <a:off x="455443" y="2514988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3" name="표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6016990"/>
              </p:ext>
            </p:extLst>
          </p:nvPr>
        </p:nvGraphicFramePr>
        <p:xfrm>
          <a:off x="335272" y="2740265"/>
          <a:ext cx="7057868" cy="271804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53777"/>
                <a:gridCol w="2875157"/>
                <a:gridCol w="326887"/>
                <a:gridCol w="3202047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본인의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본인의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본인의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31469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4" name="타원 43"/>
          <p:cNvSpPr/>
          <p:nvPr/>
        </p:nvSpPr>
        <p:spPr>
          <a:xfrm>
            <a:off x="381952" y="24685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모서리가 둥근 직사각형 44"/>
          <p:cNvSpPr/>
          <p:nvPr/>
        </p:nvSpPr>
        <p:spPr>
          <a:xfrm>
            <a:off x="4237842" y="3124864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모서리가 둥근 직사각형 45"/>
          <p:cNvSpPr/>
          <p:nvPr/>
        </p:nvSpPr>
        <p:spPr>
          <a:xfrm>
            <a:off x="4237842" y="3575199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모서리가 둥근 직사각형 46"/>
          <p:cNvSpPr/>
          <p:nvPr/>
        </p:nvSpPr>
        <p:spPr>
          <a:xfrm>
            <a:off x="4237842" y="4025534"/>
            <a:ext cx="3106969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4044118" y="30316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4051738" y="3504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4051738" y="39308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51" name="표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1389041"/>
              </p:ext>
            </p:extLst>
          </p:nvPr>
        </p:nvGraphicFramePr>
        <p:xfrm>
          <a:off x="349073" y="5553016"/>
          <a:ext cx="7073219" cy="1086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933625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884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2" name="타원 51"/>
          <p:cNvSpPr/>
          <p:nvPr/>
        </p:nvSpPr>
        <p:spPr>
          <a:xfrm>
            <a:off x="716345" y="6185182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1601915" y="618929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2462773" y="6193414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3340105" y="619753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243833" y="54419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3900186" y="6160462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5595479" y="6156341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모서리가 둥근 직사각형 77"/>
          <p:cNvSpPr/>
          <p:nvPr/>
        </p:nvSpPr>
        <p:spPr>
          <a:xfrm>
            <a:off x="3904737" y="6416722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9" name="모서리가 둥근 직사각형 78"/>
          <p:cNvSpPr/>
          <p:nvPr/>
        </p:nvSpPr>
        <p:spPr>
          <a:xfrm>
            <a:off x="5600030" y="6412601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7" name="그룹 36"/>
          <p:cNvGrpSpPr/>
          <p:nvPr/>
        </p:nvGrpSpPr>
        <p:grpSpPr>
          <a:xfrm>
            <a:off x="3905481" y="4874983"/>
            <a:ext cx="1634084" cy="128901"/>
            <a:chOff x="6746789" y="4344674"/>
            <a:chExt cx="693012" cy="128901"/>
          </a:xfrm>
        </p:grpSpPr>
        <p:sp>
          <p:nvSpPr>
            <p:cNvPr id="38" name="직사각형 3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39" name="이등변 삼각형 38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1" name="모서리가 둥근 직사각형 40"/>
          <p:cNvSpPr/>
          <p:nvPr/>
        </p:nvSpPr>
        <p:spPr>
          <a:xfrm>
            <a:off x="3905480" y="5096057"/>
            <a:ext cx="3425407" cy="333664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3810186" y="47514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3822540" y="50356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2213734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29" name="모서리가 둥근 직사각형 28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" name="타원 29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1" name="그룹 30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8" name="그림 3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9" name="직사각형 3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40" name="그림 3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1" name="직선 연결선 40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3" name="직선 연결선 42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040000"/>
              </p:ext>
            </p:extLst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45" name="표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3701675"/>
              </p:ext>
            </p:extLst>
          </p:nvPr>
        </p:nvGraphicFramePr>
        <p:xfrm>
          <a:off x="386470" y="2612710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6" name="타원 45"/>
          <p:cNvSpPr/>
          <p:nvPr/>
        </p:nvSpPr>
        <p:spPr>
          <a:xfrm>
            <a:off x="324865" y="2502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59886" y="213556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2286" y="237034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12286" y="4906870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8954597"/>
              </p:ext>
            </p:extLst>
          </p:nvPr>
        </p:nvGraphicFramePr>
        <p:xfrm>
          <a:off x="386470" y="5088896"/>
          <a:ext cx="7102066" cy="14843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504252"/>
                <a:gridCol w="403654"/>
                <a:gridCol w="337751"/>
                <a:gridCol w="37004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306923" y="4990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744615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직사각형 49"/>
          <p:cNvSpPr/>
          <p:nvPr/>
        </p:nvSpPr>
        <p:spPr>
          <a:xfrm>
            <a:off x="7701244" y="6141841"/>
            <a:ext cx="2130803" cy="640080"/>
          </a:xfrm>
          <a:prstGeom prst="rect">
            <a:avLst/>
          </a:prstGeom>
          <a:solidFill>
            <a:srgbClr val="FF000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9583893"/>
              </p:ext>
            </p:extLst>
          </p:nvPr>
        </p:nvGraphicFramePr>
        <p:xfrm>
          <a:off x="7709483" y="864986"/>
          <a:ext cx="2130803" cy="2509973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777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30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906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6" name="타원 135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329150" y="1442176"/>
            <a:ext cx="7185262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24865" y="1460645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67" name="직선 연결선 66"/>
          <p:cNvCxnSpPr/>
          <p:nvPr/>
        </p:nvCxnSpPr>
        <p:spPr>
          <a:xfrm>
            <a:off x="4868736" y="150010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직선 연결선 67"/>
          <p:cNvCxnSpPr/>
          <p:nvPr/>
        </p:nvCxnSpPr>
        <p:spPr>
          <a:xfrm>
            <a:off x="2563513" y="148559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9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5098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0" name="TextBox 69"/>
          <p:cNvSpPr txBox="1"/>
          <p:nvPr/>
        </p:nvSpPr>
        <p:spPr>
          <a:xfrm>
            <a:off x="2618901" y="1458396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4906051" y="1452456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90471" y="1686560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2623224" y="1634963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74" name="표 7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1515771"/>
              </p:ext>
            </p:extLst>
          </p:nvPr>
        </p:nvGraphicFramePr>
        <p:xfrm>
          <a:off x="5025854" y="1669070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75" name="TextBox 74"/>
          <p:cNvSpPr txBox="1"/>
          <p:nvPr/>
        </p:nvSpPr>
        <p:spPr>
          <a:xfrm>
            <a:off x="287792" y="1143487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업적평가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pSp>
        <p:nvGrpSpPr>
          <p:cNvPr id="76" name="그룹 75"/>
          <p:cNvGrpSpPr/>
          <p:nvPr/>
        </p:nvGrpSpPr>
        <p:grpSpPr>
          <a:xfrm>
            <a:off x="3172874" y="3253948"/>
            <a:ext cx="200267" cy="1337117"/>
            <a:chOff x="3172874" y="2899719"/>
            <a:chExt cx="200267" cy="1337117"/>
          </a:xfrm>
        </p:grpSpPr>
        <p:sp>
          <p:nvSpPr>
            <p:cNvPr id="78" name="직사각형 77"/>
            <p:cNvSpPr/>
            <p:nvPr/>
          </p:nvSpPr>
          <p:spPr>
            <a:xfrm>
              <a:off x="3172874" y="2899719"/>
              <a:ext cx="200267" cy="14004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81" name="직사각형 80"/>
            <p:cNvSpPr/>
            <p:nvPr/>
          </p:nvSpPr>
          <p:spPr>
            <a:xfrm>
              <a:off x="3172874" y="3486420"/>
              <a:ext cx="200267" cy="14004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85" name="직사각형 84"/>
            <p:cNvSpPr/>
            <p:nvPr/>
          </p:nvSpPr>
          <p:spPr>
            <a:xfrm>
              <a:off x="3172874" y="4096793"/>
              <a:ext cx="200267" cy="14004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noFill/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87" name="타원 86"/>
          <p:cNvSpPr/>
          <p:nvPr/>
        </p:nvSpPr>
        <p:spPr>
          <a:xfrm>
            <a:off x="245681" y="1377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9" name="타원 108"/>
          <p:cNvSpPr/>
          <p:nvPr/>
        </p:nvSpPr>
        <p:spPr>
          <a:xfrm>
            <a:off x="2467525" y="1377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0" name="타원 109"/>
          <p:cNvSpPr/>
          <p:nvPr/>
        </p:nvSpPr>
        <p:spPr>
          <a:xfrm>
            <a:off x="4837667" y="13774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252219" y="2214357"/>
            <a:ext cx="83035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dirty="0" smtClean="0">
                <a:latin typeface="+mn-ea"/>
              </a:rPr>
              <a:t>업무목표</a:t>
            </a:r>
          </a:p>
        </p:txBody>
      </p:sp>
      <p:graphicFrame>
        <p:nvGraphicFramePr>
          <p:cNvPr id="112" name="표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6040976"/>
              </p:ext>
            </p:extLst>
          </p:nvPr>
        </p:nvGraphicFramePr>
        <p:xfrm>
          <a:off x="327928" y="2429801"/>
          <a:ext cx="7186484" cy="15605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69626"/>
                <a:gridCol w="2251254"/>
                <a:gridCol w="762720"/>
                <a:gridCol w="2697043"/>
                <a:gridCol w="550669"/>
                <a:gridCol w="455172"/>
              </a:tblGrid>
              <a:tr h="221056"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과제 기본사항</a:t>
                      </a:r>
                      <a:endParaRPr lang="ko-KR" altLang="en-US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en-US" altLang="ko-KR" sz="800" b="1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22105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No</a:t>
                      </a:r>
                      <a:endParaRPr lang="ko-KR" altLang="en-US" sz="700" b="1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과제명</a:t>
                      </a:r>
                      <a:r>
                        <a:rPr lang="en-US" altLang="ko-KR" sz="700" b="1" baseline="0" dirty="0" smtClean="0">
                          <a:solidFill>
                            <a:schemeClr val="tx1"/>
                          </a:solidFill>
                        </a:rPr>
                        <a:t> / </a:t>
                      </a:r>
                      <a:r>
                        <a:rPr lang="ko-KR" altLang="en-US" sz="700" b="1" baseline="0" smtClean="0">
                          <a:solidFill>
                            <a:schemeClr val="tx1"/>
                          </a:solidFill>
                        </a:rPr>
                        <a:t>세무목표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업무비중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목표</a:t>
                      </a:r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실행계획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평가자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0" marR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4450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0179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2766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4450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합계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100%</a:t>
                      </a: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3" name="모서리가 둥근 직사각형 112"/>
          <p:cNvSpPr/>
          <p:nvPr/>
        </p:nvSpPr>
        <p:spPr>
          <a:xfrm>
            <a:off x="7168627" y="2679223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추가</a:t>
            </a: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7168627" y="2912869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삭제</a:t>
            </a:r>
          </a:p>
        </p:txBody>
      </p:sp>
      <p:sp>
        <p:nvSpPr>
          <p:cNvPr id="115" name="모서리가 둥근 직사각형 114"/>
          <p:cNvSpPr/>
          <p:nvPr/>
        </p:nvSpPr>
        <p:spPr>
          <a:xfrm>
            <a:off x="7168627" y="3181973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삭제</a:t>
            </a:r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7168627" y="3490583"/>
            <a:ext cx="207079" cy="167737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삭제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7" name="모서리가 둥근 직사각형 116"/>
          <p:cNvSpPr/>
          <p:nvPr/>
        </p:nvSpPr>
        <p:spPr>
          <a:xfrm>
            <a:off x="6645182" y="3190459"/>
            <a:ext cx="254000" cy="156881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검색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8" name="모서리가 둥근 직사각형 117"/>
          <p:cNvSpPr/>
          <p:nvPr/>
        </p:nvSpPr>
        <p:spPr>
          <a:xfrm>
            <a:off x="6649298" y="3501439"/>
            <a:ext cx="254000" cy="156881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검색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9" name="모서리가 둥근 직사각형 118"/>
          <p:cNvSpPr/>
          <p:nvPr/>
        </p:nvSpPr>
        <p:spPr>
          <a:xfrm>
            <a:off x="6016329" y="2223269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0" name="모서리가 둥근 직사각형 119"/>
          <p:cNvSpPr/>
          <p:nvPr/>
        </p:nvSpPr>
        <p:spPr>
          <a:xfrm>
            <a:off x="6491413" y="2223269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6924844" y="2218788"/>
            <a:ext cx="60908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2" name="TextBox 121"/>
          <p:cNvSpPr txBox="1"/>
          <p:nvPr/>
        </p:nvSpPr>
        <p:spPr>
          <a:xfrm>
            <a:off x="268695" y="4129004"/>
            <a:ext cx="222846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700" smtClean="0">
                <a:latin typeface="+mn-ea"/>
              </a:rPr>
              <a:t>종합의견 </a:t>
            </a:r>
            <a:endParaRPr lang="ko-KR" altLang="en-US" sz="700" dirty="0" smtClean="0">
              <a:latin typeface="+mn-ea"/>
            </a:endParaRPr>
          </a:p>
        </p:txBody>
      </p:sp>
      <p:graphicFrame>
        <p:nvGraphicFramePr>
          <p:cNvPr id="123" name="표 1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1136846"/>
              </p:ext>
            </p:extLst>
          </p:nvPr>
        </p:nvGraphicFramePr>
        <p:xfrm>
          <a:off x="344404" y="4353513"/>
          <a:ext cx="7168504" cy="126805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5412"/>
                <a:gridCol w="6203092"/>
              </a:tblGrid>
              <a:tr h="211343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목표수립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21134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8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845372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dirty="0" smtClean="0">
                          <a:solidFill>
                            <a:schemeClr val="tx1"/>
                          </a:solidFill>
                        </a:rPr>
                        <a:t>종합의견</a:t>
                      </a:r>
                      <a:endParaRPr lang="ko-KR" altLang="en-US" sz="7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375718" y="4812194"/>
            <a:ext cx="6069514" cy="76453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6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6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모서리가 둥근 직사각형 124"/>
          <p:cNvSpPr/>
          <p:nvPr/>
        </p:nvSpPr>
        <p:spPr>
          <a:xfrm>
            <a:off x="5698230" y="222326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6" name="그룹 5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126" name="직사각형 125"/>
          <p:cNvSpPr/>
          <p:nvPr/>
        </p:nvSpPr>
        <p:spPr>
          <a:xfrm>
            <a:off x="-709316" y="4822662"/>
            <a:ext cx="10225876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ko-KR" altLang="en-US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업적평가 기존과 동일 프로세스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TDS 1</a:t>
            </a:r>
            <a:r>
              <a:rPr lang="en-US" altLang="ko-KR" sz="4000" b="1" baseline="300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ST</a:t>
            </a:r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/</a:t>
            </a:r>
            <a:r>
              <a:rPr lang="en-US" altLang="ko-KR" sz="4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 TDS </a:t>
            </a:r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2</a:t>
            </a:r>
            <a:r>
              <a:rPr lang="en-US" altLang="ko-KR" sz="4000" b="1" baseline="300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ST</a:t>
            </a:r>
            <a:r>
              <a:rPr lang="en-US" altLang="ko-KR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/ TDS 3</a:t>
            </a:r>
            <a:r>
              <a:rPr lang="en-US" altLang="ko-KR" sz="4000" b="1" baseline="30000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ST</a:t>
            </a:r>
            <a:r>
              <a:rPr lang="ko-KR" altLang="en-US" sz="4000" b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altLang="ko-KR" sz="40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sym typeface="Wingdings" panose="05000000000000000000" pitchFamily="2" charset="2"/>
              </a:rPr>
              <a:t> </a:t>
            </a:r>
            <a:r>
              <a:rPr lang="ko-KR" altLang="en-US" sz="4000" b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평가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  <a:p>
            <a:pPr algn="ctr"/>
            <a:r>
              <a:rPr lang="ko-KR" altLang="en-US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기존 이미지 대비 수정 화면 이미지 편집 필요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7" name="직사각형 6"/>
          <p:cNvSpPr/>
          <p:nvPr/>
        </p:nvSpPr>
        <p:spPr>
          <a:xfrm>
            <a:off x="148281" y="1099725"/>
            <a:ext cx="7484822" cy="4740902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2722130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30" name="그룹 29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8" name="직사각형 37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40" name="직선 연결선 39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2" name="직선 연결선 41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3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3529078"/>
              </p:ext>
            </p:extLst>
          </p:nvPr>
        </p:nvGraphicFramePr>
        <p:xfrm>
          <a:off x="7709483" y="848511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 &amp; </a:t>
                      </a:r>
                      <a:r>
                        <a:rPr lang="en-US" altLang="ko-KR" sz="800" b="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Suceessor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4" name="TextBox 43"/>
          <p:cNvSpPr txBox="1"/>
          <p:nvPr/>
        </p:nvSpPr>
        <p:spPr>
          <a:xfrm>
            <a:off x="516403" y="829526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4075492"/>
              </p:ext>
            </p:extLst>
          </p:nvPr>
        </p:nvGraphicFramePr>
        <p:xfrm>
          <a:off x="412708" y="2916799"/>
          <a:ext cx="7039547" cy="18314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17021"/>
                <a:gridCol w="724930"/>
                <a:gridCol w="823784"/>
                <a:gridCol w="840259"/>
                <a:gridCol w="908983"/>
                <a:gridCol w="1452264"/>
                <a:gridCol w="1672306"/>
              </a:tblGrid>
              <a:tr h="102072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구분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 1</a:t>
                      </a:r>
                      <a:r>
                        <a:rPr lang="en-US" altLang="ko-KR" sz="700" b="1" baseline="30000" dirty="0" smtClean="0"/>
                        <a:t>ST</a:t>
                      </a:r>
                      <a:endParaRPr lang="ko-KR" altLang="en-US" sz="700" b="1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/>
                        <a:t>TDS 2</a:t>
                      </a:r>
                      <a:r>
                        <a:rPr lang="en-US" altLang="ko-KR" sz="700" b="1" baseline="30000" dirty="0" smtClean="0"/>
                        <a:t>ST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</a:t>
                      </a:r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포지션</a:t>
                      </a:r>
                      <a:endParaRPr lang="en-US" altLang="ko-KR" sz="700" b="1" dirty="0" smtClean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유지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○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○</a:t>
                      </a:r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2072">
                <a:tc vMerge="1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56" name="타원 55"/>
          <p:cNvSpPr/>
          <p:nvPr/>
        </p:nvSpPr>
        <p:spPr>
          <a:xfrm>
            <a:off x="303613" y="28679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1" name="표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0192908"/>
              </p:ext>
            </p:extLst>
          </p:nvPr>
        </p:nvGraphicFramePr>
        <p:xfrm>
          <a:off x="396232" y="1032524"/>
          <a:ext cx="7056023" cy="173133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23557"/>
                <a:gridCol w="1612768"/>
                <a:gridCol w="1488765"/>
                <a:gridCol w="1623374"/>
                <a:gridCol w="1407559"/>
              </a:tblGrid>
              <a:tr h="161962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27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2" name="타원 21"/>
          <p:cNvSpPr/>
          <p:nvPr/>
        </p:nvSpPr>
        <p:spPr>
          <a:xfrm>
            <a:off x="313652" y="943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332606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012911" y="2745520"/>
            <a:ext cx="39998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2</a:t>
            </a:r>
            <a:r>
              <a:rPr lang="ko-KR" altLang="en-US" sz="3200" smtClean="0">
                <a:latin typeface="+mn-ea"/>
              </a:rPr>
              <a:t>차 </a:t>
            </a:r>
            <a:r>
              <a:rPr lang="ko-KR" altLang="en-US" sz="3200">
                <a:latin typeface="+mn-ea"/>
              </a:rPr>
              <a:t>평가자</a:t>
            </a:r>
            <a:r>
              <a:rPr lang="en-US" altLang="ko-KR" sz="3200" dirty="0">
                <a:latin typeface="+mn-ea"/>
              </a:rPr>
              <a:t>/</a:t>
            </a:r>
            <a:r>
              <a:rPr lang="ko-KR" altLang="en-US" sz="3200">
                <a:latin typeface="+mn-ea"/>
              </a:rPr>
              <a:t>역량평가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5811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6" name="직사각형 4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53" name="직사각형 52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cxnSp>
        <p:nvCxnSpPr>
          <p:cNvPr id="55" name="직선 연결선 5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7" name="직선 연결선 5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293783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4439590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5239102"/>
              </p:ext>
            </p:extLst>
          </p:nvPr>
        </p:nvGraphicFramePr>
        <p:xfrm>
          <a:off x="7712101" y="855461"/>
          <a:ext cx="2130803" cy="444800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6280775" y="18191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6"/>
            <a:ext cx="7469841" cy="442982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135426" y="23417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직사각형 61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64" name="직선 연결선 63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직선 연결선 64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6" name="Picture 2" descr="작성중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" name="TextBox 66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8170789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139" name="TextBox 138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20087" y="553088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42" name="표 1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0292896"/>
              </p:ext>
            </p:extLst>
          </p:nvPr>
        </p:nvGraphicFramePr>
        <p:xfrm>
          <a:off x="304088" y="3782488"/>
          <a:ext cx="7250008" cy="167085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08149"/>
                <a:gridCol w="4344752"/>
                <a:gridCol w="548270"/>
                <a:gridCol w="548270"/>
                <a:gridCol w="700567"/>
              </a:tblGrid>
              <a:tr h="218035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8035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2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50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50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050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6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6641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6896328" y="4273420"/>
            <a:ext cx="617123" cy="128901"/>
            <a:chOff x="6686587" y="4344674"/>
            <a:chExt cx="657834" cy="128901"/>
          </a:xfrm>
        </p:grpSpPr>
        <p:sp>
          <p:nvSpPr>
            <p:cNvPr id="144" name="직사각형 143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6896328" y="4559174"/>
            <a:ext cx="617123" cy="128901"/>
            <a:chOff x="6686587" y="4344674"/>
            <a:chExt cx="657834" cy="128901"/>
          </a:xfrm>
        </p:grpSpPr>
        <p:sp>
          <p:nvSpPr>
            <p:cNvPr id="147" name="직사각형 146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48" name="이등변 삼각형 147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6896326" y="4852069"/>
            <a:ext cx="617123" cy="128901"/>
            <a:chOff x="6686587" y="4344674"/>
            <a:chExt cx="657834" cy="128901"/>
          </a:xfrm>
        </p:grpSpPr>
        <p:sp>
          <p:nvSpPr>
            <p:cNvPr id="150" name="직사각형 149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1" name="이등변 삼각형 150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2" name="그룹 151"/>
          <p:cNvGrpSpPr/>
          <p:nvPr/>
        </p:nvGrpSpPr>
        <p:grpSpPr>
          <a:xfrm>
            <a:off x="6896324" y="5083629"/>
            <a:ext cx="617123" cy="128901"/>
            <a:chOff x="6686587" y="4344674"/>
            <a:chExt cx="657834" cy="128901"/>
          </a:xfrm>
        </p:grpSpPr>
        <p:sp>
          <p:nvSpPr>
            <p:cNvPr id="153" name="직사각형 152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6" name="이등변 삼각형 155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57" name="그룹 156"/>
          <p:cNvGrpSpPr/>
          <p:nvPr/>
        </p:nvGrpSpPr>
        <p:grpSpPr>
          <a:xfrm>
            <a:off x="6896324" y="5282452"/>
            <a:ext cx="617123" cy="128901"/>
            <a:chOff x="6686587" y="4344674"/>
            <a:chExt cx="657834" cy="128901"/>
          </a:xfrm>
        </p:grpSpPr>
        <p:sp>
          <p:nvSpPr>
            <p:cNvPr id="158" name="직사각형 157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59" name="이등변 삼각형 158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61" name="타원 160"/>
          <p:cNvSpPr/>
          <p:nvPr/>
        </p:nvSpPr>
        <p:spPr>
          <a:xfrm>
            <a:off x="6750681" y="4078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62" name="표 1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2849158"/>
              </p:ext>
            </p:extLst>
          </p:nvPr>
        </p:nvGraphicFramePr>
        <p:xfrm>
          <a:off x="301830" y="5744596"/>
          <a:ext cx="7250008" cy="89228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08149"/>
                <a:gridCol w="4344752"/>
                <a:gridCol w="548270"/>
                <a:gridCol w="548270"/>
                <a:gridCol w="700567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/>
                        <a:t>TDS 3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자기평가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1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2</a:t>
                      </a:r>
                      <a:r>
                        <a:rPr lang="ko-KR" altLang="en-US" sz="700" smtClean="0"/>
                        <a:t>차평가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7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7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64" name="그룹 163"/>
          <p:cNvGrpSpPr/>
          <p:nvPr/>
        </p:nvGrpSpPr>
        <p:grpSpPr>
          <a:xfrm>
            <a:off x="6896324" y="6210815"/>
            <a:ext cx="614870" cy="128901"/>
            <a:chOff x="6686587" y="4344674"/>
            <a:chExt cx="657834" cy="128901"/>
          </a:xfrm>
        </p:grpSpPr>
        <p:sp>
          <p:nvSpPr>
            <p:cNvPr id="165" name="직사각형 164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67" name="이등변 삼각형 166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68" name="그룹 167"/>
          <p:cNvGrpSpPr/>
          <p:nvPr/>
        </p:nvGrpSpPr>
        <p:grpSpPr>
          <a:xfrm>
            <a:off x="6896324" y="6473709"/>
            <a:ext cx="614870" cy="128901"/>
            <a:chOff x="6686587" y="4344674"/>
            <a:chExt cx="657834" cy="128901"/>
          </a:xfrm>
        </p:grpSpPr>
        <p:sp>
          <p:nvSpPr>
            <p:cNvPr id="169" name="직사각형 168"/>
            <p:cNvSpPr/>
            <p:nvPr/>
          </p:nvSpPr>
          <p:spPr>
            <a:xfrm>
              <a:off x="6686587" y="4344674"/>
              <a:ext cx="657834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73" name="이등변 삼각형 172"/>
            <p:cNvSpPr/>
            <p:nvPr/>
          </p:nvSpPr>
          <p:spPr>
            <a:xfrm rot="10800000">
              <a:off x="7202778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74" name="타원 173"/>
          <p:cNvSpPr/>
          <p:nvPr/>
        </p:nvSpPr>
        <p:spPr>
          <a:xfrm>
            <a:off x="6716329" y="60848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561320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5" name="표 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0398781"/>
              </p:ext>
            </p:extLst>
          </p:nvPr>
        </p:nvGraphicFramePr>
        <p:xfrm>
          <a:off x="265490" y="1573491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73464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77221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396530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87" name="그룹 86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88" name="그림 87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9" name="직사각형 8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90" name="그림 8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91" name="직선 연결선 90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TextBox 91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93" name="직선 연결선 92"/>
          <p:cNvCxnSpPr/>
          <p:nvPr/>
        </p:nvCxnSpPr>
        <p:spPr>
          <a:xfrm flipV="1">
            <a:off x="2763879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4" name="그림 9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687" y="926210"/>
            <a:ext cx="7499716" cy="372256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235888" y="1382038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1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6947022"/>
              </p:ext>
            </p:extLst>
          </p:nvPr>
        </p:nvGraphicFramePr>
        <p:xfrm>
          <a:off x="7712101" y="856078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사항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강점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입력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개선된 사항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평가등급 입력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의견 입력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CDP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&amp; Successor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육성계획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7" name="TextBox 116"/>
          <p:cNvSpPr txBox="1"/>
          <p:nvPr/>
        </p:nvSpPr>
        <p:spPr>
          <a:xfrm flipH="1" flipV="1">
            <a:off x="7440633" y="2440801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118" name="TextBox 117"/>
          <p:cNvSpPr txBox="1"/>
          <p:nvPr/>
        </p:nvSpPr>
        <p:spPr>
          <a:xfrm>
            <a:off x="455443" y="2514988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19" name="표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2658991"/>
              </p:ext>
            </p:extLst>
          </p:nvPr>
        </p:nvGraphicFramePr>
        <p:xfrm>
          <a:off x="335272" y="2740265"/>
          <a:ext cx="7057869" cy="271804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9738"/>
                <a:gridCol w="1977841"/>
                <a:gridCol w="224868"/>
                <a:gridCol w="2202711"/>
                <a:gridCol w="2202711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본인의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본인의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본인의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개선된 사항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9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</a:t>
                      </a:r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381952" y="24685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1" name="모서리가 둥근 직사각형 120"/>
          <p:cNvSpPr/>
          <p:nvPr/>
        </p:nvSpPr>
        <p:spPr>
          <a:xfrm>
            <a:off x="5231776" y="3157816"/>
            <a:ext cx="2106640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2" name="모서리가 둥근 직사각형 121"/>
          <p:cNvSpPr/>
          <p:nvPr/>
        </p:nvSpPr>
        <p:spPr>
          <a:xfrm>
            <a:off x="5231776" y="3608151"/>
            <a:ext cx="2106640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3" name="모서리가 둥근 직사각형 122"/>
          <p:cNvSpPr/>
          <p:nvPr/>
        </p:nvSpPr>
        <p:spPr>
          <a:xfrm>
            <a:off x="5231776" y="4058486"/>
            <a:ext cx="2106640" cy="387179"/>
          </a:xfrm>
          <a:prstGeom prst="roundRect">
            <a:avLst>
              <a:gd name="adj" fmla="val 8467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4" name="타원 123"/>
          <p:cNvSpPr/>
          <p:nvPr/>
        </p:nvSpPr>
        <p:spPr>
          <a:xfrm>
            <a:off x="5090327" y="30316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5" name="타원 124"/>
          <p:cNvSpPr/>
          <p:nvPr/>
        </p:nvSpPr>
        <p:spPr>
          <a:xfrm>
            <a:off x="5097947" y="35041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6" name="타원 125"/>
          <p:cNvSpPr/>
          <p:nvPr/>
        </p:nvSpPr>
        <p:spPr>
          <a:xfrm>
            <a:off x="5097947" y="39308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7" name="표 1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1221367"/>
              </p:ext>
            </p:extLst>
          </p:nvPr>
        </p:nvGraphicFramePr>
        <p:xfrm>
          <a:off x="349073" y="5553016"/>
          <a:ext cx="7073219" cy="1086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864157"/>
                <a:gridCol w="873210"/>
                <a:gridCol w="881449"/>
                <a:gridCol w="889686"/>
                <a:gridCol w="1631092"/>
                <a:gridCol w="1933625"/>
              </a:tblGrid>
              <a:tr h="0">
                <a:tc gridSpan="4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CDP</a:t>
                      </a:r>
                      <a:r>
                        <a:rPr lang="en-US" altLang="ko-KR" sz="7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/ </a:t>
                      </a:r>
                      <a:r>
                        <a:rPr lang="ko-KR" altLang="en-US" sz="700" b="1" i="0" u="none" strike="noStrike" baseline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육성방향</a:t>
                      </a:r>
                      <a:endParaRPr lang="ko-KR" altLang="en-US" sz="700" b="1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Successor </a:t>
                      </a:r>
                      <a:r>
                        <a:rPr kumimoji="0" lang="ko-KR" altLang="en-US" sz="800" b="1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및 육성계획</a:t>
                      </a:r>
                      <a:endParaRPr kumimoji="0" lang="ko-KR" altLang="en-US" sz="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CC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현 포지션 유지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Next 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이동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기타</a:t>
                      </a:r>
                      <a:endParaRPr lang="en-US" altLang="ko-KR" sz="700" b="1" dirty="0">
                        <a:solidFill>
                          <a:schemeClr val="tx1"/>
                        </a:solidFill>
                      </a:endParaRPr>
                    </a:p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면 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PL, Red Signal </a:t>
                      </a:r>
                      <a:r>
                        <a:rPr lang="ko-KR" altLang="en-US" sz="600" b="1" dirty="0">
                          <a:solidFill>
                            <a:schemeClr val="tx1"/>
                          </a:solidFill>
                        </a:rPr>
                        <a:t>등</a:t>
                      </a:r>
                      <a:r>
                        <a:rPr lang="en-US" altLang="ko-KR" sz="6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6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Successor (2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순위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즉시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(‘21</a:t>
                      </a:r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년말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>
                          <a:solidFill>
                            <a:schemeClr val="tx1"/>
                          </a:solidFill>
                        </a:rPr>
                        <a:t>중장기 </a:t>
                      </a:r>
                      <a:r>
                        <a:rPr lang="en-US" altLang="ko-KR" sz="700" b="1" dirty="0">
                          <a:solidFill>
                            <a:schemeClr val="tx1"/>
                          </a:solidFill>
                        </a:rPr>
                        <a:t>(‘22~’23)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1668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>
                            <a:lumMod val="6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lnSpc>
                          <a:spcPct val="150000"/>
                        </a:lnSpc>
                        <a:buFont typeface="Wingdings" panose="05000000000000000000" pitchFamily="2" charset="2"/>
                        <a:buNone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9884">
                <a:tc gridSpan="4">
                  <a:txBody>
                    <a:bodyPr/>
                    <a:lstStyle/>
                    <a:p>
                      <a:pPr algn="l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28" name="타원 127"/>
          <p:cNvSpPr/>
          <p:nvPr/>
        </p:nvSpPr>
        <p:spPr>
          <a:xfrm>
            <a:off x="716345" y="6185182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1601915" y="6189298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462773" y="6193414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3340105" y="6197531"/>
            <a:ext cx="112331" cy="112331"/>
          </a:xfrm>
          <a:prstGeom prst="ellips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2" name="타원 131"/>
          <p:cNvSpPr/>
          <p:nvPr/>
        </p:nvSpPr>
        <p:spPr>
          <a:xfrm>
            <a:off x="243833" y="54419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3" name="모서리가 둥근 직사각형 132"/>
          <p:cNvSpPr/>
          <p:nvPr/>
        </p:nvSpPr>
        <p:spPr>
          <a:xfrm>
            <a:off x="3900186" y="6160462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4" name="모서리가 둥근 직사각형 133"/>
          <p:cNvSpPr/>
          <p:nvPr/>
        </p:nvSpPr>
        <p:spPr>
          <a:xfrm>
            <a:off x="5595479" y="6156341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5" name="모서리가 둥근 직사각형 134"/>
          <p:cNvSpPr/>
          <p:nvPr/>
        </p:nvSpPr>
        <p:spPr>
          <a:xfrm>
            <a:off x="3904737" y="6416722"/>
            <a:ext cx="1538932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6" name="모서리가 둥근 직사각형 135"/>
          <p:cNvSpPr/>
          <p:nvPr/>
        </p:nvSpPr>
        <p:spPr>
          <a:xfrm>
            <a:off x="5600030" y="6412601"/>
            <a:ext cx="1730858" cy="188691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7" name="그룹 136"/>
          <p:cNvGrpSpPr/>
          <p:nvPr/>
        </p:nvGrpSpPr>
        <p:grpSpPr>
          <a:xfrm>
            <a:off x="5231775" y="4874983"/>
            <a:ext cx="1634084" cy="128901"/>
            <a:chOff x="6746789" y="4344674"/>
            <a:chExt cx="693012" cy="128901"/>
          </a:xfrm>
        </p:grpSpPr>
        <p:sp>
          <p:nvSpPr>
            <p:cNvPr id="138" name="직사각형 13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39" name="이등변 삼각형 138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40" name="모서리가 둥근 직사각형 139"/>
          <p:cNvSpPr/>
          <p:nvPr/>
        </p:nvSpPr>
        <p:spPr>
          <a:xfrm>
            <a:off x="5230237" y="5096057"/>
            <a:ext cx="2126908" cy="333664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5136480" y="47514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5148834" y="50356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9468820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4488928"/>
              </p:ext>
            </p:extLst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9" name="그룹 28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1" name="직사각형 30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8" name="그림 3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9" name="직선 연결선 38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1" name="직선 연결선 4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모서리가 둥근 직사각형 41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0837112"/>
              </p:ext>
            </p:extLst>
          </p:nvPr>
        </p:nvGraphicFramePr>
        <p:xfrm>
          <a:off x="386470" y="2612710"/>
          <a:ext cx="7102064" cy="223149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243434"/>
                <a:gridCol w="4295801"/>
                <a:gridCol w="438689"/>
                <a:gridCol w="338156"/>
                <a:gridCol w="392992"/>
                <a:gridCol w="392992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324865" y="2502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59886" y="213556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12286" y="237034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2286" y="4906870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3881838"/>
              </p:ext>
            </p:extLst>
          </p:nvPr>
        </p:nvGraphicFramePr>
        <p:xfrm>
          <a:off x="386470" y="5088896"/>
          <a:ext cx="7102066" cy="14843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056997"/>
                <a:gridCol w="4504252"/>
                <a:gridCol w="403654"/>
                <a:gridCol w="337751"/>
                <a:gridCol w="370046"/>
                <a:gridCol w="429366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0" name="타원 49"/>
          <p:cNvSpPr/>
          <p:nvPr/>
        </p:nvSpPr>
        <p:spPr>
          <a:xfrm>
            <a:off x="306923" y="4990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628957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970260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8520748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6" name="TextBox 25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8" name="그룹 27"/>
          <p:cNvGrpSpPr/>
          <p:nvPr/>
        </p:nvGrpSpPr>
        <p:grpSpPr>
          <a:xfrm>
            <a:off x="67979" y="572639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39" name="TextBox 38"/>
          <p:cNvSpPr txBox="1"/>
          <p:nvPr/>
        </p:nvSpPr>
        <p:spPr>
          <a:xfrm>
            <a:off x="1127205" y="654500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63879" y="858453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516403" y="1084900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7" name="표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4067031"/>
              </p:ext>
            </p:extLst>
          </p:nvPr>
        </p:nvGraphicFramePr>
        <p:xfrm>
          <a:off x="396232" y="1287898"/>
          <a:ext cx="7056023" cy="173133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23557"/>
                <a:gridCol w="1612768"/>
                <a:gridCol w="1488765"/>
                <a:gridCol w="1623374"/>
                <a:gridCol w="1407559"/>
              </a:tblGrid>
              <a:tr h="161962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27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1" name="타원 40"/>
          <p:cNvSpPr/>
          <p:nvPr/>
        </p:nvSpPr>
        <p:spPr>
          <a:xfrm>
            <a:off x="313652" y="11984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429000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868131" y="2745520"/>
            <a:ext cx="418415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latin typeface="+mn-ea"/>
              </a:rPr>
              <a:t>최종 평가자</a:t>
            </a:r>
            <a:r>
              <a:rPr lang="en-US" altLang="ko-KR" sz="3200" dirty="0">
                <a:latin typeface="+mn-ea"/>
              </a:rPr>
              <a:t>/</a:t>
            </a:r>
            <a:r>
              <a:rPr lang="ko-KR" altLang="en-US" sz="3200">
                <a:latin typeface="+mn-ea"/>
              </a:rPr>
              <a:t>역량평가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49861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44" name="직사각형 4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9" name="그림 4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50" name="직사각형 49"/>
          <p:cNvSpPr/>
          <p:nvPr/>
        </p:nvSpPr>
        <p:spPr>
          <a:xfrm>
            <a:off x="292980" y="2447783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1" name="직사각형 5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tx1">
              <a:lumMod val="95000"/>
              <a:lumOff val="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직선 연결선 59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2" name="그림 6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64" name="TextBox 63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  <p:pic>
        <p:nvPicPr>
          <p:cNvPr id="4" name="그림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54005" y="2520201"/>
            <a:ext cx="2208270" cy="969241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1299" y="3656905"/>
            <a:ext cx="1160148" cy="311131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04291" y="2520201"/>
            <a:ext cx="720000" cy="187200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3521" y="2833660"/>
            <a:ext cx="961891" cy="328338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9740" y="2840652"/>
            <a:ext cx="961891" cy="328338"/>
          </a:xfrm>
          <a:prstGeom prst="rect">
            <a:avLst/>
          </a:prstGeom>
        </p:spPr>
      </p:pic>
      <p:pic>
        <p:nvPicPr>
          <p:cNvPr id="81" name="그림 8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50611" y="3235595"/>
            <a:ext cx="961891" cy="328338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86830" y="3242587"/>
            <a:ext cx="961891" cy="328338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4304890" y="3830787"/>
            <a:ext cx="56387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1</a:t>
            </a:r>
            <a:r>
              <a:rPr lang="en-US" altLang="ko-KR" sz="800" b="1" dirty="0" smtClean="0">
                <a:latin typeface="+mn-ea"/>
              </a:rPr>
              <a:t>  2  3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42" name="그룹 4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6" name="직사각형 4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2" name="그림 51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53" name="직사각형 52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cxnSp>
        <p:nvCxnSpPr>
          <p:cNvPr id="55" name="직선 연결선 54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57" name="직선 연결선 56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903604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en-US" altLang="ko-KR" sz="2400" b="1" dirty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>
                <a:latin typeface="+mn-ea"/>
              </a:rPr>
              <a:t>평가</a:t>
            </a:r>
            <a:r>
              <a:rPr lang="ko-KR" altLang="en-US" sz="1000">
                <a:latin typeface="+mn-ea"/>
              </a:rPr>
              <a:t>  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6" name="그림 6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6836735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8913144"/>
              </p:ext>
            </p:extLst>
          </p:nvPr>
        </p:nvGraphicFramePr>
        <p:xfrm>
          <a:off x="265490" y="1384017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탭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:Default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183990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187747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7012295" y="18191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207055"/>
            <a:ext cx="7469841" cy="4409497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18465" y="2253870"/>
            <a:ext cx="145707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평가자 관리 </a:t>
            </a:r>
            <a:r>
              <a:rPr lang="en-US" altLang="ko-KR" sz="800" b="1" dirty="0" smtClean="0">
                <a:latin typeface="+mn-ea"/>
              </a:rPr>
              <a:t>]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70" name="모서리가 둥근 직사각형 169"/>
          <p:cNvSpPr/>
          <p:nvPr/>
        </p:nvSpPr>
        <p:spPr>
          <a:xfrm>
            <a:off x="5624038" y="2323023"/>
            <a:ext cx="433016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모서리가 둥근 직사각형 170"/>
          <p:cNvSpPr/>
          <p:nvPr/>
        </p:nvSpPr>
        <p:spPr>
          <a:xfrm>
            <a:off x="6115598" y="2323023"/>
            <a:ext cx="39600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모서리가 둥근 직사각형 171"/>
          <p:cNvSpPr/>
          <p:nvPr/>
        </p:nvSpPr>
        <p:spPr>
          <a:xfrm>
            <a:off x="6577704" y="2322299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목표평가완료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모서리가 둥근 직사각형 178"/>
          <p:cNvSpPr/>
          <p:nvPr/>
        </p:nvSpPr>
        <p:spPr>
          <a:xfrm>
            <a:off x="5305939" y="2322299"/>
            <a:ext cx="270440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4555034" y="2325330"/>
            <a:ext cx="681005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이전결과 조회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0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263669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1" name="직사각형 190"/>
          <p:cNvSpPr/>
          <p:nvPr/>
        </p:nvSpPr>
        <p:spPr>
          <a:xfrm>
            <a:off x="335829" y="2566021"/>
            <a:ext cx="7077790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331544" y="2584490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4834225" y="2623953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2570192" y="2609442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5" name="Picture 2" descr="작성중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496" y="2866596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TextBox 195"/>
          <p:cNvSpPr txBox="1"/>
          <p:nvPr/>
        </p:nvSpPr>
        <p:spPr>
          <a:xfrm>
            <a:off x="2625580" y="2582241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97" name="TextBox 196"/>
          <p:cNvSpPr txBox="1"/>
          <p:nvPr/>
        </p:nvSpPr>
        <p:spPr>
          <a:xfrm>
            <a:off x="4838588" y="2576301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797150" y="2810405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629903" y="2758808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00" name="표 1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5773020"/>
              </p:ext>
            </p:extLst>
          </p:nvPr>
        </p:nvGraphicFramePr>
        <p:xfrm>
          <a:off x="4950153" y="2792915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1" name="타원 200"/>
          <p:cNvSpPr/>
          <p:nvPr/>
        </p:nvSpPr>
        <p:spPr>
          <a:xfrm>
            <a:off x="87687" y="22014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2809162"/>
              </p:ext>
            </p:extLst>
          </p:nvPr>
        </p:nvGraphicFramePr>
        <p:xfrm>
          <a:off x="301828" y="3829887"/>
          <a:ext cx="7124335" cy="138020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14146"/>
                <a:gridCol w="4364353"/>
                <a:gridCol w="566932"/>
                <a:gridCol w="539452"/>
                <a:gridCol w="539452"/>
              </a:tblGrid>
              <a:tr h="195088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TDS(3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5088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189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189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189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35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6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3" name="TextBox 102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61" name="TextBox 60"/>
          <p:cNvSpPr txBox="1"/>
          <p:nvPr/>
        </p:nvSpPr>
        <p:spPr>
          <a:xfrm>
            <a:off x="235888" y="1192564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267687" y="332799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420087" y="3562775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126" name="표 1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0624047"/>
              </p:ext>
            </p:extLst>
          </p:nvPr>
        </p:nvGraphicFramePr>
        <p:xfrm>
          <a:off x="304087" y="5537223"/>
          <a:ext cx="7124335" cy="107933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14146"/>
                <a:gridCol w="4364353"/>
                <a:gridCol w="566932"/>
                <a:gridCol w="539452"/>
                <a:gridCol w="539452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전문역량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역량정의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TDS(3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)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6785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6" name="TextBox 145"/>
          <p:cNvSpPr txBox="1"/>
          <p:nvPr/>
        </p:nvSpPr>
        <p:spPr>
          <a:xfrm>
            <a:off x="420087" y="528704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8957083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190442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282546" y="1507524"/>
            <a:ext cx="2476960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목표수립</a:t>
            </a:r>
            <a:r>
              <a:rPr lang="ko-KR" altLang="en-US" sz="1000" smtClean="0">
                <a:latin typeface="+mn-ea"/>
              </a:rPr>
              <a:t>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09650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74076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39" name="그룹 138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40" name="그림 139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41" name="그림 14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66" name="TextBox 65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5880431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7" name="표 7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8834970"/>
              </p:ext>
            </p:extLst>
          </p:nvPr>
        </p:nvGraphicFramePr>
        <p:xfrm>
          <a:off x="265490" y="1581728"/>
          <a:ext cx="7206490" cy="982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1438"/>
                <a:gridCol w="422876"/>
                <a:gridCol w="475736"/>
                <a:gridCol w="616694"/>
                <a:gridCol w="563834"/>
                <a:gridCol w="317154"/>
                <a:gridCol w="317154"/>
                <a:gridCol w="581454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  <a:gridCol w="370015"/>
              </a:tblGrid>
              <a:tr h="163724">
                <a:tc rowSpan="2"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성명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직위▼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실담당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그룹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직급▼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ko-KR" altLang="en-US" sz="700" b="1" dirty="0" err="1" smtClean="0">
                          <a:solidFill>
                            <a:schemeClr val="tx1"/>
                          </a:solidFill>
                        </a:rPr>
                        <a:t>년차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진행상황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CDP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희망시기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자기평가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1" smtClean="0">
                          <a:solidFill>
                            <a:schemeClr val="tx1"/>
                          </a:solidFill>
                        </a:rPr>
                        <a:t>차평가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최종평가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900" dirty="0">
                        <a:solidFill>
                          <a:schemeClr val="tx1"/>
                        </a:solidFill>
                      </a:endParaRPr>
                    </a:p>
                  </a:txBody>
                  <a:tcPr marT="38100" marB="381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역량▼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업적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chemeClr val="tx1"/>
                          </a:solidFill>
                        </a:rPr>
                        <a:t>역량</a:t>
                      </a:r>
                      <a:endParaRPr lang="ko-KR" altLang="en-US" sz="700" b="1" dirty="0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PL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즉시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none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non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 b="1" dirty="0" smtClean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N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G1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작성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U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평가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</a:tr>
              <a:tr h="16372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○○○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Manager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기업문화실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HR</a:t>
                      </a: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그룹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G2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차평가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Y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2~3</a:t>
                      </a:r>
                      <a:r>
                        <a:rPr lang="ko-KR" altLang="en-US" sz="700" b="1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년후</a:t>
                      </a:r>
                      <a:endParaRPr lang="ko-KR" altLang="en-US" sz="700" b="1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u="sng" dirty="0" smtClean="0">
                          <a:solidFill>
                            <a:srgbClr val="0000FF"/>
                          </a:solidFill>
                          <a:latin typeface="+mn-ea"/>
                          <a:ea typeface="+mn-ea"/>
                        </a:rPr>
                        <a:t>E</a:t>
                      </a:r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 u="sng" dirty="0">
                        <a:solidFill>
                          <a:srgbClr val="0000FF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8125261"/>
              </p:ext>
            </p:extLst>
          </p:nvPr>
        </p:nvGraphicFramePr>
        <p:xfrm>
          <a:off x="7712101" y="855461"/>
          <a:ext cx="2130803" cy="32775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평가등급 선택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종합의견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4" name="모서리가 둥근 직사각형 153"/>
          <p:cNvSpPr/>
          <p:nvPr/>
        </p:nvSpPr>
        <p:spPr>
          <a:xfrm>
            <a:off x="5359400" y="1381701"/>
            <a:ext cx="1208032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err="1" smtClean="0">
                <a:latin typeface="맑은 고딕" pitchFamily="50" charset="-127"/>
                <a:ea typeface="맑은 고딕" pitchFamily="50" charset="-127"/>
              </a:rPr>
              <a:t>피평가자</a:t>
            </a: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 일괄다운로드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모서리가 둥근 직사각형 154"/>
          <p:cNvSpPr/>
          <p:nvPr/>
        </p:nvSpPr>
        <p:spPr>
          <a:xfrm>
            <a:off x="6651835" y="1385458"/>
            <a:ext cx="774329" cy="156881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평가업로드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7562" y="2404767"/>
            <a:ext cx="7469841" cy="4342022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평가자</a:t>
            </a:r>
            <a:endParaRPr lang="en-US" altLang="ko-KR" sz="900" dirty="0" smtClean="0"/>
          </a:p>
        </p:txBody>
      </p:sp>
      <p:grpSp>
        <p:nvGrpSpPr>
          <p:cNvPr id="103" name="그룹 102"/>
          <p:cNvGrpSpPr/>
          <p:nvPr/>
        </p:nvGrpSpPr>
        <p:grpSpPr>
          <a:xfrm>
            <a:off x="67979" y="580877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11" name="그림 110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12" name="직선 연결선 111"/>
          <p:cNvCxnSpPr/>
          <p:nvPr/>
        </p:nvCxnSpPr>
        <p:spPr>
          <a:xfrm>
            <a:off x="67979" y="906177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TextBox 112"/>
          <p:cNvSpPr txBox="1"/>
          <p:nvPr/>
        </p:nvSpPr>
        <p:spPr>
          <a:xfrm>
            <a:off x="1127205" y="662738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4" name="직선 연결선 113"/>
          <p:cNvCxnSpPr/>
          <p:nvPr/>
        </p:nvCxnSpPr>
        <p:spPr>
          <a:xfrm flipV="1">
            <a:off x="2763879" y="866691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5" name="그림 1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7687" y="934447"/>
            <a:ext cx="7499716" cy="372256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235888" y="1390275"/>
            <a:ext cx="46027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800" dirty="0" smtClean="0">
                <a:latin typeface="+mn-ea"/>
              </a:rPr>
              <a:t>전체 진행상황    </a:t>
            </a:r>
            <a:r>
              <a:rPr lang="en-US" altLang="ko-KR" sz="800" dirty="0" smtClean="0">
                <a:latin typeface="+mn-ea"/>
              </a:rPr>
              <a:t>[ </a:t>
            </a:r>
            <a:r>
              <a:rPr lang="ko-KR" altLang="en-US" sz="800" smtClean="0">
                <a:latin typeface="+mn-ea"/>
              </a:rPr>
              <a:t>평가대상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평가완료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  </a:t>
            </a:r>
            <a:r>
              <a:rPr lang="en-US" altLang="ko-KR" sz="800" dirty="0" smtClean="0">
                <a:latin typeface="+mn-ea"/>
              </a:rPr>
              <a:t>|  </a:t>
            </a:r>
            <a:r>
              <a:rPr lang="ko-KR" altLang="en-US" sz="800" smtClean="0">
                <a:latin typeface="+mn-ea"/>
              </a:rPr>
              <a:t>미완료 </a:t>
            </a:r>
            <a:r>
              <a:rPr lang="en-US" altLang="ko-KR" sz="800" dirty="0" smtClean="0">
                <a:latin typeface="+mn-ea"/>
              </a:rPr>
              <a:t>00</a:t>
            </a:r>
            <a:r>
              <a:rPr lang="ko-KR" altLang="en-US" sz="800" smtClean="0">
                <a:latin typeface="+mn-ea"/>
              </a:rPr>
              <a:t>명</a:t>
            </a:r>
            <a:r>
              <a:rPr lang="en-US" altLang="ko-KR" sz="800" dirty="0" smtClean="0">
                <a:latin typeface="+mn-ea"/>
              </a:rPr>
              <a:t> ]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17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7413619" y="2453143"/>
            <a:ext cx="98425" cy="95250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tx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 flipH="1" flipV="1">
            <a:off x="7440633" y="2440801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55443" y="2514988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33" name="표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7849705"/>
              </p:ext>
            </p:extLst>
          </p:nvPr>
        </p:nvGraphicFramePr>
        <p:xfrm>
          <a:off x="335272" y="2740265"/>
          <a:ext cx="7057870" cy="274613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49738"/>
                <a:gridCol w="1513347"/>
                <a:gridCol w="689362"/>
                <a:gridCol w="867589"/>
                <a:gridCol w="1335122"/>
                <a:gridCol w="386586"/>
                <a:gridCol w="1816126"/>
              </a:tblGrid>
              <a:tr h="134333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3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8623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작성한 본인의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작성한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평가자 작성한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피평가자의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강점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 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본인의 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 필요사항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 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피평가자</a:t>
                      </a: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작성한 본인의 개선된 사항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작성한 피평가자의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개선된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사항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평가자 작성한 피평가자의 개선된 사항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………………….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gridSpan="7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종합의견</a:t>
                      </a:r>
                      <a:endParaRPr lang="ko-KR" altLang="en-US" sz="700" b="1" i="0" u="none" strike="noStrike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79646">
                            <a:lumMod val="75000"/>
                          </a:srgbClr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0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자기평가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최종 평가자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1469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E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endParaRPr lang="ko-KR" altLang="en-US" dirty="0"/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013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자기 평가 의견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n-US" altLang="ko-KR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</a:t>
                      </a:r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차 평가자 의견</a:t>
                      </a:r>
                    </a:p>
                    <a:p>
                      <a:pPr algn="ctr" fontAlgn="ctr"/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1=2</a:t>
                      </a:r>
                      <a:r>
                        <a:rPr lang="ko-KR" altLang="en-US" sz="8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 평가자 의견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" name="타원 33"/>
          <p:cNvSpPr/>
          <p:nvPr/>
        </p:nvSpPr>
        <p:spPr>
          <a:xfrm>
            <a:off x="381952" y="24685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41" name="그룹 40"/>
          <p:cNvGrpSpPr/>
          <p:nvPr/>
        </p:nvGrpSpPr>
        <p:grpSpPr>
          <a:xfrm>
            <a:off x="5597860" y="4874983"/>
            <a:ext cx="1116102" cy="128901"/>
            <a:chOff x="6746789" y="4344674"/>
            <a:chExt cx="693012" cy="128901"/>
          </a:xfrm>
        </p:grpSpPr>
        <p:sp>
          <p:nvSpPr>
            <p:cNvPr id="42" name="직사각형 4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평가등급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3" name="이등변 삼각형 42"/>
            <p:cNvSpPr/>
            <p:nvPr/>
          </p:nvSpPr>
          <p:spPr>
            <a:xfrm rot="10800000">
              <a:off x="7374277" y="4371421"/>
              <a:ext cx="4151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4" name="모서리가 둥근 직사각형 43"/>
          <p:cNvSpPr/>
          <p:nvPr/>
        </p:nvSpPr>
        <p:spPr>
          <a:xfrm>
            <a:off x="5597860" y="5096057"/>
            <a:ext cx="1733816" cy="332678"/>
          </a:xfrm>
          <a:prstGeom prst="roundRect">
            <a:avLst>
              <a:gd name="adj" fmla="val 625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5474233" y="47514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5486587" y="50356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4574614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780787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329150" y="1336113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865" y="1354582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12" name="직선 연결선 11"/>
          <p:cNvCxnSpPr/>
          <p:nvPr/>
        </p:nvCxnSpPr>
        <p:spPr>
          <a:xfrm>
            <a:off x="4827546" y="139404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직선 연결선 12"/>
          <p:cNvCxnSpPr/>
          <p:nvPr/>
        </p:nvCxnSpPr>
        <p:spPr>
          <a:xfrm>
            <a:off x="2563513" y="1379534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636688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2618901" y="1352333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31909" y="1346393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90471" y="1580497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623224" y="1528900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19" name="표 18"/>
          <p:cNvGraphicFramePr>
            <a:graphicFrameLocks noGrp="1"/>
          </p:cNvGraphicFramePr>
          <p:nvPr>
            <p:extLst/>
          </p:nvPr>
        </p:nvGraphicFramePr>
        <p:xfrm>
          <a:off x="4943474" y="1563007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20" name="TextBox 19"/>
          <p:cNvSpPr txBox="1"/>
          <p:nvPr/>
        </p:nvSpPr>
        <p:spPr>
          <a:xfrm>
            <a:off x="287792" y="1037424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graphicFrame>
        <p:nvGraphicFramePr>
          <p:cNvPr id="27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0166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이전결과 조회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결과 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결과 조회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목표수립단계의 역량목표 및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의견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&gt;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평가년도의 현재까지의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 이력 조회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평가화면 돌아가기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화면으로 전환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275991" y="800994"/>
            <a:ext cx="91723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b="1" dirty="0" smtClean="0">
                <a:latin typeface="+mn-ea"/>
              </a:rPr>
              <a:t>이전결과 조회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77179" y="7343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9" name="그룹 28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1" name="직사각형 30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8" name="그림 3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9" name="직선 연결선 38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1" name="직선 연결선 40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모서리가 둥근 직사각형 41"/>
          <p:cNvSpPr/>
          <p:nvPr/>
        </p:nvSpPr>
        <p:spPr>
          <a:xfrm>
            <a:off x="6482525" y="852367"/>
            <a:ext cx="848767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평가화면 돌아가기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6350706" y="7769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5847827"/>
              </p:ext>
            </p:extLst>
          </p:nvPr>
        </p:nvGraphicFramePr>
        <p:xfrm>
          <a:off x="386470" y="2612710"/>
          <a:ext cx="7102064" cy="2334222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113087"/>
                <a:gridCol w="3845480"/>
                <a:gridCol w="392702"/>
                <a:gridCol w="392702"/>
                <a:gridCol w="302708"/>
                <a:gridCol w="351795"/>
                <a:gridCol w="351795"/>
                <a:gridCol w="351795"/>
              </a:tblGrid>
              <a:tr h="204351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1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204351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4804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629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324865" y="25021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59886" y="2135562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12286" y="237034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12286" y="4939822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9" name="표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8803254"/>
              </p:ext>
            </p:extLst>
          </p:nvPr>
        </p:nvGraphicFramePr>
        <p:xfrm>
          <a:off x="386470" y="5121848"/>
          <a:ext cx="7102066" cy="1476995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53159"/>
                <a:gridCol w="4061764"/>
                <a:gridCol w="364000"/>
                <a:gridCol w="364000"/>
                <a:gridCol w="304571"/>
                <a:gridCol w="333693"/>
                <a:gridCol w="333693"/>
                <a:gridCol w="387186"/>
              </a:tblGrid>
              <a:tr h="0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</a:t>
                      </a:r>
                      <a:r>
                        <a:rPr lang="en-US" altLang="ko-KR" sz="600" baseline="0" dirty="0" smtClean="0"/>
                        <a:t> </a:t>
                      </a:r>
                      <a:r>
                        <a:rPr lang="en-US" altLang="ko-KR" sz="600" dirty="0" smtClean="0"/>
                        <a:t>1</a:t>
                      </a:r>
                      <a:r>
                        <a:rPr lang="en-US" altLang="ko-KR" sz="600" baseline="30000" dirty="0" smtClean="0"/>
                        <a:t>ST</a:t>
                      </a:r>
                      <a:r>
                        <a:rPr lang="en-US" altLang="ko-KR" sz="600" baseline="0" dirty="0" smtClean="0"/>
                        <a:t>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TDS 2</a:t>
                      </a:r>
                      <a:r>
                        <a:rPr lang="en-US" altLang="ko-KR" sz="600" baseline="30000" dirty="0" smtClean="0"/>
                        <a:t>ST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048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rgbClr val="0000FF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xceed</a:t>
                      </a:r>
                      <a:endParaRPr lang="ko-KR" altLang="en-US" sz="600" b="0" i="0" u="none" strike="noStrike" kern="1200" dirty="0">
                        <a:solidFill>
                          <a:srgbClr val="0000FF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M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eet</a:t>
                      </a:r>
                      <a:endParaRPr lang="ko-KR" altLang="en-US" sz="6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600" b="1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N</a:t>
                      </a:r>
                      <a:r>
                        <a:rPr lang="en-US" altLang="ko-KR" sz="600" b="0" i="0" u="none" strike="noStrike" kern="1200" dirty="0" smtClean="0">
                          <a:solidFill>
                            <a:schemeClr val="accent2">
                              <a:lumMod val="7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eed</a:t>
                      </a:r>
                      <a:endParaRPr lang="ko-KR" altLang="en-US" sz="600" b="0" i="0" u="none" strike="noStrike" kern="1200" dirty="0">
                        <a:solidFill>
                          <a:schemeClr val="accent2">
                            <a:lumMod val="7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0" name="타원 49"/>
          <p:cNvSpPr/>
          <p:nvPr/>
        </p:nvSpPr>
        <p:spPr>
          <a:xfrm>
            <a:off x="306923" y="50229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6904314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/>
          <p:cNvSpPr/>
          <p:nvPr/>
        </p:nvSpPr>
        <p:spPr>
          <a:xfrm>
            <a:off x="227906" y="970261"/>
            <a:ext cx="7334685" cy="584243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2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grpSp>
        <p:nvGrpSpPr>
          <p:cNvPr id="28" name="그룹 27"/>
          <p:cNvGrpSpPr/>
          <p:nvPr/>
        </p:nvGrpSpPr>
        <p:grpSpPr>
          <a:xfrm>
            <a:off x="67979" y="572640"/>
            <a:ext cx="7581600" cy="300121"/>
            <a:chOff x="67979" y="383166"/>
            <a:chExt cx="7581600" cy="300121"/>
          </a:xfrm>
        </p:grpSpPr>
        <p:pic>
          <p:nvPicPr>
            <p:cNvPr id="29" name="그림 28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30" name="직사각형 2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31" name="그림 3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38" name="직선 연결선 37"/>
          <p:cNvCxnSpPr/>
          <p:nvPr/>
        </p:nvCxnSpPr>
        <p:spPr>
          <a:xfrm>
            <a:off x="67979" y="897940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1127205" y="654501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40" name="직선 연결선 39"/>
          <p:cNvCxnSpPr/>
          <p:nvPr/>
        </p:nvCxnSpPr>
        <p:spPr>
          <a:xfrm flipV="1">
            <a:off x="2763879" y="858454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직선 연결선 41"/>
          <p:cNvCxnSpPr/>
          <p:nvPr/>
        </p:nvCxnSpPr>
        <p:spPr>
          <a:xfrm>
            <a:off x="67979" y="897939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8596679"/>
              </p:ext>
            </p:extLst>
          </p:nvPr>
        </p:nvGraphicFramePr>
        <p:xfrm>
          <a:off x="7709483" y="864986"/>
          <a:ext cx="2130803" cy="39238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본인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피드백 정보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3" name="TextBox 22"/>
          <p:cNvSpPr txBox="1"/>
          <p:nvPr/>
        </p:nvSpPr>
        <p:spPr>
          <a:xfrm>
            <a:off x="516403" y="1084900"/>
            <a:ext cx="57099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피드백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24" name="표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2562542"/>
              </p:ext>
            </p:extLst>
          </p:nvPr>
        </p:nvGraphicFramePr>
        <p:xfrm>
          <a:off x="396232" y="1287898"/>
          <a:ext cx="7056023" cy="173133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923557"/>
                <a:gridCol w="1612768"/>
                <a:gridCol w="1488765"/>
                <a:gridCol w="1623374"/>
                <a:gridCol w="1407559"/>
              </a:tblGrid>
              <a:tr h="161962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1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800" dirty="0" smtClean="0"/>
                        <a:t>TDS 2</a:t>
                      </a:r>
                      <a:r>
                        <a:rPr lang="en-US" altLang="ko-KR" sz="800" baseline="30000" dirty="0" smtClean="0"/>
                        <a:t>ST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16278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자기평가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차 평가자</a:t>
                      </a:r>
                      <a:endParaRPr kumimoji="0" lang="ko-KR" altLang="en-US" sz="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3493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강점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 강점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필요사항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 필요사항    </a:t>
                      </a:r>
                      <a:endParaRPr kumimoji="0" lang="en-US" altLang="ko-KR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5085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개선된</a:t>
                      </a:r>
                      <a:endParaRPr lang="en-US" altLang="ko-KR" sz="700" b="1" i="0" u="none" strike="noStrike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ctr" fontAlgn="ctr"/>
                      <a:r>
                        <a:rPr lang="ko-KR" altLang="en-US" sz="700" b="1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사항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본인의 개선된 사항 </a:t>
                      </a:r>
                      <a:endParaRPr kumimoji="0" lang="ko-KR" altLang="en-US" sz="8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1</a:t>
                      </a:r>
                      <a:r>
                        <a:rPr kumimoji="0" lang="ko-KR" altLang="en-US" sz="800" b="0" i="0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 평가자 피드백 내용 </a:t>
                      </a:r>
                      <a:r>
                        <a:rPr kumimoji="0" lang="en-US" altLang="ko-KR" sz="8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……</a:t>
                      </a:r>
                      <a:endParaRPr kumimoji="0" lang="ko-KR" altLang="en-US" sz="800" b="0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" name="타원 24"/>
          <p:cNvSpPr/>
          <p:nvPr/>
        </p:nvSpPr>
        <p:spPr>
          <a:xfrm>
            <a:off x="313652" y="11984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6066755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92771" y="2722660"/>
            <a:ext cx="62588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err="1">
                <a:latin typeface="+mn-ea"/>
              </a:rPr>
              <a:t>피평가자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계약직 </a:t>
            </a:r>
            <a:r>
              <a:rPr lang="en-US" altLang="ko-KR" sz="3200" dirty="0" smtClean="0">
                <a:latin typeface="+mn-ea"/>
              </a:rPr>
              <a:t>Review Session)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451048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238919"/>
              </p:ext>
            </p:extLst>
          </p:nvPr>
        </p:nvGraphicFramePr>
        <p:xfrm>
          <a:off x="7709483" y="864987"/>
          <a:ext cx="2130803" cy="222600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업적평가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9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935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544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053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5166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7" name="그룹 66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69" name="직사각형 68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70" name="그림 6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sp>
        <p:nvSpPr>
          <p:cNvPr id="71" name="직사각형 70"/>
          <p:cNvSpPr/>
          <p:nvPr/>
        </p:nvSpPr>
        <p:spPr>
          <a:xfrm>
            <a:off x="4899797" y="885715"/>
            <a:ext cx="2722259" cy="168406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3" name="직선 연결선 72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2290784" y="1507524"/>
            <a:ext cx="2521844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>
                <a:latin typeface="+mn-ea"/>
              </a:rPr>
              <a:t>지금은</a:t>
            </a:r>
            <a:r>
              <a:rPr lang="en-US" altLang="ko-KR" sz="1000" dirty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평가기간</a:t>
            </a:r>
            <a:r>
              <a:rPr lang="ko-KR" altLang="en-US" sz="1000" smtClean="0">
                <a:latin typeface="+mn-ea"/>
              </a:rPr>
              <a:t>  </a:t>
            </a:r>
            <a:r>
              <a:rPr lang="ko-KR" altLang="en-US" sz="1000">
                <a:latin typeface="+mn-ea"/>
              </a:rPr>
              <a:t>중입니다</a:t>
            </a:r>
            <a:r>
              <a:rPr lang="en-US" altLang="ko-KR" sz="1000" dirty="0">
                <a:latin typeface="+mn-ea"/>
              </a:rPr>
              <a:t>. </a:t>
            </a:r>
            <a:endParaRPr lang="ko-KR" altLang="en-US" sz="1000" dirty="0">
              <a:latin typeface="+mn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4848730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3447382" y="348091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업적평가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13" name="모서리가 둥근 직사각형 112"/>
          <p:cNvSpPr/>
          <p:nvPr/>
        </p:nvSpPr>
        <p:spPr>
          <a:xfrm>
            <a:off x="3459174" y="348091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4" name="모서리가 둥근 직사각형 113"/>
          <p:cNvSpPr/>
          <p:nvPr/>
        </p:nvSpPr>
        <p:spPr>
          <a:xfrm>
            <a:off x="3505226" y="367016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4" name="그룹 12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125" name="그림 12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126" name="그림 12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pSp>
        <p:nvGrpSpPr>
          <p:cNvPr id="3" name="그룹 2"/>
          <p:cNvGrpSpPr/>
          <p:nvPr/>
        </p:nvGrpSpPr>
        <p:grpSpPr>
          <a:xfrm>
            <a:off x="2447787" y="2186384"/>
            <a:ext cx="2603157" cy="1154820"/>
            <a:chOff x="2447787" y="2186384"/>
            <a:chExt cx="2603157" cy="1154820"/>
          </a:xfrm>
        </p:grpSpPr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47787" y="2186384"/>
              <a:ext cx="2603157" cy="1154820"/>
            </a:xfrm>
            <a:prstGeom prst="rect">
              <a:avLst/>
            </a:prstGeom>
          </p:spPr>
        </p:pic>
        <p:sp>
          <p:nvSpPr>
            <p:cNvPr id="2" name="직사각형 1"/>
            <p:cNvSpPr/>
            <p:nvPr/>
          </p:nvSpPr>
          <p:spPr>
            <a:xfrm>
              <a:off x="2743200" y="2965450"/>
              <a:ext cx="370703" cy="119193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2676387" y="2942163"/>
            <a:ext cx="543739" cy="20005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ko-KR" altLang="en-US" sz="7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rPr>
              <a:t>업적입력</a:t>
            </a:r>
          </a:p>
        </p:txBody>
      </p:sp>
      <p:sp>
        <p:nvSpPr>
          <p:cNvPr id="43" name="직사각형 42"/>
          <p:cNvSpPr/>
          <p:nvPr/>
        </p:nvSpPr>
        <p:spPr>
          <a:xfrm>
            <a:off x="1529797" y="4148266"/>
            <a:ext cx="50321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ko-KR" altLang="en-US" sz="4000" b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기존과 동일 프로세스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9368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3391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평가목표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84430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95919" y="2272575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역량목표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43075"/>
              </p:ext>
            </p:extLst>
          </p:nvPr>
        </p:nvGraphicFramePr>
        <p:xfrm>
          <a:off x="344216" y="2488019"/>
          <a:ext cx="7102064" cy="231258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02544"/>
                <a:gridCol w="1828800"/>
                <a:gridCol w="4450080"/>
                <a:gridCol w="42064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항목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주요업적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700" b="0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내용</a:t>
                      </a:r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bg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113251">
                <a:tc rowSpan="3"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r>
                        <a:rPr lang="ko-KR" altLang="en-US" sz="7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업적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en-US" altLang="ko-KR" sz="7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1341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01040">
                <a:tc vMerge="1">
                  <a:txBody>
                    <a:bodyPr/>
                    <a:lstStyle/>
                    <a:p>
                      <a:pPr algn="ctr" fontAlgn="ctr"/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700" b="0" i="0" u="none" strike="noStrike" kern="1200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모서리가 둥근 직사각형 71"/>
          <p:cNvSpPr/>
          <p:nvPr/>
        </p:nvSpPr>
        <p:spPr>
          <a:xfrm>
            <a:off x="797872" y="2724827"/>
            <a:ext cx="1728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2624034" y="2730424"/>
            <a:ext cx="4356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59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38847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역량목표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단기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장기 목표 입력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1092206" y="259225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4979799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8369180" y="372328"/>
            <a:ext cx="153118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err="1" smtClean="0"/>
              <a:t>피평가자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/ </a:t>
            </a:r>
            <a:r>
              <a:rPr lang="ko-KR" altLang="en-US" sz="600" smtClean="0"/>
              <a:t>기술운영</a:t>
            </a:r>
            <a:r>
              <a:rPr lang="en-US" altLang="ko-KR" sz="600" dirty="0" smtClean="0"/>
              <a:t>,</a:t>
            </a:r>
            <a:r>
              <a:rPr lang="ko-KR" altLang="en-US" sz="600" smtClean="0"/>
              <a:t>사무서기직군</a:t>
            </a:r>
            <a:endParaRPr lang="en-US" altLang="ko-KR" sz="600" dirty="0" smtClean="0"/>
          </a:p>
        </p:txBody>
      </p:sp>
      <p:grpSp>
        <p:nvGrpSpPr>
          <p:cNvPr id="64" name="그룹 6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79" name="그림 78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80" name="직사각형 79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81" name="그림 8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82" name="직선 연결선 81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84" name="직선 연결선 83"/>
          <p:cNvCxnSpPr/>
          <p:nvPr/>
        </p:nvCxnSpPr>
        <p:spPr>
          <a:xfrm flipV="1">
            <a:off x="2780351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타원 84"/>
          <p:cNvSpPr/>
          <p:nvPr/>
        </p:nvSpPr>
        <p:spPr>
          <a:xfrm>
            <a:off x="2686409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797872" y="3434228"/>
            <a:ext cx="1728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2624034" y="3439825"/>
            <a:ext cx="4356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1" name="모서리가 둥근 직사각형 90"/>
          <p:cNvSpPr/>
          <p:nvPr/>
        </p:nvSpPr>
        <p:spPr>
          <a:xfrm>
            <a:off x="797872" y="4135832"/>
            <a:ext cx="1728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2" name="모서리가 둥근 직사각형 91"/>
          <p:cNvSpPr/>
          <p:nvPr/>
        </p:nvSpPr>
        <p:spPr>
          <a:xfrm>
            <a:off x="2624034" y="4141429"/>
            <a:ext cx="4356000" cy="616858"/>
          </a:xfrm>
          <a:prstGeom prst="roundRect">
            <a:avLst>
              <a:gd name="adj" fmla="val 8432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3" name="모서리가 둥근 직사각형 92"/>
          <p:cNvSpPr/>
          <p:nvPr/>
        </p:nvSpPr>
        <p:spPr>
          <a:xfrm>
            <a:off x="7098165" y="2502989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추가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7089701" y="2972686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삭제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7097321" y="3666106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삭제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7104941" y="4359526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삭제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12907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892771" y="2722660"/>
            <a:ext cx="584846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3200" dirty="0" smtClean="0">
                <a:latin typeface="+mn-ea"/>
              </a:rPr>
              <a:t>평가자</a:t>
            </a:r>
            <a:r>
              <a:rPr lang="en-US" altLang="ko-KR" sz="3200" dirty="0" smtClean="0">
                <a:latin typeface="+mn-ea"/>
              </a:rPr>
              <a:t>(</a:t>
            </a:r>
            <a:r>
              <a:rPr lang="ko-KR" altLang="en-US" sz="3200" smtClean="0">
                <a:latin typeface="+mn-ea"/>
              </a:rPr>
              <a:t>계약직 </a:t>
            </a:r>
            <a:r>
              <a:rPr lang="en-US" altLang="ko-KR" sz="3200" dirty="0" smtClean="0">
                <a:latin typeface="+mn-ea"/>
              </a:rPr>
              <a:t>Review Session)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862598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298496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sp>
        <p:nvSpPr>
          <p:cNvPr id="34" name="직사각형 33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pic>
        <p:nvPicPr>
          <p:cNvPr id="36" name="그림 3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37" name="직선 연결선 36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39" name="직선 연결선 38"/>
          <p:cNvCxnSpPr/>
          <p:nvPr/>
        </p:nvCxnSpPr>
        <p:spPr>
          <a:xfrm flipV="1">
            <a:off x="2870965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3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43" name="그림 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47" name="그림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48" name="그림 4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63" name="직사각형 62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직사각형 67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71" name="모서리가 둥근 직사각형 70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모서리가 둥근 직사각형 71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5" name="모서리가 둥근 직사각형 74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78" name="모서리가 둥근 직사각형 77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84" name="직선 연결선 83"/>
          <p:cNvCxnSpPr/>
          <p:nvPr/>
        </p:nvCxnSpPr>
        <p:spPr>
          <a:xfrm>
            <a:off x="3402171" y="285853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직선 연결선 84"/>
          <p:cNvCxnSpPr/>
          <p:nvPr/>
        </p:nvCxnSpPr>
        <p:spPr>
          <a:xfrm>
            <a:off x="5754073" y="286265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모서리가 둥근 직사각형 85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7" name="모서리가 둥근 직사각형 86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8" name="모서리가 둥근 직사각형 87"/>
          <p:cNvSpPr/>
          <p:nvPr/>
        </p:nvSpPr>
        <p:spPr>
          <a:xfrm>
            <a:off x="5158846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90" name="타원 89"/>
          <p:cNvSpPr/>
          <p:nvPr/>
        </p:nvSpPr>
        <p:spPr>
          <a:xfrm>
            <a:off x="6938298" y="4182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92" name="그룹 91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93" name="그림 9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94" name="그림 9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95" name="TextBox 94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88726573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3716488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차평가 역량 클릭 시 팝업활성화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indent="-72000" latinLnBrk="1"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평가자 관리 팝업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 탭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:Default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활성화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-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/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포지션별 전문역량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평가 결과 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3" name="TextBox 102"/>
          <p:cNvSpPr txBox="1"/>
          <p:nvPr/>
        </p:nvSpPr>
        <p:spPr>
          <a:xfrm>
            <a:off x="8369180" y="372328"/>
            <a:ext cx="78739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최종 평가자</a:t>
            </a:r>
            <a:endParaRPr lang="en-US" altLang="ko-KR" sz="900" dirty="0" smtClean="0"/>
          </a:p>
        </p:txBody>
      </p:sp>
      <p:grpSp>
        <p:nvGrpSpPr>
          <p:cNvPr id="104" name="그룹 103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105" name="그림 10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106" name="직사각형 105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107" name="그림 10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108" name="직선 연결선 107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TextBox 108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1" name="그림 11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graphicFrame>
        <p:nvGraphicFramePr>
          <p:cNvPr id="69" name="표 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883317"/>
              </p:ext>
            </p:extLst>
          </p:nvPr>
        </p:nvGraphicFramePr>
        <p:xfrm>
          <a:off x="181233" y="1500236"/>
          <a:ext cx="7343517" cy="2568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5353"/>
                <a:gridCol w="462112"/>
                <a:gridCol w="863986"/>
                <a:gridCol w="726610"/>
                <a:gridCol w="509922"/>
                <a:gridCol w="1549134"/>
                <a:gridCol w="539750"/>
                <a:gridCol w="501650"/>
                <a:gridCol w="677111"/>
                <a:gridCol w="423226"/>
                <a:gridCol w="403388"/>
                <a:gridCol w="401275"/>
              </a:tblGrid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No.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성명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실</a:t>
                      </a:r>
                      <a:r>
                        <a:rPr lang="en-US" altLang="ko-KR" sz="600" b="1" dirty="0" smtClean="0"/>
                        <a:t>/</a:t>
                      </a:r>
                      <a:r>
                        <a:rPr lang="ko-KR" altLang="en-US" sz="600" b="1" smtClean="0"/>
                        <a:t>담당</a:t>
                      </a:r>
                      <a:endParaRPr lang="ko-KR" altLang="en-US" sz="600" b="1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그룹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직급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평가기간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진행상황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직위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평가유형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1</a:t>
                      </a:r>
                      <a:r>
                        <a:rPr lang="ko-KR" altLang="en-US" sz="600" b="1" smtClean="0"/>
                        <a:t>차평가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 smtClean="0"/>
                        <a:t>2</a:t>
                      </a:r>
                      <a:r>
                        <a:rPr lang="ko-KR" altLang="en-US" sz="600" b="1" smtClean="0"/>
                        <a:t>차평가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 smtClean="0"/>
                        <a:t>최종평가</a:t>
                      </a:r>
                      <a:endParaRPr lang="ko-KR" altLang="en-US" sz="600" b="1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50000"/>
                      </a:schemeClr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홍길동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업적입력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고길동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3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/>
                        <a:t>이상순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4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/>
                        <a:t>김덕수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2020-01-02</a:t>
                      </a:r>
                      <a:r>
                        <a:rPr lang="en-US" altLang="ko-KR" sz="600" baseline="0" dirty="0" smtClean="0"/>
                        <a:t> ~ 2020-12-30</a:t>
                      </a:r>
                      <a:endParaRPr lang="ko-KR" altLang="en-US" sz="60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촤종평가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경영관리직군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5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김필수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지원직군</a:t>
                      </a:r>
                      <a:endParaRPr lang="en-US" altLang="ko-KR" sz="6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6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황동식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지원직군</a:t>
                      </a:r>
                      <a:endParaRPr lang="en-US" altLang="ko-KR" sz="6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7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채동길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600" dirty="0" smtClean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최종평가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지원직군</a:t>
                      </a:r>
                      <a:endParaRPr lang="en-US" altLang="ko-KR" sz="6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8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박승규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G2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9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백동원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G1</a:t>
                      </a:r>
                      <a:endParaRPr lang="ko-KR" altLang="en-US" sz="60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10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강경수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신성장에너지위원회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신성장에너지실</a:t>
                      </a:r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G1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평가완료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Manager</a:t>
                      </a:r>
                      <a:endParaRPr lang="ko-KR" altLang="en-US" sz="60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endParaRPr lang="ko-KR" altLang="en-US" sz="6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14070"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marL="0" marR="0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3" name="그림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0006" y="1199409"/>
            <a:ext cx="7343517" cy="214267"/>
          </a:xfrm>
          <a:prstGeom prst="rect">
            <a:avLst/>
          </a:prstGeom>
        </p:spPr>
      </p:pic>
      <p:sp>
        <p:nvSpPr>
          <p:cNvPr id="75" name="모서리가 둥근 직사각형 74"/>
          <p:cNvSpPr/>
          <p:nvPr/>
        </p:nvSpPr>
        <p:spPr>
          <a:xfrm>
            <a:off x="6342080" y="1742445"/>
            <a:ext cx="343084" cy="144000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5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평가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모서리가 둥근 직사각형 75"/>
          <p:cNvSpPr/>
          <p:nvPr/>
        </p:nvSpPr>
        <p:spPr>
          <a:xfrm>
            <a:off x="7135126" y="2180595"/>
            <a:ext cx="343084" cy="144000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5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평가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2" name="모서리가 둥근 직사각형 111"/>
          <p:cNvSpPr/>
          <p:nvPr/>
        </p:nvSpPr>
        <p:spPr>
          <a:xfrm>
            <a:off x="6742314" y="1963480"/>
            <a:ext cx="343084" cy="144000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5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평가</a:t>
            </a:r>
            <a:endParaRPr kumimoji="0" lang="ko-KR" altLang="en-US" sz="5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610551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" name="직사각형 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6" name="직선 연결선 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8" name="직선 연결선 7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227906" y="780787"/>
            <a:ext cx="7334685" cy="6077213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991" y="800994"/>
            <a:ext cx="150233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[</a:t>
            </a:r>
            <a:r>
              <a:rPr lang="ko-KR" altLang="en-US" sz="900" b="1" smtClean="0">
                <a:latin typeface="+mn-ea"/>
              </a:rPr>
              <a:t>경영관리</a:t>
            </a:r>
            <a:r>
              <a:rPr lang="en-US" altLang="ko-KR" sz="900" b="1" dirty="0" smtClean="0">
                <a:latin typeface="+mn-ea"/>
              </a:rPr>
              <a:t> </a:t>
            </a:r>
            <a:r>
              <a:rPr lang="ko-KR" altLang="en-US" sz="900" b="1" smtClean="0">
                <a:latin typeface="+mn-ea"/>
              </a:rPr>
              <a:t>직군</a:t>
            </a:r>
            <a:r>
              <a:rPr lang="en-US" altLang="ko-KR" sz="900" b="1" dirty="0" smtClean="0">
                <a:latin typeface="+mn-ea"/>
              </a:rPr>
              <a:t>] </a:t>
            </a:r>
            <a:r>
              <a:rPr lang="ko-KR" altLang="en-US" sz="900" b="1" smtClean="0">
                <a:latin typeface="+mn-ea"/>
              </a:rPr>
              <a:t>평가목표</a:t>
            </a:r>
            <a:endParaRPr lang="en-US" altLang="ko-KR" sz="900" b="1" dirty="0" smtClean="0">
              <a:latin typeface="+mn-ea"/>
            </a:endParaRPr>
          </a:p>
        </p:txBody>
      </p:sp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7875270"/>
              </p:ext>
            </p:extLst>
          </p:nvPr>
        </p:nvGraphicFramePr>
        <p:xfrm>
          <a:off x="400993" y="2031351"/>
          <a:ext cx="7010658" cy="1858029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31071"/>
                <a:gridCol w="886123"/>
                <a:gridCol w="3068282"/>
                <a:gridCol w="927228"/>
                <a:gridCol w="817646"/>
                <a:gridCol w="78030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558383"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업적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smtClean="0"/>
                        <a:t>주요업적 타이틀</a:t>
                      </a:r>
                      <a:r>
                        <a:rPr lang="en-US" altLang="ko-KR" sz="600" dirty="0" smtClean="0"/>
                        <a:t>..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 수행 내용</a:t>
                      </a:r>
                      <a:r>
                        <a:rPr lang="en-US" altLang="ko-KR" sz="600" dirty="0" smtClean="0"/>
                        <a:t>………………………….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55838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타이틀</a:t>
                      </a:r>
                      <a:r>
                        <a:rPr lang="en-US" altLang="ko-KR" sz="600" dirty="0" smtClean="0"/>
                        <a:t>..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수행 내용</a:t>
                      </a:r>
                      <a:r>
                        <a:rPr lang="en-US" altLang="ko-KR" sz="600" dirty="0" smtClean="0"/>
                        <a:t>………………………….</a:t>
                      </a:r>
                      <a:endParaRPr lang="ko-KR" altLang="en-US" sz="600" smtClean="0"/>
                    </a:p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558383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타이틀</a:t>
                      </a:r>
                      <a:r>
                        <a:rPr lang="en-US" altLang="ko-KR" sz="600" dirty="0" smtClean="0"/>
                        <a:t>..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주요업적 수행 내용</a:t>
                      </a:r>
                      <a:r>
                        <a:rPr lang="en-US" altLang="ko-KR" sz="600" dirty="0" smtClean="0"/>
                        <a:t>………………………….</a:t>
                      </a:r>
                      <a:endParaRPr lang="ko-KR" altLang="en-US" sz="600" smtClean="0"/>
                    </a:p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9" name="표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0017018"/>
              </p:ext>
            </p:extLst>
          </p:nvPr>
        </p:nvGraphicFramePr>
        <p:xfrm>
          <a:off x="400993" y="4002599"/>
          <a:ext cx="7010657" cy="167017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39429"/>
                <a:gridCol w="865217"/>
                <a:gridCol w="3066179"/>
                <a:gridCol w="910663"/>
                <a:gridCol w="818761"/>
                <a:gridCol w="810408"/>
              </a:tblGrid>
              <a:tr h="229156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43735"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Attitude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긍정적 자세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어려운 상황에서도 긍정적으로 언어와 마인드로 </a:t>
                      </a:r>
                      <a:endParaRPr lang="en-US" altLang="ko-KR" sz="600" dirty="0" smtClean="0"/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항상</a:t>
                      </a:r>
                      <a:r>
                        <a:rPr lang="ko-KR" altLang="en-US" sz="600" baseline="0" dirty="0" smtClean="0"/>
                        <a:t> 밝은 태도를 유지함</a:t>
                      </a:r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최고지향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목표를 명확히 가지고 달성 과제에 집중하여 최고 수준의 결과를 달성함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팀워크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조직의 목표 달성을 위해 협력적으로 행동함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책임감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업무 </a:t>
                      </a:r>
                      <a:r>
                        <a:rPr lang="ko-KR" altLang="en-US" sz="600" dirty="0" err="1" smtClean="0"/>
                        <a:t>수행시</a:t>
                      </a:r>
                      <a:r>
                        <a:rPr lang="ko-KR" altLang="en-US" sz="600" dirty="0" smtClean="0"/>
                        <a:t> 겪는 난관을 슬기롭게 극복하여 철저하게 끝까지 완주함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229156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적극적 경청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겸손한 자세로 적극적으로 경청하고 수용하는 자세를 견지함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0" name="표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771493"/>
              </p:ext>
            </p:extLst>
          </p:nvPr>
        </p:nvGraphicFramePr>
        <p:xfrm>
          <a:off x="402532" y="5764847"/>
          <a:ext cx="7049699" cy="99980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8564"/>
                <a:gridCol w="2270424"/>
                <a:gridCol w="1993513"/>
                <a:gridCol w="198719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최종평가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재계약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○ </a:t>
                      </a:r>
                      <a:r>
                        <a:rPr lang="ko-KR" altLang="en-US" sz="600" smtClean="0"/>
                        <a:t>계약종료     </a:t>
                      </a:r>
                      <a:r>
                        <a:rPr lang="en-US" altLang="ko-KR" sz="600" dirty="0" smtClean="0"/>
                        <a:t>  ● </a:t>
                      </a:r>
                      <a:r>
                        <a:rPr lang="ko-KR" altLang="en-US" sz="600" smtClean="0"/>
                        <a:t>재계약     </a:t>
                      </a:r>
                      <a:r>
                        <a:rPr lang="en-US" altLang="ko-KR" sz="600" dirty="0" smtClean="0"/>
                        <a:t>○ </a:t>
                      </a:r>
                      <a:r>
                        <a:rPr lang="ko-KR" altLang="en-US" sz="600" smtClean="0"/>
                        <a:t>정규직전환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597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1" name="모서리가 둥근 직사각형 20"/>
          <p:cNvSpPr/>
          <p:nvPr/>
        </p:nvSpPr>
        <p:spPr>
          <a:xfrm>
            <a:off x="1245870" y="6429375"/>
            <a:ext cx="2172833" cy="296307"/>
          </a:xfrm>
          <a:prstGeom prst="roundRect">
            <a:avLst>
              <a:gd name="adj" fmla="val 8585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kern="0" dirty="0" smtClean="0">
                <a:latin typeface="맑은 고딕" pitchFamily="50" charset="-127"/>
                <a:ea typeface="맑은 고딕" pitchFamily="50" charset="-127"/>
              </a:rPr>
              <a:t>직접입력</a:t>
            </a:r>
            <a:endParaRPr kumimoji="0" lang="ko-KR" altLang="en-US" sz="6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86300" y="1247817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015" y="126628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4884696" y="130574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620663" y="129123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67" y="154839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2676051" y="126403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889059" y="125809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7621" y="149220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80374" y="144060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9877711"/>
              </p:ext>
            </p:extLst>
          </p:nvPr>
        </p:nvGraphicFramePr>
        <p:xfrm>
          <a:off x="5000624" y="147471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5945439" y="102920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36999" y="102920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99946" y="1028477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627340" y="102847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0738657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직선 연결선 8"/>
          <p:cNvCxnSpPr/>
          <p:nvPr/>
        </p:nvCxnSpPr>
        <p:spPr>
          <a:xfrm flipV="1">
            <a:off x="1182206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9146587"/>
              </p:ext>
            </p:extLst>
          </p:nvPr>
        </p:nvGraphicFramePr>
        <p:xfrm>
          <a:off x="386470" y="2664826"/>
          <a:ext cx="7043030" cy="17426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312095"/>
                <a:gridCol w="473093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8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6" name="직사각형 45"/>
          <p:cNvSpPr/>
          <p:nvPr/>
        </p:nvSpPr>
        <p:spPr>
          <a:xfrm>
            <a:off x="329150" y="1491604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24865" y="1510073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48" name="직선 연결선 47"/>
          <p:cNvCxnSpPr/>
          <p:nvPr/>
        </p:nvCxnSpPr>
        <p:spPr>
          <a:xfrm>
            <a:off x="4827546" y="154953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/>
          <p:cNvCxnSpPr/>
          <p:nvPr/>
        </p:nvCxnSpPr>
        <p:spPr>
          <a:xfrm>
            <a:off x="2563513" y="1535025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2" descr="작성중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92179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" name="TextBox 50"/>
          <p:cNvSpPr txBox="1"/>
          <p:nvPr/>
        </p:nvSpPr>
        <p:spPr>
          <a:xfrm>
            <a:off x="2618901" y="1507824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4831909" y="1501884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790471" y="1735988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623224" y="1684391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/>
          </p:nvPr>
        </p:nvGraphicFramePr>
        <p:xfrm>
          <a:off x="4943474" y="1718498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56" name="TextBox 55"/>
          <p:cNvSpPr txBox="1"/>
          <p:nvPr/>
        </p:nvSpPr>
        <p:spPr>
          <a:xfrm>
            <a:off x="287792" y="1192915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57" name="타원 56"/>
          <p:cNvSpPr/>
          <p:nvPr/>
        </p:nvSpPr>
        <p:spPr>
          <a:xfrm>
            <a:off x="245681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2467525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4755287" y="14268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5682340" y="1253938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6173900" y="1253938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모서리가 둥근 직사각형 67"/>
          <p:cNvSpPr/>
          <p:nvPr/>
        </p:nvSpPr>
        <p:spPr>
          <a:xfrm>
            <a:off x="6636006" y="1253214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목표수립완료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9" name="모서리가 둥근 직사각형 68"/>
          <p:cNvSpPr/>
          <p:nvPr/>
        </p:nvSpPr>
        <p:spPr>
          <a:xfrm>
            <a:off x="5364241" y="1253214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4" name="그룹 73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75" name="그림 7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76" name="그림 7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78" name="TextBox 77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목표수립</a:t>
            </a:r>
            <a:r>
              <a:rPr lang="ko-KR" altLang="en-US" sz="800" dirty="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graphicFrame>
        <p:nvGraphicFramePr>
          <p:cNvPr id="5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7302974"/>
              </p:ext>
            </p:extLst>
          </p:nvPr>
        </p:nvGraphicFramePr>
        <p:xfrm>
          <a:off x="7709483" y="864986"/>
          <a:ext cx="2130803" cy="286065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 대상자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89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평가자 정보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- 1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차 평가자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최종 평가자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26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지난 평가정보 조회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최근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년간 최종 평가정보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포지션별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직무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포지션 구분없음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538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71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1" name="타원 60"/>
          <p:cNvSpPr/>
          <p:nvPr/>
        </p:nvSpPr>
        <p:spPr>
          <a:xfrm>
            <a:off x="367717" y="2610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>
          <a:xfrm>
            <a:off x="148281" y="1099724"/>
            <a:ext cx="7484822" cy="5682197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TextBox 76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12286" y="4494973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9578154"/>
              </p:ext>
            </p:extLst>
          </p:nvPr>
        </p:nvGraphicFramePr>
        <p:xfrm>
          <a:off x="386470" y="4731789"/>
          <a:ext cx="7043030" cy="179750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2280472"/>
                <a:gridCol w="4762558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 구분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dirty="0" smtClean="0"/>
                        <a:t>역량정의</a:t>
                      </a:r>
                      <a:endParaRPr lang="ko-KR" altLang="en-US" sz="8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359886" y="45433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8284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" name="직사각형 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6" name="직선 연결선 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8" name="직선 연결선 7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227906" y="780788"/>
            <a:ext cx="7334685" cy="5966002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991" y="800994"/>
            <a:ext cx="127150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[</a:t>
            </a:r>
            <a:r>
              <a:rPr lang="ko-KR" altLang="en-US" sz="900" b="1" smtClean="0">
                <a:latin typeface="+mn-ea"/>
              </a:rPr>
              <a:t>지원직군</a:t>
            </a:r>
            <a:r>
              <a:rPr lang="en-US" altLang="ko-KR" sz="900" b="1" dirty="0" smtClean="0">
                <a:latin typeface="+mn-ea"/>
              </a:rPr>
              <a:t>] </a:t>
            </a:r>
            <a:r>
              <a:rPr lang="ko-KR" altLang="en-US" sz="900" b="1" smtClean="0">
                <a:latin typeface="+mn-ea"/>
              </a:rPr>
              <a:t>평가목표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86300" y="1247817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015" y="126628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4884696" y="130574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620663" y="129123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67" y="154839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2676051" y="126403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889059" y="125809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7621" y="149220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80374" y="144060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/>
          </p:nvPr>
        </p:nvGraphicFramePr>
        <p:xfrm>
          <a:off x="5000624" y="147471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5945439" y="102920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36999" y="102920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99946" y="1028477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627340" y="102847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6" name="표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4870214"/>
              </p:ext>
            </p:extLst>
          </p:nvPr>
        </p:nvGraphicFramePr>
        <p:xfrm>
          <a:off x="383227" y="5206988"/>
          <a:ext cx="7028460" cy="999808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796158"/>
                <a:gridCol w="2263584"/>
                <a:gridCol w="1987507"/>
                <a:gridCol w="1981211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최종평가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A    B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재계약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○ </a:t>
                      </a:r>
                      <a:r>
                        <a:rPr lang="ko-KR" altLang="en-US" sz="600" smtClean="0"/>
                        <a:t>계약종료     </a:t>
                      </a:r>
                      <a:r>
                        <a:rPr lang="en-US" altLang="ko-KR" sz="600" dirty="0" smtClean="0"/>
                        <a:t>  ● </a:t>
                      </a:r>
                      <a:r>
                        <a:rPr lang="ko-KR" altLang="en-US" sz="600" smtClean="0"/>
                        <a:t>재계약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597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7" name="모서리가 둥근 직사각형 36"/>
          <p:cNvSpPr/>
          <p:nvPr/>
        </p:nvSpPr>
        <p:spPr>
          <a:xfrm>
            <a:off x="1236090" y="5871516"/>
            <a:ext cx="2194707" cy="296307"/>
          </a:xfrm>
          <a:prstGeom prst="roundRect">
            <a:avLst>
              <a:gd name="adj" fmla="val 8585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kern="0" dirty="0" smtClean="0">
                <a:latin typeface="맑은 고딕" pitchFamily="50" charset="-127"/>
                <a:ea typeface="맑은 고딕" pitchFamily="50" charset="-127"/>
              </a:rPr>
              <a:t>직접입력</a:t>
            </a:r>
            <a:endParaRPr kumimoji="0" lang="ko-KR" altLang="en-US" sz="6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38" name="직선 연결선 37"/>
          <p:cNvCxnSpPr/>
          <p:nvPr/>
        </p:nvCxnSpPr>
        <p:spPr>
          <a:xfrm flipH="1">
            <a:off x="3394016" y="6078960"/>
            <a:ext cx="72000" cy="7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직선 연결선 38"/>
          <p:cNvCxnSpPr/>
          <p:nvPr/>
        </p:nvCxnSpPr>
        <p:spPr>
          <a:xfrm flipH="1">
            <a:off x="3432115" y="6117060"/>
            <a:ext cx="36000" cy="36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3" name="표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7552251"/>
              </p:ext>
            </p:extLst>
          </p:nvPr>
        </p:nvGraphicFramePr>
        <p:xfrm>
          <a:off x="381688" y="2047395"/>
          <a:ext cx="7029963" cy="298250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493444"/>
                <a:gridCol w="957858"/>
                <a:gridCol w="3056442"/>
                <a:gridCol w="905612"/>
                <a:gridCol w="818534"/>
                <a:gridCol w="798073"/>
              </a:tblGrid>
              <a:tr h="248542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주요업적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차평가</a:t>
                      </a:r>
                      <a:endParaRPr lang="ko-KR" altLang="en-US" sz="6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최종 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21354">
                <a:tc rowSpan="3"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자질 및 태도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직군태도</a:t>
                      </a:r>
                      <a:r>
                        <a:rPr lang="ko-KR" altLang="en-US" sz="600" dirty="0" smtClean="0"/>
                        <a:t> 및 충실도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지원직군으로서의 </a:t>
                      </a:r>
                      <a:r>
                        <a:rPr lang="ko-KR" altLang="en-US" sz="600" dirty="0" smtClean="0"/>
                        <a:t>직무범위 및 역할을 잘 이행하고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팀내에 발생되는 </a:t>
                      </a:r>
                      <a:endParaRPr lang="en-US" altLang="ko-KR" sz="600" dirty="0" smtClean="0"/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600" dirty="0" smtClean="0"/>
                        <a:t>   </a:t>
                      </a:r>
                      <a:r>
                        <a:rPr lang="ko-KR" altLang="en-US" sz="600" smtClean="0"/>
                        <a:t>각종 보조업무 등을 적극적이고 즐거운 태도로 수행하며</a:t>
                      </a:r>
                      <a:r>
                        <a:rPr lang="en-US" altLang="ko-KR" sz="600" dirty="0" smtClean="0"/>
                        <a:t>, </a:t>
                      </a:r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ko-KR" altLang="en-US" sz="600" dirty="0" smtClean="0"/>
                        <a:t> </a:t>
                      </a:r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나이 </a:t>
                      </a:r>
                      <a:r>
                        <a:rPr lang="ko-KR" altLang="en-US" sz="600" dirty="0" smtClean="0"/>
                        <a:t>및 근속 연수와 과소에 구애 없이 팀원들의 업무수행에 </a:t>
                      </a:r>
                      <a:r>
                        <a:rPr lang="ko-KR" altLang="en-US" sz="600" smtClean="0"/>
                        <a:t>요구되는 업무</a:t>
                      </a:r>
                      <a:endParaRPr lang="en-US" altLang="ko-KR" sz="600" dirty="0" smtClean="0"/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600" dirty="0" smtClean="0"/>
                        <a:t>    </a:t>
                      </a:r>
                      <a:r>
                        <a:rPr lang="ko-KR" altLang="en-US" sz="600" smtClean="0"/>
                        <a:t>지원 </a:t>
                      </a:r>
                      <a:r>
                        <a:rPr lang="ko-KR" altLang="en-US" sz="600" dirty="0" smtClean="0"/>
                        <a:t>및 서비스를 수행한다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7281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팀워크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팀원간에 적극적인 의사소통을 한다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497084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기업관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</a:t>
                      </a:r>
                      <a:r>
                        <a:rPr lang="ko-KR" altLang="en-US" sz="600" baseline="0" smtClean="0"/>
                        <a:t> 개인의 안위에 치우치지 않고</a:t>
                      </a:r>
                      <a:r>
                        <a:rPr lang="en-US" altLang="ko-KR" sz="600" baseline="0" dirty="0" smtClean="0"/>
                        <a:t>, </a:t>
                      </a:r>
                      <a:r>
                        <a:rPr lang="ko-KR" altLang="en-US" sz="600" baseline="0" smtClean="0"/>
                        <a:t>회사의 안정</a:t>
                      </a:r>
                      <a:r>
                        <a:rPr lang="en-US" altLang="ko-KR" sz="600" baseline="0" dirty="0" smtClean="0"/>
                        <a:t>/</a:t>
                      </a:r>
                      <a:r>
                        <a:rPr lang="ko-KR" altLang="en-US" sz="600" baseline="0" smtClean="0"/>
                        <a:t>성장과 더불어 개인발전을 추구하며</a:t>
                      </a:r>
                      <a:r>
                        <a:rPr lang="en-US" altLang="ko-KR" sz="600" baseline="0" dirty="0" smtClean="0"/>
                        <a:t>, </a:t>
                      </a:r>
                    </a:p>
                    <a:p>
                      <a:pPr algn="l" latinLnBrk="1"/>
                      <a:r>
                        <a:rPr lang="en-US" altLang="ko-KR" sz="600" dirty="0" smtClean="0"/>
                        <a:t>  </a:t>
                      </a:r>
                      <a:r>
                        <a:rPr lang="ko-KR" altLang="en-US" sz="600" smtClean="0"/>
                        <a:t>회사의 전략방침에 적극적으로 참여한다</a:t>
                      </a:r>
                      <a:r>
                        <a:rPr lang="en-US" altLang="ko-KR" sz="600" dirty="0" smtClean="0"/>
                        <a:t>. </a:t>
                      </a:r>
                    </a:p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또한 </a:t>
                      </a:r>
                      <a:r>
                        <a:rPr lang="ko-KR" altLang="en-US" sz="600" dirty="0" smtClean="0"/>
                        <a:t>공과 사를 잘 구분하고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규정의 준수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회사재산의 사적 이용을 하지 않는다</a:t>
                      </a:r>
                      <a:r>
                        <a:rPr lang="en-US" altLang="ko-KR" sz="600" dirty="0" smtClean="0"/>
                        <a:t>.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497084">
                <a:tc rowSpan="3">
                  <a:txBody>
                    <a:bodyPr/>
                    <a:lstStyle/>
                    <a:p>
                      <a:pPr marL="0" algn="ctr" defTabSz="914400" rtl="0" eaLnBrk="1" latinLnBrk="1" hangingPunct="1"/>
                      <a:r>
                        <a:rPr lang="ko-KR" altLang="en-US" sz="600" kern="1200" dirty="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업적</a:t>
                      </a:r>
                      <a:endParaRPr lang="ko-KR" altLang="en-US" sz="60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업무주도성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업무지시를 기다리기 보다는 업무를 주도적으로 파악하고 추진하며</a:t>
                      </a:r>
                      <a:r>
                        <a:rPr lang="en-US" altLang="ko-KR" sz="600" dirty="0" smtClean="0"/>
                        <a:t>, </a:t>
                      </a:r>
                    </a:p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지속적으로 업무를 개선하려는 적극적인 자세를 가지며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자신의 업무 능력</a:t>
                      </a:r>
                      <a:r>
                        <a:rPr lang="ko-KR" altLang="en-US" sz="600" baseline="0" smtClean="0"/>
                        <a:t> </a:t>
                      </a:r>
                      <a:endParaRPr lang="en-US" altLang="ko-KR" sz="600" baseline="0" dirty="0" smtClean="0"/>
                    </a:p>
                    <a:p>
                      <a:pPr algn="l" latinLnBrk="1"/>
                      <a:r>
                        <a:rPr lang="ko-KR" altLang="en-US" sz="600" baseline="0" dirty="0" smtClean="0"/>
                        <a:t>   개발을 위해 노력한다</a:t>
                      </a:r>
                      <a:r>
                        <a:rPr lang="en-US" altLang="ko-KR" sz="600" baseline="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7281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10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직무충실도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정규 근로시간 내에 성실하게 최선을 다하여 업무에 집중하여</a:t>
                      </a:r>
                      <a:r>
                        <a:rPr lang="en-US" altLang="ko-KR" sz="600" dirty="0" smtClean="0"/>
                        <a:t>, </a:t>
                      </a:r>
                    </a:p>
                    <a:p>
                      <a:pPr algn="l" latinLnBrk="1"/>
                      <a:r>
                        <a:rPr lang="ko-KR" altLang="en-US" sz="600" dirty="0" smtClean="0"/>
                        <a:t>  맡은바 업무를 충실히 수행한다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72813"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업무정확성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/>
                        <a:t>- </a:t>
                      </a:r>
                      <a:r>
                        <a:rPr lang="ko-KR" altLang="en-US" sz="600" smtClean="0"/>
                        <a:t>업무를 완결함에 있어 실수 없이 정확하게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적기에 완수하며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업무진행 경과 등에 </a:t>
                      </a:r>
                      <a:endParaRPr lang="en-US" altLang="ko-KR" sz="600" dirty="0" smtClean="0"/>
                    </a:p>
                    <a:p>
                      <a:pPr algn="l" latinLnBrk="1"/>
                      <a:r>
                        <a:rPr lang="ko-KR" altLang="en-US" sz="600" dirty="0" smtClean="0"/>
                        <a:t>  대해 상사에게 수시로 보고</a:t>
                      </a:r>
                      <a:r>
                        <a:rPr lang="en-US" altLang="ko-KR" sz="600" dirty="0" smtClean="0"/>
                        <a:t>, F/B</a:t>
                      </a:r>
                      <a:r>
                        <a:rPr lang="ko-KR" altLang="en-US" sz="600" smtClean="0"/>
                        <a:t>을 받는다</a:t>
                      </a:r>
                      <a:r>
                        <a:rPr lang="en-US" altLang="ko-KR" sz="600" dirty="0" smtClean="0"/>
                        <a:t>.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075056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67979" y="383166"/>
            <a:ext cx="7581600" cy="300121"/>
            <a:chOff x="67979" y="383166"/>
            <a:chExt cx="7581600" cy="300121"/>
          </a:xfrm>
        </p:grpSpPr>
        <p:pic>
          <p:nvPicPr>
            <p:cNvPr id="3" name="그림 2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7979" y="383166"/>
              <a:ext cx="7581600" cy="300121"/>
            </a:xfrm>
            <a:prstGeom prst="rect">
              <a:avLst/>
            </a:prstGeom>
          </p:spPr>
        </p:pic>
        <p:sp>
          <p:nvSpPr>
            <p:cNvPr id="4" name="직사각형 3"/>
            <p:cNvSpPr/>
            <p:nvPr/>
          </p:nvSpPr>
          <p:spPr>
            <a:xfrm>
              <a:off x="4924291" y="455399"/>
              <a:ext cx="2649232" cy="21358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bg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pic>
          <p:nvPicPr>
            <p:cNvPr id="5" name="그림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644561" y="439764"/>
              <a:ext cx="1959643" cy="168406"/>
            </a:xfrm>
            <a:prstGeom prst="rect">
              <a:avLst/>
            </a:prstGeom>
          </p:spPr>
        </p:pic>
      </p:grpSp>
      <p:cxnSp>
        <p:nvCxnSpPr>
          <p:cNvPr id="6" name="직선 연결선 5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127205" y="465027"/>
            <a:ext cx="219162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  </a:t>
            </a:r>
            <a:r>
              <a:rPr lang="ko-KR" altLang="en-US" sz="800" dirty="0" smtClean="0">
                <a:latin typeface="+mn-ea"/>
              </a:rPr>
              <a:t>   </a:t>
            </a:r>
            <a:r>
              <a:rPr lang="ko-KR" altLang="en-US" sz="8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TDS1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 TDS2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TDS3</a:t>
            </a:r>
            <a:r>
              <a:rPr lang="en-US" altLang="ko-KR" sz="800" b="1" baseline="30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</a:p>
        </p:txBody>
      </p:sp>
      <p:cxnSp>
        <p:nvCxnSpPr>
          <p:cNvPr id="8" name="직선 연결선 7"/>
          <p:cNvCxnSpPr/>
          <p:nvPr/>
        </p:nvCxnSpPr>
        <p:spPr>
          <a:xfrm flipV="1">
            <a:off x="2763879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그림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687" y="736736"/>
            <a:ext cx="7499716" cy="372256"/>
          </a:xfrm>
          <a:prstGeom prst="rect">
            <a:avLst/>
          </a:prstGeom>
        </p:spPr>
      </p:pic>
      <p:sp>
        <p:nvSpPr>
          <p:cNvPr id="15" name="직사각형 14"/>
          <p:cNvSpPr/>
          <p:nvPr/>
        </p:nvSpPr>
        <p:spPr>
          <a:xfrm>
            <a:off x="227906" y="780788"/>
            <a:ext cx="7334685" cy="597424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317011" y="800741"/>
            <a:ext cx="24558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X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75991" y="800994"/>
            <a:ext cx="1116011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latin typeface="+mn-ea"/>
              </a:rPr>
              <a:t>[</a:t>
            </a:r>
            <a:r>
              <a:rPr lang="ko-KR" altLang="en-US" sz="900" b="1" smtClean="0">
                <a:latin typeface="+mn-ea"/>
              </a:rPr>
              <a:t>면수습</a:t>
            </a:r>
            <a:r>
              <a:rPr lang="en-US" altLang="ko-KR" sz="900" b="1" dirty="0" smtClean="0">
                <a:latin typeface="+mn-ea"/>
              </a:rPr>
              <a:t>] </a:t>
            </a:r>
            <a:r>
              <a:rPr lang="ko-KR" altLang="en-US" sz="900" b="1" smtClean="0">
                <a:latin typeface="+mn-ea"/>
              </a:rPr>
              <a:t>평가목표</a:t>
            </a:r>
            <a:endParaRPr lang="en-US" altLang="ko-KR" sz="900" b="1" dirty="0" smtClean="0">
              <a:latin typeface="+mn-ea"/>
            </a:endParaRPr>
          </a:p>
        </p:txBody>
      </p:sp>
      <p:sp>
        <p:nvSpPr>
          <p:cNvPr id="22" name="직사각형 21"/>
          <p:cNvSpPr/>
          <p:nvPr/>
        </p:nvSpPr>
        <p:spPr>
          <a:xfrm>
            <a:off x="386300" y="1247817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82015" y="1266286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24" name="직선 연결선 23"/>
          <p:cNvCxnSpPr/>
          <p:nvPr/>
        </p:nvCxnSpPr>
        <p:spPr>
          <a:xfrm>
            <a:off x="4884696" y="1305749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>
            <a:off x="2620663" y="1291238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967" y="1548392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/>
          <p:cNvSpPr txBox="1"/>
          <p:nvPr/>
        </p:nvSpPr>
        <p:spPr>
          <a:xfrm>
            <a:off x="2676051" y="1264037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889059" y="1258097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47621" y="1492201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680374" y="1440604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31" name="표 30"/>
          <p:cNvGraphicFramePr>
            <a:graphicFrameLocks noGrp="1"/>
          </p:cNvGraphicFramePr>
          <p:nvPr>
            <p:extLst/>
          </p:nvPr>
        </p:nvGraphicFramePr>
        <p:xfrm>
          <a:off x="5000624" y="1474711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:a16="http://schemas.microsoft.com/office/drawing/2014/main" xmlns="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:a16="http://schemas.microsoft.com/office/drawing/2014/main" xmlns="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825569509"/>
                  </a:ext>
                </a:extLst>
              </a:tr>
            </a:tbl>
          </a:graphicData>
        </a:graphic>
      </p:graphicFrame>
      <p:sp>
        <p:nvSpPr>
          <p:cNvPr id="32" name="모서리가 둥근 직사각형 31"/>
          <p:cNvSpPr/>
          <p:nvPr/>
        </p:nvSpPr>
        <p:spPr>
          <a:xfrm>
            <a:off x="5945439" y="1029201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6436999" y="1029201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6899946" y="1028477"/>
            <a:ext cx="46513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5627340" y="1028477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40" name="표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6154744"/>
              </p:ext>
            </p:extLst>
          </p:nvPr>
        </p:nvGraphicFramePr>
        <p:xfrm>
          <a:off x="381842" y="2032946"/>
          <a:ext cx="7029809" cy="15544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688248"/>
                <a:gridCol w="3670737"/>
                <a:gridCol w="1335412"/>
                <a:gridCol w="1335412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항목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평가내용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1</a:t>
                      </a:r>
                      <a:r>
                        <a:rPr lang="ko-KR" altLang="en-US" sz="600" smtClean="0"/>
                        <a:t>차 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2</a:t>
                      </a:r>
                      <a:r>
                        <a:rPr lang="ko-KR" altLang="en-US" sz="600" smtClean="0"/>
                        <a:t>차 </a:t>
                      </a:r>
                      <a:r>
                        <a:rPr lang="ko-KR" altLang="en-US" sz="600" dirty="0" smtClean="0"/>
                        <a:t>평가</a:t>
                      </a:r>
                      <a:endParaRPr lang="ko-KR" altLang="en-US" sz="6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업무지식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업무수행과 관련한 실무지식 및 과련 지식의 습득 수준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이해 판단력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지시사항 및 문제 상황에 대한 핵심 파악 능력과 신속 정확한 상황대처 능력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Comm. </a:t>
                      </a:r>
                      <a:r>
                        <a:rPr lang="ko-KR" altLang="en-US" sz="600" smtClean="0"/>
                        <a:t>능력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업무수행에 필요한 용어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개념 등에 대한 이해도 및 이를 구두와 문서로 표현하는 능력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B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업무 추진력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 </a:t>
                      </a:r>
                      <a:r>
                        <a:rPr lang="ko-KR" altLang="en-US" sz="600" dirty="0" err="1" smtClean="0"/>
                        <a:t>수행시</a:t>
                      </a:r>
                      <a:r>
                        <a:rPr lang="ko-KR" altLang="en-US" sz="600" dirty="0" smtClean="0"/>
                        <a:t> 겪는 난관을 슬기롭게 극복하여 가시적인 성과를 낼 수 있는 능력 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자기 개발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업무역량 향상을 위한 노력 및 개선 정도</a:t>
                      </a:r>
                      <a:r>
                        <a:rPr lang="en-US" altLang="ko-KR" sz="600" dirty="0" smtClean="0"/>
                        <a:t>(</a:t>
                      </a:r>
                      <a:r>
                        <a:rPr lang="ko-KR" altLang="en-US" sz="600" smtClean="0"/>
                        <a:t>외국어</a:t>
                      </a:r>
                      <a:r>
                        <a:rPr lang="en-US" altLang="ko-KR" sz="600" dirty="0" smtClean="0"/>
                        <a:t>, </a:t>
                      </a:r>
                      <a:r>
                        <a:rPr lang="ko-KR" altLang="en-US" sz="600" smtClean="0"/>
                        <a:t>경영지식 포함</a:t>
                      </a:r>
                      <a:r>
                        <a:rPr lang="en-US" altLang="ko-KR" sz="600" dirty="0" smtClean="0"/>
                        <a:t>)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A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/>
                        <a:t>S     A     B     C </a:t>
                      </a:r>
                    </a:p>
                    <a:p>
                      <a:pPr algn="ctr" latinLnBrk="1"/>
                      <a:r>
                        <a:rPr lang="en-US" altLang="ko-KR" sz="600" dirty="0" smtClean="0"/>
                        <a:t>○   ●   ○   ○</a:t>
                      </a:r>
                      <a:endParaRPr lang="ko-KR" altLang="en-US" sz="6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1" name="표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6969211"/>
              </p:ext>
            </p:extLst>
          </p:nvPr>
        </p:nvGraphicFramePr>
        <p:xfrm>
          <a:off x="381991" y="3683869"/>
          <a:ext cx="7021605" cy="88813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663284"/>
                <a:gridCol w="2575196"/>
                <a:gridCol w="2783125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r>
                        <a:rPr lang="ko-KR" altLang="en-US" sz="600" smtClean="0">
                          <a:solidFill>
                            <a:schemeClr val="bg1"/>
                          </a:solidFill>
                        </a:rPr>
                        <a:t>차 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최종</a:t>
                      </a:r>
                      <a:r>
                        <a:rPr lang="ko-KR" altLang="en-US" sz="6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r>
                        <a:rPr lang="ko-KR" altLang="en-US" sz="600" dirty="0" smtClean="0">
                          <a:solidFill>
                            <a:schemeClr val="bg1"/>
                          </a:solidFill>
                        </a:rPr>
                        <a:t>평가</a:t>
                      </a:r>
                      <a:endParaRPr lang="ko-KR" altLang="en-US" sz="6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dirty="0" smtClean="0"/>
                        <a:t> 건의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baseline="0" dirty="0" smtClean="0"/>
                        <a:t> 건의</a:t>
                      </a:r>
                      <a:endParaRPr lang="ko-KR" altLang="en-US" sz="600" dirty="0" smtClean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/>
                        <a:t>      ● </a:t>
                      </a:r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dirty="0" smtClean="0"/>
                        <a:t> 건의</a:t>
                      </a:r>
                      <a:endParaRPr lang="en-US" altLang="ko-KR" sz="600" dirty="0" smtClean="0"/>
                    </a:p>
                    <a:p>
                      <a:pPr algn="l" latinLnBrk="1"/>
                      <a:r>
                        <a:rPr lang="ko-KR" altLang="en-US" sz="600" dirty="0" smtClean="0"/>
                        <a:t>      ○ 일정기간 보류</a:t>
                      </a:r>
                      <a:endParaRPr lang="en-US" altLang="ko-KR" sz="600" dirty="0" smtClean="0"/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600" dirty="0" smtClean="0"/>
                        <a:t>      ○ </a:t>
                      </a:r>
                      <a:r>
                        <a:rPr lang="ko-KR" altLang="en-US" sz="600" dirty="0" err="1" smtClean="0"/>
                        <a:t>면수습</a:t>
                      </a:r>
                      <a:r>
                        <a:rPr lang="ko-KR" altLang="en-US" sz="600" dirty="0" smtClean="0"/>
                        <a:t> 불가</a:t>
                      </a:r>
                      <a:r>
                        <a:rPr lang="en-US" altLang="ko-KR" sz="600" dirty="0" smtClean="0"/>
                        <a:t>(</a:t>
                      </a:r>
                      <a:r>
                        <a:rPr lang="ko-KR" altLang="en-US" sz="600" smtClean="0"/>
                        <a:t>해고</a:t>
                      </a:r>
                      <a:r>
                        <a:rPr lang="en-US" altLang="ko-KR" sz="600" dirty="0" smtClean="0"/>
                        <a:t>)</a:t>
                      </a:r>
                      <a:endParaRPr lang="ko-KR" altLang="en-US" sz="600" dirty="0" smtClean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3949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/>
                        <a:t>종합의견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종합의견 내용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………………………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6" name="모서리가 둥근 직사각형 45"/>
          <p:cNvSpPr/>
          <p:nvPr/>
        </p:nvSpPr>
        <p:spPr>
          <a:xfrm>
            <a:off x="4670855" y="4254261"/>
            <a:ext cx="2694226" cy="296307"/>
          </a:xfrm>
          <a:prstGeom prst="roundRect">
            <a:avLst>
              <a:gd name="adj" fmla="val 8585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kern="0" dirty="0" smtClean="0">
                <a:latin typeface="맑은 고딕" pitchFamily="50" charset="-127"/>
                <a:ea typeface="맑은 고딕" pitchFamily="50" charset="-127"/>
              </a:rPr>
              <a:t>직접입력</a:t>
            </a:r>
            <a:endParaRPr kumimoji="0" lang="ko-KR" altLang="en-US" sz="6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47" name="직선 연결선 46"/>
          <p:cNvCxnSpPr/>
          <p:nvPr/>
        </p:nvCxnSpPr>
        <p:spPr>
          <a:xfrm flipH="1">
            <a:off x="7254522" y="4461705"/>
            <a:ext cx="72000" cy="72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직선 연결선 47"/>
          <p:cNvCxnSpPr/>
          <p:nvPr/>
        </p:nvCxnSpPr>
        <p:spPr>
          <a:xfrm flipH="1">
            <a:off x="7292621" y="4499805"/>
            <a:ext cx="36000" cy="36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1055742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342627" y="2722660"/>
            <a:ext cx="30267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200" dirty="0" smtClean="0">
                <a:latin typeface="+mn-ea"/>
              </a:rPr>
              <a:t>Admin (</a:t>
            </a:r>
            <a:r>
              <a:rPr lang="ko-KR" altLang="en-US" sz="3200" smtClean="0">
                <a:latin typeface="+mn-ea"/>
              </a:rPr>
              <a:t>관리자</a:t>
            </a:r>
            <a:r>
              <a:rPr lang="en-US" altLang="ko-KR" sz="3200" dirty="0" smtClean="0">
                <a:latin typeface="+mn-ea"/>
              </a:rPr>
              <a:t>)</a:t>
            </a:r>
            <a:endParaRPr lang="ko-KR" altLang="en-US" sz="32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294320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05550505"/>
              </p:ext>
            </p:extLst>
          </p:nvPr>
        </p:nvGraphicFramePr>
        <p:xfrm>
          <a:off x="7712101" y="855461"/>
          <a:ext cx="2130803" cy="339949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역량평가항목 설정 메뉴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Pool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(Default)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리스트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전문역량평가항목 추가 버튼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평가항목 추가 팝업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에서 선택한 항목 삭제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설정된 전문역량 설정 </a:t>
                      </a:r>
                      <a:r>
                        <a:rPr lang="en-US" altLang="ko-KR" sz="800" b="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xls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다운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삭제할 전문역량 항목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Checkbox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4172059"/>
              </p:ext>
            </p:extLst>
          </p:nvPr>
        </p:nvGraphicFramePr>
        <p:xfrm>
          <a:off x="64960" y="651610"/>
          <a:ext cx="1169227" cy="3977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227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   :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전문역량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행동역량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216545"/>
              </p:ext>
            </p:extLst>
          </p:nvPr>
        </p:nvGraphicFramePr>
        <p:xfrm>
          <a:off x="1375714" y="1260965"/>
          <a:ext cx="6137194" cy="5431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966"/>
                <a:gridCol w="807720"/>
                <a:gridCol w="327660"/>
                <a:gridCol w="1684020"/>
                <a:gridCol w="2774504"/>
                <a:gridCol w="28832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전반의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업무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기능별 업무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 및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Activity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제품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상품의 특성 및 수급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계약 및 프로세스 등 전반적인 구조를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파생상품 운용의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파생상품의 종류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상품별 특성과 운용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기술 및 단위 공정의 특성을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 전반을 유기적으로 파악하여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Infra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안정적 운영 및 개선에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Logistics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프로세스의 유기적인 흐름을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활동의 효율성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안정성을 확보하는데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</a:t>
                      </a:r>
                      <a:r>
                        <a:rPr lang="en-US" altLang="ko-KR" sz="7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(CMMS : Computerized Maintenance Management System)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공정 프로세스에 대한 이해를 기반으로 관련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설비의 최적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및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SW Engineering, Data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Infra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관련 지식을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시스템을 운영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개발 및 관리하는데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(ERP </a:t>
                      </a:r>
                      <a:r>
                        <a:rPr lang="ko-KR" altLang="en-US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등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 시스템의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(Account)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시스템에 대한 이해를 기반으로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06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Market / Industry 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0800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0900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" name="타원 14"/>
          <p:cNvSpPr/>
          <p:nvPr/>
        </p:nvSpPr>
        <p:spPr>
          <a:xfrm>
            <a:off x="5813" y="914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1266537" y="9630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7119145" y="14251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8059574" y="20118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1280514" y="12097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19" name="그림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7399" y="1000216"/>
            <a:ext cx="1567479" cy="193700"/>
          </a:xfrm>
          <a:prstGeom prst="rect">
            <a:avLst/>
          </a:prstGeom>
        </p:spPr>
      </p:pic>
      <p:sp>
        <p:nvSpPr>
          <p:cNvPr id="37" name="타원 36"/>
          <p:cNvSpPr/>
          <p:nvPr/>
        </p:nvSpPr>
        <p:spPr>
          <a:xfrm>
            <a:off x="5880711" y="8661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타원 37"/>
          <p:cNvSpPr/>
          <p:nvPr/>
        </p:nvSpPr>
        <p:spPr>
          <a:xfrm>
            <a:off x="6342811" y="8584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타원 38"/>
          <p:cNvSpPr/>
          <p:nvPr/>
        </p:nvSpPr>
        <p:spPr>
          <a:xfrm>
            <a:off x="6801695" y="8543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66481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2546318"/>
              </p:ext>
            </p:extLst>
          </p:nvPr>
        </p:nvGraphicFramePr>
        <p:xfrm>
          <a:off x="7712101" y="855461"/>
          <a:ext cx="2130803" cy="357018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추가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팝업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선택 탭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Default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추가할 역량의 카테고리 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코드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- 4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기본코드는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자리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+ 00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기본코드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+ Customizing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코드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항목 입력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정의 문구 입력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추가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팝업 창 닫기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64960" y="651610"/>
          <a:ext cx="1169227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227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행동역량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5935675"/>
              </p:ext>
            </p:extLst>
          </p:nvPr>
        </p:nvGraphicFramePr>
        <p:xfrm>
          <a:off x="1375714" y="1260965"/>
          <a:ext cx="6137194" cy="5431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966"/>
                <a:gridCol w="807720"/>
                <a:gridCol w="327660"/>
                <a:gridCol w="1684020"/>
                <a:gridCol w="2774504"/>
                <a:gridCol w="28832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전반의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업무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기능별 업무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 및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Activity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제품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상품의 특성 및 수급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계약 및 프로세스 등 전반적인 구조를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파생상품 운용의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파생상품의 종류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상품별 특성과 운용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기술 및 단위 공정의 특성을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 전반을 유기적으로 파악하여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Infra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안정적 운영 및 개선에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Logistics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프로세스의 유기적인 흐름을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활동의 효율성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안정성을 확보하는데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</a:t>
                      </a:r>
                      <a:r>
                        <a:rPr lang="en-US" altLang="ko-KR" sz="7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(CMMS : Computerized Maintenance Management System)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공정 프로세스에 대한 이해를 기반으로 관련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설비의 최적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및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SW Engineering, Data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Infra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관련 지식을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시스템을 운영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개발 및 관리하는데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(ERP </a:t>
                      </a:r>
                      <a:r>
                        <a:rPr lang="ko-KR" altLang="en-US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등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 시스템의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(Account)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시스템에 대한 이해를 기반으로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06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Market / Industry 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0800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0900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10" name="그룹 9"/>
          <p:cNvGrpSpPr/>
          <p:nvPr/>
        </p:nvGrpSpPr>
        <p:grpSpPr>
          <a:xfrm>
            <a:off x="1720613" y="1805070"/>
            <a:ext cx="4809918" cy="3094589"/>
            <a:chOff x="1758713" y="3397585"/>
            <a:chExt cx="4809918" cy="3094589"/>
          </a:xfrm>
        </p:grpSpPr>
        <p:grpSp>
          <p:nvGrpSpPr>
            <p:cNvPr id="8" name="그룹 7"/>
            <p:cNvGrpSpPr/>
            <p:nvPr/>
          </p:nvGrpSpPr>
          <p:grpSpPr>
            <a:xfrm>
              <a:off x="1758713" y="3397585"/>
              <a:ext cx="4809918" cy="3094589"/>
              <a:chOff x="2358082" y="3785259"/>
              <a:chExt cx="6686635" cy="3094589"/>
            </a:xfrm>
          </p:grpSpPr>
          <p:sp>
            <p:nvSpPr>
              <p:cNvPr id="21" name="직사각형 20"/>
              <p:cNvSpPr/>
              <p:nvPr/>
            </p:nvSpPr>
            <p:spPr>
              <a:xfrm>
                <a:off x="2358082" y="3785259"/>
                <a:ext cx="6678826" cy="3094589"/>
              </a:xfrm>
              <a:prstGeom prst="rect">
                <a:avLst/>
              </a:prstGeom>
              <a:solidFill>
                <a:schemeClr val="bg1"/>
              </a:solidFill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en-US" sz="700" b="1" i="0" u="none" strike="noStrike" kern="0" cap="none" spc="0" normalizeH="0" baseline="0" noProof="0" smtClean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  <a:cs typeface="+mn-cs"/>
                </a:endParaRPr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2423897" y="3870376"/>
                <a:ext cx="1368719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[ </a:t>
                </a:r>
                <a:r>
                  <a:rPr lang="ko-KR" altLang="en-US" sz="800" b="1" smtClean="0">
                    <a:latin typeface="+mn-ea"/>
                  </a:rPr>
                  <a:t>전문역량 관리 </a:t>
                </a:r>
                <a:r>
                  <a:rPr lang="en-US" altLang="ko-KR" sz="800" b="1" dirty="0" smtClean="0">
                    <a:latin typeface="+mn-ea"/>
                  </a:rPr>
                  <a:t>]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 flipH="1" flipV="1">
                <a:off x="8871723" y="3791798"/>
                <a:ext cx="17299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X</a:t>
                </a:r>
              </a:p>
            </p:txBody>
          </p:sp>
        </p:grpSp>
        <p:sp>
          <p:nvSpPr>
            <p:cNvPr id="5" name="모서리가 둥근 직사각형 4"/>
            <p:cNvSpPr/>
            <p:nvPr/>
          </p:nvSpPr>
          <p:spPr>
            <a:xfrm>
              <a:off x="1887758" y="3968970"/>
              <a:ext cx="4552157" cy="1168180"/>
            </a:xfrm>
            <a:prstGeom prst="roundRect">
              <a:avLst>
                <a:gd name="adj" fmla="val 4291"/>
              </a:avLst>
            </a:prstGeom>
            <a:solidFill>
              <a:schemeClr val="bg1">
                <a:lumMod val="85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901269" y="4023492"/>
              <a:ext cx="66075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latin typeface="+mn-ea"/>
                </a:rPr>
                <a:t>Category</a:t>
              </a:r>
              <a:r>
                <a:rPr lang="ko-KR" altLang="en-US" sz="700" b="1" smtClean="0">
                  <a:latin typeface="+mn-ea"/>
                </a:rPr>
                <a:t>명</a:t>
              </a:r>
              <a:endParaRPr lang="en-US" altLang="ko-KR" sz="700" b="1" dirty="0" smtClean="0">
                <a:latin typeface="+mn-ea"/>
              </a:endParaRPr>
            </a:p>
          </p:txBody>
        </p:sp>
        <p:sp>
          <p:nvSpPr>
            <p:cNvPr id="6" name="직사각형 5"/>
            <p:cNvSpPr/>
            <p:nvPr/>
          </p:nvSpPr>
          <p:spPr>
            <a:xfrm>
              <a:off x="2517546" y="4010792"/>
              <a:ext cx="1968499" cy="218587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kumimoji="0" lang="ko-KR" altLang="en-US" sz="700" i="0" u="none" strike="noStrike" kern="0" cap="none" spc="0" normalizeH="0" baseline="0" noProof="0" dirty="0" smtClean="0">
                  <a:ln>
                    <a:noFill/>
                  </a:ln>
                  <a:effectLst/>
                  <a:uLnTx/>
                  <a:uFillTx/>
                  <a:latin typeface="+mn-ea"/>
                </a:rPr>
                <a:t>  전문역량 카테고리 선택                          ▼</a:t>
              </a:r>
            </a:p>
          </p:txBody>
        </p:sp>
        <p:sp>
          <p:nvSpPr>
            <p:cNvPr id="29" name="직사각형 28"/>
            <p:cNvSpPr/>
            <p:nvPr/>
          </p:nvSpPr>
          <p:spPr>
            <a:xfrm>
              <a:off x="1887758" y="3718104"/>
              <a:ext cx="1122423" cy="197708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solidFill>
                    <a:schemeClr val="bg1"/>
                  </a:solidFill>
                  <a:latin typeface="맑은 고딕" pitchFamily="50" charset="-127"/>
                  <a:ea typeface="맑은 고딕" pitchFamily="50" charset="-127"/>
                </a:rPr>
                <a:t>전문역량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0" name="직사각형 29"/>
            <p:cNvSpPr/>
            <p:nvPr/>
          </p:nvSpPr>
          <p:spPr>
            <a:xfrm>
              <a:off x="3010181" y="3718104"/>
              <a:ext cx="1122423" cy="197708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카테고리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173432" y="4276984"/>
              <a:ext cx="43633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 dirty="0" smtClean="0">
                  <a:latin typeface="+mn-ea"/>
                </a:rPr>
                <a:t>Code </a:t>
              </a:r>
            </a:p>
          </p:txBody>
        </p:sp>
        <p:sp>
          <p:nvSpPr>
            <p:cNvPr id="34" name="직사각형 33"/>
            <p:cNvSpPr/>
            <p:nvPr/>
          </p:nvSpPr>
          <p:spPr>
            <a:xfrm>
              <a:off x="2517546" y="4271152"/>
              <a:ext cx="650509" cy="218587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ea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231556" y="4277502"/>
              <a:ext cx="543739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dirty="0" smtClean="0">
                  <a:latin typeface="+mn-ea"/>
                </a:rPr>
                <a:t>전문역량</a:t>
              </a:r>
              <a:endParaRPr lang="en-US" altLang="ko-KR" sz="700" b="1" dirty="0" smtClean="0">
                <a:latin typeface="+mn-ea"/>
              </a:endParaRPr>
            </a:p>
          </p:txBody>
        </p:sp>
        <p:sp>
          <p:nvSpPr>
            <p:cNvPr id="36" name="직사각형 35"/>
            <p:cNvSpPr/>
            <p:nvPr/>
          </p:nvSpPr>
          <p:spPr>
            <a:xfrm>
              <a:off x="3803383" y="4271152"/>
              <a:ext cx="2584717" cy="218587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ea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038838" y="4529556"/>
              <a:ext cx="543739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 smtClean="0">
                  <a:latin typeface="+mn-ea"/>
                </a:rPr>
                <a:t>역량정의</a:t>
              </a:r>
              <a:endParaRPr lang="en-US" altLang="ko-KR" sz="700" b="1" dirty="0" smtClean="0">
                <a:latin typeface="+mn-ea"/>
              </a:endParaRPr>
            </a:p>
          </p:txBody>
        </p:sp>
        <p:sp>
          <p:nvSpPr>
            <p:cNvPr id="38" name="직사각형 37"/>
            <p:cNvSpPr/>
            <p:nvPr/>
          </p:nvSpPr>
          <p:spPr>
            <a:xfrm>
              <a:off x="2517546" y="4525217"/>
              <a:ext cx="3870554" cy="545815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ea"/>
              </a:endParaRPr>
            </a:p>
          </p:txBody>
        </p:sp>
      </p:grpSp>
      <p:sp>
        <p:nvSpPr>
          <p:cNvPr id="11" name="모서리가 둥근 직사각형 10"/>
          <p:cNvSpPr/>
          <p:nvPr/>
        </p:nvSpPr>
        <p:spPr>
          <a:xfrm>
            <a:off x="3465325" y="4613416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4082093" y="4608858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sp>
        <p:nvSpPr>
          <p:cNvPr id="59" name="타원 58"/>
          <p:cNvSpPr/>
          <p:nvPr/>
        </p:nvSpPr>
        <p:spPr>
          <a:xfrm>
            <a:off x="1720613" y="18536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2364477" y="23210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2364477" y="25876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3636482" y="25876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2378541" y="2847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3349436" y="45071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3992093" y="45071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1773953" y="20441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67" name="그림 6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7399" y="1000216"/>
            <a:ext cx="1567479" cy="193700"/>
          </a:xfrm>
          <a:prstGeom prst="rect">
            <a:avLst/>
          </a:prstGeom>
        </p:spPr>
      </p:pic>
      <p:sp>
        <p:nvSpPr>
          <p:cNvPr id="68" name="타원 67"/>
          <p:cNvSpPr/>
          <p:nvPr/>
        </p:nvSpPr>
        <p:spPr>
          <a:xfrm>
            <a:off x="5866783" y="900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794401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6926021"/>
              </p:ext>
            </p:extLst>
          </p:nvPr>
        </p:nvGraphicFramePr>
        <p:xfrm>
          <a:off x="7712101" y="855461"/>
          <a:ext cx="2130803" cy="327757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관리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탭 선택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등록된 전문역량 카테고리 리스트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삭제할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</a:t>
                      </a: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체크박스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추가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맨 아래 행 추가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에서 선택한 카테고리 삭제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저장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팝업 창 닫기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64960" y="651610"/>
          <a:ext cx="1169227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227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행동역량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/>
        </p:nvGraphicFramePr>
        <p:xfrm>
          <a:off x="1375714" y="1260965"/>
          <a:ext cx="6137194" cy="5431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966"/>
                <a:gridCol w="807720"/>
                <a:gridCol w="327660"/>
                <a:gridCol w="1684020"/>
                <a:gridCol w="2774504"/>
                <a:gridCol w="28832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전반의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업무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기능별 업무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 및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Activity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제품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상품의 특성 및 수급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계약 및 프로세스 등 전반적인 구조를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파생상품 운용의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파생상품의 종류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상품별 특성과 운용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기술 및 단위 공정의 특성을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 전반을 유기적으로 파악하여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Infra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안정적 운영 및 개선에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Logistics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프로세스의 유기적인 흐름을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활동의 효율성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안정성을 확보하는데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</a:t>
                      </a:r>
                      <a:r>
                        <a:rPr lang="en-US" altLang="ko-KR" sz="7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(CMMS : Computerized Maintenance Management System)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공정 프로세스에 대한 이해를 기반으로 관련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설비의 최적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및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SW Engineering, Data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Infra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관련 지식을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시스템을 운영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개발 및 관리하는데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(ERP </a:t>
                      </a:r>
                      <a:r>
                        <a:rPr lang="ko-KR" altLang="en-US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등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 시스템의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(Account)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시스템에 대한 이해를 기반으로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06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Market / Industry 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0800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0900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39" name="그룹 38"/>
          <p:cNvGrpSpPr/>
          <p:nvPr/>
        </p:nvGrpSpPr>
        <p:grpSpPr>
          <a:xfrm>
            <a:off x="1911113" y="1640340"/>
            <a:ext cx="4809918" cy="3076440"/>
            <a:chOff x="1758713" y="3397586"/>
            <a:chExt cx="4809918" cy="3076440"/>
          </a:xfrm>
        </p:grpSpPr>
        <p:grpSp>
          <p:nvGrpSpPr>
            <p:cNvPr id="40" name="그룹 39"/>
            <p:cNvGrpSpPr/>
            <p:nvPr/>
          </p:nvGrpSpPr>
          <p:grpSpPr>
            <a:xfrm>
              <a:off x="1758713" y="3397586"/>
              <a:ext cx="4809918" cy="3076440"/>
              <a:chOff x="2358082" y="3785260"/>
              <a:chExt cx="6686635" cy="3076440"/>
            </a:xfrm>
          </p:grpSpPr>
          <p:sp>
            <p:nvSpPr>
              <p:cNvPr id="53" name="직사각형 52"/>
              <p:cNvSpPr/>
              <p:nvPr/>
            </p:nvSpPr>
            <p:spPr>
              <a:xfrm>
                <a:off x="2358082" y="3785260"/>
                <a:ext cx="6678826" cy="3076440"/>
              </a:xfrm>
              <a:prstGeom prst="rect">
                <a:avLst/>
              </a:prstGeom>
              <a:solidFill>
                <a:schemeClr val="bg1"/>
              </a:solidFill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en-US" sz="700" b="1" i="0" u="none" strike="noStrike" kern="0" cap="none" spc="0" normalizeH="0" baseline="0" noProof="0" smtClean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  <a:cs typeface="+mn-cs"/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2423897" y="3870376"/>
                <a:ext cx="1368719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[ </a:t>
                </a:r>
                <a:r>
                  <a:rPr lang="ko-KR" altLang="en-US" sz="800" b="1" smtClean="0">
                    <a:latin typeface="+mn-ea"/>
                  </a:rPr>
                  <a:t>전문역량 관리 </a:t>
                </a:r>
                <a:r>
                  <a:rPr lang="en-US" altLang="ko-KR" sz="800" b="1" dirty="0" smtClean="0">
                    <a:latin typeface="+mn-ea"/>
                  </a:rPr>
                  <a:t>]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 flipH="1" flipV="1">
                <a:off x="8871723" y="3791798"/>
                <a:ext cx="17299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X</a:t>
                </a:r>
              </a:p>
            </p:txBody>
          </p:sp>
        </p:grpSp>
        <p:sp>
          <p:nvSpPr>
            <p:cNvPr id="45" name="직사각형 44"/>
            <p:cNvSpPr/>
            <p:nvPr/>
          </p:nvSpPr>
          <p:spPr>
            <a:xfrm>
              <a:off x="1887758" y="3718104"/>
              <a:ext cx="1122423" cy="197708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kern="0" dirty="0" smtClean="0">
                  <a:latin typeface="맑은 고딕" pitchFamily="50" charset="-127"/>
                  <a:ea typeface="맑은 고딕" pitchFamily="50" charset="-127"/>
                </a:rPr>
                <a:t>전문역량</a:t>
              </a: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6" name="직사각형 45"/>
            <p:cNvSpPr/>
            <p:nvPr/>
          </p:nvSpPr>
          <p:spPr>
            <a:xfrm>
              <a:off x="3010181" y="3718104"/>
              <a:ext cx="1122423" cy="197708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r>
                <a:rPr lang="ko-KR" altLang="en-US" sz="700" b="1" kern="0" dirty="0">
                  <a:solidFill>
                    <a:schemeClr val="bg1"/>
                  </a:solidFill>
                  <a:latin typeface="맑은 고딕" pitchFamily="50" charset="-127"/>
                  <a:ea typeface="맑은 고딕" pitchFamily="50" charset="-127"/>
                </a:rPr>
                <a:t>카테고리</a:t>
              </a:r>
            </a:p>
          </p:txBody>
        </p:sp>
      </p:grpSp>
      <p:sp>
        <p:nvSpPr>
          <p:cNvPr id="11" name="모서리가 둥근 직사각형 10"/>
          <p:cNvSpPr/>
          <p:nvPr/>
        </p:nvSpPr>
        <p:spPr>
          <a:xfrm>
            <a:off x="3863316" y="4431050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4480084" y="4434112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graphicFrame>
        <p:nvGraphicFramePr>
          <p:cNvPr id="12" name="표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2800061"/>
              </p:ext>
            </p:extLst>
          </p:nvPr>
        </p:nvGraphicFramePr>
        <p:xfrm>
          <a:off x="2040158" y="2176689"/>
          <a:ext cx="4500342" cy="2003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7379"/>
                <a:gridCol w="735219"/>
                <a:gridCol w="2934341"/>
                <a:gridCol w="443403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Market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/ Industry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사업 기술의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IT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기술의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경제 이론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법률 및 규정의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H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Analysis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역량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I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Plan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&amp; Design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Management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역량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K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Operation &amp; Maintenance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□</a:t>
                      </a: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7" name="그림 2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54532" y="1936178"/>
            <a:ext cx="885968" cy="201356"/>
          </a:xfrm>
          <a:prstGeom prst="rect">
            <a:avLst/>
          </a:prstGeom>
        </p:spPr>
      </p:pic>
      <p:sp>
        <p:nvSpPr>
          <p:cNvPr id="41" name="타원 40"/>
          <p:cNvSpPr/>
          <p:nvPr/>
        </p:nvSpPr>
        <p:spPr>
          <a:xfrm>
            <a:off x="3089123" y="18836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1920697" y="21193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6102218" y="23075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5547990" y="18623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" name="타원 47"/>
          <p:cNvSpPr/>
          <p:nvPr/>
        </p:nvSpPr>
        <p:spPr>
          <a:xfrm>
            <a:off x="6007516" y="18452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737115" y="43234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4361607" y="43234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52" name="그림 5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57399" y="1000216"/>
            <a:ext cx="1567479" cy="193700"/>
          </a:xfrm>
          <a:prstGeom prst="rect">
            <a:avLst/>
          </a:prstGeom>
        </p:spPr>
      </p:pic>
      <p:sp>
        <p:nvSpPr>
          <p:cNvPr id="57" name="타원 56"/>
          <p:cNvSpPr/>
          <p:nvPr/>
        </p:nvSpPr>
        <p:spPr>
          <a:xfrm>
            <a:off x="8078787" y="20175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6461177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그림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39265" y="994391"/>
            <a:ext cx="2290389" cy="199707"/>
          </a:xfrm>
          <a:prstGeom prst="rect">
            <a:avLst/>
          </a:prstGeom>
        </p:spPr>
      </p:pic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0653577"/>
              </p:ext>
            </p:extLst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카테고리 추가 버튼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리스트에 행 추가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맨아래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Code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명 입력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카테고리 저장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팝업 창 닫기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64960" y="651610"/>
          <a:ext cx="1169227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9227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700" b="1" kern="0" dirty="0" smtClean="0">
                <a:latin typeface="맑은 고딕" pitchFamily="50" charset="-127"/>
                <a:ea typeface="맑은 고딕" pitchFamily="50" charset="-127"/>
              </a:rPr>
              <a:t>행동역량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4" name="표 13"/>
          <p:cNvGraphicFramePr>
            <a:graphicFrameLocks noGrp="1"/>
          </p:cNvGraphicFramePr>
          <p:nvPr/>
        </p:nvGraphicFramePr>
        <p:xfrm>
          <a:off x="1375714" y="1260965"/>
          <a:ext cx="6137194" cy="54311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4966"/>
                <a:gridCol w="807720"/>
                <a:gridCol w="327660"/>
                <a:gridCol w="1684020"/>
                <a:gridCol w="2774504"/>
                <a:gridCol w="28832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전반의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업무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기능별 업무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 및 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Activity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제품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상품의 특성 및 수급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계약 및 프로세스 등 전반적인 구조를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파생상품 운용의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파생상품의 종류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구조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상품별 특성과 운용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운영 메커니즘을 파악하여 관련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환경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법안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노무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법안 제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관련 법률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법무 지식을 토대로 제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·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개정 프로세스를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예상되는 이슈 및 요구사항을 선제적으로 대응하는데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프로세스의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공정 기술 및 단위 공정의 특성을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 전반을 유기적으로 파악하여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Infra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안정적 운영 및 개선에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Logistics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프로세스의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프로세스의 유기적인 흐름을 이해하고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물류 활동의 효율성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안정성을 확보하는데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</a:t>
                      </a:r>
                      <a:r>
                        <a:rPr lang="en-US" altLang="ko-KR" sz="700" b="0" i="0" u="none" strike="noStrike" baseline="30000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(CMMS : Computerized Maintenance Management System)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공정 프로세스에 대한 이해를 기반으로 관련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설비의 최적 운영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및 업무에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SW Engineering, Data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Infra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관련 지식을 이해하고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IT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시스템을 운영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개발 및 관리하는데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경영지원 시스템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(ERP </a:t>
                      </a:r>
                      <a:r>
                        <a:rPr lang="ko-KR" altLang="en-US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 등</a:t>
                      </a:r>
                      <a:r>
                        <a:rPr lang="en-US" altLang="ko-KR" sz="700" b="0" i="0" u="none" strike="noStrike" baseline="3000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시스템의 이해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Trading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시스템에 대한 이해를 기반으로 관련 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 시스템의 이해 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영업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(Account)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 시스템에 대한 이해를 기반으로 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Data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관리하고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업무수행 및 의사결정을 지원하는데 활용함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06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Market / Industry 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0200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0300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0400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0500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0600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0700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0800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0900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39" name="그룹 38"/>
          <p:cNvGrpSpPr/>
          <p:nvPr/>
        </p:nvGrpSpPr>
        <p:grpSpPr>
          <a:xfrm>
            <a:off x="1911113" y="1640340"/>
            <a:ext cx="4809918" cy="3076440"/>
            <a:chOff x="1758713" y="3397586"/>
            <a:chExt cx="4809918" cy="3076440"/>
          </a:xfrm>
        </p:grpSpPr>
        <p:grpSp>
          <p:nvGrpSpPr>
            <p:cNvPr id="40" name="그룹 39"/>
            <p:cNvGrpSpPr/>
            <p:nvPr/>
          </p:nvGrpSpPr>
          <p:grpSpPr>
            <a:xfrm>
              <a:off x="1758713" y="3397586"/>
              <a:ext cx="4809918" cy="3076440"/>
              <a:chOff x="2358082" y="3785260"/>
              <a:chExt cx="6686635" cy="3076440"/>
            </a:xfrm>
          </p:grpSpPr>
          <p:sp>
            <p:nvSpPr>
              <p:cNvPr id="53" name="직사각형 52"/>
              <p:cNvSpPr/>
              <p:nvPr/>
            </p:nvSpPr>
            <p:spPr>
              <a:xfrm>
                <a:off x="2358082" y="3785260"/>
                <a:ext cx="6678826" cy="3076440"/>
              </a:xfrm>
              <a:prstGeom prst="rect">
                <a:avLst/>
              </a:prstGeom>
              <a:solidFill>
                <a:schemeClr val="bg1"/>
              </a:solidFill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lIns="0" tIns="0" rIns="0" bIns="0" rtlCol="0" anchor="ctr"/>
              <a:lstStyle/>
              <a:p>
                <a:pPr marL="0" marR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endParaRPr kumimoji="0" lang="ko-KR" altLang="en-US" sz="700" b="1" i="0" u="none" strike="noStrike" kern="0" cap="none" spc="0" normalizeH="0" baseline="0" noProof="0" smtClean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맑은 고딕" pitchFamily="50" charset="-127"/>
                  <a:ea typeface="맑은 고딕" pitchFamily="50" charset="-127"/>
                  <a:cs typeface="+mn-cs"/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2423897" y="3870376"/>
                <a:ext cx="1368719" cy="21544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[ </a:t>
                </a:r>
                <a:r>
                  <a:rPr lang="ko-KR" altLang="en-US" sz="800" b="1" smtClean="0">
                    <a:latin typeface="+mn-ea"/>
                  </a:rPr>
                  <a:t>전문역량 관리 </a:t>
                </a:r>
                <a:r>
                  <a:rPr lang="en-US" altLang="ko-KR" sz="800" b="1" dirty="0" smtClean="0">
                    <a:latin typeface="+mn-ea"/>
                  </a:rPr>
                  <a:t>]</a:t>
                </a: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 flipH="1" flipV="1">
                <a:off x="8871723" y="3791798"/>
                <a:ext cx="172994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800" b="1" dirty="0" smtClean="0">
                    <a:latin typeface="+mn-ea"/>
                  </a:rPr>
                  <a:t>X</a:t>
                </a:r>
              </a:p>
            </p:txBody>
          </p:sp>
        </p:grpSp>
        <p:sp>
          <p:nvSpPr>
            <p:cNvPr id="45" name="직사각형 44"/>
            <p:cNvSpPr/>
            <p:nvPr/>
          </p:nvSpPr>
          <p:spPr>
            <a:xfrm>
              <a:off x="1887758" y="3718104"/>
              <a:ext cx="1122423" cy="197708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kern="0" dirty="0" smtClean="0">
                  <a:latin typeface="맑은 고딕" pitchFamily="50" charset="-127"/>
                  <a:ea typeface="맑은 고딕" pitchFamily="50" charset="-127"/>
                </a:rPr>
                <a:t>전문역량</a:t>
              </a:r>
              <a:endPara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6" name="직사각형 45"/>
            <p:cNvSpPr/>
            <p:nvPr/>
          </p:nvSpPr>
          <p:spPr>
            <a:xfrm>
              <a:off x="3010181" y="3718104"/>
              <a:ext cx="1122423" cy="197708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r>
                <a:rPr lang="ko-KR" altLang="en-US" sz="700" b="1" kern="0" dirty="0">
                  <a:solidFill>
                    <a:schemeClr val="bg1"/>
                  </a:solidFill>
                  <a:latin typeface="맑은 고딕" pitchFamily="50" charset="-127"/>
                  <a:ea typeface="맑은 고딕" pitchFamily="50" charset="-127"/>
                </a:rPr>
                <a:t>카테고리</a:t>
              </a:r>
            </a:p>
          </p:txBody>
        </p:sp>
      </p:grpSp>
      <p:sp>
        <p:nvSpPr>
          <p:cNvPr id="11" name="모서리가 둥근 직사각형 10"/>
          <p:cNvSpPr/>
          <p:nvPr/>
        </p:nvSpPr>
        <p:spPr>
          <a:xfrm>
            <a:off x="3863316" y="4431050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</a:p>
        </p:txBody>
      </p:sp>
      <p:sp>
        <p:nvSpPr>
          <p:cNvPr id="56" name="모서리가 둥근 직사각형 55"/>
          <p:cNvSpPr/>
          <p:nvPr/>
        </p:nvSpPr>
        <p:spPr>
          <a:xfrm>
            <a:off x="4480084" y="4434112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graphicFrame>
        <p:nvGraphicFramePr>
          <p:cNvPr id="12" name="표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1391181"/>
              </p:ext>
            </p:extLst>
          </p:nvPr>
        </p:nvGraphicFramePr>
        <p:xfrm>
          <a:off x="2040158" y="2176689"/>
          <a:ext cx="4500342" cy="2166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7379"/>
                <a:gridCol w="735219"/>
                <a:gridCol w="2934341"/>
                <a:gridCol w="443403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Code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선택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Process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System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C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Market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/ Industry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이해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사업 기술의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IT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기술의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경영</a:t>
                      </a:r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경제 이론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G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600" dirty="0" smtClean="0">
                          <a:solidFill>
                            <a:schemeClr val="tx1"/>
                          </a:solidFill>
                        </a:rPr>
                        <a:t>법률 및 규정의 이해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H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Analysis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600" baseline="0" smtClean="0">
                          <a:solidFill>
                            <a:schemeClr val="tx1"/>
                          </a:solidFill>
                        </a:rPr>
                        <a:t>역량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I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Plan</a:t>
                      </a:r>
                      <a:r>
                        <a:rPr lang="en-US" altLang="ko-KR" sz="600" baseline="0" dirty="0" smtClean="0">
                          <a:solidFill>
                            <a:schemeClr val="tx1"/>
                          </a:solidFill>
                        </a:rPr>
                        <a:t> &amp; Design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  <a:endParaRPr lang="ko-KR" altLang="en-US" sz="50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J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Management </a:t>
                      </a:r>
                      <a:r>
                        <a:rPr lang="ko-KR" altLang="en-US" sz="600" smtClean="0">
                          <a:solidFill>
                            <a:schemeClr val="tx1"/>
                          </a:solidFill>
                        </a:rPr>
                        <a:t>역량 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□</a:t>
                      </a: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K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Operation &amp; Maintenance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500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□</a:t>
                      </a: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500" kern="1200" dirty="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36000" marR="36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7" name="그림 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54532" y="1936178"/>
            <a:ext cx="885968" cy="201356"/>
          </a:xfrm>
          <a:prstGeom prst="rect">
            <a:avLst/>
          </a:prstGeom>
        </p:spPr>
      </p:pic>
      <p:sp>
        <p:nvSpPr>
          <p:cNvPr id="47" name="타원 46"/>
          <p:cNvSpPr/>
          <p:nvPr/>
        </p:nvSpPr>
        <p:spPr>
          <a:xfrm>
            <a:off x="5547990" y="18623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3737115" y="43234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4361607" y="432341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2506373" y="4200524"/>
            <a:ext cx="589252" cy="116537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" name="모서리가 둥근 직사각형 30"/>
          <p:cNvSpPr/>
          <p:nvPr/>
        </p:nvSpPr>
        <p:spPr>
          <a:xfrm>
            <a:off x="3224670" y="4197813"/>
            <a:ext cx="2771318" cy="116537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2398056" y="40824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3112928" y="40823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937889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9140542"/>
              </p:ext>
            </p:extLst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(Default)</a:t>
                      </a:r>
                      <a:endParaRPr lang="ko-KR" altLang="en-US" sz="800" b="0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리스트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추가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리스트에 행 추가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 에서 선택한 행동역량 삭제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</a:t>
                      </a:r>
                      <a:r>
                        <a:rPr lang="en-US" altLang="ko-KR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xls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다운로드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삭제할 행동역량 선택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Check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Box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타이틀 수정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정의 수정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 저장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1349241"/>
              </p:ext>
            </p:extLst>
          </p:nvPr>
        </p:nvGraphicFramePr>
        <p:xfrm>
          <a:off x="64960" y="651610"/>
          <a:ext cx="1225868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5868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행동역량 설정</a:t>
            </a: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0313679"/>
              </p:ext>
            </p:extLst>
          </p:nvPr>
        </p:nvGraphicFramePr>
        <p:xfrm>
          <a:off x="1375714" y="1260965"/>
          <a:ext cx="6153939" cy="5048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3695"/>
                <a:gridCol w="847845"/>
                <a:gridCol w="4728519"/>
                <a:gridCol w="26388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 </a:t>
                      </a:r>
                      <a:r>
                        <a:rPr lang="ko-KR" altLang="en-US" sz="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해결력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문제와 관련된 내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외부 환경 분석을 통해 문제의 본질을 정확히 파악하고 이슈를 명확화함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Impact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고민을 기반으로 질문을 도출하고 가설을 수립하고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객관적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중립적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팩트 분석을 통해  가설을 검증함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혁신 주도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 해결을 위한 혁신적인 아이디어를 창출하거나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구성원들이 다양하고 새로운 접근 방식을 제안할 수 있는 분위기를 조성할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지속적으로 혁신적인 아이디어를 창출하고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이를 적용하여 우수한 해결방안을 모색하여 실행함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구성원들이 새로운 접근방식과 아이디어를 적극적으로 제안하고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서로 다른 관점을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Debate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하여 보완할 수 있는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고객과 시장을 다양한 관점과 방식을 통해 세밀하게 관찰하여 환경 변화를 빠르게 파악하고 전략을 수립하고 실행함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분석적 사고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</a:t>
                      </a:r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다양한 관점에 기반한 데이터를 분석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새로운 해석과 사고방식을 제안할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익숙함을 넘어서는 다양한 관점에서 데이터를 분석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 시사점을 제시하여 문제를 해결함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재무적 감각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프로젝트의 장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단기 재무상황과 이에 영향을 미치는 핵심 요인을 파악하고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물적 자원의 관리 방향을 결정할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의사결정 및 행동이 기업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프로젝트의 장단기 재무상황에 미치는 영향을 분석하여 사용 가능한 자원과 비용을 효율적으로 관리함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재무제표를 분석하고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각종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Financial Index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활용하여 재무적 영향력이 큰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Key Factor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판단함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의사 결정력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동기 부여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 육성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권한 위임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" name="타원 11"/>
          <p:cNvSpPr/>
          <p:nvPr/>
        </p:nvSpPr>
        <p:spPr>
          <a:xfrm>
            <a:off x="2386677" y="96301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타원 15"/>
          <p:cNvSpPr/>
          <p:nvPr/>
        </p:nvSpPr>
        <p:spPr>
          <a:xfrm>
            <a:off x="1276025" y="12041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4" name="타원 23"/>
          <p:cNvSpPr/>
          <p:nvPr/>
        </p:nvSpPr>
        <p:spPr>
          <a:xfrm>
            <a:off x="8106507" y="16470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26" name="그림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7399" y="1000216"/>
            <a:ext cx="1567479" cy="193700"/>
          </a:xfrm>
          <a:prstGeom prst="rect">
            <a:avLst/>
          </a:prstGeom>
        </p:spPr>
      </p:pic>
      <p:sp>
        <p:nvSpPr>
          <p:cNvPr id="27" name="타원 26"/>
          <p:cNvSpPr/>
          <p:nvPr/>
        </p:nvSpPr>
        <p:spPr>
          <a:xfrm>
            <a:off x="6299486" y="8865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" name="타원 27"/>
          <p:cNvSpPr/>
          <p:nvPr/>
        </p:nvSpPr>
        <p:spPr>
          <a:xfrm>
            <a:off x="6817646" y="8865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" name="타원 28"/>
          <p:cNvSpPr/>
          <p:nvPr/>
        </p:nvSpPr>
        <p:spPr>
          <a:xfrm>
            <a:off x="5885368" y="8865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" name="모서리가 둥근 직사각형 4"/>
          <p:cNvSpPr/>
          <p:nvPr/>
        </p:nvSpPr>
        <p:spPr>
          <a:xfrm>
            <a:off x="1721708" y="1492284"/>
            <a:ext cx="776427" cy="577792"/>
          </a:xfrm>
          <a:prstGeom prst="roundRect">
            <a:avLst>
              <a:gd name="adj" fmla="val 878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모서리가 둥근 직사각형 31"/>
          <p:cNvSpPr/>
          <p:nvPr/>
        </p:nvSpPr>
        <p:spPr>
          <a:xfrm>
            <a:off x="1732611" y="2179728"/>
            <a:ext cx="776427" cy="462147"/>
          </a:xfrm>
          <a:prstGeom prst="roundRect">
            <a:avLst>
              <a:gd name="adj" fmla="val 842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1721707" y="2744654"/>
            <a:ext cx="776427" cy="462147"/>
          </a:xfrm>
          <a:prstGeom prst="roundRect">
            <a:avLst>
              <a:gd name="adj" fmla="val 1151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1721706" y="3340060"/>
            <a:ext cx="776427" cy="462147"/>
          </a:xfrm>
          <a:prstGeom prst="roundRect">
            <a:avLst>
              <a:gd name="adj" fmla="val 945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1723779" y="3904986"/>
            <a:ext cx="776427" cy="560173"/>
          </a:xfrm>
          <a:prstGeom prst="roundRect">
            <a:avLst>
              <a:gd name="adj" fmla="val 646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1728513" y="455523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1731368" y="4755264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1736127" y="4950533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모서리가 둥근 직사각형 39"/>
          <p:cNvSpPr/>
          <p:nvPr/>
        </p:nvSpPr>
        <p:spPr>
          <a:xfrm>
            <a:off x="1731362" y="5150559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1" name="모서리가 둥근 직사각형 40"/>
          <p:cNvSpPr/>
          <p:nvPr/>
        </p:nvSpPr>
        <p:spPr>
          <a:xfrm>
            <a:off x="1732011" y="5351477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모서리가 둥근 직사각형 42"/>
          <p:cNvSpPr/>
          <p:nvPr/>
        </p:nvSpPr>
        <p:spPr>
          <a:xfrm>
            <a:off x="1727246" y="5551503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모서리가 둥근 직사각형 43"/>
          <p:cNvSpPr/>
          <p:nvPr/>
        </p:nvSpPr>
        <p:spPr>
          <a:xfrm>
            <a:off x="1732005" y="5746772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모서리가 둥근 직사각형 44"/>
          <p:cNvSpPr/>
          <p:nvPr/>
        </p:nvSpPr>
        <p:spPr>
          <a:xfrm>
            <a:off x="1727240" y="594679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모서리가 둥근 직사각형 45"/>
          <p:cNvSpPr/>
          <p:nvPr/>
        </p:nvSpPr>
        <p:spPr>
          <a:xfrm>
            <a:off x="1727240" y="614491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1" name="그룹 10"/>
          <p:cNvGrpSpPr/>
          <p:nvPr/>
        </p:nvGrpSpPr>
        <p:grpSpPr>
          <a:xfrm>
            <a:off x="2588553" y="4555238"/>
            <a:ext cx="4627309" cy="1728065"/>
            <a:chOff x="2683665" y="4415538"/>
            <a:chExt cx="4576657" cy="1728065"/>
          </a:xfrm>
        </p:grpSpPr>
        <p:sp>
          <p:nvSpPr>
            <p:cNvPr id="47" name="모서리가 둥근 직사각형 46"/>
            <p:cNvSpPr/>
            <p:nvPr/>
          </p:nvSpPr>
          <p:spPr>
            <a:xfrm>
              <a:off x="2688505" y="441553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2686265" y="4615564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9" name="모서리가 둥근 직사각형 48"/>
            <p:cNvSpPr/>
            <p:nvPr/>
          </p:nvSpPr>
          <p:spPr>
            <a:xfrm>
              <a:off x="2688894" y="4810833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0" name="모서리가 둥근 직사각형 49"/>
            <p:cNvSpPr/>
            <p:nvPr/>
          </p:nvSpPr>
          <p:spPr>
            <a:xfrm>
              <a:off x="2686229" y="5010859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1" name="모서리가 둥근 직사각형 50"/>
            <p:cNvSpPr/>
            <p:nvPr/>
          </p:nvSpPr>
          <p:spPr>
            <a:xfrm>
              <a:off x="2683701" y="5211777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2" name="모서리가 둥근 직사각형 51"/>
            <p:cNvSpPr/>
            <p:nvPr/>
          </p:nvSpPr>
          <p:spPr>
            <a:xfrm>
              <a:off x="2687377" y="5411803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3" name="모서리가 둥근 직사각형 52"/>
            <p:cNvSpPr/>
            <p:nvPr/>
          </p:nvSpPr>
          <p:spPr>
            <a:xfrm>
              <a:off x="2683665" y="5607072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4" name="모서리가 둥근 직사각형 53"/>
            <p:cNvSpPr/>
            <p:nvPr/>
          </p:nvSpPr>
          <p:spPr>
            <a:xfrm>
              <a:off x="2687360" y="580709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5" name="모서리가 둥근 직사각형 54"/>
            <p:cNvSpPr/>
            <p:nvPr/>
          </p:nvSpPr>
          <p:spPr>
            <a:xfrm>
              <a:off x="2687360" y="600521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57" name="모서리가 둥근 직사각형 56"/>
          <p:cNvSpPr/>
          <p:nvPr/>
        </p:nvSpPr>
        <p:spPr>
          <a:xfrm>
            <a:off x="2577897" y="1499904"/>
            <a:ext cx="4637965" cy="577792"/>
          </a:xfrm>
          <a:prstGeom prst="roundRect">
            <a:avLst>
              <a:gd name="adj" fmla="val 878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2588800" y="2187348"/>
            <a:ext cx="4637965" cy="462147"/>
          </a:xfrm>
          <a:prstGeom prst="roundRect">
            <a:avLst>
              <a:gd name="adj" fmla="val 842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2577896" y="2752274"/>
            <a:ext cx="4637965" cy="462147"/>
          </a:xfrm>
          <a:prstGeom prst="roundRect">
            <a:avLst>
              <a:gd name="adj" fmla="val 1151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모서리가 둥근 직사각형 59"/>
          <p:cNvSpPr/>
          <p:nvPr/>
        </p:nvSpPr>
        <p:spPr>
          <a:xfrm>
            <a:off x="2577895" y="3347680"/>
            <a:ext cx="4637965" cy="462147"/>
          </a:xfrm>
          <a:prstGeom prst="roundRect">
            <a:avLst>
              <a:gd name="adj" fmla="val 945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2579968" y="3912606"/>
            <a:ext cx="4637965" cy="560173"/>
          </a:xfrm>
          <a:prstGeom prst="roundRect">
            <a:avLst>
              <a:gd name="adj" fmla="val 646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2" name="타원 61"/>
          <p:cNvSpPr/>
          <p:nvPr/>
        </p:nvSpPr>
        <p:spPr>
          <a:xfrm>
            <a:off x="7196812" y="16250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1642005" y="147306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2487838" y="14807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6997646" y="6365363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</a:p>
        </p:txBody>
      </p:sp>
      <p:sp>
        <p:nvSpPr>
          <p:cNvPr id="67" name="타원 66"/>
          <p:cNvSpPr/>
          <p:nvPr/>
        </p:nvSpPr>
        <p:spPr>
          <a:xfrm>
            <a:off x="6889186" y="628330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330765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4751144"/>
              </p:ext>
            </p:extLst>
          </p:nvPr>
        </p:nvGraphicFramePr>
        <p:xfrm>
          <a:off x="7712101" y="855461"/>
          <a:ext cx="2130803" cy="31312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추가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리스트에 행 추가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타이틀 입력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해동역량 정의 입력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저장 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64960" y="651610"/>
          <a:ext cx="1225868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5868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역량평가항목 설정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smtClean="0"/>
                        <a:t>역량평가관리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1293334" y="723653"/>
            <a:ext cx="112242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역량평가 항목설정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383950" y="1029730"/>
            <a:ext cx="1122423" cy="19770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전문역량</a:t>
            </a:r>
            <a:r>
              <a:rPr kumimoji="0" lang="ko-KR" altLang="en-US" sz="700" b="1" i="0" u="none" strike="noStrike" kern="0" cap="none" spc="0" normalizeH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설정</a:t>
            </a:r>
            <a:endParaRPr kumimoji="0" lang="ko-KR" altLang="en-US" sz="7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직사각형 8"/>
          <p:cNvSpPr/>
          <p:nvPr/>
        </p:nvSpPr>
        <p:spPr>
          <a:xfrm>
            <a:off x="2506373" y="1029730"/>
            <a:ext cx="1122423" cy="197708"/>
          </a:xfrm>
          <a:prstGeom prst="rect">
            <a:avLst/>
          </a:prstGeom>
          <a:solidFill>
            <a:schemeClr val="bg2">
              <a:lumMod val="7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7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행동역량 설정</a:t>
            </a:r>
          </a:p>
        </p:txBody>
      </p:sp>
      <p:cxnSp>
        <p:nvCxnSpPr>
          <p:cNvPr id="7" name="직선 연결선 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그림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74133" y="1006151"/>
            <a:ext cx="2155521" cy="187947"/>
          </a:xfrm>
          <a:prstGeom prst="rect">
            <a:avLst/>
          </a:prstGeom>
        </p:spPr>
      </p:pic>
      <p:sp>
        <p:nvSpPr>
          <p:cNvPr id="22" name="타원 21"/>
          <p:cNvSpPr/>
          <p:nvPr/>
        </p:nvSpPr>
        <p:spPr>
          <a:xfrm>
            <a:off x="5313868" y="8865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27" name="직선 연결선 26"/>
          <p:cNvCxnSpPr/>
          <p:nvPr/>
        </p:nvCxnSpPr>
        <p:spPr>
          <a:xfrm>
            <a:off x="1373654" y="1227435"/>
            <a:ext cx="61560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8" name="표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239977"/>
              </p:ext>
            </p:extLst>
          </p:nvPr>
        </p:nvGraphicFramePr>
        <p:xfrm>
          <a:off x="1375714" y="1260965"/>
          <a:ext cx="6153939" cy="52462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3695"/>
                <a:gridCol w="847845"/>
                <a:gridCol w="4728519"/>
                <a:gridCol w="263880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삭제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 </a:t>
                      </a:r>
                      <a:r>
                        <a:rPr lang="ko-KR" altLang="en-US" sz="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해결력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문제와 관련된 내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외부 환경 분석을 통해 문제의 본질을 정확히 파악하고 이슈를 명확화함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Impact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대한 고민을 기반으로 질문을 도출하고 가설을 수립하고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객관적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중립적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팩트 분석을 통해  가설을 검증함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혁신 주도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 해결을 위한 혁신적인 아이디어를 창출하거나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구성원들이 다양하고 새로운 접근 방식을 제안할 수 있는 분위기를 조성할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지속적으로 혁신적인 아이디어를 창출하고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이를 적용하여 우수한 해결방안을 모색하여 실행함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구성원들이 새로운 접근방식과 아이디어를 적극적으로 제안하고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서로 다른 관점을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Debate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하여 보완할 수 있는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고객과 시장을 다양한 관점과 방식을 통해 세밀하게 관찰하여 환경 변화를 빠르게 파악하고 전략을 수립하고 실행함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분석적 사고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</a:t>
                      </a:r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및 다양한 관점에 기반한 데이터를 분석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새로운 해석과 사고방식을 제안할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익숙함을 넘어서는 다양한 관점에서 데이터를 분석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평가하여 패턴과 연계성을 도출하고 시사점을 제시하여 문제를 해결함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재무적 감각</a:t>
                      </a:r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프로젝트의 장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단기 재무상황과 이에 영향을 미치는 핵심 요인을 파악하고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인적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물적 자원의 관리 방향을 결정할 수 있는 역량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의사결정 및 행동이 기업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프로젝트의 장단기 재무상황에 미치는 영향을 분석하여 사용 가능한 자원과 비용을 효율적으로 관리함</a:t>
                      </a:r>
                      <a:b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</a:b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재무제표를 분석하고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각종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Financial Index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활용하여 재무적 영향력이 큰 </a:t>
                      </a:r>
                      <a:r>
                        <a:rPr lang="en-US" altLang="ko-KR" sz="7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Key Factor</a:t>
                      </a:r>
                      <a:r>
                        <a:rPr lang="ko-KR" alt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판단함</a:t>
                      </a:r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2000" marR="72000" marT="72000" marB="72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의사 결정력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동기 부여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구성원 육성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권한 위임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o-KR" altLang="en-US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협업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ko-KR" alt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　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  <a:latin typeface="HY견고딕" panose="02030600000101010101" pitchFamily="18" charset="-127"/>
                          <a:ea typeface="HY견고딕" panose="02030600000101010101" pitchFamily="18" charset="-127"/>
                        </a:rPr>
                        <a:t>□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ko-KR" altLang="en-US" sz="700" b="0" i="0" u="none" strike="noStrike" dirty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endParaRPr lang="ko-KR" altLang="en-US" sz="700" b="0" i="0" u="none" strike="noStrike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marL="36000" marR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0" name="모서리가 둥근 직사각형 29"/>
          <p:cNvSpPr/>
          <p:nvPr/>
        </p:nvSpPr>
        <p:spPr>
          <a:xfrm>
            <a:off x="1721708" y="1492284"/>
            <a:ext cx="776427" cy="577792"/>
          </a:xfrm>
          <a:prstGeom prst="roundRect">
            <a:avLst>
              <a:gd name="adj" fmla="val 878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" name="모서리가 둥근 직사각형 30"/>
          <p:cNvSpPr/>
          <p:nvPr/>
        </p:nvSpPr>
        <p:spPr>
          <a:xfrm>
            <a:off x="1732611" y="2179728"/>
            <a:ext cx="776427" cy="462147"/>
          </a:xfrm>
          <a:prstGeom prst="roundRect">
            <a:avLst>
              <a:gd name="adj" fmla="val 842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모서리가 둥근 직사각형 31"/>
          <p:cNvSpPr/>
          <p:nvPr/>
        </p:nvSpPr>
        <p:spPr>
          <a:xfrm>
            <a:off x="1721707" y="2744654"/>
            <a:ext cx="776427" cy="462147"/>
          </a:xfrm>
          <a:prstGeom prst="roundRect">
            <a:avLst>
              <a:gd name="adj" fmla="val 1151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모서리가 둥근 직사각형 32"/>
          <p:cNvSpPr/>
          <p:nvPr/>
        </p:nvSpPr>
        <p:spPr>
          <a:xfrm>
            <a:off x="1721706" y="3340060"/>
            <a:ext cx="776427" cy="462147"/>
          </a:xfrm>
          <a:prstGeom prst="roundRect">
            <a:avLst>
              <a:gd name="adj" fmla="val 945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모서리가 둥근 직사각형 33"/>
          <p:cNvSpPr/>
          <p:nvPr/>
        </p:nvSpPr>
        <p:spPr>
          <a:xfrm>
            <a:off x="1723779" y="3904986"/>
            <a:ext cx="776427" cy="560173"/>
          </a:xfrm>
          <a:prstGeom prst="roundRect">
            <a:avLst>
              <a:gd name="adj" fmla="val 646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모서리가 둥근 직사각형 34"/>
          <p:cNvSpPr/>
          <p:nvPr/>
        </p:nvSpPr>
        <p:spPr>
          <a:xfrm>
            <a:off x="1728513" y="455523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1731368" y="4755264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1736127" y="4950533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1731362" y="5150559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1732011" y="5351477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" name="모서리가 둥근 직사각형 39"/>
          <p:cNvSpPr/>
          <p:nvPr/>
        </p:nvSpPr>
        <p:spPr>
          <a:xfrm>
            <a:off x="1727246" y="5551503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1" name="모서리가 둥근 직사각형 40"/>
          <p:cNvSpPr/>
          <p:nvPr/>
        </p:nvSpPr>
        <p:spPr>
          <a:xfrm>
            <a:off x="1732005" y="5746772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모서리가 둥근 직사각형 42"/>
          <p:cNvSpPr/>
          <p:nvPr/>
        </p:nvSpPr>
        <p:spPr>
          <a:xfrm>
            <a:off x="1727240" y="594679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모서리가 둥근 직사각형 43"/>
          <p:cNvSpPr/>
          <p:nvPr/>
        </p:nvSpPr>
        <p:spPr>
          <a:xfrm>
            <a:off x="1727240" y="6144918"/>
            <a:ext cx="776427" cy="138385"/>
          </a:xfrm>
          <a:prstGeom prst="round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45" name="그룹 44"/>
          <p:cNvGrpSpPr/>
          <p:nvPr/>
        </p:nvGrpSpPr>
        <p:grpSpPr>
          <a:xfrm>
            <a:off x="2588553" y="4555238"/>
            <a:ext cx="4627309" cy="1728065"/>
            <a:chOff x="2683665" y="4415538"/>
            <a:chExt cx="4576657" cy="1728065"/>
          </a:xfrm>
        </p:grpSpPr>
        <p:sp>
          <p:nvSpPr>
            <p:cNvPr id="46" name="모서리가 둥근 직사각형 45"/>
            <p:cNvSpPr/>
            <p:nvPr/>
          </p:nvSpPr>
          <p:spPr>
            <a:xfrm>
              <a:off x="2688505" y="441553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7" name="모서리가 둥근 직사각형 46"/>
            <p:cNvSpPr/>
            <p:nvPr/>
          </p:nvSpPr>
          <p:spPr>
            <a:xfrm>
              <a:off x="2686265" y="4615564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8" name="모서리가 둥근 직사각형 47"/>
            <p:cNvSpPr/>
            <p:nvPr/>
          </p:nvSpPr>
          <p:spPr>
            <a:xfrm>
              <a:off x="2688894" y="4810833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9" name="모서리가 둥근 직사각형 48"/>
            <p:cNvSpPr/>
            <p:nvPr/>
          </p:nvSpPr>
          <p:spPr>
            <a:xfrm>
              <a:off x="2686229" y="5010859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0" name="모서리가 둥근 직사각형 49"/>
            <p:cNvSpPr/>
            <p:nvPr/>
          </p:nvSpPr>
          <p:spPr>
            <a:xfrm>
              <a:off x="2683701" y="5211777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1" name="모서리가 둥근 직사각형 50"/>
            <p:cNvSpPr/>
            <p:nvPr/>
          </p:nvSpPr>
          <p:spPr>
            <a:xfrm>
              <a:off x="2687377" y="5411803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2" name="모서리가 둥근 직사각형 51"/>
            <p:cNvSpPr/>
            <p:nvPr/>
          </p:nvSpPr>
          <p:spPr>
            <a:xfrm>
              <a:off x="2683665" y="5607072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3" name="모서리가 둥근 직사각형 52"/>
            <p:cNvSpPr/>
            <p:nvPr/>
          </p:nvSpPr>
          <p:spPr>
            <a:xfrm>
              <a:off x="2687360" y="580709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54" name="모서리가 둥근 직사각형 53"/>
            <p:cNvSpPr/>
            <p:nvPr/>
          </p:nvSpPr>
          <p:spPr>
            <a:xfrm>
              <a:off x="2687360" y="6005218"/>
              <a:ext cx="4571428" cy="138385"/>
            </a:xfrm>
            <a:prstGeom prst="roundRect">
              <a:avLst/>
            </a:prstGeom>
            <a:noFill/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55" name="모서리가 둥근 직사각형 54"/>
          <p:cNvSpPr/>
          <p:nvPr/>
        </p:nvSpPr>
        <p:spPr>
          <a:xfrm>
            <a:off x="2577897" y="1499904"/>
            <a:ext cx="4637965" cy="577792"/>
          </a:xfrm>
          <a:prstGeom prst="roundRect">
            <a:avLst>
              <a:gd name="adj" fmla="val 878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2588800" y="2187348"/>
            <a:ext cx="4637965" cy="462147"/>
          </a:xfrm>
          <a:prstGeom prst="roundRect">
            <a:avLst>
              <a:gd name="adj" fmla="val 842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577896" y="2752274"/>
            <a:ext cx="4637965" cy="462147"/>
          </a:xfrm>
          <a:prstGeom prst="roundRect">
            <a:avLst>
              <a:gd name="adj" fmla="val 1151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2577895" y="3347680"/>
            <a:ext cx="4637965" cy="462147"/>
          </a:xfrm>
          <a:prstGeom prst="roundRect">
            <a:avLst>
              <a:gd name="adj" fmla="val 9453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2579968" y="3912606"/>
            <a:ext cx="4637965" cy="560173"/>
          </a:xfrm>
          <a:prstGeom prst="roundRect">
            <a:avLst>
              <a:gd name="adj" fmla="val 6465"/>
            </a:avLst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1713744" y="6341744"/>
            <a:ext cx="784295" cy="116537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2584959" y="6344125"/>
            <a:ext cx="4637371" cy="116537"/>
          </a:xfrm>
          <a:prstGeom prst="round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6997646" y="6601583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</a:p>
        </p:txBody>
      </p:sp>
      <p:sp>
        <p:nvSpPr>
          <p:cNvPr id="97" name="타원 96"/>
          <p:cNvSpPr/>
          <p:nvPr/>
        </p:nvSpPr>
        <p:spPr>
          <a:xfrm>
            <a:off x="6889186" y="65195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0" name="타원 99"/>
          <p:cNvSpPr/>
          <p:nvPr/>
        </p:nvSpPr>
        <p:spPr>
          <a:xfrm>
            <a:off x="1594075" y="62573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2494959" y="62499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7756371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243971"/>
              </p:ext>
            </p:extLst>
          </p:nvPr>
        </p:nvGraphicFramePr>
        <p:xfrm>
          <a:off x="7712101" y="855461"/>
          <a:ext cx="2130803" cy="3423880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역량평가관리메뉴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기존과 동일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추가 버튼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추가 화면이동 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(101p)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직무의 역량평가 관리 화면이동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(102p)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7636493"/>
              </p:ext>
            </p:extLst>
          </p:nvPr>
        </p:nvGraphicFramePr>
        <p:xfrm>
          <a:off x="64954" y="651610"/>
          <a:ext cx="1224096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역량평가관리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4" name="그림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74057" y="704147"/>
            <a:ext cx="6193888" cy="2447221"/>
          </a:xfrm>
          <a:prstGeom prst="rect">
            <a:avLst/>
          </a:prstGeom>
        </p:spPr>
      </p:pic>
      <p:sp>
        <p:nvSpPr>
          <p:cNvPr id="9" name="타원 8"/>
          <p:cNvSpPr/>
          <p:nvPr/>
        </p:nvSpPr>
        <p:spPr>
          <a:xfrm>
            <a:off x="6228268" y="10276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1887548" y="4822662"/>
            <a:ext cx="5032147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ko-KR" altLang="en-US" sz="40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기존과 동일 프로세스</a:t>
            </a:r>
            <a:endParaRPr lang="en-US" altLang="ko-KR" sz="4000" b="1" dirty="0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1" name="타원 10"/>
          <p:cNvSpPr/>
          <p:nvPr/>
        </p:nvSpPr>
        <p:spPr>
          <a:xfrm>
            <a:off x="3358068" y="13954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" name="타원 11"/>
          <p:cNvSpPr/>
          <p:nvPr/>
        </p:nvSpPr>
        <p:spPr>
          <a:xfrm>
            <a:off x="36300" y="10276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427736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직사각형 39"/>
          <p:cNvSpPr/>
          <p:nvPr/>
        </p:nvSpPr>
        <p:spPr>
          <a:xfrm>
            <a:off x="291266" y="2447783"/>
            <a:ext cx="7199194" cy="1817654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2" name="Group 214"/>
          <p:cNvGraphicFramePr>
            <a:graphicFrameLocks noGrp="1"/>
          </p:cNvGraphicFramePr>
          <p:nvPr>
            <p:extLst/>
          </p:nvPr>
        </p:nvGraphicFramePr>
        <p:xfrm>
          <a:off x="7709483" y="864986"/>
          <a:ext cx="2130803" cy="4881639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현재 진행 상태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진행중인 평가 단계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</a:t>
                      </a:r>
                      <a:r>
                        <a:rPr lang="ko-KR" altLang="en-US" sz="800" b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바로가기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이미지영역 클릭 시 역량평가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최신상태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이동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027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150736" y="1507524"/>
            <a:ext cx="3058851" cy="4616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ko-KR" altLang="en-US" sz="1000" dirty="0" smtClean="0">
                <a:latin typeface="+mn-ea"/>
              </a:rPr>
              <a:t>지금은</a:t>
            </a:r>
            <a:r>
              <a:rPr lang="en-US" altLang="ko-KR" sz="1000" dirty="0" smtClean="0">
                <a:latin typeface="+mn-ea"/>
              </a:rPr>
              <a:t> </a:t>
            </a:r>
            <a:r>
              <a:rPr lang="en-US" altLang="ko-KR" sz="2400" b="1" dirty="0" smtClean="0">
                <a:latin typeface="+mn-ea"/>
              </a:rPr>
              <a:t>TDS 1</a:t>
            </a:r>
            <a:r>
              <a:rPr lang="en-US" altLang="ko-KR" sz="2400" b="1" baseline="30000" dirty="0" smtClean="0">
                <a:latin typeface="+mn-ea"/>
              </a:rPr>
              <a:t>st</a:t>
            </a:r>
            <a:r>
              <a:rPr lang="en-US" altLang="ko-KR" sz="2400" b="1" dirty="0" smtClean="0">
                <a:latin typeface="+mn-ea"/>
              </a:rPr>
              <a:t> </a:t>
            </a:r>
            <a:r>
              <a:rPr lang="ko-KR" altLang="en-US" sz="2400" b="1" smtClean="0">
                <a:latin typeface="+mn-ea"/>
              </a:rPr>
              <a:t>평가</a:t>
            </a:r>
            <a:r>
              <a:rPr lang="ko-KR" altLang="en-US" sz="1000" smtClean="0">
                <a:latin typeface="+mn-ea"/>
              </a:rPr>
              <a:t>  중입니다</a:t>
            </a:r>
            <a:r>
              <a:rPr lang="en-US" altLang="ko-KR" sz="1000" dirty="0" smtClean="0">
                <a:latin typeface="+mn-ea"/>
              </a:rPr>
              <a:t>. </a:t>
            </a:r>
            <a:endParaRPr lang="ko-KR" altLang="en-US" sz="1000" dirty="0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145294" y="1507524"/>
            <a:ext cx="896399" cy="461665"/>
          </a:xfrm>
          <a:prstGeom prst="rect">
            <a:avLst/>
          </a:prstGeom>
          <a:solidFill>
            <a:srgbClr val="FF0000"/>
          </a:solidFill>
        </p:spPr>
        <p:txBody>
          <a:bodyPr wrap="none" rtlCol="0">
            <a:spAutoFit/>
          </a:bodyPr>
          <a:lstStyle/>
          <a:p>
            <a:r>
              <a:rPr lang="en-US" altLang="ko-KR" sz="2400" b="1" dirty="0" smtClean="0">
                <a:solidFill>
                  <a:schemeClr val="bg1"/>
                </a:solidFill>
                <a:latin typeface="+mn-ea"/>
              </a:rPr>
              <a:t>D-49</a:t>
            </a:r>
            <a:endParaRPr lang="ko-KR" altLang="en-US" sz="2400" b="1" dirty="0" smtClean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25" name="그림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7206" y="2458263"/>
            <a:ext cx="2603157" cy="1154820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62270" y="2480116"/>
            <a:ext cx="745583" cy="250196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54293" y="2522143"/>
            <a:ext cx="1376075" cy="210164"/>
          </a:xfrm>
          <a:prstGeom prst="rect">
            <a:avLst/>
          </a:prstGeom>
        </p:spPr>
      </p:pic>
      <p:sp>
        <p:nvSpPr>
          <p:cNvPr id="29" name="직사각형 28"/>
          <p:cNvSpPr/>
          <p:nvPr/>
        </p:nvSpPr>
        <p:spPr>
          <a:xfrm>
            <a:off x="292980" y="2455403"/>
            <a:ext cx="227857" cy="905017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피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solidFill>
                <a:sysClr val="window" lastClr="FFFFFF"/>
              </a:solidFill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1" name="직사각형 60"/>
          <p:cNvSpPr/>
          <p:nvPr/>
        </p:nvSpPr>
        <p:spPr>
          <a:xfrm>
            <a:off x="289616" y="3360420"/>
            <a:ext cx="227857" cy="905017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평</a:t>
            </a:r>
            <a:endParaRPr kumimoji="0" lang="en-US" altLang="ko-KR" sz="900" b="1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900" b="1" kern="0" dirty="0" smtClean="0">
                <a:latin typeface="맑은 고딕" pitchFamily="50" charset="-127"/>
                <a:ea typeface="맑은 고딕" pitchFamily="50" charset="-127"/>
              </a:rPr>
              <a:t>가</a:t>
            </a:r>
            <a:endParaRPr lang="en-US" altLang="ko-KR" sz="900" b="1" kern="0" dirty="0" smtClean="0">
              <a:latin typeface="맑은 고딕" pitchFamily="50" charset="-127"/>
              <a:ea typeface="맑은 고딕" pitchFamily="50" charset="-127"/>
            </a:endParaRPr>
          </a:p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자</a:t>
            </a:r>
            <a:endParaRPr kumimoji="0" lang="ko-KR" altLang="en-US" sz="900" b="1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3494091" y="2788211"/>
            <a:ext cx="161454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</a:t>
            </a: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               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7130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업적평가</a:t>
            </a:r>
          </a:p>
        </p:txBody>
      </p:sp>
      <p:sp>
        <p:nvSpPr>
          <p:cNvPr id="37" name="모서리가 둥근 직사각형 36"/>
          <p:cNvSpPr/>
          <p:nvPr/>
        </p:nvSpPr>
        <p:spPr>
          <a:xfrm>
            <a:off x="88309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모서리가 둥근 직사각형 38"/>
          <p:cNvSpPr/>
          <p:nvPr/>
        </p:nvSpPr>
        <p:spPr>
          <a:xfrm>
            <a:off x="92914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663780" y="3613083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>
                <a:latin typeface="+mn-ea"/>
              </a:rPr>
              <a:t>역량평가</a:t>
            </a:r>
          </a:p>
        </p:txBody>
      </p:sp>
      <p:sp>
        <p:nvSpPr>
          <p:cNvPr id="79" name="모서리가 둥근 직사각형 78"/>
          <p:cNvSpPr/>
          <p:nvPr/>
        </p:nvSpPr>
        <p:spPr>
          <a:xfrm>
            <a:off x="167557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0" name="모서리가 둥근 직사각형 79"/>
          <p:cNvSpPr/>
          <p:nvPr/>
        </p:nvSpPr>
        <p:spPr>
          <a:xfrm>
            <a:off x="1721624" y="3802336"/>
            <a:ext cx="469233" cy="195858"/>
          </a:xfrm>
          <a:prstGeom prst="roundRect">
            <a:avLst/>
          </a:prstGeom>
          <a:solidFill>
            <a:srgbClr val="FF0000"/>
          </a:solidFill>
          <a:ln w="3175" cap="flat" cmpd="sng" algn="ctr">
            <a:solidFill>
              <a:srgbClr val="FF0000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2593420" y="3613083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CDP</a:t>
            </a:r>
            <a:endParaRPr lang="ko-KR" altLang="en-US" sz="800" b="1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3" name="모서리가 둥근 직사각형 82"/>
          <p:cNvSpPr/>
          <p:nvPr/>
        </p:nvSpPr>
        <p:spPr>
          <a:xfrm>
            <a:off x="2498532" y="3613083"/>
            <a:ext cx="583243" cy="432365"/>
          </a:xfrm>
          <a:prstGeom prst="roundRect">
            <a:avLst/>
          </a:prstGeom>
          <a:noFill/>
          <a:ln w="12700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모서리가 둥근 직사각형 83"/>
          <p:cNvSpPr/>
          <p:nvPr/>
        </p:nvSpPr>
        <p:spPr>
          <a:xfrm>
            <a:off x="2544584" y="3802336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평가하기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cxnSp>
        <p:nvCxnSpPr>
          <p:cNvPr id="59" name="직선 연결선 58"/>
          <p:cNvCxnSpPr/>
          <p:nvPr/>
        </p:nvCxnSpPr>
        <p:spPr>
          <a:xfrm>
            <a:off x="3402171" y="2776154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직선 연결선 85"/>
          <p:cNvCxnSpPr/>
          <p:nvPr/>
        </p:nvCxnSpPr>
        <p:spPr>
          <a:xfrm>
            <a:off x="5721121" y="2780270"/>
            <a:ext cx="0" cy="104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모서리가 둥근 직사각형 87"/>
          <p:cNvSpPr/>
          <p:nvPr/>
        </p:nvSpPr>
        <p:spPr>
          <a:xfrm>
            <a:off x="5142376" y="288399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모서리가 둥근 직사각형 88"/>
          <p:cNvSpPr/>
          <p:nvPr/>
        </p:nvSpPr>
        <p:spPr>
          <a:xfrm>
            <a:off x="5146492" y="3250582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모서리가 둥근 직사각형 89"/>
          <p:cNvSpPr/>
          <p:nvPr/>
        </p:nvSpPr>
        <p:spPr>
          <a:xfrm>
            <a:off x="5167084" y="3592455"/>
            <a:ext cx="469233" cy="195858"/>
          </a:xfrm>
          <a:prstGeom prst="roundRect">
            <a:avLst/>
          </a:pr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50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평가자</a:t>
            </a:r>
            <a:r>
              <a:rPr lang="en-US" altLang="ko-KR" sz="6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6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변경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1279" y="4339034"/>
            <a:ext cx="7229181" cy="490708"/>
          </a:xfrm>
          <a:prstGeom prst="rect">
            <a:avLst/>
          </a:prstGeom>
        </p:spPr>
      </p:pic>
      <p:sp>
        <p:nvSpPr>
          <p:cNvPr id="136" name="타원 135"/>
          <p:cNvSpPr/>
          <p:nvPr/>
        </p:nvSpPr>
        <p:spPr>
          <a:xfrm>
            <a:off x="1673155" y="3779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37" name="타원 136"/>
          <p:cNvSpPr/>
          <p:nvPr/>
        </p:nvSpPr>
        <p:spPr>
          <a:xfrm>
            <a:off x="1549362" y="37287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sp>
        <p:nvSpPr>
          <p:cNvPr id="69" name="TextBox 68"/>
          <p:cNvSpPr txBox="1"/>
          <p:nvPr/>
        </p:nvSpPr>
        <p:spPr>
          <a:xfrm>
            <a:off x="5813590" y="2763794"/>
            <a:ext cx="1234633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 </a:t>
            </a:r>
            <a:r>
              <a:rPr lang="en-US" altLang="ko-KR" sz="800" dirty="0">
                <a:latin typeface="+mn-ea"/>
              </a:rPr>
              <a:t>……………………</a:t>
            </a:r>
            <a:endParaRPr lang="en-US" altLang="ko-KR" sz="800" dirty="0" smtClean="0"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 smtClean="0">
                <a:latin typeface="+mn-ea"/>
              </a:rPr>
              <a:t> </a:t>
            </a:r>
            <a:r>
              <a:rPr lang="en-US" altLang="ko-KR" sz="800" dirty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 smtClean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……………………</a:t>
            </a:r>
          </a:p>
          <a:p>
            <a:pPr>
              <a:lnSpc>
                <a:spcPct val="150000"/>
              </a:lnSpc>
            </a:pPr>
            <a:r>
              <a:rPr lang="ko-KR" altLang="en-US" sz="800" dirty="0">
                <a:latin typeface="+mn-ea"/>
              </a:rPr>
              <a:t>공지사항</a:t>
            </a:r>
            <a:r>
              <a:rPr lang="en-US" altLang="ko-KR" sz="800" dirty="0">
                <a:latin typeface="+mn-ea"/>
              </a:rPr>
              <a:t> </a:t>
            </a:r>
            <a:r>
              <a:rPr lang="en-US" altLang="ko-KR" sz="800" dirty="0" smtClean="0">
                <a:latin typeface="+mn-ea"/>
              </a:rPr>
              <a:t>……………………</a:t>
            </a:r>
            <a:endParaRPr lang="en-US" altLang="ko-KR" sz="800" dirty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09420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0031408"/>
              </p:ext>
            </p:extLst>
          </p:nvPr>
        </p:nvGraphicFramePr>
        <p:xfrm>
          <a:off x="7712101" y="855461"/>
          <a:ext cx="2130803" cy="5246436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추가 화면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설정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선택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직무명 입력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직무코드 선택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직급 선택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CATEGORY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선택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선택된 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CATEGORY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 해당되는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리스트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선택된 전문역량정의 내용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전문역량 평가항목 행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번위치 행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전문역량 행 삭제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 추가 버튼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행 추가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해동역량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</a:t>
                      </a: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해동역량 평가항목 설정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-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선택된 해동역량정의 내용 </a:t>
                      </a: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행동역량 평가항목 행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  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번위치 행 추가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행동역량 행 삭제 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 추가 버튼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행 추가</a:t>
                      </a: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직무 역량평가 </a:t>
                      </a:r>
                      <a:r>
                        <a:rPr lang="ko-KR" altLang="en-US" sz="800" b="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저정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등록 취소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역량평가 관리 리스트 이동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64954" y="651610"/>
          <a:ext cx="1224096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역량평가관리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" name="타원 8"/>
          <p:cNvSpPr/>
          <p:nvPr/>
        </p:nvSpPr>
        <p:spPr>
          <a:xfrm>
            <a:off x="1289050" y="6255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평가연도 관리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12384" y="913925"/>
            <a:ext cx="7873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latin typeface="+mn-ea"/>
              </a:rPr>
              <a:t>평가연도 설정 </a:t>
            </a:r>
            <a:endParaRPr lang="ko-KR" altLang="en-US" sz="700" dirty="0" smtClean="0">
              <a:latin typeface="+mn-ea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3615330"/>
              </p:ext>
            </p:extLst>
          </p:nvPr>
        </p:nvGraphicFramePr>
        <p:xfrm>
          <a:off x="1319736" y="1097370"/>
          <a:ext cx="6244704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7764"/>
                <a:gridCol w="1584588"/>
                <a:gridCol w="1561176"/>
                <a:gridCol w="156117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평가연도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직무명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직무코드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직사각형 4"/>
          <p:cNvSpPr/>
          <p:nvPr/>
        </p:nvSpPr>
        <p:spPr>
          <a:xfrm>
            <a:off x="28823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    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28823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60319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" name="직사각형 15"/>
          <p:cNvSpPr/>
          <p:nvPr/>
        </p:nvSpPr>
        <p:spPr>
          <a:xfrm>
            <a:off x="60319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공통               </a:t>
            </a:r>
            <a:r>
              <a:rPr lang="ko-KR" altLang="en-US" sz="700" kern="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19736" y="1548310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전문역량 평가항목 설정 </a:t>
            </a:r>
          </a:p>
        </p:txBody>
      </p:sp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9502012"/>
              </p:ext>
            </p:extLst>
          </p:nvPr>
        </p:nvGraphicFramePr>
        <p:xfrm>
          <a:off x="1327088" y="1750805"/>
          <a:ext cx="6244704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74762"/>
                <a:gridCol w="1117600"/>
                <a:gridCol w="3924300"/>
                <a:gridCol w="428042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5502" y="1548310"/>
            <a:ext cx="388938" cy="186252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12701" y="1950311"/>
            <a:ext cx="287336" cy="156728"/>
          </a:xfrm>
          <a:prstGeom prst="rect">
            <a:avLst/>
          </a:prstGeom>
        </p:spPr>
      </p:pic>
      <p:sp>
        <p:nvSpPr>
          <p:cNvPr id="22" name="직사각형 21"/>
          <p:cNvSpPr/>
          <p:nvPr/>
        </p:nvSpPr>
        <p:spPr>
          <a:xfrm>
            <a:off x="1345945" y="1952190"/>
            <a:ext cx="725742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2135392" y="1950311"/>
            <a:ext cx="1053101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23259" y="2845035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행동역량 평가항목 설정 </a:t>
            </a: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9838418"/>
              </p:ext>
            </p:extLst>
          </p:nvPr>
        </p:nvGraphicFramePr>
        <p:xfrm>
          <a:off x="1330610" y="3047530"/>
          <a:ext cx="6241181" cy="548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11228"/>
                <a:gridCol w="5033319"/>
                <a:gridCol w="396634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6" name="그림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9025" y="2845035"/>
            <a:ext cx="388938" cy="186252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4462" y="3247036"/>
            <a:ext cx="287336" cy="156728"/>
          </a:xfrm>
          <a:prstGeom prst="rect">
            <a:avLst/>
          </a:prstGeom>
        </p:spPr>
      </p:pic>
      <p:sp>
        <p:nvSpPr>
          <p:cNvPr id="28" name="모서리가 둥근 직사각형 27"/>
          <p:cNvSpPr/>
          <p:nvPr/>
        </p:nvSpPr>
        <p:spPr>
          <a:xfrm>
            <a:off x="6386743" y="3675785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등록</a:t>
            </a:r>
          </a:p>
        </p:txBody>
      </p:sp>
      <p:sp>
        <p:nvSpPr>
          <p:cNvPr id="29" name="모서리가 둥근 직사각형 28"/>
          <p:cNvSpPr/>
          <p:nvPr/>
        </p:nvSpPr>
        <p:spPr>
          <a:xfrm>
            <a:off x="7003511" y="3670609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sp>
        <p:nvSpPr>
          <p:cNvPr id="30" name="직사각형 29"/>
          <p:cNvSpPr/>
          <p:nvPr/>
        </p:nvSpPr>
        <p:spPr>
          <a:xfrm>
            <a:off x="1350061" y="3249650"/>
            <a:ext cx="725742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1245836" y="8750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1260061" y="182070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2023607" y="18192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3162198" y="18192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7089025" y="14774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7109377" y="18437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직사각형 37"/>
          <p:cNvSpPr/>
          <p:nvPr/>
        </p:nvSpPr>
        <p:spPr>
          <a:xfrm>
            <a:off x="1345666" y="2138083"/>
            <a:ext cx="725742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2135113" y="2136204"/>
            <a:ext cx="1053101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0" name="그림 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0939" y="2136204"/>
            <a:ext cx="287336" cy="156728"/>
          </a:xfrm>
          <a:prstGeom prst="rect">
            <a:avLst/>
          </a:prstGeom>
        </p:spPr>
      </p:pic>
      <p:sp>
        <p:nvSpPr>
          <p:cNvPr id="41" name="타원 40"/>
          <p:cNvSpPr/>
          <p:nvPr/>
        </p:nvSpPr>
        <p:spPr>
          <a:xfrm>
            <a:off x="1253168" y="20493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8070001" y="383337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8074014" y="34045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1265901" y="31335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직사각형 45"/>
          <p:cNvSpPr/>
          <p:nvPr/>
        </p:nvSpPr>
        <p:spPr>
          <a:xfrm>
            <a:off x="1362415" y="3426764"/>
            <a:ext cx="725742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선택           </a:t>
            </a: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7" name="그림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45054" y="3432388"/>
            <a:ext cx="287336" cy="156728"/>
          </a:xfrm>
          <a:prstGeom prst="rect">
            <a:avLst/>
          </a:prstGeom>
        </p:spPr>
      </p:pic>
      <p:sp>
        <p:nvSpPr>
          <p:cNvPr id="48" name="타원 47"/>
          <p:cNvSpPr/>
          <p:nvPr/>
        </p:nvSpPr>
        <p:spPr>
          <a:xfrm>
            <a:off x="2117416" y="31596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" name="타원 48"/>
          <p:cNvSpPr/>
          <p:nvPr/>
        </p:nvSpPr>
        <p:spPr>
          <a:xfrm>
            <a:off x="7058846" y="27455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" name="타원 49"/>
          <p:cNvSpPr/>
          <p:nvPr/>
        </p:nvSpPr>
        <p:spPr>
          <a:xfrm>
            <a:off x="7121246" y="31335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1273901" y="33519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6269905" y="35857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6916577" y="35981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8062302" y="490235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7972282" y="53311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9179526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666749"/>
              </p:ext>
            </p:extLst>
          </p:nvPr>
        </p:nvGraphicFramePr>
        <p:xfrm>
          <a:off x="7712101" y="855461"/>
          <a:ext cx="2130803" cy="407600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직무의 역량평가 관리 화면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설정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직무명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직무코드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직급 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직무의 전문역량 평가항목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직무의 해동역량 평가항목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역량평가관리 리스트 이동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 역량평가 저장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역량평가관리 리스트 </a:t>
                      </a:r>
                      <a:r>
                        <a:rPr lang="ko-KR" altLang="en-US" sz="800" b="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이동 </a:t>
                      </a: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/>
          </p:nvPr>
        </p:nvGraphicFramePr>
        <p:xfrm>
          <a:off x="64954" y="651610"/>
          <a:ext cx="1224096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700" b="1" baseline="0" smtClean="0">
                          <a:solidFill>
                            <a:srgbClr val="FF0000"/>
                          </a:solidFill>
                        </a:rPr>
                        <a:t>역량평가관리</a:t>
                      </a:r>
                      <a:endParaRPr lang="en-US" altLang="ko-KR" sz="700" b="1" baseline="0" dirty="0" smtClean="0">
                        <a:solidFill>
                          <a:srgbClr val="FF0000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" name="타원 8"/>
          <p:cNvSpPr/>
          <p:nvPr/>
        </p:nvSpPr>
        <p:spPr>
          <a:xfrm>
            <a:off x="1289050" y="6255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평가연도 관리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12384" y="913925"/>
            <a:ext cx="7873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latin typeface="+mn-ea"/>
              </a:rPr>
              <a:t>평가연도 설정 </a:t>
            </a:r>
            <a:endParaRPr lang="ko-KR" altLang="en-US" sz="700" dirty="0" smtClean="0">
              <a:latin typeface="+mn-ea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/>
        </p:nvGraphicFramePr>
        <p:xfrm>
          <a:off x="1319736" y="1097370"/>
          <a:ext cx="6244704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7764"/>
                <a:gridCol w="1584588"/>
                <a:gridCol w="1561176"/>
                <a:gridCol w="156117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평가연도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직무명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직무코드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직사각형 4"/>
          <p:cNvSpPr/>
          <p:nvPr/>
        </p:nvSpPr>
        <p:spPr>
          <a:xfrm>
            <a:off x="28823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    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28823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kern="0" noProof="0" dirty="0" smtClean="0">
                <a:latin typeface="맑은 고딕" pitchFamily="50" charset="-127"/>
                <a:ea typeface="맑은 고딕" pitchFamily="50" charset="-127"/>
              </a:rPr>
              <a:t>CDP035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60319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경영관리직군</a:t>
            </a:r>
          </a:p>
        </p:txBody>
      </p:sp>
      <p:sp>
        <p:nvSpPr>
          <p:cNvPr id="16" name="직사각형 15"/>
          <p:cNvSpPr/>
          <p:nvPr/>
        </p:nvSpPr>
        <p:spPr>
          <a:xfrm>
            <a:off x="60319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700" kern="0" dirty="0" smtClean="0">
                <a:latin typeface="맑은 고딕" pitchFamily="50" charset="-127"/>
                <a:ea typeface="맑은 고딕" pitchFamily="50" charset="-127"/>
              </a:rPr>
              <a:t>G1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             </a:t>
            </a:r>
            <a:r>
              <a:rPr lang="ko-KR" altLang="en-US" sz="700" kern="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19736" y="1548310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전문역량 평가항목 설정 </a:t>
            </a:r>
          </a:p>
        </p:txBody>
      </p:sp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0644739"/>
              </p:ext>
            </p:extLst>
          </p:nvPr>
        </p:nvGraphicFramePr>
        <p:xfrm>
          <a:off x="1327088" y="1750805"/>
          <a:ext cx="6244704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8262"/>
                <a:gridCol w="1467536"/>
                <a:gridCol w="3510864"/>
                <a:gridCol w="428042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전사 사업 전반의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Value Chain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을 이해하고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 간 기능 및 사업 내 기능 간 연계성을 파악하여 관련 업무에 활용함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기능별 업무 프로세스를 이해하고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협업 메커니즘을 파악하여 관련 업무에 활용함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Trading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제품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상품의 특성 및 수급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계약 및 프로세스 등 전반적인 구조를 이해하고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Trading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메커니즘을 파악하여 관련 업무에 활용함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5502" y="1548310"/>
            <a:ext cx="388938" cy="186252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12701" y="1973171"/>
            <a:ext cx="287336" cy="156728"/>
          </a:xfrm>
          <a:prstGeom prst="rect">
            <a:avLst/>
          </a:prstGeom>
        </p:spPr>
      </p:pic>
      <p:sp>
        <p:nvSpPr>
          <p:cNvPr id="22" name="직사각형 21"/>
          <p:cNvSpPr/>
          <p:nvPr/>
        </p:nvSpPr>
        <p:spPr>
          <a:xfrm>
            <a:off x="1345944" y="1990290"/>
            <a:ext cx="790635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Process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2191768" y="1988411"/>
            <a:ext cx="1401677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전사 사업의 </a:t>
            </a: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Value Chain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23259" y="3119355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행동역량 평가항목 설정 </a:t>
            </a:r>
          </a:p>
        </p:txBody>
      </p:sp>
      <p:graphicFrame>
        <p:nvGraphicFramePr>
          <p:cNvPr id="25" name="표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9007"/>
              </p:ext>
            </p:extLst>
          </p:nvPr>
        </p:nvGraphicFramePr>
        <p:xfrm>
          <a:off x="1330610" y="3321850"/>
          <a:ext cx="6241181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86810"/>
                <a:gridCol w="4957737"/>
                <a:gridCol w="396634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팩트 분석에 근간하여 대안과 해결책을 제시할 수 있는 역량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문제와 관련된 내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외부 환경 분석을 통해 문제의 본질을 정확히 파악하고 이슈를 명확화함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Impact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에 대한 고민을 기반으로 질문을 도출하고 가설을 수립하고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객관적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중립적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다양한 팩트 분석을 통해  가설을 검증함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장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단기적 시각 및 계획과 실행의 균형을 고려하여 최적의 해결 방안 및 방향성을 제시함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문제 해결을 위한 혁신적인 아이디어를 창출하거나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구성원들이 다양하고 새로운 접근 방식을 제안할 수 있는 분위기를 조성할 수 있는 역량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지속적으로 혁신적인 아이디어를 창출하고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이를 적용하여 우수한 해결방안을 모색하여 실행함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구성원들이 새로운 접근방식과 아이디어를 적극적으로 제안하고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서로 다른 관점을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Debate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하여 보완할 수 있는 자유로운 환경을 조성함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시장과 고객을 세밀하게 관찰하여 환경 변화를 빠르게 파악하고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기회 및 위협 요소를 분석하여 시장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고객에 맞는 적절한 전략을 제시할 수 있는 역량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고객과 시장을 다양한 관점과 방식을 통해 세밀하게 관찰하여 환경 변화를 빠르게 파악하고 전략을 수립하고 실행함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시장 변화와 사업 환경을 이해하고 기회 및 위협요소를 파악하여 시장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고객에 맞는 적절한 전략을 제시함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6" name="그림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9025" y="3119355"/>
            <a:ext cx="388938" cy="186252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4462" y="3643276"/>
            <a:ext cx="287336" cy="156728"/>
          </a:xfrm>
          <a:prstGeom prst="rect">
            <a:avLst/>
          </a:prstGeom>
        </p:spPr>
      </p:pic>
      <p:sp>
        <p:nvSpPr>
          <p:cNvPr id="28" name="모서리가 둥근 직사각형 27"/>
          <p:cNvSpPr/>
          <p:nvPr/>
        </p:nvSpPr>
        <p:spPr>
          <a:xfrm>
            <a:off x="6386743" y="4917845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저장</a:t>
            </a:r>
          </a:p>
        </p:txBody>
      </p:sp>
      <p:sp>
        <p:nvSpPr>
          <p:cNvPr id="29" name="모서리가 둥근 직사각형 28"/>
          <p:cNvSpPr/>
          <p:nvPr/>
        </p:nvSpPr>
        <p:spPr>
          <a:xfrm>
            <a:off x="7003511" y="4912669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sp>
        <p:nvSpPr>
          <p:cNvPr id="30" name="직사각형 29"/>
          <p:cNvSpPr/>
          <p:nvPr/>
        </p:nvSpPr>
        <p:spPr>
          <a:xfrm>
            <a:off x="1367114" y="3645890"/>
            <a:ext cx="798316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문제 </a:t>
            </a:r>
            <a:r>
              <a:rPr kumimoji="0" lang="ko-KR" altLang="en-US" sz="650" i="0" u="none" strike="noStrike" kern="0" cap="none" spc="0" normalizeH="0" baseline="0" noProof="0" dirty="0" err="1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해결력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1245836" y="10149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1269205" y="16605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0" name="그림 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0939" y="2227644"/>
            <a:ext cx="287336" cy="156728"/>
          </a:xfrm>
          <a:prstGeom prst="rect">
            <a:avLst/>
          </a:prstGeom>
        </p:spPr>
      </p:pic>
      <p:sp>
        <p:nvSpPr>
          <p:cNvPr id="46" name="직사각형 45"/>
          <p:cNvSpPr/>
          <p:nvPr/>
        </p:nvSpPr>
        <p:spPr>
          <a:xfrm>
            <a:off x="1364228" y="4066844"/>
            <a:ext cx="798316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혁신 주도   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47" name="그림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9814" y="4476328"/>
            <a:ext cx="287336" cy="156728"/>
          </a:xfrm>
          <a:prstGeom prst="rect">
            <a:avLst/>
          </a:prstGeom>
        </p:spPr>
      </p:pic>
      <p:sp>
        <p:nvSpPr>
          <p:cNvPr id="52" name="타원 51"/>
          <p:cNvSpPr/>
          <p:nvPr/>
        </p:nvSpPr>
        <p:spPr>
          <a:xfrm>
            <a:off x="6269905" y="48278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6916577" y="48249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직사각형 55"/>
          <p:cNvSpPr/>
          <p:nvPr/>
        </p:nvSpPr>
        <p:spPr>
          <a:xfrm>
            <a:off x="1345944" y="2226510"/>
            <a:ext cx="790635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Process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직사각형 56"/>
          <p:cNvSpPr/>
          <p:nvPr/>
        </p:nvSpPr>
        <p:spPr>
          <a:xfrm>
            <a:off x="2191768" y="2224631"/>
            <a:ext cx="1401677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650" kern="0" dirty="0">
                <a:latin typeface="맑은 고딕" pitchFamily="50" charset="-127"/>
              </a:rPr>
              <a:t>전사 업무 프로세스의 </a:t>
            </a:r>
            <a:r>
              <a:rPr lang="ko-KR" altLang="en-US" sz="650" kern="0" dirty="0" smtClean="0">
                <a:latin typeface="맑은 고딕" pitchFamily="50" charset="-127"/>
              </a:rPr>
              <a:t>이해   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8" name="직사각형 57"/>
          <p:cNvSpPr/>
          <p:nvPr/>
        </p:nvSpPr>
        <p:spPr>
          <a:xfrm>
            <a:off x="2199388" y="2445611"/>
            <a:ext cx="1401677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650" kern="0" dirty="0">
                <a:latin typeface="맑은 고딕" pitchFamily="50" charset="-127"/>
              </a:rPr>
              <a:t>Trading </a:t>
            </a:r>
            <a:r>
              <a:rPr lang="ko-KR" altLang="en-US" sz="650" kern="0">
                <a:latin typeface="맑은 고딕" pitchFamily="50" charset="-127"/>
              </a:rPr>
              <a:t>구조 및 </a:t>
            </a:r>
            <a:r>
              <a:rPr lang="en-US" altLang="ko-KR" sz="650" kern="0" dirty="0">
                <a:latin typeface="맑은 고딕" pitchFamily="50" charset="-127"/>
              </a:rPr>
              <a:t>Activity</a:t>
            </a:r>
            <a:r>
              <a:rPr lang="ko-KR" altLang="en-US" sz="650" kern="0">
                <a:latin typeface="맑은 고딕" pitchFamily="50" charset="-127"/>
              </a:rPr>
              <a:t>의 </a:t>
            </a:r>
            <a:r>
              <a:rPr lang="ko-KR" altLang="en-US" sz="650" kern="0" smtClean="0">
                <a:latin typeface="맑은 고딕" pitchFamily="50" charset="-127"/>
              </a:rPr>
              <a:t>이해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1345944" y="2447490"/>
            <a:ext cx="790635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Process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0939" y="2441004"/>
            <a:ext cx="287336" cy="156728"/>
          </a:xfrm>
          <a:prstGeom prst="rect">
            <a:avLst/>
          </a:prstGeom>
        </p:spPr>
      </p:pic>
      <p:sp>
        <p:nvSpPr>
          <p:cNvPr id="68" name="타원 67"/>
          <p:cNvSpPr/>
          <p:nvPr/>
        </p:nvSpPr>
        <p:spPr>
          <a:xfrm>
            <a:off x="1276639" y="31927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225230" y="2743200"/>
            <a:ext cx="400110" cy="22538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1400" dirty="0" smtClean="0">
                <a:latin typeface="+mn-ea"/>
              </a:rPr>
              <a:t>…</a:t>
            </a:r>
            <a:endParaRPr lang="ko-KR" altLang="en-US" sz="1400" dirty="0" smtClean="0">
              <a:latin typeface="+mn-ea"/>
            </a:endParaRPr>
          </a:p>
        </p:txBody>
      </p:sp>
      <p:sp>
        <p:nvSpPr>
          <p:cNvPr id="69" name="직사각형 68"/>
          <p:cNvSpPr/>
          <p:nvPr/>
        </p:nvSpPr>
        <p:spPr>
          <a:xfrm>
            <a:off x="1371848" y="4485944"/>
            <a:ext cx="798316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통찰력       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0" name="그림 6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9702" y="4077616"/>
            <a:ext cx="287336" cy="156728"/>
          </a:xfrm>
          <a:prstGeom prst="rect">
            <a:avLst/>
          </a:prstGeom>
        </p:spPr>
      </p:pic>
      <p:sp>
        <p:nvSpPr>
          <p:cNvPr id="71" name="모서리가 둥근 직사각형 70"/>
          <p:cNvSpPr/>
          <p:nvPr/>
        </p:nvSpPr>
        <p:spPr>
          <a:xfrm>
            <a:off x="1365261" y="4910096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리스트</a:t>
            </a:r>
          </a:p>
        </p:txBody>
      </p:sp>
      <p:sp>
        <p:nvSpPr>
          <p:cNvPr id="72" name="타원 71"/>
          <p:cNvSpPr/>
          <p:nvPr/>
        </p:nvSpPr>
        <p:spPr>
          <a:xfrm>
            <a:off x="1293334" y="48267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1690856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4" name="Group 214"/>
          <p:cNvGraphicFramePr>
            <a:graphicFrameLocks noGrp="1"/>
          </p:cNvGraphicFramePr>
          <p:nvPr>
            <p:extLst/>
          </p:nvPr>
        </p:nvGraphicFramePr>
        <p:xfrm>
          <a:off x="7712101" y="855461"/>
          <a:ext cx="2130803" cy="4076004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4254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직무의 역량평가 관리 화면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설정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평가연도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직무명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직무코드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직급  </a:t>
                      </a: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직무의 전문역량 평가항목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직무의 해동역량 평가항목 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</a:t>
                      </a:r>
                      <a:r>
                        <a:rPr lang="ko-KR" altLang="en-US" sz="800" b="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</a:t>
                      </a:r>
                      <a:endParaRPr lang="en-US" altLang="ko-KR" sz="800" b="0" kern="12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kern="12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  <a:sym typeface="Wingdings" panose="05000000000000000000" pitchFamily="2" charset="2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altLang="ko-KR" sz="800" b="0" strike="sngStrike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80" name="TextBox 79"/>
          <p:cNvSpPr txBox="1"/>
          <p:nvPr/>
        </p:nvSpPr>
        <p:spPr>
          <a:xfrm>
            <a:off x="8369180" y="372328"/>
            <a:ext cx="7296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1</a:t>
            </a:r>
            <a:r>
              <a:rPr lang="ko-KR" altLang="en-US" sz="900" smtClean="0"/>
              <a:t>차 평가자</a:t>
            </a:r>
            <a:endParaRPr lang="en-US" altLang="ko-KR" sz="900" dirty="0" smtClean="0"/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4822" y="361800"/>
            <a:ext cx="7598130" cy="288000"/>
          </a:xfrm>
          <a:prstGeom prst="rect">
            <a:avLst/>
          </a:prstGeom>
        </p:spPr>
      </p:pic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41922449"/>
              </p:ext>
            </p:extLst>
          </p:nvPr>
        </p:nvGraphicFramePr>
        <p:xfrm>
          <a:off x="64954" y="651610"/>
          <a:ext cx="1224096" cy="3870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22409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기준설정</a:t>
                      </a:r>
                      <a:endParaRPr lang="ko-KR" altLang="en-US" sz="7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평가연도관리</a:t>
                      </a:r>
                      <a:endParaRPr lang="en-US" altLang="ko-KR" sz="70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0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역량평가항목 설정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="1" baseline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700" b="0" baseline="0" smtClean="0">
                          <a:solidFill>
                            <a:schemeClr val="tx1"/>
                          </a:solidFill>
                        </a:rPr>
                        <a:t>역량평가관리</a:t>
                      </a:r>
                      <a:endParaRPr lang="en-US" altLang="ko-KR" sz="700" b="0" baseline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700" baseline="0" dirty="0" smtClean="0"/>
                        <a:t>- </a:t>
                      </a:r>
                      <a:r>
                        <a:rPr lang="ko-KR" altLang="en-US" sz="700" baseline="0" dirty="0" smtClean="0"/>
                        <a:t>평가범주관리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평가준비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smtClean="0"/>
                        <a:t>피평가자</a:t>
                      </a:r>
                      <a:r>
                        <a:rPr lang="en-US" altLang="ko-KR" sz="700" dirty="0" smtClean="0"/>
                        <a:t>/</a:t>
                      </a:r>
                      <a:r>
                        <a:rPr lang="ko-KR" altLang="en-US" sz="700" smtClean="0"/>
                        <a:t>평가자 관리</a:t>
                      </a:r>
                      <a:endParaRPr lang="en-US" altLang="ko-KR" sz="700" dirty="0" smtClean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평가수행</a:t>
                      </a:r>
                      <a:endParaRPr lang="en-US" altLang="ko-KR" sz="6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err="1" smtClean="0"/>
                        <a:t>피평가자</a:t>
                      </a:r>
                      <a:r>
                        <a:rPr lang="en-US" altLang="ko-KR" sz="700" dirty="0" smtClean="0"/>
                        <a:t>)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</a:t>
                      </a:r>
                      <a:r>
                        <a:rPr lang="en-US" altLang="ko-KR" sz="700" dirty="0" smtClean="0"/>
                        <a:t>(</a:t>
                      </a:r>
                      <a:r>
                        <a:rPr lang="ko-KR" altLang="en-US" sz="700" dirty="0" smtClean="0"/>
                        <a:t>평가자</a:t>
                      </a:r>
                      <a:r>
                        <a:rPr lang="en-US" altLang="ko-KR" sz="700" dirty="0" smtClean="0"/>
                        <a:t>)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</a:rPr>
                        <a:t>평가결과</a:t>
                      </a:r>
                      <a:r>
                        <a:rPr lang="en-US" altLang="ko-KR" sz="700" b="1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b="1" smtClean="0">
                          <a:solidFill>
                            <a:schemeClr val="bg1"/>
                          </a:solidFill>
                        </a:rPr>
                        <a:t>현황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개인평가 결과 확인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dirty="0" smtClean="0"/>
                        <a:t>평가결과 </a:t>
                      </a:r>
                      <a:r>
                        <a:rPr lang="en-US" altLang="ko-KR" sz="700" dirty="0" smtClean="0"/>
                        <a:t>history</a:t>
                      </a:r>
                    </a:p>
                    <a:p>
                      <a:pPr latinLnBrk="1"/>
                      <a:r>
                        <a:rPr lang="en-US" altLang="ko-KR" sz="700" dirty="0" smtClean="0"/>
                        <a:t> - </a:t>
                      </a:r>
                      <a:r>
                        <a:rPr lang="ko-KR" altLang="en-US" sz="700" err="1" smtClean="0"/>
                        <a:t>조직별</a:t>
                      </a:r>
                      <a:r>
                        <a:rPr lang="ko-KR" altLang="en-US" sz="700" smtClean="0"/>
                        <a:t> 진행현황</a:t>
                      </a:r>
                      <a:endParaRPr lang="en-US" altLang="ko-KR" sz="700" dirty="0" smtClean="0"/>
                    </a:p>
                    <a:p>
                      <a:pPr latinLnBrk="1"/>
                      <a:r>
                        <a:rPr lang="en-US" altLang="ko-KR" sz="700" dirty="0" smtClean="0"/>
                        <a:t> - Review</a:t>
                      </a:r>
                      <a:r>
                        <a:rPr lang="en-US" altLang="ko-KR" sz="700" baseline="0" dirty="0" smtClean="0"/>
                        <a:t> session </a:t>
                      </a:r>
                      <a:r>
                        <a:rPr lang="ko-KR" altLang="en-US" sz="700" baseline="0" smtClean="0"/>
                        <a:t>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관리 </a:t>
                      </a:r>
                      <a:endParaRPr lang="en-US" altLang="ko-KR" sz="700" baseline="0" dirty="0" smtClean="0"/>
                    </a:p>
                    <a:p>
                      <a:pPr latinLnBrk="1"/>
                      <a:r>
                        <a:rPr lang="en-US" altLang="ko-KR" sz="700" baseline="0" dirty="0" smtClean="0"/>
                        <a:t> - </a:t>
                      </a:r>
                      <a:r>
                        <a:rPr lang="ko-KR" altLang="en-US" sz="700" baseline="0" smtClean="0"/>
                        <a:t>인사위원회 </a:t>
                      </a:r>
                      <a:endParaRPr lang="ko-KR" altLang="en-US" sz="700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kern="1200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CS</a:t>
                      </a:r>
                      <a:r>
                        <a:rPr lang="ko-KR" altLang="en-US" sz="700" b="1" kern="120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  <a:cs typeface="+mn-cs"/>
                        </a:rPr>
                        <a:t>관리</a:t>
                      </a:r>
                      <a:endParaRPr lang="en-US" altLang="ko-KR" sz="700" b="1" kern="1200" dirty="0" smtClean="0">
                        <a:solidFill>
                          <a:schemeClr val="bg1"/>
                        </a:solidFill>
                        <a:latin typeface="+mn-ea"/>
                        <a:ea typeface="+mn-ea"/>
                        <a:cs typeface="+mn-cs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b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공지사항</a:t>
                      </a:r>
                      <a:endParaRPr lang="en-US" altLang="ko-KR" sz="700" b="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Q&amp;A</a:t>
                      </a: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FAQ</a:t>
                      </a: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1" dirty="0" smtClean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계약직 관리 </a:t>
                      </a:r>
                      <a:endParaRPr lang="en-US" altLang="ko-KR" sz="700" b="1" dirty="0" smtClean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대상관리 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latinLnBrk="1"/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계약직평가 결과 확인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피평가자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경영관리직군</a:t>
                      </a: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buFontTx/>
                        <a:buNone/>
                      </a:pPr>
                      <a:r>
                        <a:rPr lang="en-US" altLang="ko-KR" sz="700" dirty="0" smtClean="0"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700" smtClean="0">
                          <a:latin typeface="+mn-ea"/>
                          <a:ea typeface="+mn-ea"/>
                        </a:rPr>
                        <a:t>평가자</a:t>
                      </a:r>
                      <a:endParaRPr lang="en-US" altLang="ko-KR" sz="700" dirty="0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" name="타원 8"/>
          <p:cNvSpPr/>
          <p:nvPr/>
        </p:nvSpPr>
        <p:spPr>
          <a:xfrm>
            <a:off x="1289050" y="6255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293334" y="723653"/>
            <a:ext cx="95410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• </a:t>
            </a:r>
            <a:r>
              <a:rPr lang="ko-KR" altLang="en-US" sz="800" smtClean="0">
                <a:latin typeface="+mn-ea"/>
              </a:rPr>
              <a:t>평가연도 관리 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12384" y="913925"/>
            <a:ext cx="78739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latin typeface="+mn-ea"/>
              </a:rPr>
              <a:t>평가연도 설정 </a:t>
            </a:r>
            <a:endParaRPr lang="ko-KR" altLang="en-US" sz="700" dirty="0" smtClean="0">
              <a:latin typeface="+mn-ea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/>
        </p:nvGraphicFramePr>
        <p:xfrm>
          <a:off x="1319736" y="1097370"/>
          <a:ext cx="6244704" cy="365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7764"/>
                <a:gridCol w="1584588"/>
                <a:gridCol w="1561176"/>
                <a:gridCol w="1561176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평가연도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err="1" smtClean="0">
                          <a:solidFill>
                            <a:schemeClr val="tx1"/>
                          </a:solidFill>
                        </a:rPr>
                        <a:t>직무명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직무코드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직급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직사각형 4"/>
          <p:cNvSpPr/>
          <p:nvPr/>
        </p:nvSpPr>
        <p:spPr>
          <a:xfrm>
            <a:off x="28823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2021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평가       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" name="직사각형 13"/>
          <p:cNvSpPr/>
          <p:nvPr/>
        </p:nvSpPr>
        <p:spPr>
          <a:xfrm>
            <a:off x="28823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700" kern="0" noProof="0" dirty="0" smtClean="0">
                <a:latin typeface="맑은 고딕" pitchFamily="50" charset="-127"/>
                <a:ea typeface="맑은 고딕" pitchFamily="50" charset="-127"/>
              </a:rPr>
              <a:t>CDP035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" name="직사각형 14"/>
          <p:cNvSpPr/>
          <p:nvPr/>
        </p:nvSpPr>
        <p:spPr>
          <a:xfrm>
            <a:off x="6031961" y="111398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경영관리직군</a:t>
            </a:r>
          </a:p>
        </p:txBody>
      </p:sp>
      <p:sp>
        <p:nvSpPr>
          <p:cNvPr id="16" name="직사각형 15"/>
          <p:cNvSpPr/>
          <p:nvPr/>
        </p:nvSpPr>
        <p:spPr>
          <a:xfrm>
            <a:off x="6031961" y="1298130"/>
            <a:ext cx="971550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700" kern="0" dirty="0" smtClean="0">
                <a:latin typeface="맑은 고딕" pitchFamily="50" charset="-127"/>
                <a:ea typeface="맑은 고딕" pitchFamily="50" charset="-127"/>
              </a:rPr>
              <a:t>G1 </a:t>
            </a:r>
            <a:r>
              <a:rPr kumimoji="0" lang="ko-KR" altLang="en-US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             </a:t>
            </a:r>
            <a:r>
              <a:rPr lang="ko-KR" altLang="en-US" sz="700" kern="0" dirty="0" smtClean="0"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70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19736" y="1548310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전문역량 평가항목 설정 </a:t>
            </a:r>
          </a:p>
        </p:txBody>
      </p:sp>
      <p:graphicFrame>
        <p:nvGraphicFramePr>
          <p:cNvPr id="18" name="표 17"/>
          <p:cNvGraphicFramePr>
            <a:graphicFrameLocks noGrp="1"/>
          </p:cNvGraphicFramePr>
          <p:nvPr/>
        </p:nvGraphicFramePr>
        <p:xfrm>
          <a:off x="1327088" y="1750805"/>
          <a:ext cx="6244704" cy="914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38262"/>
                <a:gridCol w="1467536"/>
                <a:gridCol w="3510864"/>
                <a:gridCol w="428042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CATEGORY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전문역량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전사 사업 전반의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Value Chain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을 이해하고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 간 기능 및 사업 내 기능 간 연계성을 파악하여 관련 업무에 활용함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조직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기능별 업무 프로세스를 이해하고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협업 메커니즘을 파악하여 관련 업무에 활용함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Trading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제품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상품의 특성 및 수급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계약 및 프로세스 등 전반적인 구조를 이해하고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Trading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메커니즘을 파악하여 관련 업무에 활용함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5502" y="1548310"/>
            <a:ext cx="388938" cy="186252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12701" y="1973171"/>
            <a:ext cx="287336" cy="156728"/>
          </a:xfrm>
          <a:prstGeom prst="rect">
            <a:avLst/>
          </a:prstGeom>
        </p:spPr>
      </p:pic>
      <p:sp>
        <p:nvSpPr>
          <p:cNvPr id="22" name="직사각형 21"/>
          <p:cNvSpPr/>
          <p:nvPr/>
        </p:nvSpPr>
        <p:spPr>
          <a:xfrm>
            <a:off x="1345944" y="1990290"/>
            <a:ext cx="790635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Process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" name="직사각형 22"/>
          <p:cNvSpPr/>
          <p:nvPr/>
        </p:nvSpPr>
        <p:spPr>
          <a:xfrm>
            <a:off x="2191768" y="1988411"/>
            <a:ext cx="1401677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전사 사업의 </a:t>
            </a: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Value Chain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23259" y="3119355"/>
            <a:ext cx="117852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행동역량 평가항목 설정 </a:t>
            </a:r>
          </a:p>
        </p:txBody>
      </p:sp>
      <p:graphicFrame>
        <p:nvGraphicFramePr>
          <p:cNvPr id="25" name="표 24"/>
          <p:cNvGraphicFramePr>
            <a:graphicFrameLocks noGrp="1"/>
          </p:cNvGraphicFramePr>
          <p:nvPr/>
        </p:nvGraphicFramePr>
        <p:xfrm>
          <a:off x="1330610" y="3321850"/>
          <a:ext cx="6241181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86810"/>
                <a:gridCol w="4957737"/>
                <a:gridCol w="396634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행동역량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역량정의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팩트 분석에 근간하여 대안과 해결책을 제시할 수 있는 역량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문제와 관련된 내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외부 환경 분석을 통해 문제의 본질을 정확히 파악하고 이슈를 명확화함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Impact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에 대한 고민을 기반으로 질문을 도출하고 가설을 수립하고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객관적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중립적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다양한 팩트 분석을 통해  가설을 검증함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장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단기적 시각 및 계획과 실행의 균형을 고려하여 최적의 해결 방안 및 방향성을 제시함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문제 해결을 위한 혁신적인 아이디어를 창출하거나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구성원들이 다양하고 새로운 접근 방식을 제안할 수 있는 분위기를 조성할 수 있는 역량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지속적으로 혁신적인 아이디어를 창출하고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이를 적용하여 우수한 해결방안을 모색하여 실행함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구성원들이 새로운 접근방식과 아이디어를 적극적으로 제안하고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서로 다른 관점을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Debate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하여 보완할 수 있는 자유로운 환경을 조성함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시장과 고객을 세밀하게 관찰하여 환경 변화를 빠르게 파악하고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기회 및 위협 요소를 분석하여 시장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고객에 맞는 적절한 전략을 제시할 수 있는 역량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고객과 시장을 다양한 관점과 방식을 통해 세밀하게 관찰하여 환경 변화를 빠르게 파악하고 전략을 수립하고 실행함</a:t>
                      </a:r>
                    </a:p>
                    <a:p>
                      <a:pPr latinLnBrk="1"/>
                      <a:r>
                        <a:rPr lang="ko-KR" altLang="en-US" sz="600" b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-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시장 변화와 사업 환경을 이해하고 기회 및 위협요소를 파악하여 시장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사업</a:t>
                      </a:r>
                      <a:r>
                        <a:rPr lang="en-US" altLang="ko-KR" sz="600" b="0" dirty="0" smtClean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600" b="0" smtClean="0">
                          <a:solidFill>
                            <a:schemeClr val="tx1"/>
                          </a:solidFill>
                        </a:rPr>
                        <a:t>고객에 맞는 적절한 전략을 제시함</a:t>
                      </a:r>
                      <a:endParaRPr lang="ko-KR" altLang="en-US" sz="6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6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26" name="그림 2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79025" y="3119355"/>
            <a:ext cx="388938" cy="186252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4462" y="3643276"/>
            <a:ext cx="287336" cy="156728"/>
          </a:xfrm>
          <a:prstGeom prst="rect">
            <a:avLst/>
          </a:prstGeom>
        </p:spPr>
      </p:pic>
      <p:sp>
        <p:nvSpPr>
          <p:cNvPr id="28" name="모서리가 둥근 직사각형 27"/>
          <p:cNvSpPr/>
          <p:nvPr/>
        </p:nvSpPr>
        <p:spPr>
          <a:xfrm>
            <a:off x="6386743" y="4917845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등록</a:t>
            </a:r>
          </a:p>
        </p:txBody>
      </p:sp>
      <p:sp>
        <p:nvSpPr>
          <p:cNvPr id="29" name="모서리가 둥근 직사각형 28"/>
          <p:cNvSpPr/>
          <p:nvPr/>
        </p:nvSpPr>
        <p:spPr>
          <a:xfrm>
            <a:off x="7003511" y="4912669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취소</a:t>
            </a:r>
          </a:p>
        </p:txBody>
      </p:sp>
      <p:sp>
        <p:nvSpPr>
          <p:cNvPr id="30" name="직사각형 29"/>
          <p:cNvSpPr/>
          <p:nvPr/>
        </p:nvSpPr>
        <p:spPr>
          <a:xfrm>
            <a:off x="1367114" y="3645890"/>
            <a:ext cx="798316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문제 </a:t>
            </a:r>
            <a:r>
              <a:rPr kumimoji="0" lang="ko-KR" altLang="en-US" sz="650" i="0" u="none" strike="noStrike" kern="0" cap="none" spc="0" normalizeH="0" baseline="0" noProof="0" dirty="0" err="1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해결력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1245836" y="101495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1269205" y="16605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40" name="그림 3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0939" y="2227644"/>
            <a:ext cx="287336" cy="156728"/>
          </a:xfrm>
          <a:prstGeom prst="rect">
            <a:avLst/>
          </a:prstGeom>
        </p:spPr>
      </p:pic>
      <p:sp>
        <p:nvSpPr>
          <p:cNvPr id="46" name="직사각형 45"/>
          <p:cNvSpPr/>
          <p:nvPr/>
        </p:nvSpPr>
        <p:spPr>
          <a:xfrm>
            <a:off x="1364228" y="4066844"/>
            <a:ext cx="798316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혁신 주도   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47" name="그림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9814" y="4476328"/>
            <a:ext cx="287336" cy="156728"/>
          </a:xfrm>
          <a:prstGeom prst="rect">
            <a:avLst/>
          </a:prstGeom>
        </p:spPr>
      </p:pic>
      <p:sp>
        <p:nvSpPr>
          <p:cNvPr id="52" name="타원 51"/>
          <p:cNvSpPr/>
          <p:nvPr/>
        </p:nvSpPr>
        <p:spPr>
          <a:xfrm>
            <a:off x="6269905" y="48278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6916577" y="48249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" name="직사각형 55"/>
          <p:cNvSpPr/>
          <p:nvPr/>
        </p:nvSpPr>
        <p:spPr>
          <a:xfrm>
            <a:off x="1345944" y="2226510"/>
            <a:ext cx="790635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Process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직사각형 56"/>
          <p:cNvSpPr/>
          <p:nvPr/>
        </p:nvSpPr>
        <p:spPr>
          <a:xfrm>
            <a:off x="2191768" y="2224631"/>
            <a:ext cx="1401677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ko-KR" altLang="en-US" sz="650" kern="0" dirty="0">
                <a:latin typeface="맑은 고딕" pitchFamily="50" charset="-127"/>
              </a:rPr>
              <a:t>전사 업무 프로세스의 </a:t>
            </a:r>
            <a:r>
              <a:rPr lang="ko-KR" altLang="en-US" sz="650" kern="0" dirty="0" smtClean="0">
                <a:latin typeface="맑은 고딕" pitchFamily="50" charset="-127"/>
              </a:rPr>
              <a:t>이해   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8" name="직사각형 57"/>
          <p:cNvSpPr/>
          <p:nvPr/>
        </p:nvSpPr>
        <p:spPr>
          <a:xfrm>
            <a:off x="2199388" y="2445611"/>
            <a:ext cx="1401677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650" kern="0" dirty="0">
                <a:latin typeface="맑은 고딕" pitchFamily="50" charset="-127"/>
              </a:rPr>
              <a:t>Trading </a:t>
            </a:r>
            <a:r>
              <a:rPr lang="ko-KR" altLang="en-US" sz="650" kern="0">
                <a:latin typeface="맑은 고딕" pitchFamily="50" charset="-127"/>
              </a:rPr>
              <a:t>구조 및 </a:t>
            </a:r>
            <a:r>
              <a:rPr lang="en-US" altLang="ko-KR" sz="650" kern="0" dirty="0">
                <a:latin typeface="맑은 고딕" pitchFamily="50" charset="-127"/>
              </a:rPr>
              <a:t>Activity</a:t>
            </a:r>
            <a:r>
              <a:rPr lang="ko-KR" altLang="en-US" sz="650" kern="0">
                <a:latin typeface="맑은 고딕" pitchFamily="50" charset="-127"/>
              </a:rPr>
              <a:t>의 </a:t>
            </a:r>
            <a:r>
              <a:rPr lang="ko-KR" altLang="en-US" sz="650" kern="0" smtClean="0">
                <a:latin typeface="맑은 고딕" pitchFamily="50" charset="-127"/>
              </a:rPr>
              <a:t>이해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직사각형 58"/>
          <p:cNvSpPr/>
          <p:nvPr/>
        </p:nvSpPr>
        <p:spPr>
          <a:xfrm>
            <a:off x="1345944" y="2447490"/>
            <a:ext cx="790635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en-US" altLang="ko-KR" sz="650" kern="0" dirty="0" smtClean="0">
                <a:latin typeface="맑은 고딕" pitchFamily="50" charset="-127"/>
                <a:ea typeface="맑은 고딕" pitchFamily="50" charset="-127"/>
              </a:rPr>
              <a:t>Process</a:t>
            </a:r>
            <a:r>
              <a:rPr lang="ko-KR" altLang="en-US" sz="650" kern="0" smtClean="0">
                <a:latin typeface="맑은 고딕" pitchFamily="50" charset="-127"/>
                <a:ea typeface="맑은 고딕" pitchFamily="50" charset="-127"/>
              </a:rPr>
              <a:t>의 이해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0" name="그림 5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20939" y="2441004"/>
            <a:ext cx="287336" cy="156728"/>
          </a:xfrm>
          <a:prstGeom prst="rect">
            <a:avLst/>
          </a:prstGeom>
        </p:spPr>
      </p:pic>
      <p:sp>
        <p:nvSpPr>
          <p:cNvPr id="68" name="타원 67"/>
          <p:cNvSpPr/>
          <p:nvPr/>
        </p:nvSpPr>
        <p:spPr>
          <a:xfrm>
            <a:off x="1276639" y="31927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dirty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225230" y="2743200"/>
            <a:ext cx="400110" cy="22538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1400" dirty="0" smtClean="0">
                <a:latin typeface="+mn-ea"/>
              </a:rPr>
              <a:t>…</a:t>
            </a:r>
            <a:endParaRPr lang="ko-KR" altLang="en-US" sz="1400" dirty="0" smtClean="0">
              <a:latin typeface="+mn-ea"/>
            </a:endParaRPr>
          </a:p>
        </p:txBody>
      </p:sp>
      <p:sp>
        <p:nvSpPr>
          <p:cNvPr id="69" name="직사각형 68"/>
          <p:cNvSpPr/>
          <p:nvPr/>
        </p:nvSpPr>
        <p:spPr>
          <a:xfrm>
            <a:off x="1371848" y="4485944"/>
            <a:ext cx="798316" cy="146050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bg1">
                <a:lumMod val="6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rPr>
              <a:t>통찰력             </a:t>
            </a:r>
            <a:r>
              <a:rPr kumimoji="0" lang="ko-KR" altLang="en-US" sz="650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HY견고딕" panose="02030600000101010101" pitchFamily="18" charset="-127"/>
                <a:ea typeface="HY견고딕" panose="02030600000101010101" pitchFamily="18" charset="-127"/>
              </a:rPr>
              <a:t>▼</a:t>
            </a:r>
            <a:endParaRPr kumimoji="0" lang="ko-KR" altLang="en-US" sz="650" i="0" u="none" strike="noStrike" kern="0" cap="none" spc="0" normalizeH="0" baseline="0" noProof="0" dirty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0" name="그림 6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9702" y="4077616"/>
            <a:ext cx="287336" cy="156728"/>
          </a:xfrm>
          <a:prstGeom prst="rect">
            <a:avLst/>
          </a:prstGeom>
        </p:spPr>
      </p:pic>
      <p:sp>
        <p:nvSpPr>
          <p:cNvPr id="71" name="모서리가 둥근 직사각형 70"/>
          <p:cNvSpPr/>
          <p:nvPr/>
        </p:nvSpPr>
        <p:spPr>
          <a:xfrm>
            <a:off x="1365261" y="4910096"/>
            <a:ext cx="543739" cy="160149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리스트</a:t>
            </a:r>
          </a:p>
        </p:txBody>
      </p:sp>
      <p:sp>
        <p:nvSpPr>
          <p:cNvPr id="72" name="타원 71"/>
          <p:cNvSpPr/>
          <p:nvPr/>
        </p:nvSpPr>
        <p:spPr>
          <a:xfrm>
            <a:off x="1293334" y="48267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063579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065402" y="83889"/>
            <a:ext cx="105670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/>
              <a:t>평가하기</a:t>
            </a:r>
            <a:r>
              <a:rPr lang="en-US" altLang="ko-KR" sz="800" dirty="0" smtClean="0"/>
              <a:t>&gt;</a:t>
            </a:r>
            <a:r>
              <a:rPr lang="ko-KR" altLang="en-US" sz="800" dirty="0" smtClean="0"/>
              <a:t>평가선택</a:t>
            </a:r>
            <a:endParaRPr lang="en-US" altLang="ko-KR" sz="8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453080" y="465027"/>
            <a:ext cx="67412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>
                <a:latin typeface="+mn-ea"/>
              </a:rPr>
              <a:t>평가시스템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8369180" y="372328"/>
            <a:ext cx="132600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smtClean="0"/>
              <a:t>피평가자 </a:t>
            </a:r>
            <a:r>
              <a:rPr lang="en-US" altLang="ko-KR" sz="900" dirty="0" smtClean="0"/>
              <a:t>/ PL, Manager</a:t>
            </a: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979" y="383166"/>
            <a:ext cx="7581600" cy="300121"/>
          </a:xfrm>
          <a:prstGeom prst="rect">
            <a:avLst/>
          </a:prstGeom>
        </p:spPr>
      </p:pic>
      <p:cxnSp>
        <p:nvCxnSpPr>
          <p:cNvPr id="4" name="직선 연결선 3"/>
          <p:cNvCxnSpPr/>
          <p:nvPr/>
        </p:nvCxnSpPr>
        <p:spPr>
          <a:xfrm>
            <a:off x="67979" y="708466"/>
            <a:ext cx="758160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127205" y="465027"/>
            <a:ext cx="230223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목표수립</a:t>
            </a:r>
            <a:r>
              <a:rPr lang="ko-KR" altLang="en-US" sz="800" smtClean="0">
                <a:latin typeface="+mn-ea"/>
              </a:rPr>
              <a:t>      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TDS 1</a:t>
            </a:r>
            <a:r>
              <a:rPr lang="en-US" altLang="ko-KR" sz="800" b="1" baseline="30000" dirty="0" smtClean="0">
                <a:solidFill>
                  <a:srgbClr val="FF0000"/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 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2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    TDS 3</a:t>
            </a:r>
            <a:r>
              <a:rPr lang="en-US" altLang="ko-KR" sz="800" b="1" baseline="30000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st</a:t>
            </a:r>
            <a:r>
              <a:rPr lang="en-US" altLang="ko-KR" sz="800" b="1" dirty="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 </a:t>
            </a:r>
          </a:p>
        </p:txBody>
      </p:sp>
      <p:cxnSp>
        <p:nvCxnSpPr>
          <p:cNvPr id="9" name="직선 연결선 8"/>
          <p:cNvCxnSpPr/>
          <p:nvPr/>
        </p:nvCxnSpPr>
        <p:spPr>
          <a:xfrm flipV="1">
            <a:off x="1767094" y="668980"/>
            <a:ext cx="461319" cy="0"/>
          </a:xfrm>
          <a:prstGeom prst="line">
            <a:avLst/>
          </a:prstGeom>
          <a:ln w="190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5" name="그룹 64"/>
          <p:cNvGrpSpPr/>
          <p:nvPr/>
        </p:nvGrpSpPr>
        <p:grpSpPr>
          <a:xfrm>
            <a:off x="248518" y="778899"/>
            <a:ext cx="7241942" cy="345540"/>
            <a:chOff x="248518" y="778899"/>
            <a:chExt cx="7241942" cy="345540"/>
          </a:xfrm>
        </p:grpSpPr>
        <p:pic>
          <p:nvPicPr>
            <p:cNvPr id="67" name="그림 6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8518" y="778899"/>
              <a:ext cx="7241942" cy="345540"/>
            </a:xfrm>
            <a:prstGeom prst="rect">
              <a:avLst/>
            </a:prstGeom>
          </p:spPr>
        </p:pic>
        <p:pic>
          <p:nvPicPr>
            <p:cNvPr id="68" name="그림 6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16503" y="826076"/>
              <a:ext cx="2937997" cy="208868"/>
            </a:xfrm>
            <a:prstGeom prst="rect">
              <a:avLst/>
            </a:prstGeom>
          </p:spPr>
        </p:pic>
      </p:grpSp>
      <p:graphicFrame>
        <p:nvGraphicFramePr>
          <p:cNvPr id="42" name="표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7784180"/>
              </p:ext>
            </p:extLst>
          </p:nvPr>
        </p:nvGraphicFramePr>
        <p:xfrm>
          <a:off x="386470" y="2664827"/>
          <a:ext cx="7102064" cy="159024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Utility(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신에너지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시장의 이해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Utility(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신에너지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시장의 운영 </a:t>
                      </a:r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매커니즘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변화 트렌드와 핵심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player(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고객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경쟁사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주요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Biz.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파트너 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들의 사업 추진 방향을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정책의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 err="1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수소법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HPS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수소관련 정책 및 분산자원에너지법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RPS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등 전기사업 관련 정책의 변화 방향성을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업무에 미치는 위협 또는 기회요인을 파악하여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 전략 수립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모델의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6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요소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에 근간하여 추진 사업의 전략 목표를 수립하고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단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장기 전략 목표에 따라 추진 계획을 수립함</a:t>
                      </a:r>
                      <a:endParaRPr lang="en-US" altLang="ko-KR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  <a:p>
                      <a:pPr algn="l" fontAlgn="ctr"/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1) Value Proposition (Target Segment, Product/Services, Revenue Model), Operation Model(VC, Cost Model, Org.)</a:t>
                      </a:r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사업성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경제성 평가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프로젝트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사업의 경제성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/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사업성 관련 영향 변수 및 변수들의 변화 방향을 평가하여 최적의 사업포트폴리오를 관리함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이해관계자 네트워킹 역량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업무 관련 대내외 이해관계자와 긴밀한 관계를 형성하여 관련 정보를 수집하고 우호적인 관계를 유지함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전사 사업 </a:t>
                      </a:r>
                      <a:r>
                        <a:rPr lang="en-US" altLang="ko-KR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Value Chain</a:t>
                      </a:r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 이해 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1pPr>
                      <a:lvl2pPr marL="457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2pPr>
                      <a:lvl3pPr marL="914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3pPr>
                      <a:lvl4pPr marL="1371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4pPr>
                      <a:lvl5pPr marL="18288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5pPr>
                      <a:lvl6pPr marL="22860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6pPr>
                      <a:lvl7pPr marL="27432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7pPr>
                      <a:lvl8pPr marL="32004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8pPr>
                      <a:lvl9pPr marL="3657600" algn="l" defTabSz="914400" rtl="0" eaLnBrk="1" latinLnBrk="1" hangingPunct="1">
                        <a:defRPr sz="1800" kern="1200">
                          <a:solidFill>
                            <a:schemeClr val="dk1"/>
                          </a:solidFill>
                          <a:latin typeface="맑은 고딕"/>
                        </a:defRPr>
                      </a:lvl9pPr>
                    </a:lstStyle>
                    <a:p>
                      <a:pPr algn="l" fontAlgn="ctr"/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전사 사업 전반의 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Value Chain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을 이해하고</a:t>
                      </a:r>
                      <a:r>
                        <a:rPr lang="en-US" altLang="ko-KR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, </a:t>
                      </a:r>
                      <a:r>
                        <a:rPr lang="ko-KR" altLang="en-US" sz="700" b="0" i="0" u="none" strike="noStrike" kern="12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사업 간 기능 및 사업 내 기능 간 연계성을 파악하여 관련 업무에 활용함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6" name="그룹 45"/>
          <p:cNvGrpSpPr/>
          <p:nvPr/>
        </p:nvGrpSpPr>
        <p:grpSpPr>
          <a:xfrm>
            <a:off x="6746789" y="2943832"/>
            <a:ext cx="693012" cy="128901"/>
            <a:chOff x="6746789" y="4344674"/>
            <a:chExt cx="693012" cy="128901"/>
          </a:xfrm>
        </p:grpSpPr>
        <p:sp>
          <p:nvSpPr>
            <p:cNvPr id="47" name="직사각형 46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48" name="이등변 삼각형 4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49" name="그룹 48"/>
          <p:cNvGrpSpPr/>
          <p:nvPr/>
        </p:nvGrpSpPr>
        <p:grpSpPr>
          <a:xfrm>
            <a:off x="6750906" y="3219802"/>
            <a:ext cx="693012" cy="128901"/>
            <a:chOff x="6746789" y="4344674"/>
            <a:chExt cx="693012" cy="128901"/>
          </a:xfrm>
        </p:grpSpPr>
        <p:sp>
          <p:nvSpPr>
            <p:cNvPr id="50" name="직사각형 4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1" name="이등변 삼각형 50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2" name="그룹 51"/>
          <p:cNvGrpSpPr/>
          <p:nvPr/>
        </p:nvGrpSpPr>
        <p:grpSpPr>
          <a:xfrm>
            <a:off x="6755022" y="3512248"/>
            <a:ext cx="693012" cy="128901"/>
            <a:chOff x="6746789" y="4344674"/>
            <a:chExt cx="693012" cy="128901"/>
          </a:xfrm>
        </p:grpSpPr>
        <p:sp>
          <p:nvSpPr>
            <p:cNvPr id="53" name="직사각형 5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4" name="이등변 삼각형 5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5" name="그룹 54"/>
          <p:cNvGrpSpPr/>
          <p:nvPr/>
        </p:nvGrpSpPr>
        <p:grpSpPr>
          <a:xfrm>
            <a:off x="6759138" y="3738790"/>
            <a:ext cx="693012" cy="128901"/>
            <a:chOff x="6746789" y="4344674"/>
            <a:chExt cx="693012" cy="128901"/>
          </a:xfrm>
        </p:grpSpPr>
        <p:sp>
          <p:nvSpPr>
            <p:cNvPr id="56" name="직사각형 5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57" name="이등변 삼각형 56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6755016" y="3924142"/>
            <a:ext cx="693012" cy="128901"/>
            <a:chOff x="6746789" y="4344674"/>
            <a:chExt cx="693012" cy="128901"/>
          </a:xfrm>
        </p:grpSpPr>
        <p:sp>
          <p:nvSpPr>
            <p:cNvPr id="63" name="직사각형 62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64" name="이등변 삼각형 63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66" name="그룹 65"/>
          <p:cNvGrpSpPr/>
          <p:nvPr/>
        </p:nvGrpSpPr>
        <p:grpSpPr>
          <a:xfrm>
            <a:off x="6759132" y="4093018"/>
            <a:ext cx="693012" cy="128901"/>
            <a:chOff x="6746789" y="4344674"/>
            <a:chExt cx="693012" cy="128901"/>
          </a:xfrm>
        </p:grpSpPr>
        <p:sp>
          <p:nvSpPr>
            <p:cNvPr id="69" name="직사각형 68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70" name="이등변 삼각형 6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71" name="타원 70"/>
          <p:cNvSpPr/>
          <p:nvPr/>
        </p:nvSpPr>
        <p:spPr>
          <a:xfrm>
            <a:off x="6618082" y="281279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직사각형 71"/>
          <p:cNvSpPr/>
          <p:nvPr/>
        </p:nvSpPr>
        <p:spPr>
          <a:xfrm>
            <a:off x="329150" y="1466895"/>
            <a:ext cx="7025351" cy="686165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324865" y="1485364"/>
            <a:ext cx="73449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 대상자</a:t>
            </a:r>
            <a:endParaRPr lang="en-US" altLang="ko-KR" sz="800" dirty="0" smtClean="0">
              <a:latin typeface="+mn-ea"/>
            </a:endParaRPr>
          </a:p>
        </p:txBody>
      </p:sp>
      <p:cxnSp>
        <p:nvCxnSpPr>
          <p:cNvPr id="74" name="직선 연결선 73"/>
          <p:cNvCxnSpPr/>
          <p:nvPr/>
        </p:nvCxnSpPr>
        <p:spPr>
          <a:xfrm>
            <a:off x="4827546" y="1524827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직선 연결선 74"/>
          <p:cNvCxnSpPr/>
          <p:nvPr/>
        </p:nvCxnSpPr>
        <p:spPr>
          <a:xfrm>
            <a:off x="2563513" y="1510316"/>
            <a:ext cx="0" cy="58530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6" name="Picture 2" descr="작성중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817" y="1767470"/>
            <a:ext cx="280911" cy="227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618901" y="1483115"/>
            <a:ext cx="49244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평가자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831909" y="1477175"/>
            <a:ext cx="87395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지난 평가 조회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790471" y="1711279"/>
            <a:ext cx="16417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dirty="0" smtClean="0">
                <a:latin typeface="+mn-ea"/>
              </a:rPr>
              <a:t>홍길동 </a:t>
            </a:r>
            <a:r>
              <a:rPr lang="en-US" altLang="ko-KR" sz="800" dirty="0" smtClean="0">
                <a:latin typeface="+mn-ea"/>
              </a:rPr>
              <a:t>PL (G3)</a:t>
            </a:r>
          </a:p>
          <a:p>
            <a:r>
              <a:rPr lang="en-US" altLang="ko-KR" sz="800" dirty="0">
                <a:latin typeface="+mn-ea"/>
              </a:rPr>
              <a:t>OOOOOO </a:t>
            </a:r>
            <a:r>
              <a:rPr lang="ko-KR" altLang="en-US" sz="800" smtClean="0">
                <a:latin typeface="+mn-ea"/>
              </a:rPr>
              <a:t>실 </a:t>
            </a:r>
            <a:r>
              <a:rPr lang="en-US" altLang="ko-KR" sz="800" dirty="0">
                <a:latin typeface="+mn-ea"/>
              </a:rPr>
              <a:t>/ OOOOOO </a:t>
            </a:r>
            <a:r>
              <a:rPr lang="ko-KR" altLang="en-US" sz="800" smtClean="0">
                <a:latin typeface="+mn-ea"/>
              </a:rPr>
              <a:t>그룹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623224" y="1659682"/>
            <a:ext cx="21242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 1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 smtClean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en-US" altLang="ko-KR" sz="800" dirty="0" smtClean="0">
                <a:latin typeface="+mn-ea"/>
              </a:rPr>
              <a:t> 2</a:t>
            </a:r>
            <a:r>
              <a:rPr lang="ko-KR" altLang="en-US" sz="800" smtClean="0">
                <a:latin typeface="+mn-ea"/>
              </a:rPr>
              <a:t>차 평가자 </a:t>
            </a:r>
            <a:r>
              <a:rPr lang="en-US" altLang="ko-KR" sz="800" dirty="0">
                <a:latin typeface="+mn-ea"/>
              </a:rPr>
              <a:t>: 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 smtClean="0">
              <a:latin typeface="+mn-ea"/>
            </a:endParaRPr>
          </a:p>
          <a:p>
            <a:r>
              <a:rPr lang="ko-KR" altLang="en-US" sz="800" dirty="0" smtClean="0">
                <a:latin typeface="+mn-ea"/>
              </a:rPr>
              <a:t>최종 평가자 </a:t>
            </a:r>
            <a:r>
              <a:rPr lang="en-US" altLang="ko-KR" sz="800" dirty="0" smtClean="0">
                <a:latin typeface="+mn-ea"/>
              </a:rPr>
              <a:t>: </a:t>
            </a:r>
            <a:r>
              <a:rPr lang="en-US" altLang="ko-KR" sz="800" dirty="0">
                <a:latin typeface="+mn-ea"/>
              </a:rPr>
              <a:t>OOO PL / OOOOOOO </a:t>
            </a:r>
            <a:r>
              <a:rPr lang="ko-KR" altLang="en-US" sz="800" smtClean="0">
                <a:latin typeface="+mn-ea"/>
              </a:rPr>
              <a:t>그룹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91" name="표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5759802"/>
              </p:ext>
            </p:extLst>
          </p:nvPr>
        </p:nvGraphicFramePr>
        <p:xfrm>
          <a:off x="4943474" y="1693789"/>
          <a:ext cx="2331708" cy="4081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82927">
                  <a:extLst>
                    <a:ext uri="{9D8B030D-6E8A-4147-A177-3AD203B41FA5}">
                      <a16:colId xmlns="" xmlns:a16="http://schemas.microsoft.com/office/drawing/2014/main" val="3131571910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126747068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1962116796"/>
                    </a:ext>
                  </a:extLst>
                </a:gridCol>
                <a:gridCol w="582927">
                  <a:extLst>
                    <a:ext uri="{9D8B030D-6E8A-4147-A177-3AD203B41FA5}">
                      <a16:colId xmlns="" xmlns:a16="http://schemas.microsoft.com/office/drawing/2014/main" val="398891839"/>
                    </a:ext>
                  </a:extLst>
                </a:gridCol>
              </a:tblGrid>
              <a:tr h="136061">
                <a:tc>
                  <a:txBody>
                    <a:bodyPr/>
                    <a:lstStyle/>
                    <a:p>
                      <a:pPr algn="ctr" latinLnBrk="1"/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2020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2019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2018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996497157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업적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E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904138891"/>
                  </a:ext>
                </a:extLst>
              </a:tr>
              <a:tr h="13606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역량</a:t>
                      </a:r>
                    </a:p>
                  </a:txBody>
                  <a:tcPr marL="36000" marR="3600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G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600" b="1" dirty="0">
                          <a:solidFill>
                            <a:schemeClr val="tx1"/>
                          </a:solidFill>
                          <a:latin typeface="나눔스퀘어" panose="020B0600000101010101" pitchFamily="50" charset="-127"/>
                          <a:ea typeface="나눔스퀘어" panose="020B0600000101010101" pitchFamily="50" charset="-127"/>
                        </a:rPr>
                        <a:t>O</a:t>
                      </a:r>
                      <a:endParaRPr lang="ko-KR" altLang="en-US" sz="600" b="1" dirty="0">
                        <a:solidFill>
                          <a:schemeClr val="tx1"/>
                        </a:solidFill>
                        <a:latin typeface="나눔스퀘어" panose="020B0600000101010101" pitchFamily="50" charset="-127"/>
                        <a:ea typeface="나눔스퀘어" panose="020B0600000101010101" pitchFamily="50" charset="-127"/>
                      </a:endParaRPr>
                    </a:p>
                  </a:txBody>
                  <a:tcPr marL="36000" marR="36000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825569509"/>
                  </a:ext>
                </a:extLst>
              </a:tr>
            </a:tbl>
          </a:graphicData>
        </a:graphic>
      </p:graphicFrame>
      <p:sp>
        <p:nvSpPr>
          <p:cNvPr id="92" name="TextBox 91"/>
          <p:cNvSpPr txBox="1"/>
          <p:nvPr/>
        </p:nvSpPr>
        <p:spPr>
          <a:xfrm>
            <a:off x="287792" y="1168206"/>
            <a:ext cx="742511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[ </a:t>
            </a:r>
            <a:r>
              <a:rPr lang="ko-KR" altLang="en-US" sz="800" b="1" smtClean="0">
                <a:latin typeface="+mn-ea"/>
              </a:rPr>
              <a:t>역량평가 </a:t>
            </a:r>
            <a:r>
              <a:rPr lang="en-US" altLang="ko-KR" sz="800" b="1" dirty="0" smtClean="0">
                <a:latin typeface="+mn-ea"/>
              </a:rPr>
              <a:t>]</a:t>
            </a:r>
          </a:p>
        </p:txBody>
      </p:sp>
      <p:sp>
        <p:nvSpPr>
          <p:cNvPr id="93" name="모서리가 둥근 직사각형 92"/>
          <p:cNvSpPr/>
          <p:nvPr/>
        </p:nvSpPr>
        <p:spPr>
          <a:xfrm>
            <a:off x="5682340" y="1229229"/>
            <a:ext cx="433016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파일첨부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모서리가 둥근 직사각형 93"/>
          <p:cNvSpPr/>
          <p:nvPr/>
        </p:nvSpPr>
        <p:spPr>
          <a:xfrm>
            <a:off x="6173900" y="1229229"/>
            <a:ext cx="39600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임시저장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모서리가 둥근 직사각형 94"/>
          <p:cNvSpPr/>
          <p:nvPr/>
        </p:nvSpPr>
        <p:spPr>
          <a:xfrm>
            <a:off x="6636006" y="1228505"/>
            <a:ext cx="681005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평가저장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모서리가 둥근 직사각형 95"/>
          <p:cNvSpPr/>
          <p:nvPr/>
        </p:nvSpPr>
        <p:spPr>
          <a:xfrm>
            <a:off x="5364241" y="1228505"/>
            <a:ext cx="270440" cy="156881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ko-KR" altLang="en-US" sz="600" b="1" kern="0" dirty="0" smtClean="0">
                <a:solidFill>
                  <a:schemeClr val="bg1">
                    <a:lumMod val="50000"/>
                  </a:schemeClr>
                </a:solidFill>
                <a:latin typeface="맑은 고딕" pitchFamily="50" charset="-127"/>
                <a:ea typeface="맑은 고딕" pitchFamily="50" charset="-127"/>
              </a:rPr>
              <a:t>인쇄</a:t>
            </a:r>
            <a:endParaRPr kumimoji="0" lang="ko-KR" altLang="en-US" sz="600" b="1" i="0" u="none" strike="noStrike" kern="0" cap="none" spc="0" normalizeH="0" baseline="0" noProof="0" dirty="0" smtClean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9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8064315"/>
              </p:ext>
            </p:extLst>
          </p:nvPr>
        </p:nvGraphicFramePr>
        <p:xfrm>
          <a:off x="7709483" y="864986"/>
          <a:ext cx="2130803" cy="5240572"/>
        </p:xfrm>
        <a:graphic>
          <a:graphicData uri="http://schemas.openxmlformats.org/drawingml/2006/table">
            <a:tbl>
              <a:tblPr/>
              <a:tblGrid>
                <a:gridCol w="229119"/>
                <a:gridCol w="1901684"/>
              </a:tblGrid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전문역량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374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ko-KR" altLang="en-US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행동역량 자기평가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List Box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xceed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eet Requirement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eed Improvement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</a:t>
                      </a:r>
                      <a:r>
                        <a:rPr lang="en-US" altLang="ko-KR" sz="800" b="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nsatisfactory</a:t>
                      </a: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69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96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58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219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1299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7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72000" marR="0" lvl="0" indent="-72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ko-KR" altLang="en-US" sz="800" b="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0" marR="72000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9" name="직사각형 58"/>
          <p:cNvSpPr/>
          <p:nvPr/>
        </p:nvSpPr>
        <p:spPr>
          <a:xfrm>
            <a:off x="148281" y="1099724"/>
            <a:ext cx="7484822" cy="5498783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 flipH="1" flipV="1">
            <a:off x="7498299" y="1122739"/>
            <a:ext cx="17299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latin typeface="+mn-ea"/>
              </a:rPr>
              <a:t>X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359886" y="2193228"/>
            <a:ext cx="67518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>
                <a:solidFill>
                  <a:srgbClr val="FF0000"/>
                </a:solidFill>
                <a:latin typeface="+mn-ea"/>
              </a:rPr>
              <a:t>•</a:t>
            </a:r>
            <a:r>
              <a:rPr lang="ko-KR" altLang="en-US" sz="800" smtClean="0">
                <a:latin typeface="+mn-ea"/>
              </a:rPr>
              <a:t> 역량평가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12286" y="2428008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전문역량</a:t>
            </a:r>
            <a:endParaRPr lang="ko-KR" altLang="en-US" sz="800" dirty="0" smtClean="0">
              <a:latin typeface="+mn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512286" y="4330217"/>
            <a:ext cx="67358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n-ea"/>
              </a:rPr>
              <a:t>- </a:t>
            </a:r>
            <a:r>
              <a:rPr lang="ko-KR" altLang="en-US" sz="800" smtClean="0">
                <a:latin typeface="+mn-ea"/>
              </a:rPr>
              <a:t>행동역량</a:t>
            </a:r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79" name="표 7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2907546"/>
              </p:ext>
            </p:extLst>
          </p:nvPr>
        </p:nvGraphicFramePr>
        <p:xfrm>
          <a:off x="386470" y="4543057"/>
          <a:ext cx="7102064" cy="178226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371898"/>
                <a:gridCol w="4934532"/>
                <a:gridCol w="795634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전문역량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/>
                        <a:t>역량정의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/>
                        <a:t>TDS 1</a:t>
                      </a:r>
                      <a:r>
                        <a:rPr lang="en-US" altLang="ko-KR" sz="700" baseline="30000" dirty="0" smtClean="0"/>
                        <a:t>ST</a:t>
                      </a:r>
                      <a:endParaRPr lang="ko-KR" altLang="en-US" sz="700" dirty="0"/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문제해결력</a:t>
                      </a:r>
                      <a:endParaRPr lang="ko-KR" altLang="en-US" sz="700" b="1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문제의 본질을 정확히 이해하고 문제와 관련된 질문들에 기반한 가설을 수립하고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팩트 분석에 근간하여 대안과 해결책을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성과 창출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도전적인 목표를 설정하고 끈기와 치열함을 기반으로 끝까지 완결적으로 결과를 도출하는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커뮤니케이션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다양한 의견에 대해 존중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경청하고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전달하고 하는 메시지를 명확하고 구체적으로 전달하여 이해관계자의 공감을 이끌어낼 수 있는 소통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 지향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관점에서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Pain Point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고객의 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Needs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충족하기 위한 다양한 방안을 적시에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통찰력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시장과 고객을 세밀하게 관찰하여 환경 변화를 빠르게 파악하고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기회 및 위협 요소를 분석하여 시장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사업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고객에 맞는 적절한 전략을 제시할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영향력</a:t>
                      </a:r>
                      <a:r>
                        <a:rPr lang="en-US" altLang="ko-KR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협상력</a:t>
                      </a: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>
                        <a:lnSpc>
                          <a:spcPct val="110000"/>
                        </a:lnSpc>
                        <a:spcAft>
                          <a:spcPts val="300"/>
                        </a:spcAft>
                      </a:pP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자신보다는 상대방의 입장에서 바라보고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전문성과 네트워크 등을 활용하여 타인의 행동을 개선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변화시키거나</a:t>
                      </a:r>
                      <a:r>
                        <a:rPr lang="en-US" altLang="ko-KR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700" b="1" i="0" u="none" strike="noStrike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상호이익이 되는 최적의 대안을 확보할 수 있는 역량</a:t>
                      </a:r>
                      <a:endParaRPr lang="ko-KR" altLang="en-US" sz="700" b="0" i="0" u="none" strike="noStrike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700" b="0" i="0" u="none" strike="noStrike" kern="12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+mn-cs"/>
                      </a:endParaRPr>
                    </a:p>
                  </a:txBody>
                  <a:tcPr marL="36000" marR="36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80" name="그룹 79"/>
          <p:cNvGrpSpPr/>
          <p:nvPr/>
        </p:nvGrpSpPr>
        <p:grpSpPr>
          <a:xfrm>
            <a:off x="6746789" y="4822062"/>
            <a:ext cx="693012" cy="128901"/>
            <a:chOff x="6746789" y="4344674"/>
            <a:chExt cx="693012" cy="128901"/>
          </a:xfrm>
        </p:grpSpPr>
        <p:sp>
          <p:nvSpPr>
            <p:cNvPr id="82" name="직사각형 8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3" name="이등변 삼각형 8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4" name="그룹 83"/>
          <p:cNvGrpSpPr/>
          <p:nvPr/>
        </p:nvGrpSpPr>
        <p:grpSpPr>
          <a:xfrm>
            <a:off x="6750906" y="5075172"/>
            <a:ext cx="693012" cy="128901"/>
            <a:chOff x="6746789" y="4344674"/>
            <a:chExt cx="693012" cy="128901"/>
          </a:xfrm>
        </p:grpSpPr>
        <p:sp>
          <p:nvSpPr>
            <p:cNvPr id="86" name="직사각형 85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88" name="이등변 삼각형 87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89" name="그룹 88"/>
          <p:cNvGrpSpPr/>
          <p:nvPr/>
        </p:nvGrpSpPr>
        <p:grpSpPr>
          <a:xfrm>
            <a:off x="6755022" y="5306658"/>
            <a:ext cx="693012" cy="128901"/>
            <a:chOff x="6746789" y="4344674"/>
            <a:chExt cx="693012" cy="128901"/>
          </a:xfrm>
        </p:grpSpPr>
        <p:sp>
          <p:nvSpPr>
            <p:cNvPr id="90" name="직사각형 89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0" name="이등변 삼각형 99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1" name="그룹 100"/>
          <p:cNvGrpSpPr/>
          <p:nvPr/>
        </p:nvGrpSpPr>
        <p:grpSpPr>
          <a:xfrm>
            <a:off x="6759138" y="5548440"/>
            <a:ext cx="693012" cy="128901"/>
            <a:chOff x="6746789" y="4344674"/>
            <a:chExt cx="693012" cy="128901"/>
          </a:xfrm>
        </p:grpSpPr>
        <p:sp>
          <p:nvSpPr>
            <p:cNvPr id="102" name="직사각형 101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3" name="이등변 삼각형 102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4" name="그룹 103"/>
          <p:cNvGrpSpPr/>
          <p:nvPr/>
        </p:nvGrpSpPr>
        <p:grpSpPr>
          <a:xfrm>
            <a:off x="6755016" y="5794752"/>
            <a:ext cx="693012" cy="128901"/>
            <a:chOff x="6746789" y="4344674"/>
            <a:chExt cx="693012" cy="128901"/>
          </a:xfrm>
        </p:grpSpPr>
        <p:sp>
          <p:nvSpPr>
            <p:cNvPr id="105" name="직사각형 104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6" name="이등변 삼각형 105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107" name="그룹 106"/>
          <p:cNvGrpSpPr/>
          <p:nvPr/>
        </p:nvGrpSpPr>
        <p:grpSpPr>
          <a:xfrm>
            <a:off x="6759132" y="6100788"/>
            <a:ext cx="693012" cy="128901"/>
            <a:chOff x="6746789" y="4344674"/>
            <a:chExt cx="693012" cy="128901"/>
          </a:xfrm>
        </p:grpSpPr>
        <p:sp>
          <p:nvSpPr>
            <p:cNvPr id="108" name="직사각형 107"/>
            <p:cNvSpPr/>
            <p:nvPr/>
          </p:nvSpPr>
          <p:spPr>
            <a:xfrm>
              <a:off x="6746789" y="4344674"/>
              <a:ext cx="693012" cy="128901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r>
                <a:rPr lang="ko-KR" altLang="en-US" sz="700" b="1" kern="0" dirty="0" smtClean="0">
                  <a:latin typeface="맑은 고딕" pitchFamily="50" charset="-127"/>
                  <a:ea typeface="맑은 고딕" pitchFamily="50" charset="-127"/>
                </a:rPr>
                <a:t>    선택  </a:t>
              </a:r>
              <a:endParaRPr kumimoji="0" lang="ko-KR" altLang="en-US" sz="700" b="1" i="0" u="none" strike="noStrike" kern="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</a:endParaRPr>
            </a:p>
          </p:txBody>
        </p:sp>
        <p:sp>
          <p:nvSpPr>
            <p:cNvPr id="109" name="이등변 삼각형 108"/>
            <p:cNvSpPr/>
            <p:nvPr/>
          </p:nvSpPr>
          <p:spPr>
            <a:xfrm rot="10800000">
              <a:off x="7240879" y="4371421"/>
              <a:ext cx="88999" cy="63407"/>
            </a:xfrm>
            <a:prstGeom prst="triangle">
              <a:avLst/>
            </a:prstGeom>
            <a:solidFill>
              <a:schemeClr val="tx1"/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110" name="타원 109"/>
          <p:cNvSpPr/>
          <p:nvPr/>
        </p:nvSpPr>
        <p:spPr>
          <a:xfrm>
            <a:off x="6618082" y="46910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dirty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2907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175" cap="flat" cmpd="sng" algn="ctr">
          <a:solidFill>
            <a:schemeClr val="tx1"/>
          </a:solidFill>
          <a:prstDash val="solid"/>
        </a:ln>
        <a:effectLst/>
      </a:spPr>
      <a:bodyPr lIns="0" tIns="0" rIns="0" bIns="0" rtlCol="0" anchor="ctr"/>
      <a:lstStyle>
        <a:defPPr marL="0" marR="0" indent="0" algn="ctr" defTabSz="914400" eaLnBrk="1" fontAlgn="auto" latinLnBrk="0" hangingPunct="1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700" b="1" i="0" u="none" strike="noStrike" kern="0" cap="none" spc="0" normalizeH="0" baseline="0" noProof="0" smtClean="0">
            <a:ln>
              <a:noFill/>
            </a:ln>
            <a:solidFill>
              <a:sysClr val="window" lastClr="FFFFFF"/>
            </a:solidFill>
            <a:effectLst/>
            <a:uLnTx/>
            <a:uFillTx/>
            <a:latin typeface="맑은 고딕" pitchFamily="50" charset="-127"/>
            <a:ea typeface="맑은 고딕" pitchFamily="50" charset="-127"/>
            <a:cs typeface="+mn-cs"/>
          </a:defRPr>
        </a:defPPr>
      </a:lstStyle>
    </a:spDef>
    <a:lnDef>
      <a:spPr>
        <a:ln>
          <a:solidFill>
            <a:schemeClr val="bg1">
              <a:lumMod val="50000"/>
            </a:schemeClr>
          </a:solidFill>
          <a:headEnd type="none" w="med" len="med"/>
          <a:tailEnd type="non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800" dirty="0" smtClean="0">
            <a:latin typeface="+mn-ea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5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43769</TotalTime>
  <Pages>166</Pages>
  <Words>19125</Words>
  <Characters>0</Characters>
  <Application>Microsoft Office PowerPoint</Application>
  <DocSecurity>0</DocSecurity>
  <PresentationFormat>A4 용지(210x297mm)</PresentationFormat>
  <Lines>0</Lines>
  <Paragraphs>6395</Paragraphs>
  <Slides>82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10</vt:i4>
      </vt:variant>
      <vt:variant>
        <vt:lpstr>테마</vt:lpstr>
      </vt:variant>
      <vt:variant>
        <vt:i4>8</vt:i4>
      </vt:variant>
      <vt:variant>
        <vt:lpstr>슬라이드 제목</vt:lpstr>
      </vt:variant>
      <vt:variant>
        <vt:i4>82</vt:i4>
      </vt:variant>
    </vt:vector>
  </HeadingPairs>
  <TitlesOfParts>
    <vt:vector size="100" baseType="lpstr">
      <vt:lpstr>HY견고딕</vt:lpstr>
      <vt:lpstr>나눔스퀘어</vt:lpstr>
      <vt:lpstr>맑은 고딕</vt:lpstr>
      <vt:lpstr>바탕</vt:lpstr>
      <vt:lpstr>Arial</vt:lpstr>
      <vt:lpstr>Calibri</vt:lpstr>
      <vt:lpstr>Segoe UI</vt:lpstr>
      <vt:lpstr>Tahoma</vt:lpstr>
      <vt:lpstr>Times New Roman</vt:lpstr>
      <vt:lpstr>Wingdings</vt:lpstr>
      <vt:lpstr>1_Office 테마</vt:lpstr>
      <vt:lpstr>1_디자인 사용자 지정</vt:lpstr>
      <vt:lpstr>2_디자인 사용자 지정</vt:lpstr>
      <vt:lpstr>3_디자인 사용자 지정</vt:lpstr>
      <vt:lpstr>Office 테마</vt:lpstr>
      <vt:lpstr>디자인 사용자 지정</vt:lpstr>
      <vt:lpstr>4_디자인 사용자 지정</vt:lpstr>
      <vt:lpstr>5_디자인 사용자 지정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CharactersWithSpaces>0</CharactersWithSpaces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이 낙훈</cp:lastModifiedBy>
  <cp:revision>1667</cp:revision>
  <cp:lastPrinted>2021-11-30T05:02:00Z</cp:lastPrinted>
  <dcterms:modified xsi:type="dcterms:W3CDTF">2021-11-30T09:31:26Z</dcterms:modified>
</cp:coreProperties>
</file>