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4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5.xml" ContentType="application/vnd.openxmlformats-officedocument.theme+xml"/>
  <Override PartName="/ppt/slideLayouts/slideLayout14.xml" ContentType="application/vnd.openxmlformats-officedocument.presentationml.slideLayout+xml"/>
  <Override PartName="/ppt/theme/theme6.xml" ContentType="application/vnd.openxmlformats-officedocument.theme+xml"/>
  <Override PartName="/ppt/slideLayouts/slideLayout15.xml" ContentType="application/vnd.openxmlformats-officedocument.presentationml.slideLayout+xml"/>
  <Override PartName="/ppt/theme/theme7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80" r:id="rId1"/>
    <p:sldMasterId id="2147483781" r:id="rId2"/>
    <p:sldMasterId id="2147483782" r:id="rId3"/>
    <p:sldMasterId id="2147483783" r:id="rId4"/>
    <p:sldMasterId id="2147483784" r:id="rId5"/>
    <p:sldMasterId id="2147483785" r:id="rId6"/>
    <p:sldMasterId id="2147483786" r:id="rId7"/>
    <p:sldMasterId id="2147483793" r:id="rId8"/>
  </p:sldMasterIdLst>
  <p:notesMasterIdLst>
    <p:notesMasterId r:id="rId135"/>
  </p:notesMasterIdLst>
  <p:handoutMasterIdLst>
    <p:handoutMasterId r:id="rId136"/>
  </p:handoutMasterIdLst>
  <p:sldIdLst>
    <p:sldId id="425" r:id="rId9"/>
    <p:sldId id="583" r:id="rId10"/>
    <p:sldId id="973" r:id="rId11"/>
    <p:sldId id="1431" r:id="rId12"/>
    <p:sldId id="1434" r:id="rId13"/>
    <p:sldId id="1440" r:id="rId14"/>
    <p:sldId id="1522" r:id="rId15"/>
    <p:sldId id="1435" r:id="rId16"/>
    <p:sldId id="1548" r:id="rId17"/>
    <p:sldId id="1446" r:id="rId18"/>
    <p:sldId id="1523" r:id="rId19"/>
    <p:sldId id="1450" r:id="rId20"/>
    <p:sldId id="1527" r:id="rId21"/>
    <p:sldId id="1528" r:id="rId22"/>
    <p:sldId id="1550" r:id="rId23"/>
    <p:sldId id="1551" r:id="rId24"/>
    <p:sldId id="1552" r:id="rId25"/>
    <p:sldId id="1553" r:id="rId26"/>
    <p:sldId id="1561" r:id="rId27"/>
    <p:sldId id="1562" r:id="rId28"/>
    <p:sldId id="1556" r:id="rId29"/>
    <p:sldId id="1557" r:id="rId30"/>
    <p:sldId id="1558" r:id="rId31"/>
    <p:sldId id="1563" r:id="rId32"/>
    <p:sldId id="1559" r:id="rId33"/>
    <p:sldId id="1560" r:id="rId34"/>
    <p:sldId id="1428" r:id="rId35"/>
    <p:sldId id="1454" r:id="rId36"/>
    <p:sldId id="1455" r:id="rId37"/>
    <p:sldId id="1459" r:id="rId38"/>
    <p:sldId id="1460" r:id="rId39"/>
    <p:sldId id="1464" r:id="rId40"/>
    <p:sldId id="1465" r:id="rId41"/>
    <p:sldId id="1468" r:id="rId42"/>
    <p:sldId id="1469" r:id="rId43"/>
    <p:sldId id="1470" r:id="rId44"/>
    <p:sldId id="1564" r:id="rId45"/>
    <p:sldId id="1565" r:id="rId46"/>
    <p:sldId id="1566" r:id="rId47"/>
    <p:sldId id="1567" r:id="rId48"/>
    <p:sldId id="1568" r:id="rId49"/>
    <p:sldId id="1569" r:id="rId50"/>
    <p:sldId id="1570" r:id="rId51"/>
    <p:sldId id="1577" r:id="rId52"/>
    <p:sldId id="1578" r:id="rId53"/>
    <p:sldId id="1573" r:id="rId54"/>
    <p:sldId id="1574" r:id="rId55"/>
    <p:sldId id="1575" r:id="rId56"/>
    <p:sldId id="1487" r:id="rId57"/>
    <p:sldId id="1481" r:id="rId58"/>
    <p:sldId id="1485" r:id="rId59"/>
    <p:sldId id="1579" r:id="rId60"/>
    <p:sldId id="1580" r:id="rId61"/>
    <p:sldId id="1581" r:id="rId62"/>
    <p:sldId id="1486" r:id="rId63"/>
    <p:sldId id="1385" r:id="rId64"/>
    <p:sldId id="1387" r:id="rId65"/>
    <p:sldId id="1496" r:id="rId66"/>
    <p:sldId id="1497" r:id="rId67"/>
    <p:sldId id="1388" r:id="rId68"/>
    <p:sldId id="1586" r:id="rId69"/>
    <p:sldId id="1535" r:id="rId70"/>
    <p:sldId id="1498" r:id="rId71"/>
    <p:sldId id="1392" r:id="rId72"/>
    <p:sldId id="1393" r:id="rId73"/>
    <p:sldId id="1499" r:id="rId74"/>
    <p:sldId id="1396" r:id="rId75"/>
    <p:sldId id="1397" r:id="rId76"/>
    <p:sldId id="1419" r:id="rId77"/>
    <p:sldId id="1420" r:id="rId78"/>
    <p:sldId id="1601" r:id="rId79"/>
    <p:sldId id="1602" r:id="rId80"/>
    <p:sldId id="1603" r:id="rId81"/>
    <p:sldId id="1604" r:id="rId82"/>
    <p:sldId id="1411" r:id="rId83"/>
    <p:sldId id="1592" r:id="rId84"/>
    <p:sldId id="1595" r:id="rId85"/>
    <p:sldId id="1594" r:id="rId86"/>
    <p:sldId id="1593" r:id="rId87"/>
    <p:sldId id="1597" r:id="rId88"/>
    <p:sldId id="1500" r:id="rId89"/>
    <p:sldId id="1408" r:id="rId90"/>
    <p:sldId id="1409" r:id="rId91"/>
    <p:sldId id="1422" r:id="rId92"/>
    <p:sldId id="1423" r:id="rId93"/>
    <p:sldId id="1416" r:id="rId94"/>
    <p:sldId id="1501" r:id="rId95"/>
    <p:sldId id="1413" r:id="rId96"/>
    <p:sldId id="1414" r:id="rId97"/>
    <p:sldId id="1475" r:id="rId98"/>
    <p:sldId id="1476" r:id="rId99"/>
    <p:sldId id="1494" r:id="rId100"/>
    <p:sldId id="1490" r:id="rId101"/>
    <p:sldId id="1491" r:id="rId102"/>
    <p:sldId id="1505" r:id="rId103"/>
    <p:sldId id="1503" r:id="rId104"/>
    <p:sldId id="1504" r:id="rId105"/>
    <p:sldId id="1506" r:id="rId106"/>
    <p:sldId id="1507" r:id="rId107"/>
    <p:sldId id="1508" r:id="rId108"/>
    <p:sldId id="1509" r:id="rId109"/>
    <p:sldId id="1583" r:id="rId110"/>
    <p:sldId id="1584" r:id="rId111"/>
    <p:sldId id="1585" r:id="rId112"/>
    <p:sldId id="1510" r:id="rId113"/>
    <p:sldId id="1513" r:id="rId114"/>
    <p:sldId id="1515" r:id="rId115"/>
    <p:sldId id="1516" r:id="rId116"/>
    <p:sldId id="1512" r:id="rId117"/>
    <p:sldId id="1517" r:id="rId118"/>
    <p:sldId id="1511" r:id="rId119"/>
    <p:sldId id="1518" r:id="rId120"/>
    <p:sldId id="1519" r:id="rId121"/>
    <p:sldId id="1536" r:id="rId122"/>
    <p:sldId id="1539" r:id="rId123"/>
    <p:sldId id="1540" r:id="rId124"/>
    <p:sldId id="1541" r:id="rId125"/>
    <p:sldId id="1544" r:id="rId126"/>
    <p:sldId id="1543" r:id="rId127"/>
    <p:sldId id="1542" r:id="rId128"/>
    <p:sldId id="1547" r:id="rId129"/>
    <p:sldId id="1587" r:id="rId130"/>
    <p:sldId id="1608" r:id="rId131"/>
    <p:sldId id="1609" r:id="rId132"/>
    <p:sldId id="1610" r:id="rId133"/>
    <p:sldId id="1611" r:id="rId134"/>
  </p:sldIdLst>
  <p:sldSz cx="9906000" cy="6858000" type="A4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5" pos="6240" userDrawn="1">
          <p15:clr>
            <a:srgbClr val="A4A3A4"/>
          </p15:clr>
        </p15:guide>
        <p15:guide id="41" orient="horz" pos="391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pos="1258" userDrawn="1">
          <p15:clr>
            <a:srgbClr val="A4A3A4"/>
          </p15:clr>
        </p15:guide>
        <p15:guide id="2" pos="4093" userDrawn="1">
          <p15:clr>
            <a:srgbClr val="A4A3A4"/>
          </p15:clr>
        </p15:guide>
        <p15:guide id="3" orient="horz" pos="2158" userDrawn="1">
          <p15:clr>
            <a:srgbClr val="A4A3A4"/>
          </p15:clr>
        </p15:guide>
        <p15:guide id="4" orient="horz" pos="109" userDrawn="1">
          <p15:clr>
            <a:srgbClr val="A4A3A4"/>
          </p15:clr>
        </p15:guide>
        <p15:guide id="5" orient="horz" pos="2264" userDrawn="1">
          <p15:clr>
            <a:srgbClr val="A4A3A4"/>
          </p15:clr>
        </p15:guide>
        <p15:guide id="6" orient="horz" pos="820" userDrawn="1">
          <p15:clr>
            <a:srgbClr val="A4A3A4"/>
          </p15:clr>
        </p15:guide>
        <p15:guide id="7" orient="horz" pos="389" userDrawn="1">
          <p15:clr>
            <a:srgbClr val="A4A3A4"/>
          </p15:clr>
        </p15:guide>
        <p15:guide id="8" orient="horz" pos="247" userDrawn="1">
          <p15:clr>
            <a:srgbClr val="A4A3A4"/>
          </p15:clr>
        </p15:guide>
        <p15:guide id="9" pos="3123" userDrawn="1">
          <p15:clr>
            <a:srgbClr val="A4A3A4"/>
          </p15:clr>
        </p15:guide>
        <p15:guide id="10" pos="5860" userDrawn="1">
          <p15:clr>
            <a:srgbClr val="A4A3A4"/>
          </p15:clr>
        </p15:guide>
        <p15:guide id="11" pos="6069" userDrawn="1">
          <p15:clr>
            <a:srgbClr val="A4A3A4"/>
          </p15:clr>
        </p15:guide>
        <p15:guide id="12" orient="horz" pos="1690" userDrawn="1">
          <p15:clr>
            <a:srgbClr val="A4A3A4"/>
          </p15:clr>
        </p15:guide>
        <p15:guide id="13" orient="horz" pos="1273" userDrawn="1">
          <p15:clr>
            <a:srgbClr val="A4A3A4"/>
          </p15:clr>
        </p15:guide>
        <p15:guide id="14" orient="horz" pos="2468" userDrawn="1">
          <p15:clr>
            <a:srgbClr val="A4A3A4"/>
          </p15:clr>
        </p15:guide>
        <p15:guide id="15" orient="horz" pos="26" userDrawn="1">
          <p15:clr>
            <a:srgbClr val="A4A3A4"/>
          </p15:clr>
        </p15:guide>
        <p15:guide id="16" orient="horz" pos="242" userDrawn="1">
          <p15:clr>
            <a:srgbClr val="A4A3A4"/>
          </p15:clr>
        </p15:guide>
        <p15:guide id="17" orient="horz" pos="3100" userDrawn="1">
          <p15:clr>
            <a:srgbClr val="A4A3A4"/>
          </p15:clr>
        </p15:guide>
        <p15:guide id="18" orient="horz" pos="3972" userDrawn="1">
          <p15:clr>
            <a:srgbClr val="A4A3A4"/>
          </p15:clr>
        </p15:guide>
        <p15:guide id="19" orient="horz" pos="4039" userDrawn="1">
          <p15:clr>
            <a:srgbClr val="A4A3A4"/>
          </p15:clr>
        </p15:guide>
        <p15:guide id="20" pos="3716" userDrawn="1">
          <p15:clr>
            <a:srgbClr val="A4A3A4"/>
          </p15:clr>
        </p15:guide>
        <p15:guide id="21" pos="3408" userDrawn="1">
          <p15:clr>
            <a:srgbClr val="A4A3A4"/>
          </p15:clr>
        </p15:guide>
        <p15:guide id="22" orient="horz" pos="49" userDrawn="1">
          <p15:clr>
            <a:srgbClr val="A4A3A4"/>
          </p15:clr>
        </p15:guide>
        <p15:guide id="23" orient="horz" pos="265" userDrawn="1">
          <p15:clr>
            <a:srgbClr val="A4A3A4"/>
          </p15:clr>
        </p15:guide>
        <p15:guide id="24" orient="horz" pos="162" userDrawn="1">
          <p15:clr>
            <a:srgbClr val="A4A3A4"/>
          </p15:clr>
        </p15:guide>
        <p15:guide id="25" orient="horz" pos="979" userDrawn="1">
          <p15:clr>
            <a:srgbClr val="A4A3A4"/>
          </p15:clr>
        </p15:guide>
        <p15:guide id="26" pos="1372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5050"/>
    <a:srgbClr val="FFCC66"/>
    <a:srgbClr val="9933FF"/>
    <a:srgbClr val="7F7F7F"/>
    <a:srgbClr val="00B0F0"/>
    <a:srgbClr val="FF9900"/>
    <a:srgbClr val="CC00CC"/>
    <a:srgbClr val="FF9999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보통 스타일 2 - 강조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보통 스타일 2 - 강조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307" autoAdjust="0"/>
    <p:restoredTop sz="96429" autoAdjust="0"/>
  </p:normalViewPr>
  <p:slideViewPr>
    <p:cSldViewPr snapToGrid="0" snapToObjects="1">
      <p:cViewPr varScale="1">
        <p:scale>
          <a:sx n="116" d="100"/>
          <a:sy n="116" d="100"/>
        </p:scale>
        <p:origin x="1608" y="108"/>
      </p:cViewPr>
      <p:guideLst>
        <p:guide pos="6240"/>
        <p:guide orient="horz" pos="391"/>
      </p:guideLst>
    </p:cSldViewPr>
  </p:slideViewPr>
  <p:notesTextViewPr>
    <p:cViewPr>
      <p:scale>
        <a:sx n="75" d="100"/>
        <a:sy n="75" d="100"/>
      </p:scale>
      <p:origin x="0" y="0"/>
    </p:cViewPr>
  </p:notesTextViewPr>
  <p:notesViewPr>
    <p:cSldViewPr snapToGrid="0" snapToObjects="1">
      <p:cViewPr varScale="1">
        <p:scale>
          <a:sx n="85" d="100"/>
          <a:sy n="85" d="100"/>
        </p:scale>
        <p:origin x="3906" y="102"/>
      </p:cViewPr>
      <p:guideLst>
        <p:guide pos="1258"/>
        <p:guide pos="4093"/>
        <p:guide orient="horz" pos="2158"/>
        <p:guide orient="horz" pos="109"/>
        <p:guide orient="horz" pos="2264"/>
        <p:guide orient="horz" pos="820"/>
        <p:guide orient="horz" pos="389"/>
        <p:guide orient="horz" pos="247"/>
        <p:guide pos="3123"/>
        <p:guide pos="5860"/>
        <p:guide pos="6069"/>
        <p:guide orient="horz" pos="1690"/>
        <p:guide orient="horz" pos="1273"/>
        <p:guide orient="horz" pos="2468"/>
        <p:guide orient="horz" pos="26"/>
        <p:guide orient="horz" pos="242"/>
        <p:guide orient="horz" pos="3100"/>
        <p:guide orient="horz" pos="3972"/>
        <p:guide orient="horz" pos="4039"/>
        <p:guide pos="3716"/>
        <p:guide pos="3408"/>
        <p:guide orient="horz" pos="49"/>
        <p:guide orient="horz" pos="265"/>
        <p:guide orient="horz" pos="162"/>
        <p:guide orient="horz" pos="979"/>
        <p:guide pos="1372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117" Type="http://schemas.openxmlformats.org/officeDocument/2006/relationships/slide" Target="slides/slide109.xml"/><Relationship Id="rId21" Type="http://schemas.openxmlformats.org/officeDocument/2006/relationships/slide" Target="slides/slide13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63" Type="http://schemas.openxmlformats.org/officeDocument/2006/relationships/slide" Target="slides/slide55.xml"/><Relationship Id="rId68" Type="http://schemas.openxmlformats.org/officeDocument/2006/relationships/slide" Target="slides/slide60.xml"/><Relationship Id="rId84" Type="http://schemas.openxmlformats.org/officeDocument/2006/relationships/slide" Target="slides/slide76.xml"/><Relationship Id="rId89" Type="http://schemas.openxmlformats.org/officeDocument/2006/relationships/slide" Target="slides/slide81.xml"/><Relationship Id="rId112" Type="http://schemas.openxmlformats.org/officeDocument/2006/relationships/slide" Target="slides/slide104.xml"/><Relationship Id="rId133" Type="http://schemas.openxmlformats.org/officeDocument/2006/relationships/slide" Target="slides/slide125.xml"/><Relationship Id="rId138" Type="http://schemas.openxmlformats.org/officeDocument/2006/relationships/viewProps" Target="viewProps.xml"/><Relationship Id="rId16" Type="http://schemas.openxmlformats.org/officeDocument/2006/relationships/slide" Target="slides/slide8.xml"/><Relationship Id="rId107" Type="http://schemas.openxmlformats.org/officeDocument/2006/relationships/slide" Target="slides/slide99.xml"/><Relationship Id="rId11" Type="http://schemas.openxmlformats.org/officeDocument/2006/relationships/slide" Target="slides/slide3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74" Type="http://schemas.openxmlformats.org/officeDocument/2006/relationships/slide" Target="slides/slide66.xml"/><Relationship Id="rId79" Type="http://schemas.openxmlformats.org/officeDocument/2006/relationships/slide" Target="slides/slide71.xml"/><Relationship Id="rId102" Type="http://schemas.openxmlformats.org/officeDocument/2006/relationships/slide" Target="slides/slide94.xml"/><Relationship Id="rId123" Type="http://schemas.openxmlformats.org/officeDocument/2006/relationships/slide" Target="slides/slide115.xml"/><Relationship Id="rId128" Type="http://schemas.openxmlformats.org/officeDocument/2006/relationships/slide" Target="slides/slide120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2.xml"/><Relationship Id="rId95" Type="http://schemas.openxmlformats.org/officeDocument/2006/relationships/slide" Target="slides/slide87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64" Type="http://schemas.openxmlformats.org/officeDocument/2006/relationships/slide" Target="slides/slide56.xml"/><Relationship Id="rId69" Type="http://schemas.openxmlformats.org/officeDocument/2006/relationships/slide" Target="slides/slide61.xml"/><Relationship Id="rId113" Type="http://schemas.openxmlformats.org/officeDocument/2006/relationships/slide" Target="slides/slide105.xml"/><Relationship Id="rId118" Type="http://schemas.openxmlformats.org/officeDocument/2006/relationships/slide" Target="slides/slide110.xml"/><Relationship Id="rId134" Type="http://schemas.openxmlformats.org/officeDocument/2006/relationships/slide" Target="slides/slide126.xml"/><Relationship Id="rId139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80" Type="http://schemas.openxmlformats.org/officeDocument/2006/relationships/slide" Target="slides/slide72.xml"/><Relationship Id="rId85" Type="http://schemas.openxmlformats.org/officeDocument/2006/relationships/slide" Target="slides/slide77.xml"/><Relationship Id="rId93" Type="http://schemas.openxmlformats.org/officeDocument/2006/relationships/slide" Target="slides/slide85.xml"/><Relationship Id="rId98" Type="http://schemas.openxmlformats.org/officeDocument/2006/relationships/slide" Target="slides/slide90.xml"/><Relationship Id="rId121" Type="http://schemas.openxmlformats.org/officeDocument/2006/relationships/slide" Target="slides/slide113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67" Type="http://schemas.openxmlformats.org/officeDocument/2006/relationships/slide" Target="slides/slide59.xml"/><Relationship Id="rId103" Type="http://schemas.openxmlformats.org/officeDocument/2006/relationships/slide" Target="slides/slide95.xml"/><Relationship Id="rId108" Type="http://schemas.openxmlformats.org/officeDocument/2006/relationships/slide" Target="slides/slide100.xml"/><Relationship Id="rId116" Type="http://schemas.openxmlformats.org/officeDocument/2006/relationships/slide" Target="slides/slide108.xml"/><Relationship Id="rId124" Type="http://schemas.openxmlformats.org/officeDocument/2006/relationships/slide" Target="slides/slide116.xml"/><Relationship Id="rId129" Type="http://schemas.openxmlformats.org/officeDocument/2006/relationships/slide" Target="slides/slide121.xml"/><Relationship Id="rId137" Type="http://schemas.openxmlformats.org/officeDocument/2006/relationships/presProps" Target="presProps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slide" Target="slides/slide54.xml"/><Relationship Id="rId70" Type="http://schemas.openxmlformats.org/officeDocument/2006/relationships/slide" Target="slides/slide62.xml"/><Relationship Id="rId75" Type="http://schemas.openxmlformats.org/officeDocument/2006/relationships/slide" Target="slides/slide67.xml"/><Relationship Id="rId83" Type="http://schemas.openxmlformats.org/officeDocument/2006/relationships/slide" Target="slides/slide75.xml"/><Relationship Id="rId88" Type="http://schemas.openxmlformats.org/officeDocument/2006/relationships/slide" Target="slides/slide80.xml"/><Relationship Id="rId91" Type="http://schemas.openxmlformats.org/officeDocument/2006/relationships/slide" Target="slides/slide83.xml"/><Relationship Id="rId96" Type="http://schemas.openxmlformats.org/officeDocument/2006/relationships/slide" Target="slides/slide88.xml"/><Relationship Id="rId111" Type="http://schemas.openxmlformats.org/officeDocument/2006/relationships/slide" Target="slides/slide103.xml"/><Relationship Id="rId132" Type="http://schemas.openxmlformats.org/officeDocument/2006/relationships/slide" Target="slides/slide124.xml"/><Relationship Id="rId14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106" Type="http://schemas.openxmlformats.org/officeDocument/2006/relationships/slide" Target="slides/slide98.xml"/><Relationship Id="rId114" Type="http://schemas.openxmlformats.org/officeDocument/2006/relationships/slide" Target="slides/slide106.xml"/><Relationship Id="rId119" Type="http://schemas.openxmlformats.org/officeDocument/2006/relationships/slide" Target="slides/slide111.xml"/><Relationship Id="rId127" Type="http://schemas.openxmlformats.org/officeDocument/2006/relationships/slide" Target="slides/slide11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slide" Target="slides/slide52.xml"/><Relationship Id="rId65" Type="http://schemas.openxmlformats.org/officeDocument/2006/relationships/slide" Target="slides/slide57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81" Type="http://schemas.openxmlformats.org/officeDocument/2006/relationships/slide" Target="slides/slide73.xml"/><Relationship Id="rId86" Type="http://schemas.openxmlformats.org/officeDocument/2006/relationships/slide" Target="slides/slide78.xml"/><Relationship Id="rId94" Type="http://schemas.openxmlformats.org/officeDocument/2006/relationships/slide" Target="slides/slide86.xml"/><Relationship Id="rId99" Type="http://schemas.openxmlformats.org/officeDocument/2006/relationships/slide" Target="slides/slide91.xml"/><Relationship Id="rId101" Type="http://schemas.openxmlformats.org/officeDocument/2006/relationships/slide" Target="slides/slide93.xml"/><Relationship Id="rId122" Type="http://schemas.openxmlformats.org/officeDocument/2006/relationships/slide" Target="slides/slide114.xml"/><Relationship Id="rId130" Type="http://schemas.openxmlformats.org/officeDocument/2006/relationships/slide" Target="slides/slide122.xml"/><Relationship Id="rId135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109" Type="http://schemas.openxmlformats.org/officeDocument/2006/relationships/slide" Target="slides/slide101.xml"/><Relationship Id="rId34" Type="http://schemas.openxmlformats.org/officeDocument/2006/relationships/slide" Target="slides/slide26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76" Type="http://schemas.openxmlformats.org/officeDocument/2006/relationships/slide" Target="slides/slide68.xml"/><Relationship Id="rId97" Type="http://schemas.openxmlformats.org/officeDocument/2006/relationships/slide" Target="slides/slide89.xml"/><Relationship Id="rId104" Type="http://schemas.openxmlformats.org/officeDocument/2006/relationships/slide" Target="slides/slide96.xml"/><Relationship Id="rId120" Type="http://schemas.openxmlformats.org/officeDocument/2006/relationships/slide" Target="slides/slide112.xml"/><Relationship Id="rId125" Type="http://schemas.openxmlformats.org/officeDocument/2006/relationships/slide" Target="slides/slide117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3.xml"/><Relationship Id="rId92" Type="http://schemas.openxmlformats.org/officeDocument/2006/relationships/slide" Target="slides/slide84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1.xml"/><Relationship Id="rId24" Type="http://schemas.openxmlformats.org/officeDocument/2006/relationships/slide" Target="slides/slide16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66" Type="http://schemas.openxmlformats.org/officeDocument/2006/relationships/slide" Target="slides/slide58.xml"/><Relationship Id="rId87" Type="http://schemas.openxmlformats.org/officeDocument/2006/relationships/slide" Target="slides/slide79.xml"/><Relationship Id="rId110" Type="http://schemas.openxmlformats.org/officeDocument/2006/relationships/slide" Target="slides/slide102.xml"/><Relationship Id="rId115" Type="http://schemas.openxmlformats.org/officeDocument/2006/relationships/slide" Target="slides/slide107.xml"/><Relationship Id="rId131" Type="http://schemas.openxmlformats.org/officeDocument/2006/relationships/slide" Target="slides/slide123.xml"/><Relationship Id="rId136" Type="http://schemas.openxmlformats.org/officeDocument/2006/relationships/handoutMaster" Target="handoutMasters/handoutMaster1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56" Type="http://schemas.openxmlformats.org/officeDocument/2006/relationships/slide" Target="slides/slide48.xml"/><Relationship Id="rId77" Type="http://schemas.openxmlformats.org/officeDocument/2006/relationships/slide" Target="slides/slide69.xml"/><Relationship Id="rId100" Type="http://schemas.openxmlformats.org/officeDocument/2006/relationships/slide" Target="slides/slide92.xml"/><Relationship Id="rId105" Type="http://schemas.openxmlformats.org/officeDocument/2006/relationships/slide" Target="slides/slide97.xml"/><Relationship Id="rId126" Type="http://schemas.openxmlformats.org/officeDocument/2006/relationships/slide" Target="slides/slide11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7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2022-02-10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2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7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7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2022-02-10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48225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05" tIns="45802" rIns="91605" bIns="45802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8" y="4782842"/>
            <a:ext cx="5444486" cy="3914677"/>
          </a:xfrm>
          <a:prstGeom prst="rect">
            <a:avLst/>
          </a:prstGeom>
        </p:spPr>
        <p:txBody>
          <a:bodyPr vert="horz" lIns="91605" tIns="45802" rIns="91605" bIns="45802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2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7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93880072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664544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2316577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4695117" y="429091"/>
            <a:ext cx="158990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HR</a:t>
            </a:r>
            <a:r>
              <a:rPr lang="ko-KR" altLang="en-US" sz="700" smtClean="0">
                <a:latin typeface="+mn-ea"/>
              </a:rPr>
              <a:t>그룹 </a:t>
            </a:r>
            <a:r>
              <a:rPr lang="en-US" altLang="ko-KR" sz="700" dirty="0" smtClean="0">
                <a:latin typeface="+mn-ea"/>
              </a:rPr>
              <a:t>/ </a:t>
            </a:r>
            <a:r>
              <a:rPr lang="ko-KR" altLang="en-US" sz="700" smtClean="0">
                <a:latin typeface="+mn-ea"/>
              </a:rPr>
              <a:t>최일영님</a:t>
            </a:r>
            <a:r>
              <a:rPr lang="en-US" altLang="ko-KR" sz="700" dirty="0" smtClean="0">
                <a:latin typeface="+mn-ea"/>
              </a:rPr>
              <a:t>! </a:t>
            </a:r>
            <a:r>
              <a:rPr lang="ko-KR" altLang="en-US" sz="700" smtClean="0">
                <a:latin typeface="+mn-ea"/>
              </a:rPr>
              <a:t>환영합니다</a:t>
            </a:r>
            <a:r>
              <a:rPr lang="en-US" altLang="ko-KR" sz="700" dirty="0" smtClean="0">
                <a:latin typeface="+mn-ea"/>
              </a:rPr>
              <a:t>.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6225621" y="442167"/>
            <a:ext cx="529899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로그아웃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모서리가 둥근 직사각형 11"/>
          <p:cNvSpPr/>
          <p:nvPr userDrawn="1"/>
        </p:nvSpPr>
        <p:spPr>
          <a:xfrm>
            <a:off x="6797148" y="442167"/>
            <a:ext cx="792000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700" kern="0" dirty="0" smtClean="0">
                <a:solidFill>
                  <a:prstClr val="black"/>
                </a:solidFill>
                <a:latin typeface="맑은 고딕" pitchFamily="50" charset="-127"/>
              </a:rPr>
              <a:t>Admin</a:t>
            </a:r>
            <a:endParaRPr lang="ko-KR" altLang="en-US" sz="700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84732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79921715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2316577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5756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789404721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65282" y="6647646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2316577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7253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5803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77074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52769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dirty="0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651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682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075619916"/>
              </p:ext>
            </p:extLst>
          </p:nvPr>
        </p:nvGraphicFramePr>
        <p:xfrm>
          <a:off x="7701094" y="358043"/>
          <a:ext cx="2147756" cy="6432225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3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32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358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32225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95349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66628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4952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44791697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507099108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04354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4695117" y="429091"/>
            <a:ext cx="158990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HR</a:t>
            </a:r>
            <a:r>
              <a:rPr lang="ko-KR" altLang="en-US" sz="700" smtClean="0">
                <a:latin typeface="+mn-ea"/>
              </a:rPr>
              <a:t>그룹 </a:t>
            </a:r>
            <a:r>
              <a:rPr lang="en-US" altLang="ko-KR" sz="700" dirty="0" smtClean="0">
                <a:latin typeface="+mn-ea"/>
              </a:rPr>
              <a:t>/ </a:t>
            </a:r>
            <a:r>
              <a:rPr lang="ko-KR" altLang="en-US" sz="700" smtClean="0">
                <a:latin typeface="+mn-ea"/>
              </a:rPr>
              <a:t>최일영님</a:t>
            </a:r>
            <a:r>
              <a:rPr lang="en-US" altLang="ko-KR" sz="700" dirty="0" smtClean="0">
                <a:latin typeface="+mn-ea"/>
              </a:rPr>
              <a:t>! </a:t>
            </a:r>
            <a:r>
              <a:rPr lang="ko-KR" altLang="en-US" sz="700" smtClean="0">
                <a:latin typeface="+mn-ea"/>
              </a:rPr>
              <a:t>환영합니다</a:t>
            </a:r>
            <a:r>
              <a:rPr lang="en-US" altLang="ko-KR" sz="700" dirty="0" smtClean="0">
                <a:latin typeface="+mn-ea"/>
              </a:rPr>
              <a:t>.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6225621" y="442167"/>
            <a:ext cx="529899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로그아웃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6797148" y="442167"/>
            <a:ext cx="792000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700" kern="0" dirty="0" smtClean="0">
                <a:solidFill>
                  <a:prstClr val="black"/>
                </a:solidFill>
                <a:latin typeface="맑은 고딕" pitchFamily="50" charset="-127"/>
              </a:rPr>
              <a:t>Admin</a:t>
            </a:r>
            <a:endParaRPr lang="ko-KR" altLang="en-US" sz="700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7793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jpe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jpeg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jpeg"/><Relationship Id="rId5" Type="http://schemas.openxmlformats.org/officeDocument/2006/relationships/image" Target="../media/image3.png"/><Relationship Id="rId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5" Type="http://schemas.openxmlformats.org/officeDocument/2006/relationships/slideLayout" Target="../slideLayouts/slideLayout12.xml"/><Relationship Id="rId4" Type="http://schemas.openxmlformats.org/officeDocument/2006/relationships/slideLayout" Target="../slideLayouts/slideLayout11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4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.png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5" Type="http://schemas.openxmlformats.org/officeDocument/2006/relationships/image" Target="../media/image3.png"/><Relationship Id="rId4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62830" y="6580554"/>
            <a:ext cx="40139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15" name="그림 14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4783083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9285" y="993959"/>
            <a:ext cx="4572278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327872" y="1118521"/>
            <a:ext cx="9305075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739" y="6531672"/>
            <a:ext cx="424886" cy="28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092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81" r:id="rId2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5"/>
            <a:ext cx="9906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4" y="6468533"/>
            <a:ext cx="549596" cy="372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791" r:id="rId2"/>
    <p:sldLayoutId id="2147483792" r:id="rId3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6391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787" r:id="rId2"/>
    <p:sldLayoutId id="2147483667" r:id="rId3"/>
    <p:sldLayoutId id="2147483668" r:id="rId4"/>
    <p:sldLayoutId id="2147483669" r:id="rId5"/>
    <p:sldLayoutId id="2147483666" r:id="rId6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79"/>
            <a:ext cx="9906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5"/>
            <a:ext cx="9906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4" y="6468533"/>
            <a:ext cx="549596" cy="372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543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20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7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9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0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4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4.png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8.jpe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8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7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5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8.jpe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8.jpe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1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1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8.jpeg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1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7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image" Target="../media/image24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image" Target="../media/image24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7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0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18.jpe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3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16.xml"/><Relationship Id="rId7" Type="http://schemas.openxmlformats.org/officeDocument/2006/relationships/image" Target="../media/image11.png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6" Type="http://schemas.openxmlformats.org/officeDocument/2006/relationships/image" Target="../media/image18.jpeg"/><Relationship Id="rId5" Type="http://schemas.openxmlformats.org/officeDocument/2006/relationships/slideLayout" Target="../slideLayouts/slideLayout10.xml"/><Relationship Id="rId4" Type="http://schemas.openxmlformats.org/officeDocument/2006/relationships/tags" Target="../tags/tag17.xml"/><Relationship Id="rId9" Type="http://schemas.openxmlformats.org/officeDocument/2006/relationships/image" Target="../media/image20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20.xml"/><Relationship Id="rId7" Type="http://schemas.openxmlformats.org/officeDocument/2006/relationships/image" Target="../media/image11.png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6" Type="http://schemas.openxmlformats.org/officeDocument/2006/relationships/image" Target="../media/image18.jpeg"/><Relationship Id="rId5" Type="http://schemas.openxmlformats.org/officeDocument/2006/relationships/slideLayout" Target="../slideLayouts/slideLayout10.xml"/><Relationship Id="rId4" Type="http://schemas.openxmlformats.org/officeDocument/2006/relationships/tags" Target="../tags/tag21.xml"/><Relationship Id="rId9" Type="http://schemas.openxmlformats.org/officeDocument/2006/relationships/image" Target="../media/image20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24.xml"/><Relationship Id="rId7" Type="http://schemas.openxmlformats.org/officeDocument/2006/relationships/image" Target="../media/image11.png"/><Relationship Id="rId2" Type="http://schemas.openxmlformats.org/officeDocument/2006/relationships/tags" Target="../tags/tag23.xml"/><Relationship Id="rId1" Type="http://schemas.openxmlformats.org/officeDocument/2006/relationships/tags" Target="../tags/tag22.xml"/><Relationship Id="rId6" Type="http://schemas.openxmlformats.org/officeDocument/2006/relationships/image" Target="../media/image18.jpeg"/><Relationship Id="rId5" Type="http://schemas.openxmlformats.org/officeDocument/2006/relationships/slideLayout" Target="../slideLayouts/slideLayout10.xml"/><Relationship Id="rId4" Type="http://schemas.openxmlformats.org/officeDocument/2006/relationships/tags" Target="../tags/tag25.xml"/><Relationship Id="rId9" Type="http://schemas.openxmlformats.org/officeDocument/2006/relationships/image" Target="../media/image20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27.xml"/><Relationship Id="rId1" Type="http://schemas.openxmlformats.org/officeDocument/2006/relationships/tags" Target="../tags/tag26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18.jpeg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33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35.xml"/><Relationship Id="rId1" Type="http://schemas.openxmlformats.org/officeDocument/2006/relationships/tags" Target="../tags/tag34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tags" Target="../tags/tag37.xml"/><Relationship Id="rId1" Type="http://schemas.openxmlformats.org/officeDocument/2006/relationships/tags" Target="../tags/tag36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7.png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5.png"/><Relationship Id="rId4" Type="http://schemas.openxmlformats.org/officeDocument/2006/relationships/image" Target="../media/image20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20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03235" y="1422371"/>
            <a:ext cx="4299574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3600" b="1" dirty="0" smtClean="0"/>
              <a:t>SK</a:t>
            </a:r>
            <a:r>
              <a:rPr lang="ko-KR" altLang="en-US" sz="3600" b="1" dirty="0" smtClean="0"/>
              <a:t>가스 </a:t>
            </a:r>
            <a:r>
              <a:rPr lang="ko-KR" altLang="en-US" sz="3600" b="1" smtClean="0"/>
              <a:t>평가시스템 </a:t>
            </a:r>
            <a:endParaRPr lang="en-US" altLang="ko-KR" sz="3600" b="1" dirty="0" smtClean="0"/>
          </a:p>
          <a:p>
            <a:pPr algn="ctr"/>
            <a:r>
              <a:rPr lang="ko-KR" altLang="en-US" sz="3600" b="1" dirty="0" smtClean="0"/>
              <a:t>기능고도화 개발</a:t>
            </a:r>
            <a:endParaRPr lang="en-US" altLang="ko-KR" sz="3600" b="1" dirty="0" smtClean="0"/>
          </a:p>
          <a:p>
            <a:pPr algn="ctr"/>
            <a:r>
              <a:rPr lang="ko-KR" altLang="en-US" sz="3600" b="1" dirty="0" smtClean="0"/>
              <a:t>화면 설계 </a:t>
            </a:r>
            <a:endParaRPr lang="en-US" altLang="ko-KR" sz="3600" b="1" dirty="0" smtClean="0"/>
          </a:p>
          <a:p>
            <a:pPr algn="ctr"/>
            <a:r>
              <a:rPr lang="en-US" altLang="ko-KR" sz="3600" b="1" dirty="0" smtClean="0"/>
              <a:t>[ V0.7 ]</a:t>
            </a:r>
            <a:r>
              <a:rPr lang="ko-KR" altLang="en-US" sz="3600" b="1" smtClean="0"/>
              <a:t> </a:t>
            </a:r>
            <a:endParaRPr lang="ko-KR" altLang="en-US" sz="36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83890" y="6531838"/>
            <a:ext cx="26965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Copyright© CLICKNTOUCH. All rights Reserved.</a:t>
            </a:r>
            <a:endParaRPr lang="ko-KR" altLang="en-US" sz="9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65628" y="6583744"/>
            <a:ext cx="1008993" cy="150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20082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" name="직사각형 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6" name="직선 연결선 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8" name="직선 연결선 7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227906" y="780788"/>
            <a:ext cx="7334685" cy="597424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991" y="800994"/>
            <a:ext cx="111601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[</a:t>
            </a:r>
            <a:r>
              <a:rPr lang="ko-KR" altLang="en-US" sz="900" b="1" smtClean="0">
                <a:latin typeface="+mn-ea"/>
              </a:rPr>
              <a:t>면수습</a:t>
            </a:r>
            <a:r>
              <a:rPr lang="en-US" altLang="ko-KR" sz="900" b="1" dirty="0" smtClean="0">
                <a:latin typeface="+mn-ea"/>
              </a:rPr>
              <a:t>] </a:t>
            </a:r>
            <a:r>
              <a:rPr lang="ko-KR" altLang="en-US" sz="900" b="1" smtClean="0">
                <a:latin typeface="+mn-ea"/>
              </a:rPr>
              <a:t>평가목표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86300" y="1247817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015" y="126628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4884696" y="130574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620663" y="129123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67" y="154839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2676051" y="126403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889059" y="125809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7621" y="149220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80374" y="144060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/>
          </p:nvPr>
        </p:nvGraphicFramePr>
        <p:xfrm>
          <a:off x="5000624" y="147471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5945439" y="102920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36999" y="102920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99946" y="1028477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627340" y="102847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40" name="표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6154744"/>
              </p:ext>
            </p:extLst>
          </p:nvPr>
        </p:nvGraphicFramePr>
        <p:xfrm>
          <a:off x="381842" y="2032946"/>
          <a:ext cx="7029809" cy="15544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88248"/>
                <a:gridCol w="3670737"/>
                <a:gridCol w="1335412"/>
                <a:gridCol w="133541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 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 </a:t>
                      </a:r>
                      <a:r>
                        <a:rPr lang="ko-KR" altLang="en-US" sz="600" dirty="0" smtClean="0"/>
                        <a:t>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업무지식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업무수행과 관련한 실무지식 및 과련 지식의 습득 수준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이해 판단력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지시사항 및 문제 상황에 대한 핵심 파악 능력과 신속 정확한 상황대처 능력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Comm. </a:t>
                      </a:r>
                      <a:r>
                        <a:rPr lang="ko-KR" altLang="en-US" sz="600" smtClean="0"/>
                        <a:t>능력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업무수행에 필요한 용어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개념 등에 대한 이해도 및 이를 구두와 문서로 표현하는 능력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B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업무 추진력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 </a:t>
                      </a:r>
                      <a:r>
                        <a:rPr lang="ko-KR" altLang="en-US" sz="600" dirty="0" err="1" smtClean="0"/>
                        <a:t>수행시</a:t>
                      </a:r>
                      <a:r>
                        <a:rPr lang="ko-KR" altLang="en-US" sz="600" dirty="0" smtClean="0"/>
                        <a:t> 겪는 난관을 슬기롭게 극복하여 가시적인 성과를 낼 수 있는 능력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 개발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업무역량 향상을 위한 노력 및 개선 정도</a:t>
                      </a:r>
                      <a:r>
                        <a:rPr lang="en-US" altLang="ko-KR" sz="600" dirty="0" smtClean="0"/>
                        <a:t>(</a:t>
                      </a:r>
                      <a:r>
                        <a:rPr lang="ko-KR" altLang="en-US" sz="600" smtClean="0"/>
                        <a:t>외국어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경영지식 포함</a:t>
                      </a:r>
                      <a:r>
                        <a:rPr lang="en-US" altLang="ko-KR" sz="60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1" name="표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6969211"/>
              </p:ext>
            </p:extLst>
          </p:nvPr>
        </p:nvGraphicFramePr>
        <p:xfrm>
          <a:off x="381991" y="3683869"/>
          <a:ext cx="7021605" cy="88813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663284"/>
                <a:gridCol w="2575196"/>
                <a:gridCol w="278312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최종</a:t>
                      </a:r>
                      <a:r>
                        <a:rPr lang="ko-KR" altLang="en-US" sz="6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dirty="0" smtClean="0"/>
                        <a:t> 건의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baseline="0" dirty="0" smtClean="0"/>
                        <a:t> 건의</a:t>
                      </a:r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      ● </a:t>
                      </a:r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dirty="0" smtClean="0"/>
                        <a:t> 건의</a:t>
                      </a:r>
                      <a:endParaRPr lang="en-US" altLang="ko-KR" sz="600" dirty="0" smtClean="0"/>
                    </a:p>
                    <a:p>
                      <a:pPr algn="l" latinLnBrk="1"/>
                      <a:r>
                        <a:rPr lang="ko-KR" altLang="en-US" sz="600" dirty="0" smtClean="0"/>
                        <a:t>      ○ 일정기간 보류</a:t>
                      </a:r>
                      <a:endParaRPr lang="en-US" altLang="ko-KR" sz="600" dirty="0" smtClean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      ○ </a:t>
                      </a:r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dirty="0" smtClean="0"/>
                        <a:t> 불가</a:t>
                      </a:r>
                      <a:r>
                        <a:rPr lang="en-US" altLang="ko-KR" sz="600" dirty="0" smtClean="0"/>
                        <a:t>(</a:t>
                      </a:r>
                      <a:r>
                        <a:rPr lang="ko-KR" altLang="en-US" sz="600" smtClean="0"/>
                        <a:t>해고</a:t>
                      </a:r>
                      <a:r>
                        <a:rPr lang="en-US" altLang="ko-KR" sz="600" dirty="0" smtClean="0"/>
                        <a:t>)</a:t>
                      </a:r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3949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종합의견 내용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………………………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6" name="모서리가 둥근 직사각형 45"/>
          <p:cNvSpPr/>
          <p:nvPr/>
        </p:nvSpPr>
        <p:spPr>
          <a:xfrm>
            <a:off x="4670855" y="4254261"/>
            <a:ext cx="2694226" cy="296307"/>
          </a:xfrm>
          <a:prstGeom prst="roundRect">
            <a:avLst>
              <a:gd name="adj" fmla="val 8585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kern="0" dirty="0" smtClean="0">
                <a:latin typeface="맑은 고딕" pitchFamily="50" charset="-127"/>
                <a:ea typeface="맑은 고딕" pitchFamily="50" charset="-127"/>
              </a:rPr>
              <a:t>직접입력</a:t>
            </a:r>
            <a:endParaRPr kumimoji="0" lang="ko-KR" altLang="en-US" sz="6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47" name="직선 연결선 46"/>
          <p:cNvCxnSpPr/>
          <p:nvPr/>
        </p:nvCxnSpPr>
        <p:spPr>
          <a:xfrm flipH="1">
            <a:off x="7254522" y="4461705"/>
            <a:ext cx="72000" cy="7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flipH="1">
            <a:off x="7292621" y="4499805"/>
            <a:ext cx="36000" cy="36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11055742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263467" y="2722660"/>
            <a:ext cx="51074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latin typeface="+mn-ea"/>
              </a:rPr>
              <a:t>평가자</a:t>
            </a:r>
            <a:r>
              <a:rPr lang="en-US" altLang="ko-KR" sz="3200" dirty="0" smtClean="0">
                <a:latin typeface="+mn-ea"/>
              </a:rPr>
              <a:t>(PL/</a:t>
            </a:r>
            <a:r>
              <a:rPr lang="ko-KR" altLang="en-US" sz="3200" smtClean="0">
                <a:latin typeface="+mn-ea"/>
              </a:rPr>
              <a:t>임원</a:t>
            </a:r>
            <a:r>
              <a:rPr lang="en-US" altLang="ko-KR" sz="3200" dirty="0" smtClean="0">
                <a:latin typeface="+mn-ea"/>
              </a:rPr>
              <a:t>) | </a:t>
            </a:r>
            <a:r>
              <a:rPr lang="ko-KR" altLang="en-US" sz="3200" smtClean="0">
                <a:latin typeface="+mn-ea"/>
              </a:rPr>
              <a:t>평가보기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94320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677310"/>
              </p:ext>
            </p:extLst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PL/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임원만 평가보기 활성화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2" name="TextBox 41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904" y="380566"/>
            <a:ext cx="7578811" cy="4494814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5291327" y="3257152"/>
            <a:ext cx="914400" cy="452978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평가하기</a:t>
            </a:r>
            <a:endParaRPr kumimoji="0" lang="en-US" altLang="ko-KR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(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피평가자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)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모서리가 둥근 직사각형 43"/>
          <p:cNvSpPr/>
          <p:nvPr/>
        </p:nvSpPr>
        <p:spPr>
          <a:xfrm>
            <a:off x="6316939" y="2722941"/>
            <a:ext cx="914400" cy="452978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err="1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면수습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/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계약직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모서리가 둥근 직사각형 44"/>
          <p:cNvSpPr/>
          <p:nvPr/>
        </p:nvSpPr>
        <p:spPr>
          <a:xfrm>
            <a:off x="6316939" y="3257152"/>
            <a:ext cx="914400" cy="452978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평가하기</a:t>
            </a:r>
            <a:endParaRPr kumimoji="0" lang="en-US" altLang="ko-KR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(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평가자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)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모서리가 둥근 직사각형 45"/>
          <p:cNvSpPr/>
          <p:nvPr/>
        </p:nvSpPr>
        <p:spPr>
          <a:xfrm>
            <a:off x="5295443" y="3780257"/>
            <a:ext cx="914400" cy="452978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평가결과</a:t>
            </a:r>
            <a:endParaRPr kumimoji="0" lang="en-US" altLang="ko-KR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6321055" y="3780257"/>
            <a:ext cx="914400" cy="452978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평가보기</a:t>
            </a:r>
            <a:endParaRPr kumimoji="0" lang="en-US" altLang="ko-KR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b="1" kern="0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700" b="1" kern="0" smtClean="0">
                <a:latin typeface="맑은 고딕" pitchFamily="50" charset="-127"/>
                <a:ea typeface="맑은 고딕" pitchFamily="50" charset="-127"/>
              </a:rPr>
              <a:t>이전</a:t>
            </a:r>
            <a:r>
              <a:rPr lang="en-US" altLang="ko-KR" sz="700" b="1" kern="0" dirty="0" smtClean="0">
                <a:latin typeface="맑은 고딕" pitchFamily="50" charset="-127"/>
                <a:ea typeface="맑은 고딕" pitchFamily="50" charset="-127"/>
              </a:rPr>
              <a:t>)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5295443" y="4303362"/>
            <a:ext cx="914400" cy="452978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b="1" kern="0" noProof="0" dirty="0" smtClean="0">
                <a:latin typeface="맑은 고딕" pitchFamily="50" charset="-127"/>
                <a:ea typeface="맑은 고딕" pitchFamily="50" charset="-127"/>
              </a:rPr>
              <a:t>Q&amp;A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모서리가 둥근 직사각형 50"/>
          <p:cNvSpPr/>
          <p:nvPr/>
        </p:nvSpPr>
        <p:spPr>
          <a:xfrm>
            <a:off x="6321055" y="4303362"/>
            <a:ext cx="914400" cy="452978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FAQ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모서리가 둥근 직사각형 51"/>
          <p:cNvSpPr/>
          <p:nvPr/>
        </p:nvSpPr>
        <p:spPr>
          <a:xfrm>
            <a:off x="5291327" y="2722941"/>
            <a:ext cx="914400" cy="452978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E-HR</a:t>
            </a:r>
            <a:r>
              <a:rPr kumimoji="0" lang="en-US" altLang="ko-KR" sz="700" b="1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b="1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바로가기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6234473" y="37367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266384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4406926"/>
              </p:ext>
            </p:extLst>
          </p:nvPr>
        </p:nvGraphicFramePr>
        <p:xfrm>
          <a:off x="7712101" y="855461"/>
          <a:ext cx="2130803" cy="32775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평가년도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선택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buFont typeface="Arial" pitchFamily="34" charset="0"/>
                        <a:buNone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평가직급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평가직급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Multi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대상자 조회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리스트  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임원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조직의 전체 리스트  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PL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팀의 리스트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개인별 평가 결과 확인 팝업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3" name="TextBox 102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sp>
        <p:nvSpPr>
          <p:cNvPr id="18" name="모서리가 둥근 직사각형 17"/>
          <p:cNvSpPr/>
          <p:nvPr/>
        </p:nvSpPr>
        <p:spPr>
          <a:xfrm>
            <a:off x="263603" y="922523"/>
            <a:ext cx="7309919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1267063" y="1001698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kern="0" dirty="0" smtClean="0">
                <a:latin typeface="맑은 고딕" pitchFamily="50" charset="-127"/>
                <a:ea typeface="맑은 고딕" pitchFamily="50" charset="-127"/>
              </a:rPr>
              <a:t>2021 </a:t>
            </a:r>
            <a:r>
              <a:rPr lang="ko-KR" altLang="en-US" sz="700" kern="0" smtClean="0">
                <a:latin typeface="맑은 고딕" pitchFamily="50" charset="-127"/>
                <a:ea typeface="맑은 고딕" pitchFamily="50" charset="-127"/>
              </a:rPr>
              <a:t>평가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47128" y="966066"/>
            <a:ext cx="106952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Search</a:t>
            </a:r>
            <a:r>
              <a:rPr lang="en-US" altLang="ko-KR" sz="800" b="1" dirty="0" smtClean="0">
                <a:latin typeface="+mn-ea"/>
              </a:rPr>
              <a:t>   </a:t>
            </a:r>
            <a:r>
              <a:rPr lang="ko-KR" altLang="en-US" sz="800" b="1" smtClean="0">
                <a:latin typeface="+mn-ea"/>
              </a:rPr>
              <a:t>평가년도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2671040" y="1001698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전체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268945" y="974304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직급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723637" y="980662"/>
            <a:ext cx="336181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직급       </a:t>
            </a:r>
            <a:r>
              <a:rPr lang="ko-KR" altLang="en-US" sz="800" dirty="0" smtClean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PL      </a:t>
            </a:r>
            <a:r>
              <a:rPr lang="en-US" altLang="ko-KR" sz="800" dirty="0" err="1" smtClean="0">
                <a:latin typeface="+mn-ea"/>
              </a:rPr>
              <a:t>PL</a:t>
            </a:r>
            <a:r>
              <a:rPr lang="ko-KR" altLang="en-US" sz="800" smtClean="0">
                <a:latin typeface="+mn-ea"/>
              </a:rPr>
              <a:t>제외     </a:t>
            </a:r>
            <a:r>
              <a:rPr lang="en-US" altLang="ko-KR" sz="800" dirty="0" smtClean="0">
                <a:latin typeface="+mn-ea"/>
              </a:rPr>
              <a:t>G </a:t>
            </a:r>
            <a:r>
              <a:rPr lang="ko-KR" altLang="en-US" sz="800" smtClean="0">
                <a:latin typeface="+mn-ea"/>
              </a:rPr>
              <a:t>전체      </a:t>
            </a:r>
            <a:r>
              <a:rPr lang="en-US" altLang="ko-KR" sz="800" dirty="0" smtClean="0">
                <a:latin typeface="+mn-ea"/>
              </a:rPr>
              <a:t>G3      G2     G1      B </a:t>
            </a:r>
            <a:r>
              <a:rPr lang="ko-KR" altLang="en-US" sz="800" smtClean="0">
                <a:latin typeface="+mn-ea"/>
              </a:rPr>
              <a:t>전체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4143859" y="1034838"/>
            <a:ext cx="112524" cy="107092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4502208" y="1030718"/>
            <a:ext cx="112524" cy="107092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7" name="모서리가 둥근 직사각형 26"/>
          <p:cNvSpPr/>
          <p:nvPr/>
        </p:nvSpPr>
        <p:spPr>
          <a:xfrm>
            <a:off x="4996477" y="1030716"/>
            <a:ext cx="112524" cy="107092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모서리가 둥근 직사각형 27"/>
          <p:cNvSpPr/>
          <p:nvPr/>
        </p:nvSpPr>
        <p:spPr>
          <a:xfrm>
            <a:off x="5511348" y="1026596"/>
            <a:ext cx="112524" cy="107092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" name="모서리가 둥근 직사각형 28"/>
          <p:cNvSpPr/>
          <p:nvPr/>
        </p:nvSpPr>
        <p:spPr>
          <a:xfrm>
            <a:off x="5877935" y="1030712"/>
            <a:ext cx="112524" cy="107092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0" name="모서리가 둥근 직사각형 29"/>
          <p:cNvSpPr/>
          <p:nvPr/>
        </p:nvSpPr>
        <p:spPr>
          <a:xfrm>
            <a:off x="6178618" y="1026590"/>
            <a:ext cx="112524" cy="107092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" name="모서리가 둥근 직사각형 30"/>
          <p:cNvSpPr/>
          <p:nvPr/>
        </p:nvSpPr>
        <p:spPr>
          <a:xfrm>
            <a:off x="6520491" y="1030706"/>
            <a:ext cx="112524" cy="107092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모서리가 둥근 직사각형 31"/>
          <p:cNvSpPr/>
          <p:nvPr/>
        </p:nvSpPr>
        <p:spPr>
          <a:xfrm>
            <a:off x="7098907" y="1001698"/>
            <a:ext cx="387795" cy="169252"/>
          </a:xfrm>
          <a:prstGeom prst="round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3" name="표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1445933"/>
              </p:ext>
            </p:extLst>
          </p:nvPr>
        </p:nvGraphicFramePr>
        <p:xfrm>
          <a:off x="275781" y="1487036"/>
          <a:ext cx="729774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8701"/>
                <a:gridCol w="360743"/>
                <a:gridCol w="314939"/>
                <a:gridCol w="262449"/>
                <a:gridCol w="402423"/>
                <a:gridCol w="533647"/>
                <a:gridCol w="831090"/>
                <a:gridCol w="638627"/>
                <a:gridCol w="437416"/>
                <a:gridCol w="398447"/>
                <a:gridCol w="524899"/>
                <a:gridCol w="303889"/>
                <a:gridCol w="303889"/>
                <a:gridCol w="313097"/>
                <a:gridCol w="267054"/>
                <a:gridCol w="276263"/>
                <a:gridCol w="267054"/>
                <a:gridCol w="267054"/>
                <a:gridCol w="286059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직위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본부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진행사항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CDP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게획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rgbClr val="0000FF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rgbClr val="0000FF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G2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Manager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실성장에너지위원회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평가완료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rgbClr val="0000FF"/>
                          </a:solidFill>
                        </a:rPr>
                        <a:t>장보고</a:t>
                      </a:r>
                      <a:endParaRPr lang="ko-KR" altLang="en-US" sz="600" b="0" dirty="0">
                        <a:solidFill>
                          <a:srgbClr val="0000FF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G2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Manager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실성장에너지위원회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평가완료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6" name="타원 35"/>
          <p:cNvSpPr/>
          <p:nvPr/>
        </p:nvSpPr>
        <p:spPr>
          <a:xfrm>
            <a:off x="1141144" y="8979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2571617" y="9182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3654243" y="8979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6983047" y="8843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173603" y="13970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506003" y="17627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2" name="그림 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6003" y="2308556"/>
            <a:ext cx="6509501" cy="4225140"/>
          </a:xfrm>
          <a:prstGeom prst="rect">
            <a:avLst/>
          </a:prstGeom>
        </p:spPr>
      </p:pic>
      <p:sp>
        <p:nvSpPr>
          <p:cNvPr id="43" name="타원 42"/>
          <p:cNvSpPr/>
          <p:nvPr/>
        </p:nvSpPr>
        <p:spPr>
          <a:xfrm>
            <a:off x="601890" y="23066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401431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342627" y="2722660"/>
            <a:ext cx="30267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Admin (</a:t>
            </a:r>
            <a:r>
              <a:rPr lang="ko-KR" altLang="en-US" sz="3200" smtClean="0">
                <a:latin typeface="+mn-ea"/>
              </a:rPr>
              <a:t>관리자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65763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5550505"/>
              </p:ext>
            </p:extLst>
          </p:nvPr>
        </p:nvGraphicFramePr>
        <p:xfrm>
          <a:off x="7712101" y="855461"/>
          <a:ext cx="2130803" cy="339949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역량평가항목 설정 메뉴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Pool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(Default)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리스트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전문역량평가항목 추가 버튼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평가항목 추가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에서 선택한 항목 삭제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설정된 전문역량 설정 </a:t>
                      </a:r>
                      <a:r>
                        <a:rPr lang="en-US" altLang="ko-KR" sz="800" b="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xls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다운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삭제할 전문역량 항목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Checkbox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8854368"/>
              </p:ext>
            </p:extLst>
          </p:nvPr>
        </p:nvGraphicFramePr>
        <p:xfrm>
          <a:off x="64960" y="651610"/>
          <a:ext cx="1169227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227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역량항목 검색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행동역량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216545"/>
              </p:ext>
            </p:extLst>
          </p:nvPr>
        </p:nvGraphicFramePr>
        <p:xfrm>
          <a:off x="1375714" y="1260965"/>
          <a:ext cx="6137194" cy="5431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966"/>
                <a:gridCol w="807720"/>
                <a:gridCol w="327660"/>
                <a:gridCol w="1684020"/>
                <a:gridCol w="2774504"/>
                <a:gridCol w="28832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전반의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업무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기능별 업무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 및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Activity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제품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상품의 특성 및 수급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계약 및 프로세스 등 전반적인 구조를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파생상품 운용의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파생상품의 종류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상품별 특성과 운용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기술 및 단위 공정의 특성을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 전반을 유기적으로 파악하여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Infra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안정적 운영 및 개선에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Logistics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프로세스의 유기적인 흐름을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활동의 효율성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안정성을 확보하는데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</a:t>
                      </a:r>
                      <a:r>
                        <a:rPr lang="en-US" altLang="ko-KR" sz="7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(CMMS : Computerized Maintenance Management System)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공정 프로세스에 대한 이해를 기반으로 관련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설비의 최적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및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SW Engineering, Data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Infra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관련 지식을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시스템을 운영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개발 및 관리하는데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(ERP </a:t>
                      </a:r>
                      <a:r>
                        <a:rPr lang="ko-KR" altLang="en-US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등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 시스템의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(Account)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시스템에 대한 이해를 기반으로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06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Market / Industry 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0800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0900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" name="타원 14"/>
          <p:cNvSpPr/>
          <p:nvPr/>
        </p:nvSpPr>
        <p:spPr>
          <a:xfrm>
            <a:off x="5813" y="914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1266537" y="9630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7119145" y="14251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8059574" y="20118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1280514" y="12097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19" name="그림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7399" y="1000216"/>
            <a:ext cx="1567479" cy="193700"/>
          </a:xfrm>
          <a:prstGeom prst="rect">
            <a:avLst/>
          </a:prstGeom>
        </p:spPr>
      </p:pic>
      <p:sp>
        <p:nvSpPr>
          <p:cNvPr id="37" name="타원 36"/>
          <p:cNvSpPr/>
          <p:nvPr/>
        </p:nvSpPr>
        <p:spPr>
          <a:xfrm>
            <a:off x="5880711" y="8661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6342811" y="8584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6801695" y="8543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65402" y="83889"/>
            <a:ext cx="138852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역량평가항목 설정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288866481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2546318"/>
              </p:ext>
            </p:extLst>
          </p:nvPr>
        </p:nvGraphicFramePr>
        <p:xfrm>
          <a:off x="7712101" y="855461"/>
          <a:ext cx="2130803" cy="35701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추가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선택 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Default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추가할 역량의 카테고리 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코드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- 4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기본코드는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자리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+ 00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기본코드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+ Customizing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코드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항목 입력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정의 문구 입력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추가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팝업 창 닫기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0229235"/>
              </p:ext>
            </p:extLst>
          </p:nvPr>
        </p:nvGraphicFramePr>
        <p:xfrm>
          <a:off x="64960" y="651610"/>
          <a:ext cx="1169227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227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>
                        <a:buFontTx/>
                        <a:buChar char="-"/>
                      </a:pPr>
                      <a:r>
                        <a:rPr lang="en-US" altLang="ko-KR" sz="700" baseline="0" dirty="0" smtClean="0"/>
                        <a:t>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역량항목 검색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행동역량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5935675"/>
              </p:ext>
            </p:extLst>
          </p:nvPr>
        </p:nvGraphicFramePr>
        <p:xfrm>
          <a:off x="1375714" y="1260965"/>
          <a:ext cx="6137194" cy="5431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966"/>
                <a:gridCol w="807720"/>
                <a:gridCol w="327660"/>
                <a:gridCol w="1684020"/>
                <a:gridCol w="2774504"/>
                <a:gridCol w="28832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전반의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업무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기능별 업무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 및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Activity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제품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상품의 특성 및 수급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계약 및 프로세스 등 전반적인 구조를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파생상품 운용의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파생상품의 종류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상품별 특성과 운용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기술 및 단위 공정의 특성을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 전반을 유기적으로 파악하여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Infra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안정적 운영 및 개선에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Logistics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프로세스의 유기적인 흐름을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활동의 효율성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안정성을 확보하는데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</a:t>
                      </a:r>
                      <a:r>
                        <a:rPr lang="en-US" altLang="ko-KR" sz="7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(CMMS : Computerized Maintenance Management System)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공정 프로세스에 대한 이해를 기반으로 관련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설비의 최적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및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SW Engineering, Data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Infra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관련 지식을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시스템을 운영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개발 및 관리하는데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(ERP </a:t>
                      </a:r>
                      <a:r>
                        <a:rPr lang="ko-KR" altLang="en-US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등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 시스템의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(Account)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시스템에 대한 이해를 기반으로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06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Market / Industry 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0800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0900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10" name="그룹 9"/>
          <p:cNvGrpSpPr/>
          <p:nvPr/>
        </p:nvGrpSpPr>
        <p:grpSpPr>
          <a:xfrm>
            <a:off x="1720613" y="1805070"/>
            <a:ext cx="4809918" cy="3094589"/>
            <a:chOff x="1758713" y="3397585"/>
            <a:chExt cx="4809918" cy="3094589"/>
          </a:xfrm>
        </p:grpSpPr>
        <p:grpSp>
          <p:nvGrpSpPr>
            <p:cNvPr id="8" name="그룹 7"/>
            <p:cNvGrpSpPr/>
            <p:nvPr/>
          </p:nvGrpSpPr>
          <p:grpSpPr>
            <a:xfrm>
              <a:off x="1758713" y="3397585"/>
              <a:ext cx="4809918" cy="3094589"/>
              <a:chOff x="2358082" y="3785259"/>
              <a:chExt cx="6686635" cy="3094589"/>
            </a:xfrm>
          </p:grpSpPr>
          <p:sp>
            <p:nvSpPr>
              <p:cNvPr id="21" name="직사각형 20"/>
              <p:cNvSpPr/>
              <p:nvPr/>
            </p:nvSpPr>
            <p:spPr>
              <a:xfrm>
                <a:off x="2358082" y="3785259"/>
                <a:ext cx="6678826" cy="3094589"/>
              </a:xfrm>
              <a:prstGeom prst="rect">
                <a:avLst/>
              </a:prstGeom>
              <a:solidFill>
                <a:schemeClr val="bg1"/>
              </a:solidFill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en-US" sz="700" b="1" i="0" u="none" strike="noStrike" kern="0" cap="none" spc="0" normalizeH="0" baseline="0" noProof="0" smtClean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  <a:cs typeface="+mn-cs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2423897" y="3870376"/>
                <a:ext cx="1368719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[ </a:t>
                </a:r>
                <a:r>
                  <a:rPr lang="ko-KR" altLang="en-US" sz="800" b="1" smtClean="0">
                    <a:latin typeface="+mn-ea"/>
                  </a:rPr>
                  <a:t>전문역량 관리 </a:t>
                </a:r>
                <a:r>
                  <a:rPr lang="en-US" altLang="ko-KR" sz="800" b="1" dirty="0" smtClean="0">
                    <a:latin typeface="+mn-ea"/>
                  </a:rPr>
                  <a:t>]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 flipH="1" flipV="1">
                <a:off x="8871723" y="3791798"/>
                <a:ext cx="17299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X</a:t>
                </a:r>
              </a:p>
            </p:txBody>
          </p:sp>
        </p:grpSp>
        <p:sp>
          <p:nvSpPr>
            <p:cNvPr id="5" name="모서리가 둥근 직사각형 4"/>
            <p:cNvSpPr/>
            <p:nvPr/>
          </p:nvSpPr>
          <p:spPr>
            <a:xfrm>
              <a:off x="1887758" y="3968970"/>
              <a:ext cx="4552157" cy="1168180"/>
            </a:xfrm>
            <a:prstGeom prst="roundRect">
              <a:avLst>
                <a:gd name="adj" fmla="val 4291"/>
              </a:avLst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901269" y="4023492"/>
              <a:ext cx="6607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latin typeface="+mn-ea"/>
                </a:rPr>
                <a:t>Category</a:t>
              </a:r>
              <a:r>
                <a:rPr lang="ko-KR" altLang="en-US" sz="700" b="1" smtClean="0">
                  <a:latin typeface="+mn-ea"/>
                </a:rPr>
                <a:t>명</a:t>
              </a:r>
              <a:endParaRPr lang="en-US" altLang="ko-KR" sz="700" b="1" dirty="0" smtClean="0">
                <a:latin typeface="+mn-ea"/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517546" y="4010792"/>
              <a:ext cx="1968499" cy="218587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ko-KR" altLang="en-US" sz="700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+mn-ea"/>
                </a:rPr>
                <a:t>  전문역량 카테고리 선택                          ▼</a:t>
              </a:r>
            </a:p>
          </p:txBody>
        </p:sp>
        <p:sp>
          <p:nvSpPr>
            <p:cNvPr id="29" name="직사각형 28"/>
            <p:cNvSpPr/>
            <p:nvPr/>
          </p:nvSpPr>
          <p:spPr>
            <a:xfrm>
              <a:off x="1887758" y="3718104"/>
              <a:ext cx="1122423" cy="197708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/>
                  </a:solidFill>
                  <a:latin typeface="맑은 고딕" pitchFamily="50" charset="-127"/>
                  <a:ea typeface="맑은 고딕" pitchFamily="50" charset="-127"/>
                </a:rPr>
                <a:t>전문역량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0" name="직사각형 29"/>
            <p:cNvSpPr/>
            <p:nvPr/>
          </p:nvSpPr>
          <p:spPr>
            <a:xfrm>
              <a:off x="3010181" y="3718104"/>
              <a:ext cx="1122423" cy="197708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카테고리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173432" y="4276984"/>
              <a:ext cx="43633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latin typeface="+mn-ea"/>
                </a:rPr>
                <a:t>Code </a:t>
              </a:r>
            </a:p>
          </p:txBody>
        </p:sp>
        <p:sp>
          <p:nvSpPr>
            <p:cNvPr id="34" name="직사각형 33"/>
            <p:cNvSpPr/>
            <p:nvPr/>
          </p:nvSpPr>
          <p:spPr>
            <a:xfrm>
              <a:off x="2517546" y="4271152"/>
              <a:ext cx="650509" cy="218587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ea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231556" y="4277502"/>
              <a:ext cx="543739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dirty="0" smtClean="0">
                  <a:latin typeface="+mn-ea"/>
                </a:rPr>
                <a:t>전문역량</a:t>
              </a:r>
              <a:endParaRPr lang="en-US" altLang="ko-KR" sz="700" b="1" dirty="0" smtClean="0">
                <a:latin typeface="+mn-ea"/>
              </a:endParaRPr>
            </a:p>
          </p:txBody>
        </p:sp>
        <p:sp>
          <p:nvSpPr>
            <p:cNvPr id="36" name="직사각형 35"/>
            <p:cNvSpPr/>
            <p:nvPr/>
          </p:nvSpPr>
          <p:spPr>
            <a:xfrm>
              <a:off x="3803383" y="4271152"/>
              <a:ext cx="2584717" cy="218587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ea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038838" y="4529556"/>
              <a:ext cx="543739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smtClean="0">
                  <a:latin typeface="+mn-ea"/>
                </a:rPr>
                <a:t>역량정의</a:t>
              </a:r>
              <a:endParaRPr lang="en-US" altLang="ko-KR" sz="700" b="1" dirty="0" smtClean="0">
                <a:latin typeface="+mn-ea"/>
              </a:endParaRPr>
            </a:p>
          </p:txBody>
        </p:sp>
        <p:sp>
          <p:nvSpPr>
            <p:cNvPr id="38" name="직사각형 37"/>
            <p:cNvSpPr/>
            <p:nvPr/>
          </p:nvSpPr>
          <p:spPr>
            <a:xfrm>
              <a:off x="2517546" y="4525217"/>
              <a:ext cx="3870554" cy="545815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ea"/>
              </a:endParaRPr>
            </a:p>
          </p:txBody>
        </p:sp>
      </p:grpSp>
      <p:sp>
        <p:nvSpPr>
          <p:cNvPr id="11" name="모서리가 둥근 직사각형 10"/>
          <p:cNvSpPr/>
          <p:nvPr/>
        </p:nvSpPr>
        <p:spPr>
          <a:xfrm>
            <a:off x="3465325" y="4613416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4082093" y="4608858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sp>
        <p:nvSpPr>
          <p:cNvPr id="59" name="타원 58"/>
          <p:cNvSpPr/>
          <p:nvPr/>
        </p:nvSpPr>
        <p:spPr>
          <a:xfrm>
            <a:off x="1720613" y="18536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2364477" y="2321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2364477" y="25876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3636482" y="25876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2378541" y="2847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3349436" y="45071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3992093" y="45071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1773953" y="20441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67" name="그림 6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7399" y="1000216"/>
            <a:ext cx="1567479" cy="193700"/>
          </a:xfrm>
          <a:prstGeom prst="rect">
            <a:avLst/>
          </a:prstGeom>
        </p:spPr>
      </p:pic>
      <p:sp>
        <p:nvSpPr>
          <p:cNvPr id="68" name="타원 67"/>
          <p:cNvSpPr/>
          <p:nvPr/>
        </p:nvSpPr>
        <p:spPr>
          <a:xfrm>
            <a:off x="5866783" y="900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065402" y="83889"/>
            <a:ext cx="138852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역량평가항목 설정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9879440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6926021"/>
              </p:ext>
            </p:extLst>
          </p:nvPr>
        </p:nvGraphicFramePr>
        <p:xfrm>
          <a:off x="7712101" y="855461"/>
          <a:ext cx="2130803" cy="32775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관리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탭 선택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등록된 전문역량 카테고리 리스트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삭제할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</a:t>
                      </a: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체크박스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추가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맨 아래 행 추가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에서 선택한 카테고리 삭제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저장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팝업 창 닫기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317664"/>
              </p:ext>
            </p:extLst>
          </p:nvPr>
        </p:nvGraphicFramePr>
        <p:xfrm>
          <a:off x="64960" y="651610"/>
          <a:ext cx="1169227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227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역량항목 검색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행동역량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/>
        </p:nvGraphicFramePr>
        <p:xfrm>
          <a:off x="1375714" y="1260965"/>
          <a:ext cx="6137194" cy="5431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966"/>
                <a:gridCol w="807720"/>
                <a:gridCol w="327660"/>
                <a:gridCol w="1684020"/>
                <a:gridCol w="2774504"/>
                <a:gridCol w="28832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전반의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업무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기능별 업무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 및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Activity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제품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상품의 특성 및 수급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계약 및 프로세스 등 전반적인 구조를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파생상품 운용의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파생상품의 종류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상품별 특성과 운용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기술 및 단위 공정의 특성을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 전반을 유기적으로 파악하여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Infra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안정적 운영 및 개선에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Logistics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프로세스의 유기적인 흐름을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활동의 효율성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안정성을 확보하는데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</a:t>
                      </a:r>
                      <a:r>
                        <a:rPr lang="en-US" altLang="ko-KR" sz="7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(CMMS : Computerized Maintenance Management System)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공정 프로세스에 대한 이해를 기반으로 관련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설비의 최적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및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SW Engineering, Data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Infra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관련 지식을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시스템을 운영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개발 및 관리하는데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(ERP </a:t>
                      </a:r>
                      <a:r>
                        <a:rPr lang="ko-KR" altLang="en-US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등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 시스템의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(Account)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시스템에 대한 이해를 기반으로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06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Market / Industry 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0800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0900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39" name="그룹 38"/>
          <p:cNvGrpSpPr/>
          <p:nvPr/>
        </p:nvGrpSpPr>
        <p:grpSpPr>
          <a:xfrm>
            <a:off x="1911113" y="1640340"/>
            <a:ext cx="4809918" cy="3076440"/>
            <a:chOff x="1758713" y="3397586"/>
            <a:chExt cx="4809918" cy="3076440"/>
          </a:xfrm>
        </p:grpSpPr>
        <p:grpSp>
          <p:nvGrpSpPr>
            <p:cNvPr id="40" name="그룹 39"/>
            <p:cNvGrpSpPr/>
            <p:nvPr/>
          </p:nvGrpSpPr>
          <p:grpSpPr>
            <a:xfrm>
              <a:off x="1758713" y="3397586"/>
              <a:ext cx="4809918" cy="3076440"/>
              <a:chOff x="2358082" y="3785260"/>
              <a:chExt cx="6686635" cy="3076440"/>
            </a:xfrm>
          </p:grpSpPr>
          <p:sp>
            <p:nvSpPr>
              <p:cNvPr id="53" name="직사각형 52"/>
              <p:cNvSpPr/>
              <p:nvPr/>
            </p:nvSpPr>
            <p:spPr>
              <a:xfrm>
                <a:off x="2358082" y="3785260"/>
                <a:ext cx="6678826" cy="3076440"/>
              </a:xfrm>
              <a:prstGeom prst="rect">
                <a:avLst/>
              </a:prstGeom>
              <a:solidFill>
                <a:schemeClr val="bg1"/>
              </a:solidFill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en-US" sz="700" b="1" i="0" u="none" strike="noStrike" kern="0" cap="none" spc="0" normalizeH="0" baseline="0" noProof="0" smtClean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  <a:cs typeface="+mn-cs"/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2423897" y="3870376"/>
                <a:ext cx="1368719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[ </a:t>
                </a:r>
                <a:r>
                  <a:rPr lang="ko-KR" altLang="en-US" sz="800" b="1" smtClean="0">
                    <a:latin typeface="+mn-ea"/>
                  </a:rPr>
                  <a:t>전문역량 관리 </a:t>
                </a:r>
                <a:r>
                  <a:rPr lang="en-US" altLang="ko-KR" sz="800" b="1" dirty="0" smtClean="0">
                    <a:latin typeface="+mn-ea"/>
                  </a:rPr>
                  <a:t>]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 flipH="1" flipV="1">
                <a:off x="8871723" y="3791798"/>
                <a:ext cx="17299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X</a:t>
                </a:r>
              </a:p>
            </p:txBody>
          </p:sp>
        </p:grpSp>
        <p:sp>
          <p:nvSpPr>
            <p:cNvPr id="45" name="직사각형 44"/>
            <p:cNvSpPr/>
            <p:nvPr/>
          </p:nvSpPr>
          <p:spPr>
            <a:xfrm>
              <a:off x="1887758" y="3718104"/>
              <a:ext cx="1122423" cy="197708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kern="0" dirty="0" smtClean="0">
                  <a:latin typeface="맑은 고딕" pitchFamily="50" charset="-127"/>
                  <a:ea typeface="맑은 고딕" pitchFamily="50" charset="-127"/>
                </a:rPr>
                <a:t>전문역량</a:t>
              </a: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6" name="직사각형 45"/>
            <p:cNvSpPr/>
            <p:nvPr/>
          </p:nvSpPr>
          <p:spPr>
            <a:xfrm>
              <a:off x="3010181" y="3718104"/>
              <a:ext cx="1122423" cy="197708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r>
                <a:rPr lang="ko-KR" altLang="en-US" sz="700" b="1" kern="0" dirty="0">
                  <a:solidFill>
                    <a:schemeClr val="bg1"/>
                  </a:solidFill>
                  <a:latin typeface="맑은 고딕" pitchFamily="50" charset="-127"/>
                  <a:ea typeface="맑은 고딕" pitchFamily="50" charset="-127"/>
                </a:rPr>
                <a:t>카테고리</a:t>
              </a:r>
            </a:p>
          </p:txBody>
        </p:sp>
      </p:grpSp>
      <p:sp>
        <p:nvSpPr>
          <p:cNvPr id="11" name="모서리가 둥근 직사각형 10"/>
          <p:cNvSpPr/>
          <p:nvPr/>
        </p:nvSpPr>
        <p:spPr>
          <a:xfrm>
            <a:off x="3863316" y="4431050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4480084" y="4434112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graphicFrame>
        <p:nvGraphicFramePr>
          <p:cNvPr id="12" name="표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2800061"/>
              </p:ext>
            </p:extLst>
          </p:nvPr>
        </p:nvGraphicFramePr>
        <p:xfrm>
          <a:off x="2040158" y="2176689"/>
          <a:ext cx="4500342" cy="2003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7379"/>
                <a:gridCol w="735219"/>
                <a:gridCol w="2934341"/>
                <a:gridCol w="443403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Market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/ Industry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사업 기술의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IT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기술의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경제 이론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법률 및 규정의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H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Analysis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역량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I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Plan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&amp; Design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Management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역량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K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Operation &amp; Maintenance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□</a:t>
                      </a: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7" name="그림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4532" y="1936178"/>
            <a:ext cx="885968" cy="201356"/>
          </a:xfrm>
          <a:prstGeom prst="rect">
            <a:avLst/>
          </a:prstGeom>
        </p:spPr>
      </p:pic>
      <p:sp>
        <p:nvSpPr>
          <p:cNvPr id="41" name="타원 40"/>
          <p:cNvSpPr/>
          <p:nvPr/>
        </p:nvSpPr>
        <p:spPr>
          <a:xfrm>
            <a:off x="3089123" y="18836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1920697" y="2119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6102218" y="23075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5547990" y="18623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6007516" y="18452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737115" y="43234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4361607" y="43234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52" name="그림 5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57399" y="1000216"/>
            <a:ext cx="1567479" cy="193700"/>
          </a:xfrm>
          <a:prstGeom prst="rect">
            <a:avLst/>
          </a:prstGeom>
        </p:spPr>
      </p:pic>
      <p:sp>
        <p:nvSpPr>
          <p:cNvPr id="57" name="타원 56"/>
          <p:cNvSpPr/>
          <p:nvPr/>
        </p:nvSpPr>
        <p:spPr>
          <a:xfrm>
            <a:off x="8078787" y="2017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65402" y="83889"/>
            <a:ext cx="138852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역량평가항목 설정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46461177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그림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39265" y="994391"/>
            <a:ext cx="2290389" cy="199707"/>
          </a:xfrm>
          <a:prstGeom prst="rect">
            <a:avLst/>
          </a:prstGeom>
        </p:spPr>
      </p:pic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0653577"/>
              </p:ext>
            </p:extLst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카테고리 추가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리스트에 행 추가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맨아래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Code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명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저장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팝업 창 닫기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6968288"/>
              </p:ext>
            </p:extLst>
          </p:nvPr>
        </p:nvGraphicFramePr>
        <p:xfrm>
          <a:off x="64960" y="651610"/>
          <a:ext cx="1169227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227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역량항목 검색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행동역량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/>
        </p:nvGraphicFramePr>
        <p:xfrm>
          <a:off x="1375714" y="1260965"/>
          <a:ext cx="6137194" cy="5431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966"/>
                <a:gridCol w="807720"/>
                <a:gridCol w="327660"/>
                <a:gridCol w="1684020"/>
                <a:gridCol w="2774504"/>
                <a:gridCol w="28832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전반의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업무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기능별 업무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 및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Activity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제품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상품의 특성 및 수급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계약 및 프로세스 등 전반적인 구조를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파생상품 운용의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파생상품의 종류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상품별 특성과 운용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기술 및 단위 공정의 특성을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 전반을 유기적으로 파악하여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Infra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안정적 운영 및 개선에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Logistics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프로세스의 유기적인 흐름을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활동의 효율성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안정성을 확보하는데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</a:t>
                      </a:r>
                      <a:r>
                        <a:rPr lang="en-US" altLang="ko-KR" sz="7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(CMMS : Computerized Maintenance Management System)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공정 프로세스에 대한 이해를 기반으로 관련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설비의 최적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및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SW Engineering, Data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Infra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관련 지식을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시스템을 운영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개발 및 관리하는데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(ERP </a:t>
                      </a:r>
                      <a:r>
                        <a:rPr lang="ko-KR" altLang="en-US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등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 시스템의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(Account)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시스템에 대한 이해를 기반으로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06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Market / Industry 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0800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0900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39" name="그룹 38"/>
          <p:cNvGrpSpPr/>
          <p:nvPr/>
        </p:nvGrpSpPr>
        <p:grpSpPr>
          <a:xfrm>
            <a:off x="1911113" y="1640340"/>
            <a:ext cx="4809918" cy="3076440"/>
            <a:chOff x="1758713" y="3397586"/>
            <a:chExt cx="4809918" cy="3076440"/>
          </a:xfrm>
        </p:grpSpPr>
        <p:grpSp>
          <p:nvGrpSpPr>
            <p:cNvPr id="40" name="그룹 39"/>
            <p:cNvGrpSpPr/>
            <p:nvPr/>
          </p:nvGrpSpPr>
          <p:grpSpPr>
            <a:xfrm>
              <a:off x="1758713" y="3397586"/>
              <a:ext cx="4809918" cy="3076440"/>
              <a:chOff x="2358082" y="3785260"/>
              <a:chExt cx="6686635" cy="3076440"/>
            </a:xfrm>
          </p:grpSpPr>
          <p:sp>
            <p:nvSpPr>
              <p:cNvPr id="53" name="직사각형 52"/>
              <p:cNvSpPr/>
              <p:nvPr/>
            </p:nvSpPr>
            <p:spPr>
              <a:xfrm>
                <a:off x="2358082" y="3785260"/>
                <a:ext cx="6678826" cy="3076440"/>
              </a:xfrm>
              <a:prstGeom prst="rect">
                <a:avLst/>
              </a:prstGeom>
              <a:solidFill>
                <a:schemeClr val="bg1"/>
              </a:solidFill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en-US" sz="700" b="1" i="0" u="none" strike="noStrike" kern="0" cap="none" spc="0" normalizeH="0" baseline="0" noProof="0" smtClean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  <a:cs typeface="+mn-cs"/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2423897" y="3870376"/>
                <a:ext cx="1368719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[ </a:t>
                </a:r>
                <a:r>
                  <a:rPr lang="ko-KR" altLang="en-US" sz="800" b="1" smtClean="0">
                    <a:latin typeface="+mn-ea"/>
                  </a:rPr>
                  <a:t>전문역량 관리 </a:t>
                </a:r>
                <a:r>
                  <a:rPr lang="en-US" altLang="ko-KR" sz="800" b="1" dirty="0" smtClean="0">
                    <a:latin typeface="+mn-ea"/>
                  </a:rPr>
                  <a:t>]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 flipH="1" flipV="1">
                <a:off x="8871723" y="3791798"/>
                <a:ext cx="17299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X</a:t>
                </a:r>
              </a:p>
            </p:txBody>
          </p:sp>
        </p:grpSp>
        <p:sp>
          <p:nvSpPr>
            <p:cNvPr id="45" name="직사각형 44"/>
            <p:cNvSpPr/>
            <p:nvPr/>
          </p:nvSpPr>
          <p:spPr>
            <a:xfrm>
              <a:off x="1887758" y="3718104"/>
              <a:ext cx="1122423" cy="197708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kern="0" dirty="0" smtClean="0">
                  <a:latin typeface="맑은 고딕" pitchFamily="50" charset="-127"/>
                  <a:ea typeface="맑은 고딕" pitchFamily="50" charset="-127"/>
                </a:rPr>
                <a:t>전문역량</a:t>
              </a: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6" name="직사각형 45"/>
            <p:cNvSpPr/>
            <p:nvPr/>
          </p:nvSpPr>
          <p:spPr>
            <a:xfrm>
              <a:off x="3010181" y="3718104"/>
              <a:ext cx="1122423" cy="197708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r>
                <a:rPr lang="ko-KR" altLang="en-US" sz="700" b="1" kern="0" dirty="0">
                  <a:solidFill>
                    <a:schemeClr val="bg1"/>
                  </a:solidFill>
                  <a:latin typeface="맑은 고딕" pitchFamily="50" charset="-127"/>
                  <a:ea typeface="맑은 고딕" pitchFamily="50" charset="-127"/>
                </a:rPr>
                <a:t>카테고리</a:t>
              </a:r>
            </a:p>
          </p:txBody>
        </p:sp>
      </p:grpSp>
      <p:sp>
        <p:nvSpPr>
          <p:cNvPr id="11" name="모서리가 둥근 직사각형 10"/>
          <p:cNvSpPr/>
          <p:nvPr/>
        </p:nvSpPr>
        <p:spPr>
          <a:xfrm>
            <a:off x="3863316" y="4431050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</a:p>
        </p:txBody>
      </p:sp>
      <p:sp>
        <p:nvSpPr>
          <p:cNvPr id="56" name="모서리가 둥근 직사각형 55"/>
          <p:cNvSpPr/>
          <p:nvPr/>
        </p:nvSpPr>
        <p:spPr>
          <a:xfrm>
            <a:off x="4480084" y="4434112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graphicFrame>
        <p:nvGraphicFramePr>
          <p:cNvPr id="12" name="표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1391181"/>
              </p:ext>
            </p:extLst>
          </p:nvPr>
        </p:nvGraphicFramePr>
        <p:xfrm>
          <a:off x="2040158" y="2176689"/>
          <a:ext cx="4500342" cy="2166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7379"/>
                <a:gridCol w="735219"/>
                <a:gridCol w="2934341"/>
                <a:gridCol w="443403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Market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/ Industry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사업 기술의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IT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기술의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경제 이론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법률 및 규정의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H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Analysis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역량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I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Plan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&amp; Design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Management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역량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K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Operation &amp; Maintenance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□</a:t>
                      </a: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500" kern="1200" dirty="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7" name="그림 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54532" y="1936178"/>
            <a:ext cx="885968" cy="201356"/>
          </a:xfrm>
          <a:prstGeom prst="rect">
            <a:avLst/>
          </a:prstGeom>
        </p:spPr>
      </p:pic>
      <p:sp>
        <p:nvSpPr>
          <p:cNvPr id="47" name="타원 46"/>
          <p:cNvSpPr/>
          <p:nvPr/>
        </p:nvSpPr>
        <p:spPr>
          <a:xfrm>
            <a:off x="5547990" y="18623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737115" y="43234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4361607" y="43234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506373" y="4200524"/>
            <a:ext cx="589252" cy="116537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" name="모서리가 둥근 직사각형 30"/>
          <p:cNvSpPr/>
          <p:nvPr/>
        </p:nvSpPr>
        <p:spPr>
          <a:xfrm>
            <a:off x="3224670" y="4197813"/>
            <a:ext cx="2771318" cy="116537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2398056" y="40824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3112928" y="40823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65402" y="83889"/>
            <a:ext cx="138852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역량평가항목 설정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95937889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9140542"/>
              </p:ext>
            </p:extLst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(Default)</a:t>
                      </a:r>
                      <a:endParaRPr lang="ko-KR" altLang="en-US" sz="800" b="0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리스트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추가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리스트에 행 추가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 에서 선택한 행동역량 삭제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</a:t>
                      </a:r>
                      <a:r>
                        <a:rPr lang="en-US" altLang="ko-KR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xls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다운로드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삭제할 행동역량 선택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Box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타이틀 수정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정의 수정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 저장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2480798"/>
              </p:ext>
            </p:extLst>
          </p:nvPr>
        </p:nvGraphicFramePr>
        <p:xfrm>
          <a:off x="64960" y="651610"/>
          <a:ext cx="1225868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5868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역량항목 검색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행동역량 설정</a:t>
            </a: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0313679"/>
              </p:ext>
            </p:extLst>
          </p:nvPr>
        </p:nvGraphicFramePr>
        <p:xfrm>
          <a:off x="1375714" y="1260965"/>
          <a:ext cx="6153939" cy="504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3695"/>
                <a:gridCol w="847845"/>
                <a:gridCol w="4728519"/>
                <a:gridCol w="26388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 </a:t>
                      </a:r>
                      <a:r>
                        <a:rPr lang="ko-KR" altLang="en-US" sz="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해결력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문제와 관련된 내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외부 환경 분석을 통해 문제의 본질을 정확히 파악하고 이슈를 명확화함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Impact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고민을 기반으로 질문을 도출하고 가설을 수립하고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객관적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중립적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팩트 분석을 통해  가설을 검증함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혁신 주도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 해결을 위한 혁신적인 아이디어를 창출하거나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구성원들이 다양하고 새로운 접근 방식을 제안할 수 있는 분위기를 조성할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지속적으로 혁신적인 아이디어를 창출하고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이를 적용하여 우수한 해결방안을 모색하여 실행함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구성원들이 새로운 접근방식과 아이디어를 적극적으로 제안하고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서로 다른 관점을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Debate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하여 보완할 수 있는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고객과 시장을 다양한 관점과 방식을 통해 세밀하게 관찰하여 환경 변화를 빠르게 파악하고 전략을 수립하고 실행함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분석적 사고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</a:t>
                      </a:r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다양한 관점에 기반한 데이터를 분석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새로운 해석과 사고방식을 제안할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익숙함을 넘어서는 다양한 관점에서 데이터를 분석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 시사점을 제시하여 문제를 해결함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재무적 감각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프로젝트의 장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단기 재무상황과 이에 영향을 미치는 핵심 요인을 파악하고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물적 자원의 관리 방향을 결정할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의사결정 및 행동이 기업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프로젝트의 장단기 재무상황에 미치는 영향을 분석하여 사용 가능한 자원과 비용을 효율적으로 관리함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재무제표를 분석하고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각종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Financial Index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활용하여 재무적 영향력이 큰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Key Factor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판단함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의사 결정력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동기 부여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 육성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권한 위임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" name="타원 11"/>
          <p:cNvSpPr/>
          <p:nvPr/>
        </p:nvSpPr>
        <p:spPr>
          <a:xfrm>
            <a:off x="2386677" y="9630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1276025" y="12041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8106507" y="16470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26" name="그림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7399" y="1000216"/>
            <a:ext cx="1567479" cy="193700"/>
          </a:xfrm>
          <a:prstGeom prst="rect">
            <a:avLst/>
          </a:prstGeom>
        </p:spPr>
      </p:pic>
      <p:sp>
        <p:nvSpPr>
          <p:cNvPr id="27" name="타원 26"/>
          <p:cNvSpPr/>
          <p:nvPr/>
        </p:nvSpPr>
        <p:spPr>
          <a:xfrm>
            <a:off x="6299486" y="8865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7646" y="8865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5885368" y="8865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1721708" y="1492284"/>
            <a:ext cx="776427" cy="577792"/>
          </a:xfrm>
          <a:prstGeom prst="roundRect">
            <a:avLst>
              <a:gd name="adj" fmla="val 878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모서리가 둥근 직사각형 31"/>
          <p:cNvSpPr/>
          <p:nvPr/>
        </p:nvSpPr>
        <p:spPr>
          <a:xfrm>
            <a:off x="1732611" y="2179728"/>
            <a:ext cx="776427" cy="462147"/>
          </a:xfrm>
          <a:prstGeom prst="roundRect">
            <a:avLst>
              <a:gd name="adj" fmla="val 842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1721707" y="2744654"/>
            <a:ext cx="776427" cy="462147"/>
          </a:xfrm>
          <a:prstGeom prst="roundRect">
            <a:avLst>
              <a:gd name="adj" fmla="val 1151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1721706" y="3340060"/>
            <a:ext cx="776427" cy="462147"/>
          </a:xfrm>
          <a:prstGeom prst="roundRect">
            <a:avLst>
              <a:gd name="adj" fmla="val 945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1723779" y="3904986"/>
            <a:ext cx="776427" cy="560173"/>
          </a:xfrm>
          <a:prstGeom prst="roundRect">
            <a:avLst>
              <a:gd name="adj" fmla="val 646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1728513" y="455523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1731368" y="4755264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1736127" y="4950533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모서리가 둥근 직사각형 39"/>
          <p:cNvSpPr/>
          <p:nvPr/>
        </p:nvSpPr>
        <p:spPr>
          <a:xfrm>
            <a:off x="1731362" y="5150559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1" name="모서리가 둥근 직사각형 40"/>
          <p:cNvSpPr/>
          <p:nvPr/>
        </p:nvSpPr>
        <p:spPr>
          <a:xfrm>
            <a:off x="1732011" y="5351477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모서리가 둥근 직사각형 42"/>
          <p:cNvSpPr/>
          <p:nvPr/>
        </p:nvSpPr>
        <p:spPr>
          <a:xfrm>
            <a:off x="1727246" y="5551503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모서리가 둥근 직사각형 43"/>
          <p:cNvSpPr/>
          <p:nvPr/>
        </p:nvSpPr>
        <p:spPr>
          <a:xfrm>
            <a:off x="1732005" y="5746772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모서리가 둥근 직사각형 44"/>
          <p:cNvSpPr/>
          <p:nvPr/>
        </p:nvSpPr>
        <p:spPr>
          <a:xfrm>
            <a:off x="1727240" y="594679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모서리가 둥근 직사각형 45"/>
          <p:cNvSpPr/>
          <p:nvPr/>
        </p:nvSpPr>
        <p:spPr>
          <a:xfrm>
            <a:off x="1727240" y="614491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1" name="그룹 10"/>
          <p:cNvGrpSpPr/>
          <p:nvPr/>
        </p:nvGrpSpPr>
        <p:grpSpPr>
          <a:xfrm>
            <a:off x="2588553" y="4555238"/>
            <a:ext cx="4627309" cy="1728065"/>
            <a:chOff x="2683665" y="4415538"/>
            <a:chExt cx="4576657" cy="1728065"/>
          </a:xfrm>
        </p:grpSpPr>
        <p:sp>
          <p:nvSpPr>
            <p:cNvPr id="47" name="모서리가 둥근 직사각형 46"/>
            <p:cNvSpPr/>
            <p:nvPr/>
          </p:nvSpPr>
          <p:spPr>
            <a:xfrm>
              <a:off x="2688505" y="441553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2686265" y="4615564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9" name="모서리가 둥근 직사각형 48"/>
            <p:cNvSpPr/>
            <p:nvPr/>
          </p:nvSpPr>
          <p:spPr>
            <a:xfrm>
              <a:off x="2688894" y="4810833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0" name="모서리가 둥근 직사각형 49"/>
            <p:cNvSpPr/>
            <p:nvPr/>
          </p:nvSpPr>
          <p:spPr>
            <a:xfrm>
              <a:off x="2686229" y="5010859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1" name="모서리가 둥근 직사각형 50"/>
            <p:cNvSpPr/>
            <p:nvPr/>
          </p:nvSpPr>
          <p:spPr>
            <a:xfrm>
              <a:off x="2683701" y="5211777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2" name="모서리가 둥근 직사각형 51"/>
            <p:cNvSpPr/>
            <p:nvPr/>
          </p:nvSpPr>
          <p:spPr>
            <a:xfrm>
              <a:off x="2687377" y="5411803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3" name="모서리가 둥근 직사각형 52"/>
            <p:cNvSpPr/>
            <p:nvPr/>
          </p:nvSpPr>
          <p:spPr>
            <a:xfrm>
              <a:off x="2683665" y="5607072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4" name="모서리가 둥근 직사각형 53"/>
            <p:cNvSpPr/>
            <p:nvPr/>
          </p:nvSpPr>
          <p:spPr>
            <a:xfrm>
              <a:off x="2687360" y="580709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5" name="모서리가 둥근 직사각형 54"/>
            <p:cNvSpPr/>
            <p:nvPr/>
          </p:nvSpPr>
          <p:spPr>
            <a:xfrm>
              <a:off x="2687360" y="600521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57" name="모서리가 둥근 직사각형 56"/>
          <p:cNvSpPr/>
          <p:nvPr/>
        </p:nvSpPr>
        <p:spPr>
          <a:xfrm>
            <a:off x="2577897" y="1499904"/>
            <a:ext cx="4637965" cy="577792"/>
          </a:xfrm>
          <a:prstGeom prst="roundRect">
            <a:avLst>
              <a:gd name="adj" fmla="val 878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2588800" y="2187348"/>
            <a:ext cx="4637965" cy="462147"/>
          </a:xfrm>
          <a:prstGeom prst="roundRect">
            <a:avLst>
              <a:gd name="adj" fmla="val 842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2577896" y="2752274"/>
            <a:ext cx="4637965" cy="462147"/>
          </a:xfrm>
          <a:prstGeom prst="roundRect">
            <a:avLst>
              <a:gd name="adj" fmla="val 1151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모서리가 둥근 직사각형 59"/>
          <p:cNvSpPr/>
          <p:nvPr/>
        </p:nvSpPr>
        <p:spPr>
          <a:xfrm>
            <a:off x="2577895" y="3347680"/>
            <a:ext cx="4637965" cy="462147"/>
          </a:xfrm>
          <a:prstGeom prst="roundRect">
            <a:avLst>
              <a:gd name="adj" fmla="val 945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2579968" y="3912606"/>
            <a:ext cx="4637965" cy="560173"/>
          </a:xfrm>
          <a:prstGeom prst="roundRect">
            <a:avLst>
              <a:gd name="adj" fmla="val 646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7196812" y="16250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642005" y="14730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2487838" y="14807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6997646" y="6365363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</a:p>
        </p:txBody>
      </p:sp>
      <p:sp>
        <p:nvSpPr>
          <p:cNvPr id="67" name="타원 66"/>
          <p:cNvSpPr/>
          <p:nvPr/>
        </p:nvSpPr>
        <p:spPr>
          <a:xfrm>
            <a:off x="6889186" y="62833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065402" y="83889"/>
            <a:ext cx="138852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역량평가항목 설정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433307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7985612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44980"/>
                <a:gridCol w="555708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직사각형 71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74" name="직선 연결선 73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6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91" name="표 90"/>
          <p:cNvGraphicFramePr>
            <a:graphicFrameLocks noGrp="1"/>
          </p:cNvGraphicFramePr>
          <p:nvPr>
            <p:extLst/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92" name="TextBox 91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93" name="모서리가 둥근 직사각형 92"/>
          <p:cNvSpPr/>
          <p:nvPr/>
        </p:nvSpPr>
        <p:spPr>
          <a:xfrm>
            <a:off x="5682340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6173900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6006" y="1228505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5364241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9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598478"/>
              </p:ext>
            </p:extLst>
          </p:nvPr>
        </p:nvGraphicFramePr>
        <p:xfrm>
          <a:off x="7709483" y="864986"/>
          <a:ext cx="2130803" cy="37775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조회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9" name="직사각형 58"/>
          <p:cNvSpPr/>
          <p:nvPr/>
        </p:nvSpPr>
        <p:spPr>
          <a:xfrm>
            <a:off x="148281" y="1099724"/>
            <a:ext cx="7484822" cy="549878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7673837"/>
              </p:ext>
            </p:extLst>
          </p:nvPr>
        </p:nvGraphicFramePr>
        <p:xfrm>
          <a:off x="386469" y="4543057"/>
          <a:ext cx="7111829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47104"/>
                <a:gridCol w="556472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7" name="TextBox 96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98" name="그림 9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111" name="직선 연결선 11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TextBox 111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13" name="직선 연결선 112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타원 113"/>
          <p:cNvSpPr/>
          <p:nvPr/>
        </p:nvSpPr>
        <p:spPr>
          <a:xfrm>
            <a:off x="178697" y="11581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8977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4751144"/>
              </p:ext>
            </p:extLst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추가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리스트에 행 추가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타이틀 입력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해동역량 정의 입력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저장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4960338"/>
              </p:ext>
            </p:extLst>
          </p:nvPr>
        </p:nvGraphicFramePr>
        <p:xfrm>
          <a:off x="64960" y="651610"/>
          <a:ext cx="1225868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5868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역량항목 검색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행동역량 설정</a:t>
            </a: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그림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74133" y="1006151"/>
            <a:ext cx="2155521" cy="187947"/>
          </a:xfrm>
          <a:prstGeom prst="rect">
            <a:avLst/>
          </a:prstGeom>
        </p:spPr>
      </p:pic>
      <p:sp>
        <p:nvSpPr>
          <p:cNvPr id="22" name="타원 21"/>
          <p:cNvSpPr/>
          <p:nvPr/>
        </p:nvSpPr>
        <p:spPr>
          <a:xfrm>
            <a:off x="5313868" y="8865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27" name="직선 연결선 2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8" name="표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239977"/>
              </p:ext>
            </p:extLst>
          </p:nvPr>
        </p:nvGraphicFramePr>
        <p:xfrm>
          <a:off x="1375714" y="1260965"/>
          <a:ext cx="6153939" cy="5246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3695"/>
                <a:gridCol w="847845"/>
                <a:gridCol w="4728519"/>
                <a:gridCol w="26388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 </a:t>
                      </a:r>
                      <a:r>
                        <a:rPr lang="ko-KR" altLang="en-US" sz="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해결력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문제와 관련된 내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외부 환경 분석을 통해 문제의 본질을 정확히 파악하고 이슈를 명확화함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Impact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고민을 기반으로 질문을 도출하고 가설을 수립하고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객관적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중립적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팩트 분석을 통해  가설을 검증함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혁신 주도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 해결을 위한 혁신적인 아이디어를 창출하거나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구성원들이 다양하고 새로운 접근 방식을 제안할 수 있는 분위기를 조성할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지속적으로 혁신적인 아이디어를 창출하고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이를 적용하여 우수한 해결방안을 모색하여 실행함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구성원들이 새로운 접근방식과 아이디어를 적극적으로 제안하고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서로 다른 관점을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Debate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하여 보완할 수 있는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고객과 시장을 다양한 관점과 방식을 통해 세밀하게 관찰하여 환경 변화를 빠르게 파악하고 전략을 수립하고 실행함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분석적 사고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</a:t>
                      </a:r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다양한 관점에 기반한 데이터를 분석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새로운 해석과 사고방식을 제안할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익숙함을 넘어서는 다양한 관점에서 데이터를 분석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 시사점을 제시하여 문제를 해결함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재무적 감각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프로젝트의 장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단기 재무상황과 이에 영향을 미치는 핵심 요인을 파악하고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물적 자원의 관리 방향을 결정할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의사결정 및 행동이 기업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프로젝트의 장단기 재무상황에 미치는 영향을 분석하여 사용 가능한 자원과 비용을 효율적으로 관리함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재무제표를 분석하고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각종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Financial Index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활용하여 재무적 영향력이 큰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Key Factor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판단함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의사 결정력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동기 부여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 육성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권한 위임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0" name="모서리가 둥근 직사각형 29"/>
          <p:cNvSpPr/>
          <p:nvPr/>
        </p:nvSpPr>
        <p:spPr>
          <a:xfrm>
            <a:off x="1721708" y="1492284"/>
            <a:ext cx="776427" cy="577792"/>
          </a:xfrm>
          <a:prstGeom prst="roundRect">
            <a:avLst>
              <a:gd name="adj" fmla="val 878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" name="모서리가 둥근 직사각형 30"/>
          <p:cNvSpPr/>
          <p:nvPr/>
        </p:nvSpPr>
        <p:spPr>
          <a:xfrm>
            <a:off x="1732611" y="2179728"/>
            <a:ext cx="776427" cy="462147"/>
          </a:xfrm>
          <a:prstGeom prst="roundRect">
            <a:avLst>
              <a:gd name="adj" fmla="val 842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모서리가 둥근 직사각형 31"/>
          <p:cNvSpPr/>
          <p:nvPr/>
        </p:nvSpPr>
        <p:spPr>
          <a:xfrm>
            <a:off x="1721707" y="2744654"/>
            <a:ext cx="776427" cy="462147"/>
          </a:xfrm>
          <a:prstGeom prst="roundRect">
            <a:avLst>
              <a:gd name="adj" fmla="val 1151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1721706" y="3340060"/>
            <a:ext cx="776427" cy="462147"/>
          </a:xfrm>
          <a:prstGeom prst="roundRect">
            <a:avLst>
              <a:gd name="adj" fmla="val 945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1723779" y="3904986"/>
            <a:ext cx="776427" cy="560173"/>
          </a:xfrm>
          <a:prstGeom prst="roundRect">
            <a:avLst>
              <a:gd name="adj" fmla="val 646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1728513" y="455523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1731368" y="4755264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1736127" y="4950533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1731362" y="5150559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1732011" y="5351477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모서리가 둥근 직사각형 39"/>
          <p:cNvSpPr/>
          <p:nvPr/>
        </p:nvSpPr>
        <p:spPr>
          <a:xfrm>
            <a:off x="1727246" y="5551503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1" name="모서리가 둥근 직사각형 40"/>
          <p:cNvSpPr/>
          <p:nvPr/>
        </p:nvSpPr>
        <p:spPr>
          <a:xfrm>
            <a:off x="1732005" y="5746772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모서리가 둥근 직사각형 42"/>
          <p:cNvSpPr/>
          <p:nvPr/>
        </p:nvSpPr>
        <p:spPr>
          <a:xfrm>
            <a:off x="1727240" y="594679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모서리가 둥근 직사각형 43"/>
          <p:cNvSpPr/>
          <p:nvPr/>
        </p:nvSpPr>
        <p:spPr>
          <a:xfrm>
            <a:off x="1727240" y="614491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45" name="그룹 44"/>
          <p:cNvGrpSpPr/>
          <p:nvPr/>
        </p:nvGrpSpPr>
        <p:grpSpPr>
          <a:xfrm>
            <a:off x="2588553" y="4555238"/>
            <a:ext cx="4627309" cy="1728065"/>
            <a:chOff x="2683665" y="4415538"/>
            <a:chExt cx="4576657" cy="1728065"/>
          </a:xfrm>
        </p:grpSpPr>
        <p:sp>
          <p:nvSpPr>
            <p:cNvPr id="46" name="모서리가 둥근 직사각형 45"/>
            <p:cNvSpPr/>
            <p:nvPr/>
          </p:nvSpPr>
          <p:spPr>
            <a:xfrm>
              <a:off x="2688505" y="441553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2686265" y="4615564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2688894" y="4810833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9" name="모서리가 둥근 직사각형 48"/>
            <p:cNvSpPr/>
            <p:nvPr/>
          </p:nvSpPr>
          <p:spPr>
            <a:xfrm>
              <a:off x="2686229" y="5010859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0" name="모서리가 둥근 직사각형 49"/>
            <p:cNvSpPr/>
            <p:nvPr/>
          </p:nvSpPr>
          <p:spPr>
            <a:xfrm>
              <a:off x="2683701" y="5211777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1" name="모서리가 둥근 직사각형 50"/>
            <p:cNvSpPr/>
            <p:nvPr/>
          </p:nvSpPr>
          <p:spPr>
            <a:xfrm>
              <a:off x="2687377" y="5411803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2" name="모서리가 둥근 직사각형 51"/>
            <p:cNvSpPr/>
            <p:nvPr/>
          </p:nvSpPr>
          <p:spPr>
            <a:xfrm>
              <a:off x="2683665" y="5607072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3" name="모서리가 둥근 직사각형 52"/>
            <p:cNvSpPr/>
            <p:nvPr/>
          </p:nvSpPr>
          <p:spPr>
            <a:xfrm>
              <a:off x="2687360" y="580709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4" name="모서리가 둥근 직사각형 53"/>
            <p:cNvSpPr/>
            <p:nvPr/>
          </p:nvSpPr>
          <p:spPr>
            <a:xfrm>
              <a:off x="2687360" y="600521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55" name="모서리가 둥근 직사각형 54"/>
          <p:cNvSpPr/>
          <p:nvPr/>
        </p:nvSpPr>
        <p:spPr>
          <a:xfrm>
            <a:off x="2577897" y="1499904"/>
            <a:ext cx="4637965" cy="577792"/>
          </a:xfrm>
          <a:prstGeom prst="roundRect">
            <a:avLst>
              <a:gd name="adj" fmla="val 878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2588800" y="2187348"/>
            <a:ext cx="4637965" cy="462147"/>
          </a:xfrm>
          <a:prstGeom prst="roundRect">
            <a:avLst>
              <a:gd name="adj" fmla="val 842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577896" y="2752274"/>
            <a:ext cx="4637965" cy="462147"/>
          </a:xfrm>
          <a:prstGeom prst="roundRect">
            <a:avLst>
              <a:gd name="adj" fmla="val 1151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2577895" y="3347680"/>
            <a:ext cx="4637965" cy="462147"/>
          </a:xfrm>
          <a:prstGeom prst="roundRect">
            <a:avLst>
              <a:gd name="adj" fmla="val 945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2579968" y="3912606"/>
            <a:ext cx="4637965" cy="560173"/>
          </a:xfrm>
          <a:prstGeom prst="roundRect">
            <a:avLst>
              <a:gd name="adj" fmla="val 646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1713744" y="6341744"/>
            <a:ext cx="784295" cy="116537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2584959" y="6344125"/>
            <a:ext cx="4637371" cy="116537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6997646" y="6601583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</a:p>
        </p:txBody>
      </p:sp>
      <p:sp>
        <p:nvSpPr>
          <p:cNvPr id="97" name="타원 96"/>
          <p:cNvSpPr/>
          <p:nvPr/>
        </p:nvSpPr>
        <p:spPr>
          <a:xfrm>
            <a:off x="6889186" y="65195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1594075" y="62573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2494959" y="62499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065402" y="83889"/>
            <a:ext cx="138852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역량평가항목 설정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65775637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243971"/>
              </p:ext>
            </p:extLst>
          </p:nvPr>
        </p:nvGraphicFramePr>
        <p:xfrm>
          <a:off x="7712101" y="855461"/>
          <a:ext cx="2130803" cy="342388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역량평가관리메뉴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기존과 동일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추가 버튼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추가 화면이동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(101p)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직무의 역량평가 관리 화면이동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(102p)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1928318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역량평가관리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역량항목 검색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" name="그림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4057" y="704147"/>
            <a:ext cx="6193888" cy="2447221"/>
          </a:xfrm>
          <a:prstGeom prst="rect">
            <a:avLst/>
          </a:prstGeom>
        </p:spPr>
      </p:pic>
      <p:sp>
        <p:nvSpPr>
          <p:cNvPr id="9" name="타원 8"/>
          <p:cNvSpPr/>
          <p:nvPr/>
        </p:nvSpPr>
        <p:spPr>
          <a:xfrm>
            <a:off x="6228268" y="10276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887548" y="4822662"/>
            <a:ext cx="50321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ko-KR" altLang="en-US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기존과 동일 프로세스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3358068" y="13954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36300" y="10276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65402" y="83889"/>
            <a:ext cx="11608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역량평가관리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714277361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0031408"/>
              </p:ext>
            </p:extLst>
          </p:nvPr>
        </p:nvGraphicFramePr>
        <p:xfrm>
          <a:off x="7712101" y="855461"/>
          <a:ext cx="2130803" cy="52464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추가 화면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설정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선택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직무명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직무코드 선택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직급 선택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CATEGORY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선택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선택된 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CATEGORY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 해당되는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리스트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선택된 전문역량정의 내용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평가항목 행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번위치 행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전문역량 행 삭제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 추가 버튼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행 추가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해동역량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해동역량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선택된 해동역량정의 내용 </a:t>
                      </a: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 평가항목 행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번위치 행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행동역량 행 삭제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 추가 버튼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행 추가</a:t>
                      </a: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직무 역량평가 </a:t>
                      </a:r>
                      <a:r>
                        <a:rPr lang="ko-KR" altLang="en-US" sz="800" b="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저정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등록 취소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관리 리스트 이동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293110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역량평가관리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역량항목 검색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" name="타원 8"/>
          <p:cNvSpPr/>
          <p:nvPr/>
        </p:nvSpPr>
        <p:spPr>
          <a:xfrm>
            <a:off x="1289050" y="6255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평가연도 관리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12384" y="913925"/>
            <a:ext cx="7873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latin typeface="+mn-ea"/>
              </a:rPr>
              <a:t>평가연도 설정 </a:t>
            </a:r>
            <a:endParaRPr lang="ko-KR" altLang="en-US" sz="700" dirty="0" smtClean="0">
              <a:latin typeface="+mn-ea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3615330"/>
              </p:ext>
            </p:extLst>
          </p:nvPr>
        </p:nvGraphicFramePr>
        <p:xfrm>
          <a:off x="1319736" y="1097370"/>
          <a:ext cx="6244704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7764"/>
                <a:gridCol w="1584588"/>
                <a:gridCol w="1561176"/>
                <a:gridCol w="156117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평가연도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직무명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직무코드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직사각형 4"/>
          <p:cNvSpPr/>
          <p:nvPr/>
        </p:nvSpPr>
        <p:spPr>
          <a:xfrm>
            <a:off x="28823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    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28823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60319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60319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공통               </a:t>
            </a:r>
            <a:r>
              <a:rPr lang="ko-KR" altLang="en-US" sz="700" kern="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19736" y="1548310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전문역량 평가항목 설정 </a:t>
            </a:r>
          </a:p>
        </p:txBody>
      </p:sp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9502012"/>
              </p:ext>
            </p:extLst>
          </p:nvPr>
        </p:nvGraphicFramePr>
        <p:xfrm>
          <a:off x="1327088" y="1750805"/>
          <a:ext cx="6244704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74762"/>
                <a:gridCol w="1117600"/>
                <a:gridCol w="3924300"/>
                <a:gridCol w="428042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5502" y="1548310"/>
            <a:ext cx="388938" cy="186252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12701" y="1950311"/>
            <a:ext cx="287336" cy="156728"/>
          </a:xfrm>
          <a:prstGeom prst="rect">
            <a:avLst/>
          </a:prstGeom>
        </p:spPr>
      </p:pic>
      <p:sp>
        <p:nvSpPr>
          <p:cNvPr id="22" name="직사각형 21"/>
          <p:cNvSpPr/>
          <p:nvPr/>
        </p:nvSpPr>
        <p:spPr>
          <a:xfrm>
            <a:off x="1345945" y="1952190"/>
            <a:ext cx="725742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2135392" y="1950311"/>
            <a:ext cx="1053101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23259" y="2845035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행동역량 평가항목 설정 </a:t>
            </a: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9838418"/>
              </p:ext>
            </p:extLst>
          </p:nvPr>
        </p:nvGraphicFramePr>
        <p:xfrm>
          <a:off x="1330610" y="3047530"/>
          <a:ext cx="6241181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1228"/>
                <a:gridCol w="5033319"/>
                <a:gridCol w="396634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6" name="그림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9025" y="2845035"/>
            <a:ext cx="388938" cy="186252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4462" y="3247036"/>
            <a:ext cx="287336" cy="156728"/>
          </a:xfrm>
          <a:prstGeom prst="rect">
            <a:avLst/>
          </a:prstGeom>
        </p:spPr>
      </p:pic>
      <p:sp>
        <p:nvSpPr>
          <p:cNvPr id="28" name="모서리가 둥근 직사각형 27"/>
          <p:cNvSpPr/>
          <p:nvPr/>
        </p:nvSpPr>
        <p:spPr>
          <a:xfrm>
            <a:off x="6386743" y="3675785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등록</a:t>
            </a:r>
          </a:p>
        </p:txBody>
      </p:sp>
      <p:sp>
        <p:nvSpPr>
          <p:cNvPr id="29" name="모서리가 둥근 직사각형 28"/>
          <p:cNvSpPr/>
          <p:nvPr/>
        </p:nvSpPr>
        <p:spPr>
          <a:xfrm>
            <a:off x="7003511" y="3670609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sp>
        <p:nvSpPr>
          <p:cNvPr id="30" name="직사각형 29"/>
          <p:cNvSpPr/>
          <p:nvPr/>
        </p:nvSpPr>
        <p:spPr>
          <a:xfrm>
            <a:off x="1350061" y="3249650"/>
            <a:ext cx="725742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1245836" y="8750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1260061" y="18207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2023607" y="18192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3162198" y="18192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7089025" y="14774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7109377" y="18437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직사각형 37"/>
          <p:cNvSpPr/>
          <p:nvPr/>
        </p:nvSpPr>
        <p:spPr>
          <a:xfrm>
            <a:off x="1345666" y="2138083"/>
            <a:ext cx="725742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2135113" y="2136204"/>
            <a:ext cx="1053101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0" name="그림 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0939" y="2136204"/>
            <a:ext cx="287336" cy="156728"/>
          </a:xfrm>
          <a:prstGeom prst="rect">
            <a:avLst/>
          </a:prstGeom>
        </p:spPr>
      </p:pic>
      <p:sp>
        <p:nvSpPr>
          <p:cNvPr id="41" name="타원 40"/>
          <p:cNvSpPr/>
          <p:nvPr/>
        </p:nvSpPr>
        <p:spPr>
          <a:xfrm>
            <a:off x="1253168" y="20493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8070001" y="38333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8074014" y="34045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1265901" y="31335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1362415" y="3426764"/>
            <a:ext cx="725742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7" name="그림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45054" y="3432388"/>
            <a:ext cx="287336" cy="156728"/>
          </a:xfrm>
          <a:prstGeom prst="rect">
            <a:avLst/>
          </a:prstGeom>
        </p:spPr>
      </p:pic>
      <p:sp>
        <p:nvSpPr>
          <p:cNvPr id="48" name="타원 47"/>
          <p:cNvSpPr/>
          <p:nvPr/>
        </p:nvSpPr>
        <p:spPr>
          <a:xfrm>
            <a:off x="2117416" y="31596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7058846" y="2745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7121246" y="31335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1273901" y="33519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6269905" y="35857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6916577" y="35981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8062302" y="49023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7972282" y="53311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065402" y="83889"/>
            <a:ext cx="11608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역량평가관리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325917952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666749"/>
              </p:ext>
            </p:extLst>
          </p:nvPr>
        </p:nvGraphicFramePr>
        <p:xfrm>
          <a:off x="7712101" y="855461"/>
          <a:ext cx="2130803" cy="407600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직무의 역량평가 관리 화면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설정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직무명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직무코드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직급 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직무의 전문역량 평가항목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직무의 해동역량 평가항목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역량평가관리 리스트 이동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 역량평가 저장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역량평가관리 리스트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이동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778599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역량평가관리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역량항목 검색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</a:t>
                      </a:r>
                      <a:r>
                        <a:rPr lang="en-US" altLang="ko-KR" sz="700" dirty="0" smtClean="0"/>
                        <a:t>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" name="타원 8"/>
          <p:cNvSpPr/>
          <p:nvPr/>
        </p:nvSpPr>
        <p:spPr>
          <a:xfrm>
            <a:off x="1289050" y="6255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평가연도 관리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12384" y="913925"/>
            <a:ext cx="7873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latin typeface="+mn-ea"/>
              </a:rPr>
              <a:t>평가연도 설정 </a:t>
            </a:r>
            <a:endParaRPr lang="ko-KR" altLang="en-US" sz="700" dirty="0" smtClean="0">
              <a:latin typeface="+mn-ea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/>
        </p:nvGraphicFramePr>
        <p:xfrm>
          <a:off x="1319736" y="1097370"/>
          <a:ext cx="6244704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7764"/>
                <a:gridCol w="1584588"/>
                <a:gridCol w="1561176"/>
                <a:gridCol w="156117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평가연도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직무명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직무코드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직사각형 4"/>
          <p:cNvSpPr/>
          <p:nvPr/>
        </p:nvSpPr>
        <p:spPr>
          <a:xfrm>
            <a:off x="28823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    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28823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kern="0" noProof="0" dirty="0" smtClean="0">
                <a:latin typeface="맑은 고딕" pitchFamily="50" charset="-127"/>
                <a:ea typeface="맑은 고딕" pitchFamily="50" charset="-127"/>
              </a:rPr>
              <a:t>CDP035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60319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경영관리직군</a:t>
            </a:r>
          </a:p>
        </p:txBody>
      </p:sp>
      <p:sp>
        <p:nvSpPr>
          <p:cNvPr id="16" name="직사각형 15"/>
          <p:cNvSpPr/>
          <p:nvPr/>
        </p:nvSpPr>
        <p:spPr>
          <a:xfrm>
            <a:off x="60319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700" kern="0" dirty="0" smtClean="0">
                <a:latin typeface="맑은 고딕" pitchFamily="50" charset="-127"/>
                <a:ea typeface="맑은 고딕" pitchFamily="50" charset="-127"/>
              </a:rPr>
              <a:t>G1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             </a:t>
            </a:r>
            <a:r>
              <a:rPr lang="ko-KR" altLang="en-US" sz="700" kern="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19736" y="1548310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전문역량 평가항목 설정 </a:t>
            </a:r>
          </a:p>
        </p:txBody>
      </p:sp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0644739"/>
              </p:ext>
            </p:extLst>
          </p:nvPr>
        </p:nvGraphicFramePr>
        <p:xfrm>
          <a:off x="1327088" y="1750805"/>
          <a:ext cx="6244704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8262"/>
                <a:gridCol w="1467536"/>
                <a:gridCol w="3510864"/>
                <a:gridCol w="428042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전사 사업 전반의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Value Chain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을 이해하고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 간 기능 및 사업 내 기능 간 연계성을 파악하여 관련 업무에 활용함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기능별 업무 프로세스를 이해하고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협업 메커니즘을 파악하여 관련 업무에 활용함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Trading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제품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상품의 특성 및 수급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계약 및 프로세스 등 전반적인 구조를 이해하고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Trading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메커니즘을 파악하여 관련 업무에 활용함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5502" y="1548310"/>
            <a:ext cx="388938" cy="186252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12701" y="1973171"/>
            <a:ext cx="287336" cy="156728"/>
          </a:xfrm>
          <a:prstGeom prst="rect">
            <a:avLst/>
          </a:prstGeom>
        </p:spPr>
      </p:pic>
      <p:sp>
        <p:nvSpPr>
          <p:cNvPr id="22" name="직사각형 21"/>
          <p:cNvSpPr/>
          <p:nvPr/>
        </p:nvSpPr>
        <p:spPr>
          <a:xfrm>
            <a:off x="1345944" y="1990290"/>
            <a:ext cx="790635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Process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2191768" y="1988411"/>
            <a:ext cx="1401677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전사 사업의 </a:t>
            </a: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Value Chain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23259" y="3119355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행동역량 평가항목 설정 </a:t>
            </a: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9007"/>
              </p:ext>
            </p:extLst>
          </p:nvPr>
        </p:nvGraphicFramePr>
        <p:xfrm>
          <a:off x="1330610" y="3321850"/>
          <a:ext cx="6241181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86810"/>
                <a:gridCol w="4957737"/>
                <a:gridCol w="396634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팩트 분석에 근간하여 대안과 해결책을 제시할 수 있는 역량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문제와 관련된 내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외부 환경 분석을 통해 문제의 본질을 정확히 파악하고 이슈를 명확화함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Impact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에 대한 고민을 기반으로 질문을 도출하고 가설을 수립하고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객관적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중립적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다양한 팩트 분석을 통해  가설을 검증함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장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단기적 시각 및 계획과 실행의 균형을 고려하여 최적의 해결 방안 및 방향성을 제시함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문제 해결을 위한 혁신적인 아이디어를 창출하거나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구성원들이 다양하고 새로운 접근 방식을 제안할 수 있는 분위기를 조성할 수 있는 역량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지속적으로 혁신적인 아이디어를 창출하고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이를 적용하여 우수한 해결방안을 모색하여 실행함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구성원들이 새로운 접근방식과 아이디어를 적극적으로 제안하고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서로 다른 관점을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Debate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하여 보완할 수 있는 자유로운 환경을 조성함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시장과 고객을 세밀하게 관찰하여 환경 변화를 빠르게 파악하고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기회 및 위협 요소를 분석하여 시장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고객에 맞는 적절한 전략을 제시할 수 있는 역량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고객과 시장을 다양한 관점과 방식을 통해 세밀하게 관찰하여 환경 변화를 빠르게 파악하고 전략을 수립하고 실행함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시장 변화와 사업 환경을 이해하고 기회 및 위협요소를 파악하여 시장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고객에 맞는 적절한 전략을 제시함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6" name="그림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9025" y="3119355"/>
            <a:ext cx="388938" cy="186252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4462" y="3643276"/>
            <a:ext cx="287336" cy="156728"/>
          </a:xfrm>
          <a:prstGeom prst="rect">
            <a:avLst/>
          </a:prstGeom>
        </p:spPr>
      </p:pic>
      <p:sp>
        <p:nvSpPr>
          <p:cNvPr id="28" name="모서리가 둥근 직사각형 27"/>
          <p:cNvSpPr/>
          <p:nvPr/>
        </p:nvSpPr>
        <p:spPr>
          <a:xfrm>
            <a:off x="6386743" y="4917845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</a:p>
        </p:txBody>
      </p:sp>
      <p:sp>
        <p:nvSpPr>
          <p:cNvPr id="29" name="모서리가 둥근 직사각형 28"/>
          <p:cNvSpPr/>
          <p:nvPr/>
        </p:nvSpPr>
        <p:spPr>
          <a:xfrm>
            <a:off x="7003511" y="4912669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sp>
        <p:nvSpPr>
          <p:cNvPr id="30" name="직사각형 29"/>
          <p:cNvSpPr/>
          <p:nvPr/>
        </p:nvSpPr>
        <p:spPr>
          <a:xfrm>
            <a:off x="1367114" y="3645890"/>
            <a:ext cx="798316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문제 </a:t>
            </a:r>
            <a:r>
              <a:rPr kumimoji="0" lang="ko-KR" altLang="en-US" sz="650" i="0" u="none" strike="noStrike" kern="0" cap="none" spc="0" normalizeH="0" baseline="0" noProof="0" dirty="0" err="1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해결력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1245836" y="10149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1269205" y="16605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0" name="그림 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0939" y="2227644"/>
            <a:ext cx="287336" cy="156728"/>
          </a:xfrm>
          <a:prstGeom prst="rect">
            <a:avLst/>
          </a:prstGeom>
        </p:spPr>
      </p:pic>
      <p:sp>
        <p:nvSpPr>
          <p:cNvPr id="46" name="직사각형 45"/>
          <p:cNvSpPr/>
          <p:nvPr/>
        </p:nvSpPr>
        <p:spPr>
          <a:xfrm>
            <a:off x="1364228" y="4066844"/>
            <a:ext cx="798316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혁신 주도   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47" name="그림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9814" y="4476328"/>
            <a:ext cx="287336" cy="156728"/>
          </a:xfrm>
          <a:prstGeom prst="rect">
            <a:avLst/>
          </a:prstGeom>
        </p:spPr>
      </p:pic>
      <p:sp>
        <p:nvSpPr>
          <p:cNvPr id="52" name="타원 51"/>
          <p:cNvSpPr/>
          <p:nvPr/>
        </p:nvSpPr>
        <p:spPr>
          <a:xfrm>
            <a:off x="6269905" y="48278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6916577" y="48249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직사각형 55"/>
          <p:cNvSpPr/>
          <p:nvPr/>
        </p:nvSpPr>
        <p:spPr>
          <a:xfrm>
            <a:off x="1345944" y="2226510"/>
            <a:ext cx="790635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Process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직사각형 56"/>
          <p:cNvSpPr/>
          <p:nvPr/>
        </p:nvSpPr>
        <p:spPr>
          <a:xfrm>
            <a:off x="2191768" y="2224631"/>
            <a:ext cx="1401677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650" kern="0" dirty="0">
                <a:latin typeface="맑은 고딕" pitchFamily="50" charset="-127"/>
              </a:rPr>
              <a:t>전사 업무 프로세스의 </a:t>
            </a:r>
            <a:r>
              <a:rPr lang="ko-KR" altLang="en-US" sz="650" kern="0" dirty="0" smtClean="0">
                <a:latin typeface="맑은 고딕" pitchFamily="50" charset="-127"/>
              </a:rPr>
              <a:t>이해   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8" name="직사각형 57"/>
          <p:cNvSpPr/>
          <p:nvPr/>
        </p:nvSpPr>
        <p:spPr>
          <a:xfrm>
            <a:off x="2199388" y="2445611"/>
            <a:ext cx="1401677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650" kern="0" dirty="0">
                <a:latin typeface="맑은 고딕" pitchFamily="50" charset="-127"/>
              </a:rPr>
              <a:t>Trading </a:t>
            </a:r>
            <a:r>
              <a:rPr lang="ko-KR" altLang="en-US" sz="650" kern="0">
                <a:latin typeface="맑은 고딕" pitchFamily="50" charset="-127"/>
              </a:rPr>
              <a:t>구조 및 </a:t>
            </a:r>
            <a:r>
              <a:rPr lang="en-US" altLang="ko-KR" sz="650" kern="0" dirty="0">
                <a:latin typeface="맑은 고딕" pitchFamily="50" charset="-127"/>
              </a:rPr>
              <a:t>Activity</a:t>
            </a:r>
            <a:r>
              <a:rPr lang="ko-KR" altLang="en-US" sz="650" kern="0">
                <a:latin typeface="맑은 고딕" pitchFamily="50" charset="-127"/>
              </a:rPr>
              <a:t>의 </a:t>
            </a:r>
            <a:r>
              <a:rPr lang="ko-KR" altLang="en-US" sz="650" kern="0" smtClean="0">
                <a:latin typeface="맑은 고딕" pitchFamily="50" charset="-127"/>
              </a:rPr>
              <a:t>이해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1345944" y="2447490"/>
            <a:ext cx="790635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Process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0939" y="2441004"/>
            <a:ext cx="287336" cy="156728"/>
          </a:xfrm>
          <a:prstGeom prst="rect">
            <a:avLst/>
          </a:prstGeom>
        </p:spPr>
      </p:pic>
      <p:sp>
        <p:nvSpPr>
          <p:cNvPr id="68" name="타원 67"/>
          <p:cNvSpPr/>
          <p:nvPr/>
        </p:nvSpPr>
        <p:spPr>
          <a:xfrm>
            <a:off x="1276639" y="31927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225230" y="2743200"/>
            <a:ext cx="400110" cy="22538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1400" dirty="0" smtClean="0">
                <a:latin typeface="+mn-ea"/>
              </a:rPr>
              <a:t>…</a:t>
            </a:r>
            <a:endParaRPr lang="ko-KR" altLang="en-US" sz="1400" dirty="0" smtClean="0">
              <a:latin typeface="+mn-ea"/>
            </a:endParaRPr>
          </a:p>
        </p:txBody>
      </p:sp>
      <p:sp>
        <p:nvSpPr>
          <p:cNvPr id="69" name="직사각형 68"/>
          <p:cNvSpPr/>
          <p:nvPr/>
        </p:nvSpPr>
        <p:spPr>
          <a:xfrm>
            <a:off x="1371848" y="4485944"/>
            <a:ext cx="798316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통찰력       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0" name="그림 6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9702" y="4077616"/>
            <a:ext cx="287336" cy="156728"/>
          </a:xfrm>
          <a:prstGeom prst="rect">
            <a:avLst/>
          </a:prstGeom>
        </p:spPr>
      </p:pic>
      <p:sp>
        <p:nvSpPr>
          <p:cNvPr id="71" name="모서리가 둥근 직사각형 70"/>
          <p:cNvSpPr/>
          <p:nvPr/>
        </p:nvSpPr>
        <p:spPr>
          <a:xfrm>
            <a:off x="1365261" y="4910096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리스트</a:t>
            </a:r>
          </a:p>
        </p:txBody>
      </p:sp>
      <p:sp>
        <p:nvSpPr>
          <p:cNvPr id="72" name="타원 71"/>
          <p:cNvSpPr/>
          <p:nvPr/>
        </p:nvSpPr>
        <p:spPr>
          <a:xfrm>
            <a:off x="1293334" y="48267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65402" y="83889"/>
            <a:ext cx="11608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역량평가관리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11690856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0877256"/>
              </p:ext>
            </p:extLst>
          </p:nvPr>
        </p:nvGraphicFramePr>
        <p:xfrm>
          <a:off x="7712101" y="855461"/>
          <a:ext cx="2130803" cy="392970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역량항목 검색 메뉴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역량보유 인력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인력별 역량항목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역량보유 인력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(Default)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역량보유 인력 조회 조건 설정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(Default) /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설정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전문역량일 경우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카테고리선택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전문역량일 경우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카테고리별 전문역량 선택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역량의 평가등급선택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Optional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 보유 인력 조건 추가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설정된 역량보유 인력 조회 조건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설정된 역량조건으로 </a:t>
                      </a:r>
                      <a:r>
                        <a:rPr lang="ko-KR" altLang="en-US" sz="8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피평가자</a:t>
                      </a: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 검색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5000338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역량항목 검색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" name="타원 8"/>
          <p:cNvSpPr/>
          <p:nvPr/>
        </p:nvSpPr>
        <p:spPr>
          <a:xfrm>
            <a:off x="81527" y="10797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역량항목 검색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1383950" y="972064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역량 보유 인력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506373" y="972064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err="1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인력별</a:t>
            </a:r>
            <a:r>
              <a:rPr lang="ko-KR" altLang="en-US" sz="7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 역량 항목 </a:t>
            </a:r>
            <a:endParaRPr lang="ko-KR" altLang="en-US" sz="7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383950" y="1241529"/>
            <a:ext cx="6145434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05756" y="1288995"/>
            <a:ext cx="189667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조회 조건 설정 </a:t>
            </a:r>
            <a:r>
              <a:rPr lang="en-US" altLang="ko-KR" sz="700" dirty="0" smtClean="0">
                <a:latin typeface="+mn-ea"/>
              </a:rPr>
              <a:t>: </a:t>
            </a:r>
            <a:r>
              <a:rPr lang="en-US" altLang="ko-KR" sz="70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⊙</a:t>
            </a:r>
            <a:r>
              <a:rPr lang="en-US" altLang="ko-KR" sz="700" dirty="0" smtClean="0">
                <a:latin typeface="+mn-ea"/>
              </a:rPr>
              <a:t> </a:t>
            </a:r>
            <a:r>
              <a:rPr lang="ko-KR" altLang="en-US" sz="700" smtClean="0">
                <a:latin typeface="+mn-ea"/>
              </a:rPr>
              <a:t>전문역량  </a:t>
            </a:r>
            <a:r>
              <a:rPr lang="en-US" altLang="ko-KR" sz="700" dirty="0">
                <a:latin typeface="HY견고딕" panose="02030600000101010101" pitchFamily="18" charset="-127"/>
                <a:ea typeface="HY견고딕" panose="02030600000101010101" pitchFamily="18" charset="-127"/>
              </a:rPr>
              <a:t>○</a:t>
            </a:r>
            <a:r>
              <a:rPr lang="ko-KR" altLang="en-US" sz="700" smtClean="0">
                <a:latin typeface="+mn-ea"/>
              </a:rPr>
              <a:t> 행동역량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3635927" y="1316390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카테고리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4678014" y="1312268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전문역량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6971184" y="1320329"/>
            <a:ext cx="469232" cy="16925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+ </a:t>
            </a:r>
            <a:r>
              <a:rPr kumimoji="0" lang="ko-KR" altLang="en-US" sz="6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조건추가</a:t>
            </a:r>
          </a:p>
        </p:txBody>
      </p:sp>
      <p:sp>
        <p:nvSpPr>
          <p:cNvPr id="61" name="직사각형 60"/>
          <p:cNvSpPr/>
          <p:nvPr/>
        </p:nvSpPr>
        <p:spPr>
          <a:xfrm>
            <a:off x="5721228" y="1316384"/>
            <a:ext cx="1062559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평가등급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</a:t>
            </a: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(opt)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1332439" y="8849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344630" y="11631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2181280" y="11763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3526267" y="11763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4559714" y="11697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5663053" y="11660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6878138" y="11783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7019480" y="1660076"/>
            <a:ext cx="469232" cy="169252"/>
          </a:xfrm>
          <a:prstGeom prst="round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0" name="직선 연결선 19"/>
          <p:cNvCxnSpPr/>
          <p:nvPr/>
        </p:nvCxnSpPr>
        <p:spPr>
          <a:xfrm flipH="1">
            <a:off x="1438814" y="1908936"/>
            <a:ext cx="6084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타원 75"/>
          <p:cNvSpPr/>
          <p:nvPr/>
        </p:nvSpPr>
        <p:spPr>
          <a:xfrm>
            <a:off x="1388337" y="16388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6865243" y="15939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065402" y="83889"/>
            <a:ext cx="11833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역량항목 검색</a:t>
            </a:r>
            <a:endParaRPr lang="en-US" altLang="ko-KR" sz="800" dirty="0" smtClean="0"/>
          </a:p>
        </p:txBody>
      </p:sp>
      <p:sp>
        <p:nvSpPr>
          <p:cNvPr id="28" name="직사각형 27"/>
          <p:cNvSpPr/>
          <p:nvPr/>
        </p:nvSpPr>
        <p:spPr>
          <a:xfrm>
            <a:off x="3634961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그룹별 역량 항목</a:t>
            </a:r>
          </a:p>
        </p:txBody>
      </p:sp>
    </p:spTree>
    <p:extLst>
      <p:ext uri="{BB962C8B-B14F-4D97-AF65-F5344CB8AC3E}">
        <p14:creationId xmlns:p14="http://schemas.microsoft.com/office/powerpoint/2010/main" val="147892155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652088"/>
              </p:ext>
            </p:extLst>
          </p:nvPr>
        </p:nvGraphicFramePr>
        <p:xfrm>
          <a:off x="7712101" y="855461"/>
          <a:ext cx="2130803" cy="33444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조건 추가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추가된 역량보유 인력 검색 조건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설정 리스트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6916025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역량항목 검색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역량항목 검색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1383950" y="972064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역량 보유 인력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506373" y="972064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err="1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인력별</a:t>
            </a:r>
            <a:r>
              <a:rPr lang="ko-KR" altLang="en-US" sz="7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 역량 항목 </a:t>
            </a:r>
            <a:endParaRPr lang="ko-KR" altLang="en-US" sz="7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383950" y="1241529"/>
            <a:ext cx="6145434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05756" y="1288995"/>
            <a:ext cx="189667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조회 조건 설정 </a:t>
            </a:r>
            <a:r>
              <a:rPr lang="en-US" altLang="ko-KR" sz="700" dirty="0" smtClean="0">
                <a:latin typeface="+mn-ea"/>
              </a:rPr>
              <a:t>: </a:t>
            </a:r>
            <a:r>
              <a:rPr lang="en-US" altLang="ko-KR" sz="70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⊙</a:t>
            </a:r>
            <a:r>
              <a:rPr lang="en-US" altLang="ko-KR" sz="700" dirty="0" smtClean="0">
                <a:latin typeface="+mn-ea"/>
              </a:rPr>
              <a:t> </a:t>
            </a:r>
            <a:r>
              <a:rPr lang="ko-KR" altLang="en-US" sz="700" smtClean="0">
                <a:latin typeface="+mn-ea"/>
              </a:rPr>
              <a:t>전문역량  </a:t>
            </a:r>
            <a:r>
              <a:rPr lang="en-US" altLang="ko-KR" sz="700" dirty="0">
                <a:latin typeface="HY견고딕" panose="02030600000101010101" pitchFamily="18" charset="-127"/>
                <a:ea typeface="HY견고딕" panose="02030600000101010101" pitchFamily="18" charset="-127"/>
              </a:rPr>
              <a:t>○</a:t>
            </a:r>
            <a:r>
              <a:rPr lang="ko-KR" altLang="en-US" sz="700" smtClean="0">
                <a:latin typeface="+mn-ea"/>
              </a:rPr>
              <a:t> 행동역량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3635927" y="1316390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카테고리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4678014" y="1312268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전문역량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6971184" y="1320329"/>
            <a:ext cx="469232" cy="16925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+ </a:t>
            </a:r>
            <a:r>
              <a:rPr kumimoji="0" lang="ko-KR" altLang="en-US" sz="6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조건추가</a:t>
            </a:r>
          </a:p>
        </p:txBody>
      </p:sp>
      <p:sp>
        <p:nvSpPr>
          <p:cNvPr id="61" name="직사각형 60"/>
          <p:cNvSpPr/>
          <p:nvPr/>
        </p:nvSpPr>
        <p:spPr>
          <a:xfrm>
            <a:off x="5721228" y="1316384"/>
            <a:ext cx="1062559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평가등급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</a:t>
            </a: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(opt)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7019480" y="1824837"/>
            <a:ext cx="469232" cy="169252"/>
          </a:xfrm>
          <a:prstGeom prst="round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0" name="직선 연결선 19"/>
          <p:cNvCxnSpPr/>
          <p:nvPr/>
        </p:nvCxnSpPr>
        <p:spPr>
          <a:xfrm flipH="1">
            <a:off x="1438814" y="2073697"/>
            <a:ext cx="6084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8" name="표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6210849"/>
              </p:ext>
            </p:extLst>
          </p:nvPr>
        </p:nvGraphicFramePr>
        <p:xfrm>
          <a:off x="1497482" y="1625180"/>
          <a:ext cx="4924291" cy="35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952"/>
                <a:gridCol w="1082119"/>
                <a:gridCol w="522142"/>
                <a:gridCol w="1990796"/>
                <a:gridCol w="790282"/>
              </a:tblGrid>
              <a:tr h="17761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전문역량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Process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의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이해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A0100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전사 업무 프로세스의 이해 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Meet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전문역량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System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의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이해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B0100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설비운영</a:t>
                      </a:r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/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관리시스템의 이해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Meet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9" name="타원 28"/>
          <p:cNvSpPr/>
          <p:nvPr/>
        </p:nvSpPr>
        <p:spPr>
          <a:xfrm>
            <a:off x="6887872" y="12263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381767" y="15756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5402" y="83889"/>
            <a:ext cx="11833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역량항목 검색</a:t>
            </a:r>
            <a:endParaRPr lang="en-US" altLang="ko-KR" sz="800" dirty="0" smtClean="0"/>
          </a:p>
        </p:txBody>
      </p:sp>
      <p:sp>
        <p:nvSpPr>
          <p:cNvPr id="22" name="직사각형 21"/>
          <p:cNvSpPr/>
          <p:nvPr/>
        </p:nvSpPr>
        <p:spPr>
          <a:xfrm>
            <a:off x="3634961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그룹별 역량 항목</a:t>
            </a:r>
          </a:p>
        </p:txBody>
      </p:sp>
    </p:spTree>
    <p:extLst>
      <p:ext uri="{BB962C8B-B14F-4D97-AF65-F5344CB8AC3E}">
        <p14:creationId xmlns:p14="http://schemas.microsoft.com/office/powerpoint/2010/main" val="39361318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7772900"/>
              </p:ext>
            </p:extLst>
          </p:nvPr>
        </p:nvGraphicFramePr>
        <p:xfrm>
          <a:off x="7712101" y="855461"/>
          <a:ext cx="2130803" cy="363709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조회 조건 설정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행동역량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행동역량일 경우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선택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역량의 평가등급선택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Optional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 보유 인력 조건 추가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설정된 역량보유 인력 조회 조건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설정된 역량조건으로 </a:t>
                      </a:r>
                      <a:r>
                        <a:rPr lang="ko-KR" altLang="en-US" sz="8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피평가자</a:t>
                      </a: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 검색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설정된 역량조건에 맞는 </a:t>
                      </a:r>
                      <a:r>
                        <a:rPr lang="ko-KR" altLang="en-US" sz="8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피평가자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 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리스트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엑셀파일 다운로드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사용자의 역량 평가정보 팝업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6420346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역량항목 검색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역량항목 검색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1383950" y="972064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역량 보유 인력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506373" y="972064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err="1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인력별</a:t>
            </a:r>
            <a:r>
              <a:rPr lang="ko-KR" altLang="en-US" sz="7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 역량 항목 </a:t>
            </a:r>
            <a:endParaRPr lang="ko-KR" altLang="en-US" sz="7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383950" y="1241529"/>
            <a:ext cx="6145434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05756" y="1288995"/>
            <a:ext cx="189507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조회 조건 설정 </a:t>
            </a:r>
            <a:r>
              <a:rPr lang="en-US" altLang="ko-KR" sz="700" dirty="0" smtClean="0">
                <a:latin typeface="+mn-ea"/>
              </a:rPr>
              <a:t>: </a:t>
            </a:r>
            <a:r>
              <a:rPr lang="en-US" altLang="ko-KR" sz="70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○ </a:t>
            </a:r>
            <a:r>
              <a:rPr lang="ko-KR" altLang="en-US" sz="700" smtClean="0">
                <a:latin typeface="+mn-ea"/>
              </a:rPr>
              <a:t>전문역량  </a:t>
            </a:r>
            <a:r>
              <a:rPr lang="en-US" altLang="ko-KR" sz="70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⊙</a:t>
            </a:r>
            <a:r>
              <a:rPr lang="ko-KR" altLang="en-US" sz="700" smtClean="0">
                <a:latin typeface="+mn-ea"/>
              </a:rPr>
              <a:t> 행동역량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3557663" y="1312268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행동역량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6971184" y="1320329"/>
            <a:ext cx="469232" cy="16925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+ </a:t>
            </a:r>
            <a:r>
              <a:rPr kumimoji="0" lang="ko-KR" altLang="en-US" sz="6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조건추가</a:t>
            </a:r>
          </a:p>
        </p:txBody>
      </p:sp>
      <p:sp>
        <p:nvSpPr>
          <p:cNvPr id="61" name="직사각형 60"/>
          <p:cNvSpPr/>
          <p:nvPr/>
        </p:nvSpPr>
        <p:spPr>
          <a:xfrm>
            <a:off x="4600877" y="1316384"/>
            <a:ext cx="1062559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평가등급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</a:t>
            </a: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(opt)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7019480" y="2137878"/>
            <a:ext cx="469232" cy="169252"/>
          </a:xfrm>
          <a:prstGeom prst="round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0" name="직선 연결선 19"/>
          <p:cNvCxnSpPr/>
          <p:nvPr/>
        </p:nvCxnSpPr>
        <p:spPr>
          <a:xfrm flipH="1">
            <a:off x="1438814" y="2419689"/>
            <a:ext cx="6084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8" name="표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1178306"/>
              </p:ext>
            </p:extLst>
          </p:nvPr>
        </p:nvGraphicFramePr>
        <p:xfrm>
          <a:off x="1497482" y="1625180"/>
          <a:ext cx="4924291" cy="714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952"/>
                <a:gridCol w="1082119"/>
                <a:gridCol w="522142"/>
                <a:gridCol w="1990796"/>
                <a:gridCol w="790282"/>
              </a:tblGrid>
              <a:tr h="17761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전문역량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Process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의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이해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A0100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전사 업무 프로세스의 이해 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Meet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전문역량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System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의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이해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B0100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설비운영</a:t>
                      </a:r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/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관리시스템의 이해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Meet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행동역량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문제해결력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-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행동역량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재무적 감각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-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9" name="타원 28"/>
          <p:cNvSpPr/>
          <p:nvPr/>
        </p:nvSpPr>
        <p:spPr>
          <a:xfrm>
            <a:off x="6887872" y="12263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381767" y="15756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2640626" y="11900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3443337" y="11860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4510877" y="11697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6881184" y="20411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724888"/>
              </p:ext>
            </p:extLst>
          </p:nvPr>
        </p:nvGraphicFramePr>
        <p:xfrm>
          <a:off x="1438814" y="2703844"/>
          <a:ext cx="6058481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246"/>
                <a:gridCol w="453081"/>
                <a:gridCol w="1021492"/>
                <a:gridCol w="582486"/>
                <a:gridCol w="755480"/>
                <a:gridCol w="594142"/>
                <a:gridCol w="916818"/>
                <a:gridCol w="854317"/>
                <a:gridCol w="470419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00512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장도리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Eco Energy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사업지원실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00555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이동판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중부지사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G!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Manager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Sales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Representative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3" name="그림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60230" y="2504762"/>
            <a:ext cx="528482" cy="173043"/>
          </a:xfrm>
          <a:prstGeom prst="rect">
            <a:avLst/>
          </a:prstGeom>
        </p:spPr>
      </p:pic>
      <p:sp>
        <p:nvSpPr>
          <p:cNvPr id="26" name="타원 25"/>
          <p:cNvSpPr/>
          <p:nvPr/>
        </p:nvSpPr>
        <p:spPr>
          <a:xfrm>
            <a:off x="1381767" y="26118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6859268" y="2439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781335" y="27918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65402" y="83889"/>
            <a:ext cx="11833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역량항목 검색</a:t>
            </a:r>
            <a:endParaRPr lang="en-US" altLang="ko-KR" sz="800" dirty="0" smtClean="0"/>
          </a:p>
        </p:txBody>
      </p:sp>
      <p:sp>
        <p:nvSpPr>
          <p:cNvPr id="33" name="직사각형 32"/>
          <p:cNvSpPr/>
          <p:nvPr/>
        </p:nvSpPr>
        <p:spPr>
          <a:xfrm>
            <a:off x="3634961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그룹별 역량 항목</a:t>
            </a:r>
          </a:p>
        </p:txBody>
      </p:sp>
    </p:spTree>
    <p:extLst>
      <p:ext uri="{BB962C8B-B14F-4D97-AF65-F5344CB8AC3E}">
        <p14:creationId xmlns:p14="http://schemas.microsoft.com/office/powerpoint/2010/main" val="200459316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0372868"/>
              </p:ext>
            </p:extLst>
          </p:nvPr>
        </p:nvGraphicFramePr>
        <p:xfrm>
          <a:off x="7712101" y="855461"/>
          <a:ext cx="2130803" cy="319818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사용자의 역량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평가정보 팝업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9356890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역량항목 검색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역량항목 검색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1383950" y="972064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역량 보유 인력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506373" y="972064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err="1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인력별</a:t>
            </a:r>
            <a:r>
              <a:rPr lang="ko-KR" altLang="en-US" sz="7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 역량 항목 </a:t>
            </a:r>
            <a:endParaRPr lang="ko-KR" altLang="en-US" sz="7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383950" y="1241529"/>
            <a:ext cx="6145434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05756" y="1313709"/>
            <a:ext cx="189507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조회 조건 설정 </a:t>
            </a:r>
            <a:r>
              <a:rPr lang="en-US" altLang="ko-KR" sz="700" dirty="0" smtClean="0">
                <a:latin typeface="+mn-ea"/>
              </a:rPr>
              <a:t>: </a:t>
            </a:r>
            <a:r>
              <a:rPr lang="en-US" altLang="ko-KR" sz="70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○ </a:t>
            </a:r>
            <a:r>
              <a:rPr lang="ko-KR" altLang="en-US" sz="700" smtClean="0">
                <a:latin typeface="+mn-ea"/>
              </a:rPr>
              <a:t>전문역량  </a:t>
            </a:r>
            <a:r>
              <a:rPr lang="en-US" altLang="ko-KR" sz="70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⊙</a:t>
            </a:r>
            <a:r>
              <a:rPr lang="ko-KR" altLang="en-US" sz="700" smtClean="0">
                <a:latin typeface="+mn-ea"/>
              </a:rPr>
              <a:t> 행동역량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3557663" y="1312268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행동역량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6971184" y="1320329"/>
            <a:ext cx="469232" cy="16925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+ </a:t>
            </a:r>
            <a:r>
              <a:rPr kumimoji="0" lang="ko-KR" altLang="en-US" sz="6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조건추가</a:t>
            </a:r>
          </a:p>
        </p:txBody>
      </p:sp>
      <p:sp>
        <p:nvSpPr>
          <p:cNvPr id="61" name="직사각형 60"/>
          <p:cNvSpPr/>
          <p:nvPr/>
        </p:nvSpPr>
        <p:spPr>
          <a:xfrm>
            <a:off x="4600877" y="1316384"/>
            <a:ext cx="1062559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평가등급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</a:t>
            </a: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(opt)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7019480" y="2137878"/>
            <a:ext cx="469232" cy="169252"/>
          </a:xfrm>
          <a:prstGeom prst="round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0" name="직선 연결선 19"/>
          <p:cNvCxnSpPr/>
          <p:nvPr/>
        </p:nvCxnSpPr>
        <p:spPr>
          <a:xfrm flipH="1">
            <a:off x="1438814" y="2419689"/>
            <a:ext cx="6084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8" name="표 27"/>
          <p:cNvGraphicFramePr>
            <a:graphicFrameLocks noGrp="1"/>
          </p:cNvGraphicFramePr>
          <p:nvPr>
            <p:extLst/>
          </p:nvPr>
        </p:nvGraphicFramePr>
        <p:xfrm>
          <a:off x="1497482" y="1625180"/>
          <a:ext cx="4924291" cy="714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952"/>
                <a:gridCol w="1082119"/>
                <a:gridCol w="522142"/>
                <a:gridCol w="1990796"/>
                <a:gridCol w="790282"/>
              </a:tblGrid>
              <a:tr h="17761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전문역량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Process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의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이해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A0100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전사 업무 프로세스의 이해 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Meet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전문역량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System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의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이해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B0100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설비운영</a:t>
                      </a:r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/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관리시스템의 이해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Meet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행동역량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문제해결력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-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행동역량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재무적 감각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-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" name="표 24"/>
          <p:cNvGraphicFramePr>
            <a:graphicFrameLocks noGrp="1"/>
          </p:cNvGraphicFramePr>
          <p:nvPr>
            <p:extLst/>
          </p:nvPr>
        </p:nvGraphicFramePr>
        <p:xfrm>
          <a:off x="1438814" y="2703844"/>
          <a:ext cx="6058481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246"/>
                <a:gridCol w="453081"/>
                <a:gridCol w="1021492"/>
                <a:gridCol w="582486"/>
                <a:gridCol w="755480"/>
                <a:gridCol w="594142"/>
                <a:gridCol w="916818"/>
                <a:gridCol w="854317"/>
                <a:gridCol w="470419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00512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장도리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Eco Energy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사업지원실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00555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이동판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중부지사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G!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Manager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Sales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Representative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3" name="그림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60230" y="2504762"/>
            <a:ext cx="528482" cy="173043"/>
          </a:xfrm>
          <a:prstGeom prst="rect">
            <a:avLst/>
          </a:prstGeom>
        </p:spPr>
      </p:pic>
      <p:sp>
        <p:nvSpPr>
          <p:cNvPr id="31" name="타원 30"/>
          <p:cNvSpPr/>
          <p:nvPr/>
        </p:nvSpPr>
        <p:spPr>
          <a:xfrm>
            <a:off x="1781335" y="27918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직사각형 52"/>
          <p:cNvSpPr/>
          <p:nvPr/>
        </p:nvSpPr>
        <p:spPr>
          <a:xfrm>
            <a:off x="265721" y="3288883"/>
            <a:ext cx="7334685" cy="585011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7354826" y="3308837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6" name="직사각형 55"/>
          <p:cNvSpPr/>
          <p:nvPr/>
        </p:nvSpPr>
        <p:spPr>
          <a:xfrm>
            <a:off x="366965" y="3844209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62680" y="3862678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58" name="직선 연결선 57"/>
          <p:cNvCxnSpPr/>
          <p:nvPr/>
        </p:nvCxnSpPr>
        <p:spPr>
          <a:xfrm>
            <a:off x="4865361" y="3902141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2601328" y="3887630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0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632" y="4144784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" name="TextBox 61"/>
          <p:cNvSpPr txBox="1"/>
          <p:nvPr/>
        </p:nvSpPr>
        <p:spPr>
          <a:xfrm>
            <a:off x="2656716" y="3860429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4869724" y="3854489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828286" y="4088593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661039" y="4036996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7495892"/>
              </p:ext>
            </p:extLst>
          </p:nvPr>
        </p:nvGraphicFramePr>
        <p:xfrm>
          <a:off x="4981289" y="4071103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67" name="TextBox 66"/>
          <p:cNvSpPr txBox="1"/>
          <p:nvPr/>
        </p:nvSpPr>
        <p:spPr>
          <a:xfrm>
            <a:off x="325607" y="3545520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68" name="표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1129887"/>
              </p:ext>
            </p:extLst>
          </p:nvPr>
        </p:nvGraphicFramePr>
        <p:xfrm>
          <a:off x="424285" y="5178472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9" name="TextBox 68"/>
          <p:cNvSpPr txBox="1"/>
          <p:nvPr/>
        </p:nvSpPr>
        <p:spPr>
          <a:xfrm>
            <a:off x="397701" y="4701324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50101" y="493610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50101" y="747263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2" name="표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0362375"/>
              </p:ext>
            </p:extLst>
          </p:nvPr>
        </p:nvGraphicFramePr>
        <p:xfrm>
          <a:off x="424285" y="7654658"/>
          <a:ext cx="7102066" cy="14843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504252"/>
                <a:gridCol w="403654"/>
                <a:gridCol w="337751"/>
                <a:gridCol w="37004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3" name="타원 72"/>
          <p:cNvSpPr/>
          <p:nvPr/>
        </p:nvSpPr>
        <p:spPr>
          <a:xfrm>
            <a:off x="265721" y="34080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7093694" y="3464923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65402" y="83889"/>
            <a:ext cx="11833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역량항목 검색</a:t>
            </a:r>
            <a:endParaRPr lang="en-US" altLang="ko-KR" sz="800" dirty="0" smtClean="0"/>
          </a:p>
        </p:txBody>
      </p:sp>
      <p:sp>
        <p:nvSpPr>
          <p:cNvPr id="43" name="직사각형 42"/>
          <p:cNvSpPr/>
          <p:nvPr/>
        </p:nvSpPr>
        <p:spPr>
          <a:xfrm>
            <a:off x="3634961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그룹별 역량 항목</a:t>
            </a:r>
          </a:p>
        </p:txBody>
      </p:sp>
    </p:spTree>
    <p:extLst>
      <p:ext uri="{BB962C8B-B14F-4D97-AF65-F5344CB8AC3E}">
        <p14:creationId xmlns:p14="http://schemas.microsoft.com/office/powerpoint/2010/main" val="294027004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0196016"/>
              </p:ext>
            </p:extLst>
          </p:nvPr>
        </p:nvGraphicFramePr>
        <p:xfrm>
          <a:off x="7712101" y="855461"/>
          <a:ext cx="2130803" cy="407600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인력별</a:t>
                      </a: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역량 항목 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조직 찾기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조직 찾기 팝업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직원 검색 버튼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직원 검색 팝업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조회 버튼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조직만 입력된 경우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: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조직에 소속된 인력 리스트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사번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성명 입력된경우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: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입력된 사번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성명의 인력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검색 결과 리스트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237266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역량항목 검색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역량항목 검색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1383950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역량 보유 인력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506373" y="972064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인력별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역량 항목 </a:t>
            </a:r>
            <a:endParaRPr lang="ko-KR" altLang="en-US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383950" y="1241529"/>
            <a:ext cx="6145434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05756" y="1305471"/>
            <a:ext cx="285526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조회 조건 설정   조직</a:t>
            </a:r>
            <a:r>
              <a:rPr lang="en-US" altLang="ko-KR" sz="700" dirty="0" smtClean="0">
                <a:latin typeface="+mn-ea"/>
              </a:rPr>
              <a:t>:                                          </a:t>
            </a:r>
            <a:r>
              <a:rPr lang="ko-KR" altLang="en-US" sz="700" smtClean="0">
                <a:latin typeface="+mn-ea"/>
              </a:rPr>
              <a:t>사번</a:t>
            </a:r>
            <a:r>
              <a:rPr lang="en-US" altLang="ko-KR" sz="700" dirty="0" smtClean="0">
                <a:latin typeface="+mn-ea"/>
              </a:rPr>
              <a:t>/</a:t>
            </a:r>
            <a:r>
              <a:rPr lang="ko-KR" altLang="en-US" sz="700" smtClean="0">
                <a:latin typeface="+mn-ea"/>
              </a:rPr>
              <a:t>성명 </a:t>
            </a:r>
            <a:r>
              <a:rPr lang="en-US" altLang="ko-KR" sz="700" dirty="0" smtClean="0">
                <a:latin typeface="+mn-ea"/>
              </a:rPr>
              <a:t>: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2406221" y="1316390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54" name="표 53"/>
          <p:cNvGraphicFramePr>
            <a:graphicFrameLocks noGrp="1"/>
          </p:cNvGraphicFramePr>
          <p:nvPr>
            <p:extLst/>
          </p:nvPr>
        </p:nvGraphicFramePr>
        <p:xfrm>
          <a:off x="1376037" y="1773113"/>
          <a:ext cx="6244705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246"/>
                <a:gridCol w="453081"/>
                <a:gridCol w="1021492"/>
                <a:gridCol w="582486"/>
                <a:gridCol w="755480"/>
                <a:gridCol w="755480"/>
                <a:gridCol w="755480"/>
                <a:gridCol w="755480"/>
                <a:gridCol w="75548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전문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행동 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" name="모서리가 둥근 직사각형 10"/>
          <p:cNvSpPr/>
          <p:nvPr/>
        </p:nvSpPr>
        <p:spPr>
          <a:xfrm>
            <a:off x="5447862" y="1320329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조회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11344" y="1324010"/>
            <a:ext cx="155345" cy="158170"/>
          </a:xfrm>
          <a:prstGeom prst="rect">
            <a:avLst/>
          </a:prstGeom>
        </p:spPr>
      </p:pic>
      <p:sp>
        <p:nvSpPr>
          <p:cNvPr id="18" name="직사각형 17"/>
          <p:cNvSpPr/>
          <p:nvPr/>
        </p:nvSpPr>
        <p:spPr>
          <a:xfrm>
            <a:off x="4202687" y="1324010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19" name="그림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07810" y="1331630"/>
            <a:ext cx="155345" cy="158170"/>
          </a:xfrm>
          <a:prstGeom prst="rect">
            <a:avLst/>
          </a:prstGeom>
        </p:spPr>
      </p:pic>
      <p:sp>
        <p:nvSpPr>
          <p:cNvPr id="20" name="모서리가 둥근 직사각형 19"/>
          <p:cNvSpPr/>
          <p:nvPr/>
        </p:nvSpPr>
        <p:spPr>
          <a:xfrm>
            <a:off x="6970373" y="1989692"/>
            <a:ext cx="516156" cy="10509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5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역량 보기</a:t>
            </a:r>
          </a:p>
        </p:txBody>
      </p:sp>
      <p:sp>
        <p:nvSpPr>
          <p:cNvPr id="67" name="타원 66"/>
          <p:cNvSpPr/>
          <p:nvPr/>
        </p:nvSpPr>
        <p:spPr>
          <a:xfrm>
            <a:off x="2417732" y="8806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3288905" y="1223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69" name="그림 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27224" y="2661922"/>
            <a:ext cx="2610089" cy="2992220"/>
          </a:xfrm>
          <a:prstGeom prst="rect">
            <a:avLst/>
          </a:prstGeom>
        </p:spPr>
      </p:pic>
      <p:sp>
        <p:nvSpPr>
          <p:cNvPr id="70" name="타원 69"/>
          <p:cNvSpPr/>
          <p:nvPr/>
        </p:nvSpPr>
        <p:spPr>
          <a:xfrm>
            <a:off x="1372341" y="26619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5105873" y="124068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29823" y="3223455"/>
            <a:ext cx="4290795" cy="3159661"/>
          </a:xfrm>
          <a:prstGeom prst="rect">
            <a:avLst/>
          </a:prstGeom>
        </p:spPr>
      </p:pic>
      <p:sp>
        <p:nvSpPr>
          <p:cNvPr id="73" name="타원 72"/>
          <p:cNvSpPr/>
          <p:nvPr/>
        </p:nvSpPr>
        <p:spPr>
          <a:xfrm>
            <a:off x="3857313" y="32486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5694707" y="12098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1337224" y="16666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065402" y="83889"/>
            <a:ext cx="11833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역량항목 검색</a:t>
            </a:r>
            <a:endParaRPr lang="en-US" altLang="ko-KR" sz="800" dirty="0" smtClean="0"/>
          </a:p>
        </p:txBody>
      </p:sp>
      <p:sp>
        <p:nvSpPr>
          <p:cNvPr id="28" name="직사각형 27"/>
          <p:cNvSpPr/>
          <p:nvPr/>
        </p:nvSpPr>
        <p:spPr>
          <a:xfrm>
            <a:off x="3634961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그룹별 역량 항목</a:t>
            </a:r>
          </a:p>
        </p:txBody>
      </p:sp>
    </p:spTree>
    <p:extLst>
      <p:ext uri="{BB962C8B-B14F-4D97-AF65-F5344CB8AC3E}">
        <p14:creationId xmlns:p14="http://schemas.microsoft.com/office/powerpoint/2010/main" val="1750983275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830725"/>
              </p:ext>
            </p:extLst>
          </p:nvPr>
        </p:nvGraphicFramePr>
        <p:xfrm>
          <a:off x="7712101" y="855461"/>
          <a:ext cx="2130803" cy="33444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인력의 역량보기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팝업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1569888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역량항목 검색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역량항목 검색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1383950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역량 보유 인력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506373" y="972064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인력별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역량 항목 </a:t>
            </a:r>
            <a:endParaRPr lang="ko-KR" altLang="en-US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383950" y="1241529"/>
            <a:ext cx="6145434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05756" y="1305471"/>
            <a:ext cx="285526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조회 조건 설정   조직</a:t>
            </a:r>
            <a:r>
              <a:rPr lang="en-US" altLang="ko-KR" sz="700" dirty="0" smtClean="0">
                <a:latin typeface="+mn-ea"/>
              </a:rPr>
              <a:t>:                                          </a:t>
            </a:r>
            <a:r>
              <a:rPr lang="ko-KR" altLang="en-US" sz="700" smtClean="0">
                <a:latin typeface="+mn-ea"/>
              </a:rPr>
              <a:t>사번</a:t>
            </a:r>
            <a:r>
              <a:rPr lang="en-US" altLang="ko-KR" sz="700" dirty="0" smtClean="0">
                <a:latin typeface="+mn-ea"/>
              </a:rPr>
              <a:t>/</a:t>
            </a:r>
            <a:r>
              <a:rPr lang="ko-KR" altLang="en-US" sz="700" smtClean="0">
                <a:latin typeface="+mn-ea"/>
              </a:rPr>
              <a:t>성명 </a:t>
            </a:r>
            <a:r>
              <a:rPr lang="en-US" altLang="ko-KR" sz="700" dirty="0" smtClean="0">
                <a:latin typeface="+mn-ea"/>
              </a:rPr>
              <a:t>: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2406221" y="1316390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54" name="표 53"/>
          <p:cNvGraphicFramePr>
            <a:graphicFrameLocks noGrp="1"/>
          </p:cNvGraphicFramePr>
          <p:nvPr>
            <p:extLst/>
          </p:nvPr>
        </p:nvGraphicFramePr>
        <p:xfrm>
          <a:off x="1376037" y="1773113"/>
          <a:ext cx="6244705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246"/>
                <a:gridCol w="453081"/>
                <a:gridCol w="1021492"/>
                <a:gridCol w="582486"/>
                <a:gridCol w="755480"/>
                <a:gridCol w="755480"/>
                <a:gridCol w="755480"/>
                <a:gridCol w="755480"/>
                <a:gridCol w="75548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전문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행동 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" name="모서리가 둥근 직사각형 10"/>
          <p:cNvSpPr/>
          <p:nvPr/>
        </p:nvSpPr>
        <p:spPr>
          <a:xfrm>
            <a:off x="5447862" y="1320329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조회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11344" y="1324010"/>
            <a:ext cx="155345" cy="158170"/>
          </a:xfrm>
          <a:prstGeom prst="rect">
            <a:avLst/>
          </a:prstGeom>
        </p:spPr>
      </p:pic>
      <p:sp>
        <p:nvSpPr>
          <p:cNvPr id="18" name="직사각형 17"/>
          <p:cNvSpPr/>
          <p:nvPr/>
        </p:nvSpPr>
        <p:spPr>
          <a:xfrm>
            <a:off x="4202687" y="1324010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19" name="그림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07810" y="1331630"/>
            <a:ext cx="155345" cy="158170"/>
          </a:xfrm>
          <a:prstGeom prst="rect">
            <a:avLst/>
          </a:prstGeom>
        </p:spPr>
      </p:pic>
      <p:sp>
        <p:nvSpPr>
          <p:cNvPr id="20" name="모서리가 둥근 직사각형 19"/>
          <p:cNvSpPr/>
          <p:nvPr/>
        </p:nvSpPr>
        <p:spPr>
          <a:xfrm>
            <a:off x="6970373" y="1989692"/>
            <a:ext cx="516156" cy="10509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5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역량 보기</a:t>
            </a:r>
          </a:p>
        </p:txBody>
      </p:sp>
      <p:sp>
        <p:nvSpPr>
          <p:cNvPr id="41" name="직사각형 40"/>
          <p:cNvSpPr/>
          <p:nvPr/>
        </p:nvSpPr>
        <p:spPr>
          <a:xfrm>
            <a:off x="265721" y="2621227"/>
            <a:ext cx="7334685" cy="585011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354826" y="264118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>
          <a:xfrm>
            <a:off x="366965" y="317655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62680" y="319502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7" name="직선 연결선 46"/>
          <p:cNvCxnSpPr/>
          <p:nvPr/>
        </p:nvCxnSpPr>
        <p:spPr>
          <a:xfrm>
            <a:off x="4865361" y="323448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2601328" y="321997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632" y="347712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TextBox 51"/>
          <p:cNvSpPr txBox="1"/>
          <p:nvPr/>
        </p:nvSpPr>
        <p:spPr>
          <a:xfrm>
            <a:off x="2656716" y="319277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869724" y="318683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28286" y="342093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661039" y="336934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8" name="표 57"/>
          <p:cNvGraphicFramePr>
            <a:graphicFrameLocks noGrp="1"/>
          </p:cNvGraphicFramePr>
          <p:nvPr>
            <p:extLst/>
          </p:nvPr>
        </p:nvGraphicFramePr>
        <p:xfrm>
          <a:off x="4981289" y="340344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9" name="TextBox 58"/>
          <p:cNvSpPr txBox="1"/>
          <p:nvPr/>
        </p:nvSpPr>
        <p:spPr>
          <a:xfrm>
            <a:off x="325607" y="287786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60" name="표 59"/>
          <p:cNvGraphicFramePr>
            <a:graphicFrameLocks noGrp="1"/>
          </p:cNvGraphicFramePr>
          <p:nvPr>
            <p:extLst/>
          </p:nvPr>
        </p:nvGraphicFramePr>
        <p:xfrm>
          <a:off x="424285" y="4510816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97701" y="403366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550101" y="426844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550101" y="6804976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5" name="표 64"/>
          <p:cNvGraphicFramePr>
            <a:graphicFrameLocks noGrp="1"/>
          </p:cNvGraphicFramePr>
          <p:nvPr>
            <p:extLst/>
          </p:nvPr>
        </p:nvGraphicFramePr>
        <p:xfrm>
          <a:off x="424285" y="6987002"/>
          <a:ext cx="7102066" cy="14843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504252"/>
                <a:gridCol w="403654"/>
                <a:gridCol w="337751"/>
                <a:gridCol w="37004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6" name="타원 65"/>
          <p:cNvSpPr/>
          <p:nvPr/>
        </p:nvSpPr>
        <p:spPr>
          <a:xfrm>
            <a:off x="265721" y="27404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6880373" y="18770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7060373" y="287786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065402" y="83889"/>
            <a:ext cx="11833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역량항목 검색</a:t>
            </a:r>
            <a:endParaRPr lang="en-US" altLang="ko-KR" sz="800" dirty="0" smtClean="0"/>
          </a:p>
        </p:txBody>
      </p:sp>
      <p:sp>
        <p:nvSpPr>
          <p:cNvPr id="40" name="직사각형 39"/>
          <p:cNvSpPr/>
          <p:nvPr/>
        </p:nvSpPr>
        <p:spPr>
          <a:xfrm>
            <a:off x="3634961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그룹별 역량 항목</a:t>
            </a:r>
          </a:p>
        </p:txBody>
      </p:sp>
    </p:spTree>
    <p:extLst>
      <p:ext uri="{BB962C8B-B14F-4D97-AF65-F5344CB8AC3E}">
        <p14:creationId xmlns:p14="http://schemas.microsoft.com/office/powerpoint/2010/main" val="386024179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22023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0368810"/>
              </p:ext>
            </p:extLst>
          </p:nvPr>
        </p:nvGraphicFramePr>
        <p:xfrm>
          <a:off x="7712101" y="855461"/>
          <a:ext cx="2130803" cy="33444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그룹별 역량 항목 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조직 찾기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조직 찾기 팝업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9126916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역량항목 검색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역량항목 검색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1383950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역량 보유 인력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3634961" y="972064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그룹별 역량 항목</a:t>
            </a:r>
            <a:endParaRPr lang="ko-KR" altLang="en-US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383950" y="1241529"/>
            <a:ext cx="6145434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05756" y="1305471"/>
            <a:ext cx="10823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조회 조건 설정   조직</a:t>
            </a:r>
            <a:r>
              <a:rPr lang="en-US" altLang="ko-KR" sz="700" dirty="0" smtClean="0">
                <a:latin typeface="+mn-ea"/>
              </a:rPr>
              <a:t>: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2406221" y="1316390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47862" y="1320329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조회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11344" y="1324010"/>
            <a:ext cx="155345" cy="158170"/>
          </a:xfrm>
          <a:prstGeom prst="rect">
            <a:avLst/>
          </a:prstGeom>
        </p:spPr>
      </p:pic>
      <p:sp>
        <p:nvSpPr>
          <p:cNvPr id="40" name="직사각형 39"/>
          <p:cNvSpPr/>
          <p:nvPr/>
        </p:nvSpPr>
        <p:spPr>
          <a:xfrm>
            <a:off x="2508419" y="976180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인력별</a:t>
            </a:r>
            <a:r>
              <a:rPr lang="ko-KR" altLang="en-US" sz="7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 역량 항목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47441" y="2369670"/>
            <a:ext cx="2610089" cy="2992220"/>
          </a:xfrm>
          <a:prstGeom prst="rect">
            <a:avLst/>
          </a:prstGeom>
        </p:spPr>
      </p:pic>
      <p:sp>
        <p:nvSpPr>
          <p:cNvPr id="55" name="타원 54"/>
          <p:cNvSpPr/>
          <p:nvPr/>
        </p:nvSpPr>
        <p:spPr>
          <a:xfrm>
            <a:off x="3572013" y="8800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3289396" y="1215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2199736" y="24041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65402" y="83889"/>
            <a:ext cx="11833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역량항목 검색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238114519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8892373"/>
              </p:ext>
            </p:extLst>
          </p:nvPr>
        </p:nvGraphicFramePr>
        <p:xfrm>
          <a:off x="7712101" y="855461"/>
          <a:ext cx="2130803" cy="319818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조직의 역량항목 검색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조직의 역량항목 검색 리스트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엑셀 파일 다운로드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9480457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역량항목 검색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조직별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역량항목 검색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1383950" y="972064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역량 보유 인력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3634961" y="972064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그룹별 역량 항목</a:t>
            </a:r>
            <a:endParaRPr lang="ko-KR" altLang="en-US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383950" y="1241529"/>
            <a:ext cx="6145434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05756" y="1305471"/>
            <a:ext cx="10823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조회 조건 설정   조직</a:t>
            </a:r>
            <a:r>
              <a:rPr lang="en-US" altLang="ko-KR" sz="700" dirty="0" smtClean="0">
                <a:latin typeface="+mn-ea"/>
              </a:rPr>
              <a:t>: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2406221" y="1316390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경영지원본부</a:t>
            </a: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47862" y="1320329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조회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11344" y="1324010"/>
            <a:ext cx="155345" cy="158170"/>
          </a:xfrm>
          <a:prstGeom prst="rect">
            <a:avLst/>
          </a:prstGeom>
        </p:spPr>
      </p:pic>
      <p:sp>
        <p:nvSpPr>
          <p:cNvPr id="40" name="직사각형 39"/>
          <p:cNvSpPr/>
          <p:nvPr/>
        </p:nvSpPr>
        <p:spPr>
          <a:xfrm>
            <a:off x="2508419" y="976180"/>
            <a:ext cx="1122423" cy="197708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인력별</a:t>
            </a:r>
            <a:r>
              <a:rPr lang="ko-KR" altLang="en-US" sz="7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 역량 항목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5370309" y="1223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1" name="표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3127104"/>
              </p:ext>
            </p:extLst>
          </p:nvPr>
        </p:nvGraphicFramePr>
        <p:xfrm>
          <a:off x="1422318" y="1774367"/>
          <a:ext cx="6097366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1492"/>
                <a:gridCol w="348817"/>
                <a:gridCol w="708454"/>
                <a:gridCol w="543697"/>
                <a:gridCol w="551936"/>
                <a:gridCol w="2018270"/>
                <a:gridCol w="90470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직무코드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역량구분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>
                          <a:solidFill>
                            <a:schemeClr val="tx1"/>
                          </a:solidFill>
                        </a:rPr>
                        <a:t>역량명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카테고리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 rowSpan="18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CDP036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전사업무 프로세스의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공정 프로세스의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Logistics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프로세스의 이해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ko-KR" altLang="en-US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경영지원 시스템의 이해 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영업시스템의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err="1" smtClean="0">
                          <a:solidFill>
                            <a:schemeClr val="tx1"/>
                          </a:solidFill>
                        </a:rPr>
                        <a:t>문제해결력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혁신주도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재무적 감각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CDP035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전사업무 프로세스의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공정 프로세스의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Logistics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프로세스의 이해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설비 운영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관리시스템의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Trading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시스템의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CDP034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전사업무 프로세스의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공정관련 법안 제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.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개정 프로세스의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Logistics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프로세스의 이해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설비 운영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관리시스템의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영업시스템의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rowSpan="9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Eco Energy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사업지원실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CDP033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전사업무 프로세스의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공정관련 법안 제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.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개정 프로세스의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Logistics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프로세스의 이해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설비 운영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관리시스템의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Trading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시스템의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CDP032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공정 프로세스의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Logistics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프로세스의 이해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이해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설비 운영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관리시스템의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Trading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시스템의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2" name="그림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60230" y="1601324"/>
            <a:ext cx="528482" cy="173043"/>
          </a:xfrm>
          <a:prstGeom prst="rect">
            <a:avLst/>
          </a:prstGeom>
        </p:spPr>
      </p:pic>
      <p:sp>
        <p:nvSpPr>
          <p:cNvPr id="23" name="타원 22"/>
          <p:cNvSpPr/>
          <p:nvPr/>
        </p:nvSpPr>
        <p:spPr>
          <a:xfrm>
            <a:off x="1391467" y="16878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6839258" y="15381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65402" y="83889"/>
            <a:ext cx="11833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역량항목 검색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76866521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3245847"/>
              </p:ext>
            </p:extLst>
          </p:nvPr>
        </p:nvGraphicFramePr>
        <p:xfrm>
          <a:off x="7712101" y="855461"/>
          <a:ext cx="2130803" cy="33444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세션대상 관리 메뉴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세션 대상자 조회 설정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평가연도 선택 박스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단계 선택 박스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조건의 세션 대상자 조회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세션 대상자 리스트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세션 대상자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맨 해단에 입력 라인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체크박스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8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번에서 선택한 세션 대상자 삭제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세션 대상자 리스트 엑셀 다운로드 </a:t>
                      </a: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세션 대상자 파일</a:t>
                      </a: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업로드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수정한 세션 대상자 정보 저장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6197652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역량항목 검색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세션대상자 관리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세션진행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임원</a:t>
                      </a:r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/PL)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10935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세션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대상자 관리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65402" y="83889"/>
            <a:ext cx="108555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Session View</a:t>
            </a:r>
          </a:p>
        </p:txBody>
      </p:sp>
      <p:sp>
        <p:nvSpPr>
          <p:cNvPr id="25" name="모서리가 둥근 직사각형 24"/>
          <p:cNvSpPr/>
          <p:nvPr/>
        </p:nvSpPr>
        <p:spPr>
          <a:xfrm>
            <a:off x="1383950" y="955779"/>
            <a:ext cx="6145434" cy="319006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405756" y="1019721"/>
            <a:ext cx="22926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Search  </a:t>
            </a:r>
            <a:r>
              <a:rPr lang="ko-KR" altLang="en-US" sz="700" smtClean="0">
                <a:latin typeface="+mn-ea"/>
              </a:rPr>
              <a:t>평가연도                                </a:t>
            </a:r>
            <a:r>
              <a:rPr lang="ko-KR" altLang="en-US" sz="700" dirty="0" smtClean="0">
                <a:latin typeface="+mn-ea"/>
              </a:rPr>
              <a:t>평가단계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28" name="모서리가 둥근 직사각형 27"/>
          <p:cNvSpPr/>
          <p:nvPr/>
        </p:nvSpPr>
        <p:spPr>
          <a:xfrm>
            <a:off x="6571812" y="1034579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조회</a:t>
            </a:r>
          </a:p>
        </p:txBody>
      </p:sp>
      <p:sp>
        <p:nvSpPr>
          <p:cNvPr id="32" name="직사각형 31"/>
          <p:cNvSpPr/>
          <p:nvPr/>
        </p:nvSpPr>
        <p:spPr>
          <a:xfrm>
            <a:off x="2236656" y="1038137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en-US" altLang="ko-KR" sz="700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33" name="표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3160802"/>
              </p:ext>
            </p:extLst>
          </p:nvPr>
        </p:nvGraphicFramePr>
        <p:xfrm>
          <a:off x="1343085" y="1611244"/>
          <a:ext cx="618630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0958"/>
                <a:gridCol w="518648"/>
                <a:gridCol w="450650"/>
                <a:gridCol w="748537"/>
                <a:gridCol w="519393"/>
                <a:gridCol w="916577"/>
                <a:gridCol w="565222"/>
                <a:gridCol w="556799"/>
                <a:gridCol w="614305"/>
                <a:gridCol w="579794"/>
                <a:gridCol w="395417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세션구분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Session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335277" y="1414238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세션 대상자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49595" y="293328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1315756" y="826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2130772" y="9414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1317815" y="15379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8369180" y="372328"/>
            <a:ext cx="4940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Admin</a:t>
            </a:r>
          </a:p>
        </p:txBody>
      </p:sp>
      <p:sp>
        <p:nvSpPr>
          <p:cNvPr id="35" name="직사각형 34"/>
          <p:cNvSpPr/>
          <p:nvPr/>
        </p:nvSpPr>
        <p:spPr>
          <a:xfrm>
            <a:off x="3608137" y="1034579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kern="0" dirty="0" smtClean="0">
                <a:latin typeface="맑은 고딕" pitchFamily="50" charset="-127"/>
                <a:ea typeface="맑은 고딕" pitchFamily="50" charset="-127"/>
              </a:rPr>
              <a:t>TDS1</a:t>
            </a:r>
            <a:r>
              <a:rPr lang="en-US" altLang="ko-KR" sz="700" kern="0" baseline="30000" dirty="0" smtClean="0">
                <a:latin typeface="맑은 고딕" pitchFamily="50" charset="-127"/>
                <a:ea typeface="맑은 고딕" pitchFamily="50" charset="-127"/>
              </a:rPr>
              <a:t>ST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3506680" y="916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6447715" y="9168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0" name="그림 3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0093" y="1386652"/>
            <a:ext cx="2155521" cy="187947"/>
          </a:xfrm>
          <a:prstGeom prst="rect">
            <a:avLst/>
          </a:prstGeom>
        </p:spPr>
      </p:pic>
      <p:sp>
        <p:nvSpPr>
          <p:cNvPr id="45" name="모서리가 둥근 직사각형 44"/>
          <p:cNvSpPr/>
          <p:nvPr/>
        </p:nvSpPr>
        <p:spPr>
          <a:xfrm>
            <a:off x="7183073" y="2443077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5290093" y="13286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1693031" y="2190337"/>
            <a:ext cx="449229" cy="10995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2225046" y="2192201"/>
            <a:ext cx="371264" cy="10995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직사각형 52"/>
          <p:cNvSpPr/>
          <p:nvPr/>
        </p:nvSpPr>
        <p:spPr>
          <a:xfrm>
            <a:off x="2681074" y="2192201"/>
            <a:ext cx="657716" cy="10995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3435681" y="2192201"/>
            <a:ext cx="408390" cy="10995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3961111" y="2192199"/>
            <a:ext cx="795837" cy="10995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4853126" y="2190251"/>
            <a:ext cx="494152" cy="10995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직사각형 61"/>
          <p:cNvSpPr/>
          <p:nvPr/>
        </p:nvSpPr>
        <p:spPr>
          <a:xfrm>
            <a:off x="5437573" y="2190249"/>
            <a:ext cx="449229" cy="10995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직사각형 62"/>
          <p:cNvSpPr/>
          <p:nvPr/>
        </p:nvSpPr>
        <p:spPr>
          <a:xfrm>
            <a:off x="5970981" y="2190249"/>
            <a:ext cx="543567" cy="10995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6595770" y="2190243"/>
            <a:ext cx="494152" cy="10995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17815" y="2147458"/>
            <a:ext cx="6264085" cy="214586"/>
          </a:xfrm>
          <a:prstGeom prst="rect">
            <a:avLst/>
          </a:prstGeom>
          <a:noFill/>
          <a:ln w="3175" cap="flat" cmpd="sng" algn="ctr">
            <a:solidFill>
              <a:srgbClr val="FF0000"/>
            </a:solidFill>
            <a:prstDash val="dash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1208512" y="20810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7079123" y="17313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5711076" y="13006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6210189" y="13067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</a:p>
        </p:txBody>
      </p:sp>
      <p:sp>
        <p:nvSpPr>
          <p:cNvPr id="69" name="타원 68"/>
          <p:cNvSpPr/>
          <p:nvPr/>
        </p:nvSpPr>
        <p:spPr>
          <a:xfrm>
            <a:off x="6898953" y="12966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</a:p>
        </p:txBody>
      </p:sp>
      <p:sp>
        <p:nvSpPr>
          <p:cNvPr id="70" name="타원 69"/>
          <p:cNvSpPr/>
          <p:nvPr/>
        </p:nvSpPr>
        <p:spPr>
          <a:xfrm>
            <a:off x="7054095" y="23597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</a:p>
        </p:txBody>
      </p:sp>
      <p:sp>
        <p:nvSpPr>
          <p:cNvPr id="71" name="직사각형 70"/>
          <p:cNvSpPr/>
          <p:nvPr/>
        </p:nvSpPr>
        <p:spPr>
          <a:xfrm>
            <a:off x="1693031" y="1828387"/>
            <a:ext cx="449229" cy="10995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2225046" y="1830251"/>
            <a:ext cx="371264" cy="10995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직사각형 72"/>
          <p:cNvSpPr/>
          <p:nvPr/>
        </p:nvSpPr>
        <p:spPr>
          <a:xfrm>
            <a:off x="2681074" y="1830251"/>
            <a:ext cx="657716" cy="10995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직사각형 74"/>
          <p:cNvSpPr/>
          <p:nvPr/>
        </p:nvSpPr>
        <p:spPr>
          <a:xfrm>
            <a:off x="3435681" y="1830251"/>
            <a:ext cx="408390" cy="10995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961111" y="1830249"/>
            <a:ext cx="795837" cy="10995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4853126" y="1828301"/>
            <a:ext cx="494152" cy="10995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437573" y="1828299"/>
            <a:ext cx="449229" cy="10995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9" name="직사각형 78"/>
          <p:cNvSpPr/>
          <p:nvPr/>
        </p:nvSpPr>
        <p:spPr>
          <a:xfrm>
            <a:off x="5970981" y="1828299"/>
            <a:ext cx="543567" cy="10995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직사각형 79"/>
          <p:cNvSpPr/>
          <p:nvPr/>
        </p:nvSpPr>
        <p:spPr>
          <a:xfrm>
            <a:off x="6595770" y="1828293"/>
            <a:ext cx="494152" cy="10995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855638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1763209"/>
              </p:ext>
            </p:extLst>
          </p:nvPr>
        </p:nvGraphicFramePr>
        <p:xfrm>
          <a:off x="7712101" y="855461"/>
          <a:ext cx="2130803" cy="422230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세션진행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임원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/PL)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메뉴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세션 대상자 검색 조건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평가연도 선택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평가단계 선택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세션그룹 선택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조직 찾기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조직 찾기 팝업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직원 검색 버튼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직원 검색 팝업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조회 버튼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해당조건별 사용자 검색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조직만 입력된 경우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: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조직에 소속된 인력 리스트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사번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성명 입력된경우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: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입력된 사번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성명의 인력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검색 결과 리스트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3968008"/>
              </p:ext>
            </p:extLst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역량항목 검색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0" i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i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i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세션진행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(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임원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/PL)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8467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세션 대상자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65402" y="83889"/>
            <a:ext cx="108555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Session View</a:t>
            </a:r>
          </a:p>
        </p:txBody>
      </p:sp>
      <p:sp>
        <p:nvSpPr>
          <p:cNvPr id="25" name="모서리가 둥근 직사각형 24"/>
          <p:cNvSpPr/>
          <p:nvPr/>
        </p:nvSpPr>
        <p:spPr>
          <a:xfrm>
            <a:off x="1405756" y="955779"/>
            <a:ext cx="6145434" cy="531015"/>
          </a:xfrm>
          <a:prstGeom prst="roundRect">
            <a:avLst>
              <a:gd name="adj" fmla="val 8515"/>
            </a:avLst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405756" y="1019721"/>
            <a:ext cx="36134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Search  </a:t>
            </a:r>
            <a:r>
              <a:rPr lang="ko-KR" altLang="en-US" sz="700" smtClean="0">
                <a:latin typeface="+mn-ea"/>
              </a:rPr>
              <a:t>평가연도                                평가단계                               </a:t>
            </a:r>
            <a:r>
              <a:rPr lang="ko-KR" altLang="en-US" sz="700" smtClean="0">
                <a:latin typeface="+mn-ea"/>
              </a:rPr>
              <a:t>세션그룹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2236656" y="1038137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en-US" altLang="ko-KR" sz="700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33" name="표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6544150"/>
              </p:ext>
            </p:extLst>
          </p:nvPr>
        </p:nvGraphicFramePr>
        <p:xfrm>
          <a:off x="1376037" y="1700999"/>
          <a:ext cx="616025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1430"/>
                <a:gridCol w="551730"/>
                <a:gridCol w="479394"/>
                <a:gridCol w="796282"/>
                <a:gridCol w="552522"/>
                <a:gridCol w="975040"/>
                <a:gridCol w="601274"/>
                <a:gridCol w="592314"/>
                <a:gridCol w="653488"/>
                <a:gridCol w="61677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368229" y="150399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세션 대상자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49595" y="303488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1315756" y="826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2130772" y="9414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1250086" y="15039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8369180" y="372328"/>
            <a:ext cx="4940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Admin</a:t>
            </a:r>
          </a:p>
        </p:txBody>
      </p:sp>
      <p:sp>
        <p:nvSpPr>
          <p:cNvPr id="35" name="직사각형 34"/>
          <p:cNvSpPr/>
          <p:nvPr/>
        </p:nvSpPr>
        <p:spPr>
          <a:xfrm>
            <a:off x="3608137" y="1034579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kern="0" dirty="0" smtClean="0">
                <a:latin typeface="맑은 고딕" pitchFamily="50" charset="-127"/>
                <a:ea typeface="맑은 고딕" pitchFamily="50" charset="-127"/>
              </a:rPr>
              <a:t>TDS1</a:t>
            </a:r>
            <a:r>
              <a:rPr lang="en-US" altLang="ko-KR" sz="700" kern="0" baseline="30000" dirty="0" smtClean="0">
                <a:latin typeface="맑은 고딕" pitchFamily="50" charset="-127"/>
                <a:ea typeface="맑은 고딕" pitchFamily="50" charset="-127"/>
              </a:rPr>
              <a:t>ST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3506680" y="916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4967170" y="1043530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Eco Energy   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TextBox 26">
            <a:extLst>
              <a:ext uri="{FF2B5EF4-FFF2-40B4-BE49-F238E27FC236}">
                <a16:creationId xmlns="" xmlns:a16="http://schemas.microsoft.com/office/drawing/2014/main" xmlns:lc="http://schemas.openxmlformats.org/drawingml/2006/lockedCanvas" id="{178B9B4F-02A3-4DC7-A8DE-E124670CD91E}"/>
              </a:ext>
            </a:extLst>
          </p:cNvPr>
          <p:cNvSpPr txBox="1"/>
          <p:nvPr/>
        </p:nvSpPr>
        <p:spPr>
          <a:xfrm>
            <a:off x="1720157" y="1272082"/>
            <a:ext cx="217559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700" dirty="0">
                <a:latin typeface="+mn-ea"/>
              </a:rPr>
              <a:t>조직</a:t>
            </a:r>
            <a:r>
              <a:rPr lang="en-US" altLang="ko-KR" sz="700" dirty="0">
                <a:latin typeface="+mn-ea"/>
              </a:rPr>
              <a:t>:                                          </a:t>
            </a:r>
            <a:r>
              <a:rPr lang="ko-KR" altLang="en-US" sz="700" dirty="0">
                <a:latin typeface="+mn-ea"/>
              </a:rPr>
              <a:t>사번</a:t>
            </a:r>
            <a:r>
              <a:rPr lang="en-US" altLang="ko-KR" sz="700" dirty="0">
                <a:latin typeface="+mn-ea"/>
              </a:rPr>
              <a:t>/</a:t>
            </a:r>
            <a:r>
              <a:rPr lang="ko-KR" altLang="en-US" sz="700" dirty="0">
                <a:latin typeface="+mn-ea"/>
              </a:rPr>
              <a:t>성명 </a:t>
            </a:r>
            <a:r>
              <a:rPr lang="en-US" altLang="ko-KR" sz="700" dirty="0">
                <a:latin typeface="+mn-ea"/>
              </a:rPr>
              <a:t>:</a:t>
            </a:r>
            <a:endParaRPr lang="ko-KR" altLang="en-US" sz="700" dirty="0">
              <a:latin typeface="+mn-ea"/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="" xmlns:a16="http://schemas.microsoft.com/office/drawing/2014/main" xmlns:lc="http://schemas.openxmlformats.org/drawingml/2006/lockedCanvas" id="{3A90786E-D57F-43D8-95EF-A070EC49B150}"/>
              </a:ext>
            </a:extLst>
          </p:cNvPr>
          <p:cNvSpPr/>
          <p:nvPr/>
        </p:nvSpPr>
        <p:spPr>
          <a:xfrm>
            <a:off x="2086018" y="1283001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모서리가 둥근 직사각형 54">
            <a:extLst>
              <a:ext uri="{FF2B5EF4-FFF2-40B4-BE49-F238E27FC236}">
                <a16:creationId xmlns="" xmlns:a16="http://schemas.microsoft.com/office/drawing/2014/main" xmlns:lc="http://schemas.openxmlformats.org/drawingml/2006/lockedCanvas" id="{3386920E-E31C-428B-8973-072938BA70D6}"/>
              </a:ext>
            </a:extLst>
          </p:cNvPr>
          <p:cNvSpPr/>
          <p:nvPr/>
        </p:nvSpPr>
        <p:spPr>
          <a:xfrm>
            <a:off x="6592163" y="1286940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조회</a:t>
            </a:r>
          </a:p>
        </p:txBody>
      </p:sp>
      <p:pic>
        <p:nvPicPr>
          <p:cNvPr id="56" name="그림 55">
            <a:extLst>
              <a:ext uri="{FF2B5EF4-FFF2-40B4-BE49-F238E27FC236}">
                <a16:creationId xmlns="" xmlns:a16="http://schemas.microsoft.com/office/drawing/2014/main" xmlns:lc="http://schemas.openxmlformats.org/drawingml/2006/lockedCanvas" id="{7034F1F6-390F-4B57-AEC6-42FF452045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1141" y="1290621"/>
            <a:ext cx="155345" cy="158170"/>
          </a:xfrm>
          <a:prstGeom prst="rect">
            <a:avLst/>
          </a:prstGeom>
        </p:spPr>
      </p:pic>
      <p:sp>
        <p:nvSpPr>
          <p:cNvPr id="57" name="직사각형 56">
            <a:extLst>
              <a:ext uri="{FF2B5EF4-FFF2-40B4-BE49-F238E27FC236}">
                <a16:creationId xmlns="" xmlns:a16="http://schemas.microsoft.com/office/drawing/2014/main" xmlns:lc="http://schemas.openxmlformats.org/drawingml/2006/lockedCanvas" id="{F688701E-345F-4069-8F41-17D94E6EA554}"/>
              </a:ext>
            </a:extLst>
          </p:cNvPr>
          <p:cNvSpPr/>
          <p:nvPr/>
        </p:nvSpPr>
        <p:spPr>
          <a:xfrm>
            <a:off x="3930767" y="1290621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홍길동</a:t>
            </a:r>
          </a:p>
        </p:txBody>
      </p:sp>
      <p:pic>
        <p:nvPicPr>
          <p:cNvPr id="81" name="그림 80">
            <a:extLst>
              <a:ext uri="{FF2B5EF4-FFF2-40B4-BE49-F238E27FC236}">
                <a16:creationId xmlns="" xmlns:a16="http://schemas.microsoft.com/office/drawing/2014/main" xmlns:lc="http://schemas.openxmlformats.org/drawingml/2006/lockedCanvas" id="{8FB9E664-6E34-4640-9664-F7D9B0F9F64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5890" y="1298241"/>
            <a:ext cx="155345" cy="158170"/>
          </a:xfrm>
          <a:prstGeom prst="rect">
            <a:avLst/>
          </a:prstGeom>
        </p:spPr>
      </p:pic>
      <p:sp>
        <p:nvSpPr>
          <p:cNvPr id="82" name="타원 81"/>
          <p:cNvSpPr/>
          <p:nvPr/>
        </p:nvSpPr>
        <p:spPr>
          <a:xfrm>
            <a:off x="4832380" y="9297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954097" y="11820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4829670" y="11969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6520174" y="12031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6" name="모서리가 둥근 직사각형 85"/>
          <p:cNvSpPr/>
          <p:nvPr/>
        </p:nvSpPr>
        <p:spPr>
          <a:xfrm>
            <a:off x="7025805" y="1909837"/>
            <a:ext cx="352541" cy="127161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역량</a:t>
            </a:r>
          </a:p>
        </p:txBody>
      </p:sp>
      <p:pic>
        <p:nvPicPr>
          <p:cNvPr id="174" name="그림 1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2331" y="2841922"/>
            <a:ext cx="2610089" cy="2992220"/>
          </a:xfrm>
          <a:prstGeom prst="rect">
            <a:avLst/>
          </a:prstGeom>
        </p:spPr>
      </p:pic>
      <p:sp>
        <p:nvSpPr>
          <p:cNvPr id="175" name="타원 174"/>
          <p:cNvSpPr/>
          <p:nvPr/>
        </p:nvSpPr>
        <p:spPr>
          <a:xfrm>
            <a:off x="977448" y="28419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176" name="그림 1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34930" y="3403455"/>
            <a:ext cx="4290795" cy="3159661"/>
          </a:xfrm>
          <a:prstGeom prst="rect">
            <a:avLst/>
          </a:prstGeom>
        </p:spPr>
      </p:pic>
      <p:sp>
        <p:nvSpPr>
          <p:cNvPr id="177" name="타원 176"/>
          <p:cNvSpPr/>
          <p:nvPr/>
        </p:nvSpPr>
        <p:spPr>
          <a:xfrm>
            <a:off x="3462420" y="34286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362397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3284086"/>
              </p:ext>
            </p:extLst>
          </p:nvPr>
        </p:nvGraphicFramePr>
        <p:xfrm>
          <a:off x="7712101" y="855461"/>
          <a:ext cx="2130803" cy="451491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역량선택 탭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(Default)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변동방향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유지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하락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내용 저장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팝업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역량항목 검색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0" i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i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i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세션진행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(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임원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/PL)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8467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세션 대상자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65402" y="83889"/>
            <a:ext cx="108555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Session View</a:t>
            </a:r>
          </a:p>
        </p:txBody>
      </p:sp>
      <p:sp>
        <p:nvSpPr>
          <p:cNvPr id="25" name="모서리가 둥근 직사각형 24"/>
          <p:cNvSpPr/>
          <p:nvPr/>
        </p:nvSpPr>
        <p:spPr>
          <a:xfrm>
            <a:off x="1405756" y="955779"/>
            <a:ext cx="6145434" cy="531015"/>
          </a:xfrm>
          <a:prstGeom prst="roundRect">
            <a:avLst>
              <a:gd name="adj" fmla="val 8515"/>
            </a:avLst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405756" y="1019721"/>
            <a:ext cx="36134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Search  </a:t>
            </a:r>
            <a:r>
              <a:rPr lang="ko-KR" altLang="en-US" sz="700" smtClean="0">
                <a:latin typeface="+mn-ea"/>
              </a:rPr>
              <a:t>평가연도                                평가단계                               </a:t>
            </a:r>
            <a:r>
              <a:rPr lang="ko-KR" altLang="en-US" sz="700" smtClean="0">
                <a:latin typeface="+mn-ea"/>
              </a:rPr>
              <a:t>세션그룹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2236656" y="1038137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en-US" altLang="ko-KR" sz="700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33" name="표 32"/>
          <p:cNvGraphicFramePr>
            <a:graphicFrameLocks noGrp="1"/>
          </p:cNvGraphicFramePr>
          <p:nvPr>
            <p:extLst/>
          </p:nvPr>
        </p:nvGraphicFramePr>
        <p:xfrm>
          <a:off x="1376037" y="1700999"/>
          <a:ext cx="616025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1430"/>
                <a:gridCol w="551730"/>
                <a:gridCol w="479394"/>
                <a:gridCol w="796282"/>
                <a:gridCol w="552522"/>
                <a:gridCol w="975040"/>
                <a:gridCol w="601274"/>
                <a:gridCol w="592314"/>
                <a:gridCol w="653488"/>
                <a:gridCol w="61677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368229" y="150399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세션 대상자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8369180" y="372328"/>
            <a:ext cx="4940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Admin</a:t>
            </a:r>
          </a:p>
        </p:txBody>
      </p:sp>
      <p:sp>
        <p:nvSpPr>
          <p:cNvPr id="35" name="직사각형 34"/>
          <p:cNvSpPr/>
          <p:nvPr/>
        </p:nvSpPr>
        <p:spPr>
          <a:xfrm>
            <a:off x="3608137" y="1034579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kern="0" dirty="0" smtClean="0">
                <a:latin typeface="맑은 고딕" pitchFamily="50" charset="-127"/>
                <a:ea typeface="맑은 고딕" pitchFamily="50" charset="-127"/>
              </a:rPr>
              <a:t>TDS1</a:t>
            </a:r>
            <a:r>
              <a:rPr lang="en-US" altLang="ko-KR" sz="700" kern="0" baseline="30000" dirty="0" smtClean="0">
                <a:latin typeface="맑은 고딕" pitchFamily="50" charset="-127"/>
                <a:ea typeface="맑은 고딕" pitchFamily="50" charset="-127"/>
              </a:rPr>
              <a:t>ST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4967170" y="1043530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Eco Energy   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TextBox 26">
            <a:extLst>
              <a:ext uri="{FF2B5EF4-FFF2-40B4-BE49-F238E27FC236}">
                <a16:creationId xmlns="" xmlns:a16="http://schemas.microsoft.com/office/drawing/2014/main" xmlns:lc="http://schemas.openxmlformats.org/drawingml/2006/lockedCanvas" id="{178B9B4F-02A3-4DC7-A8DE-E124670CD91E}"/>
              </a:ext>
            </a:extLst>
          </p:cNvPr>
          <p:cNvSpPr txBox="1"/>
          <p:nvPr/>
        </p:nvSpPr>
        <p:spPr>
          <a:xfrm>
            <a:off x="1720157" y="1272082"/>
            <a:ext cx="217559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700" dirty="0">
                <a:latin typeface="+mn-ea"/>
              </a:rPr>
              <a:t>조직</a:t>
            </a:r>
            <a:r>
              <a:rPr lang="en-US" altLang="ko-KR" sz="700" dirty="0">
                <a:latin typeface="+mn-ea"/>
              </a:rPr>
              <a:t>:                                          </a:t>
            </a:r>
            <a:r>
              <a:rPr lang="ko-KR" altLang="en-US" sz="700" dirty="0">
                <a:latin typeface="+mn-ea"/>
              </a:rPr>
              <a:t>사번</a:t>
            </a:r>
            <a:r>
              <a:rPr lang="en-US" altLang="ko-KR" sz="700" dirty="0">
                <a:latin typeface="+mn-ea"/>
              </a:rPr>
              <a:t>/</a:t>
            </a:r>
            <a:r>
              <a:rPr lang="ko-KR" altLang="en-US" sz="700" dirty="0">
                <a:latin typeface="+mn-ea"/>
              </a:rPr>
              <a:t>성명 </a:t>
            </a:r>
            <a:r>
              <a:rPr lang="en-US" altLang="ko-KR" sz="700" dirty="0">
                <a:latin typeface="+mn-ea"/>
              </a:rPr>
              <a:t>:</a:t>
            </a:r>
            <a:endParaRPr lang="ko-KR" altLang="en-US" sz="700" dirty="0">
              <a:latin typeface="+mn-ea"/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="" xmlns:a16="http://schemas.microsoft.com/office/drawing/2014/main" xmlns:lc="http://schemas.openxmlformats.org/drawingml/2006/lockedCanvas" id="{3A90786E-D57F-43D8-95EF-A070EC49B150}"/>
              </a:ext>
            </a:extLst>
          </p:cNvPr>
          <p:cNvSpPr/>
          <p:nvPr/>
        </p:nvSpPr>
        <p:spPr>
          <a:xfrm>
            <a:off x="2086018" y="1283001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모서리가 둥근 직사각형 54">
            <a:extLst>
              <a:ext uri="{FF2B5EF4-FFF2-40B4-BE49-F238E27FC236}">
                <a16:creationId xmlns="" xmlns:a16="http://schemas.microsoft.com/office/drawing/2014/main" xmlns:lc="http://schemas.openxmlformats.org/drawingml/2006/lockedCanvas" id="{3386920E-E31C-428B-8973-072938BA70D6}"/>
              </a:ext>
            </a:extLst>
          </p:cNvPr>
          <p:cNvSpPr/>
          <p:nvPr/>
        </p:nvSpPr>
        <p:spPr>
          <a:xfrm>
            <a:off x="6592163" y="1286940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조회</a:t>
            </a:r>
          </a:p>
        </p:txBody>
      </p:sp>
      <p:pic>
        <p:nvPicPr>
          <p:cNvPr id="56" name="그림 55">
            <a:extLst>
              <a:ext uri="{FF2B5EF4-FFF2-40B4-BE49-F238E27FC236}">
                <a16:creationId xmlns="" xmlns:a16="http://schemas.microsoft.com/office/drawing/2014/main" xmlns:lc="http://schemas.openxmlformats.org/drawingml/2006/lockedCanvas" id="{7034F1F6-390F-4B57-AEC6-42FF452045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1141" y="1290621"/>
            <a:ext cx="155345" cy="158170"/>
          </a:xfrm>
          <a:prstGeom prst="rect">
            <a:avLst/>
          </a:prstGeom>
        </p:spPr>
      </p:pic>
      <p:sp>
        <p:nvSpPr>
          <p:cNvPr id="57" name="직사각형 56">
            <a:extLst>
              <a:ext uri="{FF2B5EF4-FFF2-40B4-BE49-F238E27FC236}">
                <a16:creationId xmlns="" xmlns:a16="http://schemas.microsoft.com/office/drawing/2014/main" xmlns:lc="http://schemas.openxmlformats.org/drawingml/2006/lockedCanvas" id="{F688701E-345F-4069-8F41-17D94E6EA554}"/>
              </a:ext>
            </a:extLst>
          </p:cNvPr>
          <p:cNvSpPr/>
          <p:nvPr/>
        </p:nvSpPr>
        <p:spPr>
          <a:xfrm>
            <a:off x="3930767" y="1290621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홍길동</a:t>
            </a:r>
          </a:p>
        </p:txBody>
      </p:sp>
      <p:pic>
        <p:nvPicPr>
          <p:cNvPr id="81" name="그림 80">
            <a:extLst>
              <a:ext uri="{FF2B5EF4-FFF2-40B4-BE49-F238E27FC236}">
                <a16:creationId xmlns="" xmlns:a16="http://schemas.microsoft.com/office/drawing/2014/main" xmlns:lc="http://schemas.openxmlformats.org/drawingml/2006/lockedCanvas" id="{8FB9E664-6E34-4640-9664-F7D9B0F9F64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5890" y="1298241"/>
            <a:ext cx="155345" cy="158170"/>
          </a:xfrm>
          <a:prstGeom prst="rect">
            <a:avLst/>
          </a:prstGeom>
        </p:spPr>
      </p:pic>
      <p:sp>
        <p:nvSpPr>
          <p:cNvPr id="86" name="모서리가 둥근 직사각형 85"/>
          <p:cNvSpPr/>
          <p:nvPr/>
        </p:nvSpPr>
        <p:spPr>
          <a:xfrm>
            <a:off x="7025805" y="1909837"/>
            <a:ext cx="352541" cy="127161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역량</a:t>
            </a:r>
          </a:p>
        </p:txBody>
      </p:sp>
      <p:sp>
        <p:nvSpPr>
          <p:cNvPr id="87" name="타원 86"/>
          <p:cNvSpPr/>
          <p:nvPr/>
        </p:nvSpPr>
        <p:spPr>
          <a:xfrm>
            <a:off x="6931901" y="18353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8" name="직사각형 87"/>
          <p:cNvSpPr/>
          <p:nvPr/>
        </p:nvSpPr>
        <p:spPr>
          <a:xfrm>
            <a:off x="329601" y="2153138"/>
            <a:ext cx="7334685" cy="418777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7432962" y="219283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07436" y="3312227"/>
            <a:ext cx="950905" cy="21544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 smtClean="0">
                <a:latin typeface="+mn-ea"/>
              </a:rPr>
              <a:t>전문역량</a:t>
            </a:r>
            <a:endParaRPr lang="en-US" altLang="ko-KR" sz="800" b="1" dirty="0" smtClean="0">
              <a:latin typeface="+mn-ea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50672" y="3308105"/>
            <a:ext cx="950905" cy="21544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 smtClean="0">
                <a:latin typeface="+mn-ea"/>
              </a:rPr>
              <a:t>행동역량</a:t>
            </a:r>
            <a:endParaRPr lang="en-US" altLang="ko-KR" sz="800" dirty="0" smtClean="0">
              <a:latin typeface="+mn-ea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2303351" y="3312227"/>
            <a:ext cx="950905" cy="21544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en-US" altLang="ko-KR" sz="800" dirty="0" smtClean="0">
              <a:latin typeface="+mn-ea"/>
            </a:endParaRPr>
          </a:p>
        </p:txBody>
      </p:sp>
      <p:sp>
        <p:nvSpPr>
          <p:cNvPr id="109" name="모서리가 둥근 직사각형 108"/>
          <p:cNvSpPr/>
          <p:nvPr/>
        </p:nvSpPr>
        <p:spPr>
          <a:xfrm>
            <a:off x="7136435" y="5912033"/>
            <a:ext cx="39595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저장</a:t>
            </a:r>
          </a:p>
        </p:txBody>
      </p:sp>
      <p:sp>
        <p:nvSpPr>
          <p:cNvPr id="113" name="타원 112"/>
          <p:cNvSpPr/>
          <p:nvPr/>
        </p:nvSpPr>
        <p:spPr>
          <a:xfrm>
            <a:off x="7032909" y="58358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4" name="직사각형 113"/>
          <p:cNvSpPr/>
          <p:nvPr/>
        </p:nvSpPr>
        <p:spPr>
          <a:xfrm>
            <a:off x="431225" y="2519109"/>
            <a:ext cx="7175686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468298" y="2537578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16" name="직선 연결선 115"/>
          <p:cNvCxnSpPr/>
          <p:nvPr/>
        </p:nvCxnSpPr>
        <p:spPr>
          <a:xfrm>
            <a:off x="4970979" y="2577041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직선 연결선 116"/>
          <p:cNvCxnSpPr/>
          <p:nvPr/>
        </p:nvCxnSpPr>
        <p:spPr>
          <a:xfrm>
            <a:off x="2706946" y="2562530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250" y="2819684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" name="TextBox 118"/>
          <p:cNvSpPr txBox="1"/>
          <p:nvPr/>
        </p:nvSpPr>
        <p:spPr>
          <a:xfrm>
            <a:off x="2762334" y="2535329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4975342" y="2529389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933904" y="2763493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2766657" y="2711896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23" name="표 1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0024653"/>
              </p:ext>
            </p:extLst>
          </p:nvPr>
        </p:nvGraphicFramePr>
        <p:xfrm>
          <a:off x="5086907" y="2746003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24" name="TextBox 123"/>
          <p:cNvSpPr txBox="1"/>
          <p:nvPr/>
        </p:nvSpPr>
        <p:spPr>
          <a:xfrm>
            <a:off x="431225" y="2220420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25" name="모서리가 둥근 직사각형 124"/>
          <p:cNvSpPr/>
          <p:nvPr/>
        </p:nvSpPr>
        <p:spPr>
          <a:xfrm>
            <a:off x="6583659" y="2281443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7075219" y="2281443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6265560" y="2280719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타원 127"/>
          <p:cNvSpPr/>
          <p:nvPr/>
        </p:nvSpPr>
        <p:spPr>
          <a:xfrm>
            <a:off x="317436" y="21499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5538726" y="229014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5416169" y="22202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359621" y="32261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65" name="그룹 164"/>
          <p:cNvGrpSpPr/>
          <p:nvPr/>
        </p:nvGrpSpPr>
        <p:grpSpPr>
          <a:xfrm>
            <a:off x="6737140" y="3837299"/>
            <a:ext cx="693012" cy="128901"/>
            <a:chOff x="6746789" y="4344674"/>
            <a:chExt cx="693012" cy="128901"/>
          </a:xfrm>
        </p:grpSpPr>
        <p:sp>
          <p:nvSpPr>
            <p:cNvPr id="166" name="직사각형 16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7" name="이등변 삼각형 16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68" name="타원 167"/>
          <p:cNvSpPr/>
          <p:nvPr/>
        </p:nvSpPr>
        <p:spPr>
          <a:xfrm>
            <a:off x="6608433" y="37062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71" name="표 1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7852099"/>
              </p:ext>
            </p:extLst>
          </p:nvPr>
        </p:nvGraphicFramePr>
        <p:xfrm>
          <a:off x="378400" y="3532947"/>
          <a:ext cx="7250010" cy="226767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/>
                    <a:p>
                      <a:pPr algn="l" fontAlgn="ctr"/>
                      <a:endParaRPr lang="ko-KR" altLang="en-US" sz="6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/>
                    <a:p>
                      <a:pPr algn="l" fontAlgn="ctr"/>
                      <a:endParaRPr lang="ko-KR" altLang="en-US" sz="6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/>
                    <a:p>
                      <a:pPr algn="l" fontAlgn="ctr"/>
                      <a:endParaRPr lang="ko-KR" altLang="en-US" sz="6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72" name="그룹 171"/>
          <p:cNvGrpSpPr/>
          <p:nvPr/>
        </p:nvGrpSpPr>
        <p:grpSpPr>
          <a:xfrm>
            <a:off x="6297366" y="4033265"/>
            <a:ext cx="598031" cy="128901"/>
            <a:chOff x="6686587" y="4344674"/>
            <a:chExt cx="657834" cy="128901"/>
          </a:xfrm>
        </p:grpSpPr>
        <p:sp>
          <p:nvSpPr>
            <p:cNvPr id="173" name="직사각형 17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4" name="이등변 삼각형 17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6297366" y="4319019"/>
            <a:ext cx="598031" cy="128901"/>
            <a:chOff x="6686587" y="4344674"/>
            <a:chExt cx="657834" cy="128901"/>
          </a:xfrm>
        </p:grpSpPr>
        <p:sp>
          <p:nvSpPr>
            <p:cNvPr id="176" name="직사각형 17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7" name="이등변 삼각형 17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78" name="그룹 177"/>
          <p:cNvGrpSpPr/>
          <p:nvPr/>
        </p:nvGrpSpPr>
        <p:grpSpPr>
          <a:xfrm>
            <a:off x="6297364" y="4611914"/>
            <a:ext cx="598031" cy="128901"/>
            <a:chOff x="6686587" y="4344674"/>
            <a:chExt cx="657834" cy="128901"/>
          </a:xfrm>
        </p:grpSpPr>
        <p:sp>
          <p:nvSpPr>
            <p:cNvPr id="179" name="직사각형 17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0" name="이등변 삼각형 17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81" name="그룹 180"/>
          <p:cNvGrpSpPr/>
          <p:nvPr/>
        </p:nvGrpSpPr>
        <p:grpSpPr>
          <a:xfrm>
            <a:off x="6297362" y="4843474"/>
            <a:ext cx="598031" cy="128901"/>
            <a:chOff x="6686587" y="4344674"/>
            <a:chExt cx="657834" cy="128901"/>
          </a:xfrm>
        </p:grpSpPr>
        <p:sp>
          <p:nvSpPr>
            <p:cNvPr id="182" name="직사각형 18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3" name="이등변 삼각형 18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84" name="그룹 183"/>
          <p:cNvGrpSpPr/>
          <p:nvPr/>
        </p:nvGrpSpPr>
        <p:grpSpPr>
          <a:xfrm>
            <a:off x="6297362" y="5034059"/>
            <a:ext cx="598031" cy="128901"/>
            <a:chOff x="6686587" y="4344674"/>
            <a:chExt cx="657834" cy="128901"/>
          </a:xfrm>
        </p:grpSpPr>
        <p:sp>
          <p:nvSpPr>
            <p:cNvPr id="185" name="직사각형 18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6" name="이등변 삼각형 18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87" name="타원 186"/>
          <p:cNvSpPr/>
          <p:nvPr/>
        </p:nvSpPr>
        <p:spPr>
          <a:xfrm>
            <a:off x="6199630" y="38612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88" name="그룹 187"/>
          <p:cNvGrpSpPr/>
          <p:nvPr/>
        </p:nvGrpSpPr>
        <p:grpSpPr>
          <a:xfrm>
            <a:off x="6980471" y="4035991"/>
            <a:ext cx="598031" cy="128901"/>
            <a:chOff x="6686587" y="4344674"/>
            <a:chExt cx="657834" cy="128901"/>
          </a:xfrm>
        </p:grpSpPr>
        <p:sp>
          <p:nvSpPr>
            <p:cNvPr id="189" name="직사각형 18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0" name="이등변 삼각형 18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91" name="그룹 190"/>
          <p:cNvGrpSpPr/>
          <p:nvPr/>
        </p:nvGrpSpPr>
        <p:grpSpPr>
          <a:xfrm>
            <a:off x="6980471" y="4321745"/>
            <a:ext cx="598031" cy="128901"/>
            <a:chOff x="6686587" y="4344674"/>
            <a:chExt cx="657834" cy="128901"/>
          </a:xfrm>
        </p:grpSpPr>
        <p:sp>
          <p:nvSpPr>
            <p:cNvPr id="192" name="직사각형 19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3" name="이등변 삼각형 19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94" name="그룹 193"/>
          <p:cNvGrpSpPr/>
          <p:nvPr/>
        </p:nvGrpSpPr>
        <p:grpSpPr>
          <a:xfrm>
            <a:off x="6980469" y="4614640"/>
            <a:ext cx="598031" cy="128901"/>
            <a:chOff x="6686587" y="4344674"/>
            <a:chExt cx="657834" cy="128901"/>
          </a:xfrm>
        </p:grpSpPr>
        <p:sp>
          <p:nvSpPr>
            <p:cNvPr id="195" name="직사각형 19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6" name="이등변 삼각형 19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97" name="그룹 196"/>
          <p:cNvGrpSpPr/>
          <p:nvPr/>
        </p:nvGrpSpPr>
        <p:grpSpPr>
          <a:xfrm>
            <a:off x="6980467" y="4846200"/>
            <a:ext cx="598031" cy="128901"/>
            <a:chOff x="6686587" y="4344674"/>
            <a:chExt cx="657834" cy="128901"/>
          </a:xfrm>
        </p:grpSpPr>
        <p:sp>
          <p:nvSpPr>
            <p:cNvPr id="198" name="직사각형 19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9" name="이등변 삼각형 19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200" name="그룹 199"/>
          <p:cNvGrpSpPr/>
          <p:nvPr/>
        </p:nvGrpSpPr>
        <p:grpSpPr>
          <a:xfrm>
            <a:off x="6980467" y="5036785"/>
            <a:ext cx="598031" cy="128901"/>
            <a:chOff x="6686587" y="4344674"/>
            <a:chExt cx="657834" cy="128901"/>
          </a:xfrm>
        </p:grpSpPr>
        <p:sp>
          <p:nvSpPr>
            <p:cNvPr id="201" name="직사각형 20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02" name="이등변 삼각형 20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203" name="타원 202"/>
          <p:cNvSpPr/>
          <p:nvPr/>
        </p:nvSpPr>
        <p:spPr>
          <a:xfrm>
            <a:off x="6872085" y="3872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90481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9075046"/>
              </p:ext>
            </p:extLst>
          </p:nvPr>
        </p:nvGraphicFramePr>
        <p:xfrm>
          <a:off x="7712101" y="855461"/>
          <a:ext cx="2130803" cy="495382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역량보기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개인평가 결과 확인 팝업 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( Admin &gt; </a:t>
                      </a:r>
                      <a:r>
                        <a:rPr lang="ko-KR" altLang="en-US" sz="800" b="0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평가결과 확인 </a:t>
                      </a: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개인평가</a:t>
                      </a: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결과확인 팝업 창</a:t>
                      </a: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탭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해동 역량 </a:t>
                      </a: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변동방향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유지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하락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내용 저장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팝업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역량항목 검색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0" i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i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i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세션진행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(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임원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/PL)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8467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세션 대상자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65402" y="83889"/>
            <a:ext cx="108555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Session View</a:t>
            </a:r>
          </a:p>
        </p:txBody>
      </p:sp>
      <p:sp>
        <p:nvSpPr>
          <p:cNvPr id="25" name="모서리가 둥근 직사각형 24"/>
          <p:cNvSpPr/>
          <p:nvPr/>
        </p:nvSpPr>
        <p:spPr>
          <a:xfrm>
            <a:off x="1405756" y="955779"/>
            <a:ext cx="6145434" cy="531015"/>
          </a:xfrm>
          <a:prstGeom prst="roundRect">
            <a:avLst>
              <a:gd name="adj" fmla="val 8515"/>
            </a:avLst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405756" y="1019721"/>
            <a:ext cx="36134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Search  </a:t>
            </a:r>
            <a:r>
              <a:rPr lang="ko-KR" altLang="en-US" sz="700" smtClean="0">
                <a:latin typeface="+mn-ea"/>
              </a:rPr>
              <a:t>평가연도                                평가단계                               </a:t>
            </a:r>
            <a:r>
              <a:rPr lang="ko-KR" altLang="en-US" sz="700" smtClean="0">
                <a:latin typeface="+mn-ea"/>
              </a:rPr>
              <a:t>세션그룹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2236656" y="1038137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en-US" altLang="ko-KR" sz="700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33" name="표 32"/>
          <p:cNvGraphicFramePr>
            <a:graphicFrameLocks noGrp="1"/>
          </p:cNvGraphicFramePr>
          <p:nvPr>
            <p:extLst/>
          </p:nvPr>
        </p:nvGraphicFramePr>
        <p:xfrm>
          <a:off x="1376037" y="1700999"/>
          <a:ext cx="616025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1430"/>
                <a:gridCol w="551730"/>
                <a:gridCol w="479394"/>
                <a:gridCol w="796282"/>
                <a:gridCol w="552522"/>
                <a:gridCol w="975040"/>
                <a:gridCol w="601274"/>
                <a:gridCol w="592314"/>
                <a:gridCol w="653488"/>
                <a:gridCol w="61677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368229" y="150399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세션 대상자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8369180" y="372328"/>
            <a:ext cx="4940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Admin</a:t>
            </a:r>
          </a:p>
        </p:txBody>
      </p:sp>
      <p:sp>
        <p:nvSpPr>
          <p:cNvPr id="35" name="직사각형 34"/>
          <p:cNvSpPr/>
          <p:nvPr/>
        </p:nvSpPr>
        <p:spPr>
          <a:xfrm>
            <a:off x="3608137" y="1034579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kern="0" dirty="0" smtClean="0">
                <a:latin typeface="맑은 고딕" pitchFamily="50" charset="-127"/>
                <a:ea typeface="맑은 고딕" pitchFamily="50" charset="-127"/>
              </a:rPr>
              <a:t>TDS1</a:t>
            </a:r>
            <a:r>
              <a:rPr lang="en-US" altLang="ko-KR" sz="700" kern="0" baseline="30000" dirty="0" smtClean="0">
                <a:latin typeface="맑은 고딕" pitchFamily="50" charset="-127"/>
                <a:ea typeface="맑은 고딕" pitchFamily="50" charset="-127"/>
              </a:rPr>
              <a:t>ST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4967170" y="1043530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Eco Energy   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TextBox 26">
            <a:extLst>
              <a:ext uri="{FF2B5EF4-FFF2-40B4-BE49-F238E27FC236}">
                <a16:creationId xmlns="" xmlns:a16="http://schemas.microsoft.com/office/drawing/2014/main" xmlns:lc="http://schemas.openxmlformats.org/drawingml/2006/lockedCanvas" id="{178B9B4F-02A3-4DC7-A8DE-E124670CD91E}"/>
              </a:ext>
            </a:extLst>
          </p:cNvPr>
          <p:cNvSpPr txBox="1"/>
          <p:nvPr/>
        </p:nvSpPr>
        <p:spPr>
          <a:xfrm>
            <a:off x="1720157" y="1272082"/>
            <a:ext cx="217559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700" dirty="0">
                <a:latin typeface="+mn-ea"/>
              </a:rPr>
              <a:t>조직</a:t>
            </a:r>
            <a:r>
              <a:rPr lang="en-US" altLang="ko-KR" sz="700" dirty="0">
                <a:latin typeface="+mn-ea"/>
              </a:rPr>
              <a:t>:                                          </a:t>
            </a:r>
            <a:r>
              <a:rPr lang="ko-KR" altLang="en-US" sz="700" dirty="0">
                <a:latin typeface="+mn-ea"/>
              </a:rPr>
              <a:t>사번</a:t>
            </a:r>
            <a:r>
              <a:rPr lang="en-US" altLang="ko-KR" sz="700" dirty="0">
                <a:latin typeface="+mn-ea"/>
              </a:rPr>
              <a:t>/</a:t>
            </a:r>
            <a:r>
              <a:rPr lang="ko-KR" altLang="en-US" sz="700" dirty="0">
                <a:latin typeface="+mn-ea"/>
              </a:rPr>
              <a:t>성명 </a:t>
            </a:r>
            <a:r>
              <a:rPr lang="en-US" altLang="ko-KR" sz="700" dirty="0">
                <a:latin typeface="+mn-ea"/>
              </a:rPr>
              <a:t>:</a:t>
            </a:r>
            <a:endParaRPr lang="ko-KR" altLang="en-US" sz="700" dirty="0">
              <a:latin typeface="+mn-ea"/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="" xmlns:a16="http://schemas.microsoft.com/office/drawing/2014/main" xmlns:lc="http://schemas.openxmlformats.org/drawingml/2006/lockedCanvas" id="{3A90786E-D57F-43D8-95EF-A070EC49B150}"/>
              </a:ext>
            </a:extLst>
          </p:cNvPr>
          <p:cNvSpPr/>
          <p:nvPr/>
        </p:nvSpPr>
        <p:spPr>
          <a:xfrm>
            <a:off x="2086018" y="1283001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모서리가 둥근 직사각형 54">
            <a:extLst>
              <a:ext uri="{FF2B5EF4-FFF2-40B4-BE49-F238E27FC236}">
                <a16:creationId xmlns="" xmlns:a16="http://schemas.microsoft.com/office/drawing/2014/main" xmlns:lc="http://schemas.openxmlformats.org/drawingml/2006/lockedCanvas" id="{3386920E-E31C-428B-8973-072938BA70D6}"/>
              </a:ext>
            </a:extLst>
          </p:cNvPr>
          <p:cNvSpPr/>
          <p:nvPr/>
        </p:nvSpPr>
        <p:spPr>
          <a:xfrm>
            <a:off x="6592163" y="1286940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조회</a:t>
            </a:r>
          </a:p>
        </p:txBody>
      </p:sp>
      <p:pic>
        <p:nvPicPr>
          <p:cNvPr id="56" name="그림 55">
            <a:extLst>
              <a:ext uri="{FF2B5EF4-FFF2-40B4-BE49-F238E27FC236}">
                <a16:creationId xmlns="" xmlns:a16="http://schemas.microsoft.com/office/drawing/2014/main" xmlns:lc="http://schemas.openxmlformats.org/drawingml/2006/lockedCanvas" id="{7034F1F6-390F-4B57-AEC6-42FF452045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1141" y="1290621"/>
            <a:ext cx="155345" cy="158170"/>
          </a:xfrm>
          <a:prstGeom prst="rect">
            <a:avLst/>
          </a:prstGeom>
        </p:spPr>
      </p:pic>
      <p:sp>
        <p:nvSpPr>
          <p:cNvPr id="57" name="직사각형 56">
            <a:extLst>
              <a:ext uri="{FF2B5EF4-FFF2-40B4-BE49-F238E27FC236}">
                <a16:creationId xmlns="" xmlns:a16="http://schemas.microsoft.com/office/drawing/2014/main" xmlns:lc="http://schemas.openxmlformats.org/drawingml/2006/lockedCanvas" id="{F688701E-345F-4069-8F41-17D94E6EA554}"/>
              </a:ext>
            </a:extLst>
          </p:cNvPr>
          <p:cNvSpPr/>
          <p:nvPr/>
        </p:nvSpPr>
        <p:spPr>
          <a:xfrm>
            <a:off x="3930767" y="1290621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홍길동</a:t>
            </a:r>
          </a:p>
        </p:txBody>
      </p:sp>
      <p:pic>
        <p:nvPicPr>
          <p:cNvPr id="81" name="그림 80">
            <a:extLst>
              <a:ext uri="{FF2B5EF4-FFF2-40B4-BE49-F238E27FC236}">
                <a16:creationId xmlns="" xmlns:a16="http://schemas.microsoft.com/office/drawing/2014/main" xmlns:lc="http://schemas.openxmlformats.org/drawingml/2006/lockedCanvas" id="{8FB9E664-6E34-4640-9664-F7D9B0F9F64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5890" y="1298241"/>
            <a:ext cx="155345" cy="158170"/>
          </a:xfrm>
          <a:prstGeom prst="rect">
            <a:avLst/>
          </a:prstGeom>
        </p:spPr>
      </p:pic>
      <p:sp>
        <p:nvSpPr>
          <p:cNvPr id="86" name="모서리가 둥근 직사각형 85"/>
          <p:cNvSpPr/>
          <p:nvPr/>
        </p:nvSpPr>
        <p:spPr>
          <a:xfrm>
            <a:off x="7025805" y="1909837"/>
            <a:ext cx="352541" cy="127161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역량</a:t>
            </a:r>
          </a:p>
        </p:txBody>
      </p:sp>
      <p:sp>
        <p:nvSpPr>
          <p:cNvPr id="87" name="타원 86"/>
          <p:cNvSpPr/>
          <p:nvPr/>
        </p:nvSpPr>
        <p:spPr>
          <a:xfrm>
            <a:off x="6931901" y="18353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8" name="직사각형 67"/>
          <p:cNvSpPr/>
          <p:nvPr/>
        </p:nvSpPr>
        <p:spPr>
          <a:xfrm>
            <a:off x="276786" y="2064751"/>
            <a:ext cx="7334685" cy="468253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7380147" y="2104444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54621" y="3322694"/>
            <a:ext cx="950905" cy="21544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 smtClean="0">
                <a:latin typeface="+mn-ea"/>
              </a:rPr>
              <a:t>전문역량</a:t>
            </a:r>
            <a:endParaRPr lang="en-US" altLang="ko-KR" sz="800" dirty="0" smtClean="0">
              <a:latin typeface="+mn-ea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262530" y="20647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297857" y="3318572"/>
            <a:ext cx="950905" cy="21544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 smtClean="0">
                <a:latin typeface="+mn-ea"/>
              </a:rPr>
              <a:t>행동역량</a:t>
            </a:r>
            <a:endParaRPr lang="en-US" altLang="ko-KR" sz="800" b="1" dirty="0" smtClean="0">
              <a:latin typeface="+mn-ea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2250536" y="3322694"/>
            <a:ext cx="950905" cy="21544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en-US" altLang="ko-KR" sz="800" dirty="0" smtClean="0">
              <a:latin typeface="+mn-ea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7106382" y="4014684"/>
            <a:ext cx="39595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저장</a:t>
            </a:r>
          </a:p>
        </p:txBody>
      </p:sp>
      <p:sp>
        <p:nvSpPr>
          <p:cNvPr id="77" name="타원 76"/>
          <p:cNvSpPr/>
          <p:nvPr/>
        </p:nvSpPr>
        <p:spPr>
          <a:xfrm>
            <a:off x="1222573" y="32317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6993582" y="38899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7380147" y="2104444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2" name="직사각형 141"/>
          <p:cNvSpPr/>
          <p:nvPr/>
        </p:nvSpPr>
        <p:spPr>
          <a:xfrm>
            <a:off x="378410" y="2430722"/>
            <a:ext cx="7175686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415483" y="244919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44" name="직선 연결선 143"/>
          <p:cNvCxnSpPr/>
          <p:nvPr/>
        </p:nvCxnSpPr>
        <p:spPr>
          <a:xfrm>
            <a:off x="4918164" y="248865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/>
          <p:nvPr/>
        </p:nvCxnSpPr>
        <p:spPr>
          <a:xfrm>
            <a:off x="2654131" y="247414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6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435" y="273129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" name="TextBox 146"/>
          <p:cNvSpPr txBox="1"/>
          <p:nvPr/>
        </p:nvSpPr>
        <p:spPr>
          <a:xfrm>
            <a:off x="2709519" y="244694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48" name="TextBox 147"/>
          <p:cNvSpPr txBox="1"/>
          <p:nvPr/>
        </p:nvSpPr>
        <p:spPr>
          <a:xfrm>
            <a:off x="4922527" y="244100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49" name="TextBox 148"/>
          <p:cNvSpPr txBox="1"/>
          <p:nvPr/>
        </p:nvSpPr>
        <p:spPr>
          <a:xfrm>
            <a:off x="881089" y="267510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2713842" y="2623509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51" name="표 1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0393006"/>
              </p:ext>
            </p:extLst>
          </p:nvPr>
        </p:nvGraphicFramePr>
        <p:xfrm>
          <a:off x="5034092" y="265761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52" name="TextBox 151"/>
          <p:cNvSpPr txBox="1"/>
          <p:nvPr/>
        </p:nvSpPr>
        <p:spPr>
          <a:xfrm>
            <a:off x="378410" y="213203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6530844" y="219305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7022404" y="219305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212745" y="219233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모서리가 둥근 직사각형 155"/>
          <p:cNvSpPr/>
          <p:nvPr/>
        </p:nvSpPr>
        <p:spPr>
          <a:xfrm>
            <a:off x="5461197" y="2201761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1026121"/>
              </p:ext>
            </p:extLst>
          </p:nvPr>
        </p:nvGraphicFramePr>
        <p:xfrm>
          <a:off x="351982" y="3536839"/>
          <a:ext cx="7187751" cy="20283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76029"/>
                <a:gridCol w="4218819"/>
                <a:gridCol w="532379"/>
                <a:gridCol w="680262"/>
                <a:gridCol w="68026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58" name="그룹 157"/>
          <p:cNvGrpSpPr/>
          <p:nvPr/>
        </p:nvGrpSpPr>
        <p:grpSpPr>
          <a:xfrm>
            <a:off x="6202709" y="3992650"/>
            <a:ext cx="598031" cy="128901"/>
            <a:chOff x="6686587" y="4344674"/>
            <a:chExt cx="657834" cy="128901"/>
          </a:xfrm>
        </p:grpSpPr>
        <p:sp>
          <p:nvSpPr>
            <p:cNvPr id="159" name="직사각형 15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0" name="이등변 삼각형 15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6202709" y="4257376"/>
            <a:ext cx="598031" cy="128901"/>
            <a:chOff x="6686587" y="4344674"/>
            <a:chExt cx="657834" cy="128901"/>
          </a:xfrm>
        </p:grpSpPr>
        <p:sp>
          <p:nvSpPr>
            <p:cNvPr id="162" name="직사각형 16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3" name="이등변 삼각형 16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64" name="그룹 163"/>
          <p:cNvGrpSpPr/>
          <p:nvPr/>
        </p:nvGrpSpPr>
        <p:grpSpPr>
          <a:xfrm>
            <a:off x="6890570" y="3996766"/>
            <a:ext cx="598031" cy="128901"/>
            <a:chOff x="6686587" y="4344674"/>
            <a:chExt cx="657834" cy="128901"/>
          </a:xfrm>
        </p:grpSpPr>
        <p:sp>
          <p:nvSpPr>
            <p:cNvPr id="165" name="직사각형 16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6" name="이등변 삼각형 16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67" name="그룹 166"/>
          <p:cNvGrpSpPr/>
          <p:nvPr/>
        </p:nvGrpSpPr>
        <p:grpSpPr>
          <a:xfrm>
            <a:off x="6890570" y="4261492"/>
            <a:ext cx="598031" cy="128901"/>
            <a:chOff x="6686587" y="4344674"/>
            <a:chExt cx="657834" cy="128901"/>
          </a:xfrm>
        </p:grpSpPr>
        <p:sp>
          <p:nvSpPr>
            <p:cNvPr id="168" name="직사각형 16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9" name="이등변 삼각형 16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70" name="타원 169"/>
          <p:cNvSpPr/>
          <p:nvPr/>
        </p:nvSpPr>
        <p:spPr>
          <a:xfrm>
            <a:off x="6770126" y="38771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6097772" y="38806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7136435" y="5912033"/>
            <a:ext cx="39595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저장</a:t>
            </a:r>
          </a:p>
        </p:txBody>
      </p:sp>
      <p:sp>
        <p:nvSpPr>
          <p:cNvPr id="173" name="타원 172"/>
          <p:cNvSpPr/>
          <p:nvPr/>
        </p:nvSpPr>
        <p:spPr>
          <a:xfrm>
            <a:off x="7032909" y="58358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088640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1427766"/>
              </p:ext>
            </p:extLst>
          </p:nvPr>
        </p:nvGraphicFramePr>
        <p:xfrm>
          <a:off x="7712101" y="855461"/>
          <a:ext cx="2130803" cy="363709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역량보기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개인평가 결과 확인 팝업 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( Admin &gt; </a:t>
                      </a:r>
                      <a:r>
                        <a:rPr lang="ko-KR" altLang="en-US" sz="800" b="0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평가결과 확인 </a:t>
                      </a: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개인평가</a:t>
                      </a: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결과확인 팝업 창</a:t>
                      </a:r>
                      <a:r>
                        <a:rPr lang="en-US" altLang="ko-KR" sz="800" b="0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세션결과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내용 저장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64954" y="651610"/>
          <a:ext cx="1224096" cy="4191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역량항목 검색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="0" i="0" baseline="0" dirty="0" smtClean="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700" b="0" i="0" baseline="0" smtClean="0">
                          <a:solidFill>
                            <a:schemeClr val="tx1"/>
                          </a:solidFill>
                        </a:rPr>
                        <a:t>세션대상자 관리</a:t>
                      </a:r>
                      <a:endParaRPr lang="en-US" altLang="ko-KR" sz="700" b="0" i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세션진행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(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임원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/PL)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293334" y="723653"/>
            <a:ext cx="8467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세션 대상자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65402" y="83889"/>
            <a:ext cx="108555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admin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&gt; Session View</a:t>
            </a:r>
          </a:p>
        </p:txBody>
      </p:sp>
      <p:sp>
        <p:nvSpPr>
          <p:cNvPr id="25" name="모서리가 둥근 직사각형 24"/>
          <p:cNvSpPr/>
          <p:nvPr/>
        </p:nvSpPr>
        <p:spPr>
          <a:xfrm>
            <a:off x="1405756" y="955779"/>
            <a:ext cx="6145434" cy="531015"/>
          </a:xfrm>
          <a:prstGeom prst="roundRect">
            <a:avLst>
              <a:gd name="adj" fmla="val 8515"/>
            </a:avLst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405756" y="1019721"/>
            <a:ext cx="36134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Search  </a:t>
            </a:r>
            <a:r>
              <a:rPr lang="ko-KR" altLang="en-US" sz="700" smtClean="0">
                <a:latin typeface="+mn-ea"/>
              </a:rPr>
              <a:t>평가연도                                평가단계                               </a:t>
            </a:r>
            <a:r>
              <a:rPr lang="ko-KR" altLang="en-US" sz="700" smtClean="0">
                <a:latin typeface="+mn-ea"/>
              </a:rPr>
              <a:t>세션그룹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2236656" y="1038137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en-US" altLang="ko-KR" sz="700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33" name="표 32"/>
          <p:cNvGraphicFramePr>
            <a:graphicFrameLocks noGrp="1"/>
          </p:cNvGraphicFramePr>
          <p:nvPr>
            <p:extLst/>
          </p:nvPr>
        </p:nvGraphicFramePr>
        <p:xfrm>
          <a:off x="1376037" y="1700999"/>
          <a:ext cx="616025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1430"/>
                <a:gridCol w="551730"/>
                <a:gridCol w="479394"/>
                <a:gridCol w="796282"/>
                <a:gridCol w="552522"/>
                <a:gridCol w="975040"/>
                <a:gridCol w="601274"/>
                <a:gridCol w="592314"/>
                <a:gridCol w="653488"/>
                <a:gridCol w="61677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368229" y="150399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세션 대상자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8369180" y="372328"/>
            <a:ext cx="4940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Admin</a:t>
            </a:r>
          </a:p>
        </p:txBody>
      </p:sp>
      <p:sp>
        <p:nvSpPr>
          <p:cNvPr id="35" name="직사각형 34"/>
          <p:cNvSpPr/>
          <p:nvPr/>
        </p:nvSpPr>
        <p:spPr>
          <a:xfrm>
            <a:off x="3608137" y="1034579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kern="0" dirty="0" smtClean="0">
                <a:latin typeface="맑은 고딕" pitchFamily="50" charset="-127"/>
                <a:ea typeface="맑은 고딕" pitchFamily="50" charset="-127"/>
              </a:rPr>
              <a:t>TDS1</a:t>
            </a:r>
            <a:r>
              <a:rPr lang="en-US" altLang="ko-KR" sz="700" kern="0" baseline="30000" dirty="0" smtClean="0">
                <a:latin typeface="맑은 고딕" pitchFamily="50" charset="-127"/>
                <a:ea typeface="맑은 고딕" pitchFamily="50" charset="-127"/>
              </a:rPr>
              <a:t>ST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4967170" y="1043530"/>
            <a:ext cx="798316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Eco Energy   </a:t>
            </a:r>
            <a:r>
              <a:rPr kumimoji="0" lang="ko-KR" altLang="en-US" sz="700" i="0" u="none" strike="noStrike" kern="0" cap="none" spc="0" normalizeH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TextBox 26">
            <a:extLst>
              <a:ext uri="{FF2B5EF4-FFF2-40B4-BE49-F238E27FC236}">
                <a16:creationId xmlns="" xmlns:a16="http://schemas.microsoft.com/office/drawing/2014/main" xmlns:lc="http://schemas.openxmlformats.org/drawingml/2006/lockedCanvas" id="{178B9B4F-02A3-4DC7-A8DE-E124670CD91E}"/>
              </a:ext>
            </a:extLst>
          </p:cNvPr>
          <p:cNvSpPr txBox="1"/>
          <p:nvPr/>
        </p:nvSpPr>
        <p:spPr>
          <a:xfrm>
            <a:off x="1720157" y="1272082"/>
            <a:ext cx="217559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700" dirty="0">
                <a:latin typeface="+mn-ea"/>
              </a:rPr>
              <a:t>조직</a:t>
            </a:r>
            <a:r>
              <a:rPr lang="en-US" altLang="ko-KR" sz="700" dirty="0">
                <a:latin typeface="+mn-ea"/>
              </a:rPr>
              <a:t>:                                          </a:t>
            </a:r>
            <a:r>
              <a:rPr lang="ko-KR" altLang="en-US" sz="700" dirty="0">
                <a:latin typeface="+mn-ea"/>
              </a:rPr>
              <a:t>사번</a:t>
            </a:r>
            <a:r>
              <a:rPr lang="en-US" altLang="ko-KR" sz="700" dirty="0">
                <a:latin typeface="+mn-ea"/>
              </a:rPr>
              <a:t>/</a:t>
            </a:r>
            <a:r>
              <a:rPr lang="ko-KR" altLang="en-US" sz="700" dirty="0">
                <a:latin typeface="+mn-ea"/>
              </a:rPr>
              <a:t>성명 </a:t>
            </a:r>
            <a:r>
              <a:rPr lang="en-US" altLang="ko-KR" sz="700" dirty="0">
                <a:latin typeface="+mn-ea"/>
              </a:rPr>
              <a:t>:</a:t>
            </a:r>
            <a:endParaRPr lang="ko-KR" altLang="en-US" sz="700" dirty="0">
              <a:latin typeface="+mn-ea"/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="" xmlns:a16="http://schemas.microsoft.com/office/drawing/2014/main" xmlns:lc="http://schemas.openxmlformats.org/drawingml/2006/lockedCanvas" id="{3A90786E-D57F-43D8-95EF-A070EC49B150}"/>
              </a:ext>
            </a:extLst>
          </p:cNvPr>
          <p:cNvSpPr/>
          <p:nvPr/>
        </p:nvSpPr>
        <p:spPr>
          <a:xfrm>
            <a:off x="2086018" y="1283001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모서리가 둥근 직사각형 54">
            <a:extLst>
              <a:ext uri="{FF2B5EF4-FFF2-40B4-BE49-F238E27FC236}">
                <a16:creationId xmlns="" xmlns:a16="http://schemas.microsoft.com/office/drawing/2014/main" xmlns:lc="http://schemas.openxmlformats.org/drawingml/2006/lockedCanvas" id="{3386920E-E31C-428B-8973-072938BA70D6}"/>
              </a:ext>
            </a:extLst>
          </p:cNvPr>
          <p:cNvSpPr/>
          <p:nvPr/>
        </p:nvSpPr>
        <p:spPr>
          <a:xfrm>
            <a:off x="6592163" y="1286940"/>
            <a:ext cx="352541" cy="169252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조회</a:t>
            </a:r>
          </a:p>
        </p:txBody>
      </p:sp>
      <p:pic>
        <p:nvPicPr>
          <p:cNvPr id="56" name="그림 55">
            <a:extLst>
              <a:ext uri="{FF2B5EF4-FFF2-40B4-BE49-F238E27FC236}">
                <a16:creationId xmlns="" xmlns:a16="http://schemas.microsoft.com/office/drawing/2014/main" xmlns:lc="http://schemas.openxmlformats.org/drawingml/2006/lockedCanvas" id="{7034F1F6-390F-4B57-AEC6-42FF452045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1141" y="1290621"/>
            <a:ext cx="155345" cy="158170"/>
          </a:xfrm>
          <a:prstGeom prst="rect">
            <a:avLst/>
          </a:prstGeom>
        </p:spPr>
      </p:pic>
      <p:sp>
        <p:nvSpPr>
          <p:cNvPr id="57" name="직사각형 56">
            <a:extLst>
              <a:ext uri="{FF2B5EF4-FFF2-40B4-BE49-F238E27FC236}">
                <a16:creationId xmlns="" xmlns:a16="http://schemas.microsoft.com/office/drawing/2014/main" xmlns:lc="http://schemas.openxmlformats.org/drawingml/2006/lockedCanvas" id="{F688701E-345F-4069-8F41-17D94E6EA554}"/>
              </a:ext>
            </a:extLst>
          </p:cNvPr>
          <p:cNvSpPr/>
          <p:nvPr/>
        </p:nvSpPr>
        <p:spPr>
          <a:xfrm>
            <a:off x="3930767" y="1290621"/>
            <a:ext cx="965963" cy="16065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홍길동</a:t>
            </a:r>
          </a:p>
        </p:txBody>
      </p:sp>
      <p:pic>
        <p:nvPicPr>
          <p:cNvPr id="81" name="그림 80">
            <a:extLst>
              <a:ext uri="{FF2B5EF4-FFF2-40B4-BE49-F238E27FC236}">
                <a16:creationId xmlns="" xmlns:a16="http://schemas.microsoft.com/office/drawing/2014/main" xmlns:lc="http://schemas.openxmlformats.org/drawingml/2006/lockedCanvas" id="{8FB9E664-6E34-4640-9664-F7D9B0F9F64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5890" y="1298241"/>
            <a:ext cx="155345" cy="158170"/>
          </a:xfrm>
          <a:prstGeom prst="rect">
            <a:avLst/>
          </a:prstGeom>
        </p:spPr>
      </p:pic>
      <p:sp>
        <p:nvSpPr>
          <p:cNvPr id="86" name="모서리가 둥근 직사각형 85"/>
          <p:cNvSpPr/>
          <p:nvPr/>
        </p:nvSpPr>
        <p:spPr>
          <a:xfrm>
            <a:off x="7025805" y="1909837"/>
            <a:ext cx="352541" cy="127161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역량</a:t>
            </a:r>
          </a:p>
        </p:txBody>
      </p:sp>
      <p:sp>
        <p:nvSpPr>
          <p:cNvPr id="87" name="타원 86"/>
          <p:cNvSpPr/>
          <p:nvPr/>
        </p:nvSpPr>
        <p:spPr>
          <a:xfrm>
            <a:off x="6931901" y="18353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1343085" y="1611244"/>
          <a:ext cx="6244702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2764"/>
                <a:gridCol w="486032"/>
                <a:gridCol w="807308"/>
                <a:gridCol w="560173"/>
                <a:gridCol w="988541"/>
                <a:gridCol w="609600"/>
                <a:gridCol w="667265"/>
                <a:gridCol w="724929"/>
                <a:gridCol w="461319"/>
                <a:gridCol w="486771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사번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직무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00771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신성장</a:t>
                      </a:r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에너지실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경영관리직군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5" name="TextBox 64"/>
          <p:cNvSpPr txBox="1"/>
          <p:nvPr/>
        </p:nvSpPr>
        <p:spPr>
          <a:xfrm>
            <a:off x="1335277" y="1414238"/>
            <a:ext cx="7553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>
                <a:latin typeface="+mn-ea"/>
              </a:rPr>
              <a:t>피평가자</a:t>
            </a:r>
            <a:r>
              <a:rPr lang="ko-KR" altLang="en-US" sz="700" dirty="0" smtClean="0">
                <a:latin typeface="+mn-ea"/>
              </a:rPr>
              <a:t> 관리</a:t>
            </a:r>
          </a:p>
        </p:txBody>
      </p:sp>
      <p:sp>
        <p:nvSpPr>
          <p:cNvPr id="66" name="모서리가 둥근 직사각형 65"/>
          <p:cNvSpPr/>
          <p:nvPr/>
        </p:nvSpPr>
        <p:spPr>
          <a:xfrm>
            <a:off x="6707659" y="1819267"/>
            <a:ext cx="291356" cy="127161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업적</a:t>
            </a:r>
          </a:p>
        </p:txBody>
      </p:sp>
      <p:sp>
        <p:nvSpPr>
          <p:cNvPr id="67" name="모서리가 둥근 직사각형 66"/>
          <p:cNvSpPr/>
          <p:nvPr/>
        </p:nvSpPr>
        <p:spPr>
          <a:xfrm>
            <a:off x="7201412" y="1819268"/>
            <a:ext cx="291356" cy="127161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역량</a:t>
            </a:r>
          </a:p>
        </p:txBody>
      </p:sp>
      <p:sp>
        <p:nvSpPr>
          <p:cNvPr id="75" name="타원 74"/>
          <p:cNvSpPr/>
          <p:nvPr/>
        </p:nvSpPr>
        <p:spPr>
          <a:xfrm>
            <a:off x="7087584" y="1700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8" name="직사각형 87"/>
          <p:cNvSpPr/>
          <p:nvPr/>
        </p:nvSpPr>
        <p:spPr>
          <a:xfrm>
            <a:off x="276786" y="1353585"/>
            <a:ext cx="7334685" cy="5393703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7380147" y="2104444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354621" y="2457719"/>
            <a:ext cx="950905" cy="21544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 smtClean="0">
                <a:latin typeface="+mn-ea"/>
              </a:rPr>
              <a:t>전문역량</a:t>
            </a:r>
            <a:endParaRPr lang="en-US" altLang="ko-KR" sz="800" dirty="0" smtClean="0">
              <a:latin typeface="+mn-ea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297857" y="2453597"/>
            <a:ext cx="950905" cy="21544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 smtClean="0">
                <a:latin typeface="+mn-ea"/>
              </a:rPr>
              <a:t>행동역량</a:t>
            </a:r>
            <a:endParaRPr lang="en-US" altLang="ko-KR" sz="800" dirty="0" smtClean="0">
              <a:latin typeface="+mn-ea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2250536" y="2457719"/>
            <a:ext cx="950905" cy="21544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 smtClean="0">
                <a:latin typeface="+mn-ea"/>
              </a:rPr>
              <a:t>진단</a:t>
            </a:r>
            <a:r>
              <a:rPr lang="en-US" altLang="ko-KR" sz="800" b="1" dirty="0" smtClean="0">
                <a:latin typeface="+mn-ea"/>
              </a:rPr>
              <a:t>/</a:t>
            </a:r>
            <a:r>
              <a:rPr lang="ko-KR" altLang="en-US" sz="800" b="1" smtClean="0">
                <a:latin typeface="+mn-ea"/>
              </a:rPr>
              <a:t>피드백</a:t>
            </a:r>
            <a:endParaRPr lang="en-US" altLang="ko-KR" sz="800" b="1" dirty="0" smtClean="0">
              <a:latin typeface="+mn-ea"/>
            </a:endParaRPr>
          </a:p>
        </p:txBody>
      </p:sp>
      <p:sp>
        <p:nvSpPr>
          <p:cNvPr id="95" name="타원 94"/>
          <p:cNvSpPr/>
          <p:nvPr/>
        </p:nvSpPr>
        <p:spPr>
          <a:xfrm>
            <a:off x="2175073" y="23668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7380147" y="1354799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7380147" y="1354799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2" name="직사각형 111"/>
          <p:cNvSpPr/>
          <p:nvPr/>
        </p:nvSpPr>
        <p:spPr>
          <a:xfrm>
            <a:off x="378410" y="1681077"/>
            <a:ext cx="7175686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415483" y="169954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14" name="직선 연결선 113"/>
          <p:cNvCxnSpPr/>
          <p:nvPr/>
        </p:nvCxnSpPr>
        <p:spPr>
          <a:xfrm>
            <a:off x="4918164" y="173900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직선 연결선 114"/>
          <p:cNvCxnSpPr/>
          <p:nvPr/>
        </p:nvCxnSpPr>
        <p:spPr>
          <a:xfrm>
            <a:off x="2654131" y="172449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6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435" y="198165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" name="TextBox 116"/>
          <p:cNvSpPr txBox="1"/>
          <p:nvPr/>
        </p:nvSpPr>
        <p:spPr>
          <a:xfrm>
            <a:off x="2709519" y="169729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922527" y="169135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881089" y="192546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13842" y="187386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21" name="표 1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3641456"/>
              </p:ext>
            </p:extLst>
          </p:nvPr>
        </p:nvGraphicFramePr>
        <p:xfrm>
          <a:off x="5034092" y="190797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22" name="TextBox 121"/>
          <p:cNvSpPr txBox="1"/>
          <p:nvPr/>
        </p:nvSpPr>
        <p:spPr>
          <a:xfrm>
            <a:off x="378410" y="1382388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6530844" y="144341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4" name="모서리가 둥근 직사각형 123"/>
          <p:cNvSpPr/>
          <p:nvPr/>
        </p:nvSpPr>
        <p:spPr>
          <a:xfrm>
            <a:off x="7022404" y="144341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5" name="모서리가 둥근 직사각형 124"/>
          <p:cNvSpPr/>
          <p:nvPr/>
        </p:nvSpPr>
        <p:spPr>
          <a:xfrm>
            <a:off x="6212745" y="144268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5485911" y="1452115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7" name="표 1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346427"/>
              </p:ext>
            </p:extLst>
          </p:nvPr>
        </p:nvGraphicFramePr>
        <p:xfrm>
          <a:off x="354621" y="2683673"/>
          <a:ext cx="7029932" cy="21880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1965"/>
                <a:gridCol w="5837967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TDS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700" b="1" i="0" u="none" strike="noStrike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결과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8" name="모서리가 둥근 직사각형 127"/>
          <p:cNvSpPr/>
          <p:nvPr/>
        </p:nvSpPr>
        <p:spPr>
          <a:xfrm>
            <a:off x="1623939" y="3099011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1623939" y="3549346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0" name="모서리가 둥근 직사각형 129"/>
          <p:cNvSpPr/>
          <p:nvPr/>
        </p:nvSpPr>
        <p:spPr>
          <a:xfrm>
            <a:off x="1623939" y="3999681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430215" y="30058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1437835" y="34782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1437835" y="39049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1610215" y="4443591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1442035" y="43363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62" name="표 161"/>
          <p:cNvGraphicFramePr>
            <a:graphicFrameLocks noGrp="1"/>
          </p:cNvGraphicFramePr>
          <p:nvPr>
            <p:extLst/>
          </p:nvPr>
        </p:nvGraphicFramePr>
        <p:xfrm>
          <a:off x="412708" y="4962495"/>
          <a:ext cx="7017824" cy="1086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884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3" name="타원 162"/>
          <p:cNvSpPr/>
          <p:nvPr/>
        </p:nvSpPr>
        <p:spPr>
          <a:xfrm>
            <a:off x="779980" y="559466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4" name="타원 163"/>
          <p:cNvSpPr/>
          <p:nvPr/>
        </p:nvSpPr>
        <p:spPr>
          <a:xfrm>
            <a:off x="1665550" y="559877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2526408" y="5602893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6" name="타원 165"/>
          <p:cNvSpPr/>
          <p:nvPr/>
        </p:nvSpPr>
        <p:spPr>
          <a:xfrm>
            <a:off x="3403740" y="560701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307468" y="48514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8" name="모서리가 둥근 직사각형 167"/>
          <p:cNvSpPr/>
          <p:nvPr/>
        </p:nvSpPr>
        <p:spPr>
          <a:xfrm>
            <a:off x="3963821" y="5569941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9" name="모서리가 둥근 직사각형 168"/>
          <p:cNvSpPr/>
          <p:nvPr/>
        </p:nvSpPr>
        <p:spPr>
          <a:xfrm>
            <a:off x="5617924" y="5565820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3973316" y="5822905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627419" y="5818784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7054055" y="6167409"/>
            <a:ext cx="39595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저장</a:t>
            </a:r>
          </a:p>
        </p:txBody>
      </p:sp>
      <p:sp>
        <p:nvSpPr>
          <p:cNvPr id="173" name="타원 172"/>
          <p:cNvSpPr/>
          <p:nvPr/>
        </p:nvSpPr>
        <p:spPr>
          <a:xfrm>
            <a:off x="6950529" y="60912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588756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8052081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6" name="그룹 45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47" name="직사각형 4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8" name="이등변 삼각형 4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50" name="직사각형 4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1" name="이등변 삼각형 5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2" name="그룹 5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53" name="직사각형 5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4" name="이등변 삼각형 5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5" name="그룹 5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56" name="직사각형 5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63" name="직사각형 6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4" name="이등변 삼각형 6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6" name="그룹 65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69" name="직사각형 6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1" name="타원 70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74" name="직선 연결선 73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6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91" name="표 90"/>
          <p:cNvGraphicFramePr>
            <a:graphicFrameLocks noGrp="1"/>
          </p:cNvGraphicFramePr>
          <p:nvPr>
            <p:extLst/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92" name="TextBox 91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93" name="모서리가 둥근 직사각형 92"/>
          <p:cNvSpPr/>
          <p:nvPr/>
        </p:nvSpPr>
        <p:spPr>
          <a:xfrm>
            <a:off x="5682340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6173900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6006" y="1228505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5364241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99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52405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9" name="직사각형 58"/>
          <p:cNvSpPr/>
          <p:nvPr/>
        </p:nvSpPr>
        <p:spPr>
          <a:xfrm>
            <a:off x="148281" y="1099724"/>
            <a:ext cx="7484822" cy="549878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9202372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0" name="그룹 79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82" name="직사각형 8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3" name="이등변 삼각형 8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4" name="그룹 83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86" name="직사각형 8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8" name="이등변 삼각형 8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9" name="그룹 88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90" name="직사각형 8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0" name="이등변 삼각형 9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02" name="직사각형 10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이등변 삼각형 10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4" name="그룹 103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05" name="직사각형 10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6" name="이등변 삼각형 10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7" name="그룹 106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08" name="직사각형 10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9" name="이등변 삼각형 10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0" name="타원 109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116" name="직선 연결선 11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8" name="직선 연결선 117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모서리가 둥근 직사각형 96"/>
          <p:cNvSpPr/>
          <p:nvPr/>
        </p:nvSpPr>
        <p:spPr>
          <a:xfrm>
            <a:off x="4605401" y="1223713"/>
            <a:ext cx="70146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82975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5902401"/>
              </p:ext>
            </p:extLst>
          </p:nvPr>
        </p:nvGraphicFramePr>
        <p:xfrm>
          <a:off x="10102163" y="1222057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 평가등급 선택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 삭제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진단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열 삭제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sng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54" name="직선 연결선 5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59" name="직선 연결선 5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5654689"/>
              </p:ext>
            </p:extLst>
          </p:nvPr>
        </p:nvGraphicFramePr>
        <p:xfrm>
          <a:off x="7709483" y="864986"/>
          <a:ext cx="2130803" cy="236391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2508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992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TDS3</a:t>
                      </a:r>
                      <a:r>
                        <a:rPr lang="en-US" altLang="ko-KR" sz="800" b="0" baseline="30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ST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에서만 종합의견 항목 노출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18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평가등급 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21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4" name="TextBox 63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516403" y="1233175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3660048"/>
              </p:ext>
            </p:extLst>
          </p:nvPr>
        </p:nvGraphicFramePr>
        <p:xfrm>
          <a:off x="396232" y="1431538"/>
          <a:ext cx="6958268" cy="27759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773566"/>
                <a:gridCol w="5184702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84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80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86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0" name="타원 69"/>
          <p:cNvSpPr/>
          <p:nvPr/>
        </p:nvSpPr>
        <p:spPr>
          <a:xfrm>
            <a:off x="442912" y="1186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2228652" y="1843051"/>
            <a:ext cx="5061833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2228652" y="2293386"/>
            <a:ext cx="5061833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2228652" y="2743721"/>
            <a:ext cx="5061833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2086190" y="17498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2093810" y="22223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2093810" y="26490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9" name="그룹 78"/>
          <p:cNvGrpSpPr/>
          <p:nvPr/>
        </p:nvGrpSpPr>
        <p:grpSpPr>
          <a:xfrm>
            <a:off x="481864" y="3573788"/>
            <a:ext cx="1977241" cy="128901"/>
            <a:chOff x="6746789" y="4344674"/>
            <a:chExt cx="693012" cy="128901"/>
          </a:xfrm>
        </p:grpSpPr>
        <p:sp>
          <p:nvSpPr>
            <p:cNvPr id="80" name="직사각형 7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1" name="이등변 삼각형 80"/>
            <p:cNvSpPr/>
            <p:nvPr/>
          </p:nvSpPr>
          <p:spPr>
            <a:xfrm rot="10800000">
              <a:off x="7380858" y="4371421"/>
              <a:ext cx="2835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82" name="모서리가 둥근 직사각형 81"/>
          <p:cNvSpPr/>
          <p:nvPr/>
        </p:nvSpPr>
        <p:spPr>
          <a:xfrm>
            <a:off x="456752" y="3794655"/>
            <a:ext cx="6825972" cy="367030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7" name="타원 86"/>
          <p:cNvSpPr/>
          <p:nvPr/>
        </p:nvSpPr>
        <p:spPr>
          <a:xfrm>
            <a:off x="386774" y="31357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8" name="타원 87"/>
          <p:cNvSpPr/>
          <p:nvPr/>
        </p:nvSpPr>
        <p:spPr>
          <a:xfrm>
            <a:off x="394394" y="34405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394394" y="37149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2305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141200"/>
              </p:ext>
            </p:extLst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역량평가보기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1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69" name="TextBox 68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3" name="모서리가 둥근 직사각형 2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6" name="타원 5"/>
          <p:cNvSpPr/>
          <p:nvPr/>
        </p:nvSpPr>
        <p:spPr>
          <a:xfrm>
            <a:off x="2442258" y="2848196"/>
            <a:ext cx="659799" cy="647770"/>
          </a:xfrm>
          <a:prstGeom prst="ellipse">
            <a:avLst/>
          </a:prstGeom>
          <a:solidFill>
            <a:schemeClr val="accent1">
              <a:lumMod val="75000"/>
              <a:alpha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7175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표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4201655"/>
              </p:ext>
            </p:extLst>
          </p:nvPr>
        </p:nvGraphicFramePr>
        <p:xfrm>
          <a:off x="386470" y="2664827"/>
          <a:ext cx="7103990" cy="16207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2270"/>
                <a:gridCol w="4935870"/>
                <a:gridCol w="795850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차평가자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92" name="표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3872377"/>
              </p:ext>
            </p:extLst>
          </p:nvPr>
        </p:nvGraphicFramePr>
        <p:xfrm>
          <a:off x="386470" y="4724293"/>
          <a:ext cx="7103990" cy="157804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2270"/>
                <a:gridCol w="4935870"/>
                <a:gridCol w="795850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차평가자</a:t>
                      </a:r>
                      <a:endParaRPr lang="ko-KR" altLang="en-US" sz="5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6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0335063"/>
              </p:ext>
            </p:extLst>
          </p:nvPr>
        </p:nvGraphicFramePr>
        <p:xfrm>
          <a:off x="7709483" y="864986"/>
          <a:ext cx="2130803" cy="19828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평가결과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193873" y="11696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568219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12286" y="4519689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62" name="직선 연결선 61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모서리가 둥근 직사각형 112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</p:spTree>
    <p:extLst>
      <p:ext uri="{BB962C8B-B14F-4D97-AF65-F5344CB8AC3E}">
        <p14:creationId xmlns:p14="http://schemas.microsoft.com/office/powerpoint/2010/main" val="1945630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894720"/>
              </p:ext>
            </p:extLst>
          </p:nvPr>
        </p:nvGraphicFramePr>
        <p:xfrm>
          <a:off x="7709483" y="864986"/>
          <a:ext cx="2130803" cy="37775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1233175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5819070"/>
              </p:ext>
            </p:extLst>
          </p:nvPr>
        </p:nvGraphicFramePr>
        <p:xfrm>
          <a:off x="396232" y="1431538"/>
          <a:ext cx="7094228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02869"/>
                <a:gridCol w="589135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442912" y="1186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0" name="모서리가 둥근 직사각형 19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</p:spTree>
    <p:extLst>
      <p:ext uri="{BB962C8B-B14F-4D97-AF65-F5344CB8AC3E}">
        <p14:creationId xmlns:p14="http://schemas.microsoft.com/office/powerpoint/2010/main" val="3335873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9274380"/>
              </p:ext>
            </p:extLst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역량평가보기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2258043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44" name="모서리가 둥근 직사각형 43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모서리가 둥근 직사각형 44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47" name="모서리가 둥근 직사각형 46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2442258" y="2848196"/>
            <a:ext cx="659799" cy="647770"/>
          </a:xfrm>
          <a:prstGeom prst="ellipse">
            <a:avLst/>
          </a:prstGeom>
          <a:solidFill>
            <a:schemeClr val="accent1">
              <a:lumMod val="75000"/>
              <a:alpha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5448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표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8041746"/>
              </p:ext>
            </p:extLst>
          </p:nvPr>
        </p:nvGraphicFramePr>
        <p:xfrm>
          <a:off x="386470" y="2664827"/>
          <a:ext cx="7037787" cy="16207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59482"/>
                <a:gridCol w="4889872"/>
                <a:gridCol w="788433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차평가자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92" name="표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4740734"/>
              </p:ext>
            </p:extLst>
          </p:nvPr>
        </p:nvGraphicFramePr>
        <p:xfrm>
          <a:off x="386470" y="4724293"/>
          <a:ext cx="7037787" cy="17700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59482"/>
                <a:gridCol w="4889872"/>
                <a:gridCol w="788433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차평가자</a:t>
                      </a:r>
                      <a:endParaRPr lang="ko-KR" altLang="en-US" sz="5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6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1374899"/>
              </p:ext>
            </p:extLst>
          </p:nvPr>
        </p:nvGraphicFramePr>
        <p:xfrm>
          <a:off x="7709483" y="864986"/>
          <a:ext cx="2130803" cy="19828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평가결과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193873" y="11696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568219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12286" y="4519689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62" name="직선 연결선 61"/>
          <p:cNvCxnSpPr/>
          <p:nvPr/>
        </p:nvCxnSpPr>
        <p:spPr>
          <a:xfrm flipV="1">
            <a:off x="232726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모서리가 둥근 직사각형 36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</p:spTree>
    <p:extLst>
      <p:ext uri="{BB962C8B-B14F-4D97-AF65-F5344CB8AC3E}">
        <p14:creationId xmlns:p14="http://schemas.microsoft.com/office/powerpoint/2010/main" val="4135041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3709401"/>
              </p:ext>
            </p:extLst>
          </p:nvPr>
        </p:nvGraphicFramePr>
        <p:xfrm>
          <a:off x="168274" y="695847"/>
          <a:ext cx="9525984" cy="2268524"/>
        </p:xfrm>
        <a:graphic>
          <a:graphicData uri="http://schemas.openxmlformats.org/drawingml/2006/table">
            <a:tbl>
              <a:tblPr/>
              <a:tblGrid>
                <a:gridCol w="4708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2363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62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01773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5169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16187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2021.11.02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초안 작성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2021.11.17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초안 작성완료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2021.11.26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요청 사항 반영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122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2021.11.30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요청 사항 반영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진단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피드백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122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2021.12.28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역량평가 프로세스 변경 요청에 따른 반영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122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2021.01.06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평가결과 조회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(PL/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임원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2021.01.07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차평가자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– TDS1</a:t>
                      </a:r>
                      <a:r>
                        <a:rPr lang="en-US" altLang="ko-KR" sz="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st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수정 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53105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76368" y="72828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smtClean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 smtClean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631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TDS 1st      </a:t>
            </a:r>
            <a:r>
              <a:rPr lang="en-US" altLang="ko-KR" sz="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2st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8493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8263066"/>
              </p:ext>
            </p:extLst>
          </p:nvPr>
        </p:nvGraphicFramePr>
        <p:xfrm>
          <a:off x="7709483" y="864986"/>
          <a:ext cx="2130803" cy="37775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1233175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9306307"/>
              </p:ext>
            </p:extLst>
          </p:nvPr>
        </p:nvGraphicFramePr>
        <p:xfrm>
          <a:off x="396231" y="1431538"/>
          <a:ext cx="7102067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04198"/>
                <a:gridCol w="589786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442912" y="1186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0" name="모서리가 둥근 직사각형 19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</p:spTree>
    <p:extLst>
      <p:ext uri="{BB962C8B-B14F-4D97-AF65-F5344CB8AC3E}">
        <p14:creationId xmlns:p14="http://schemas.microsoft.com/office/powerpoint/2010/main" val="1415206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44" name="모서리가 둥근 직사각형 43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모서리가 둥근 직사각형 44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47" name="모서리가 둥근 직사각형 46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2442258" y="2848196"/>
            <a:ext cx="659799" cy="647770"/>
          </a:xfrm>
          <a:prstGeom prst="ellipse">
            <a:avLst/>
          </a:prstGeom>
          <a:solidFill>
            <a:schemeClr val="accent1">
              <a:lumMod val="75000"/>
              <a:alpha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3436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72" name="직사각형 71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74" name="직선 연결선 73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6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91" name="표 90"/>
          <p:cNvGraphicFramePr>
            <a:graphicFrameLocks noGrp="1"/>
          </p:cNvGraphicFramePr>
          <p:nvPr>
            <p:extLst/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92" name="TextBox 91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93" name="모서리가 둥근 직사각형 92"/>
          <p:cNvSpPr/>
          <p:nvPr/>
        </p:nvSpPr>
        <p:spPr>
          <a:xfrm>
            <a:off x="5682340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6173900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6006" y="1228505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5364241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9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6505013"/>
              </p:ext>
            </p:extLst>
          </p:nvPr>
        </p:nvGraphicFramePr>
        <p:xfrm>
          <a:off x="7709483" y="864986"/>
          <a:ext cx="2130803" cy="37775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평가결과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없는 경우 열 삭제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9" name="직사각형 58"/>
          <p:cNvSpPr/>
          <p:nvPr/>
        </p:nvSpPr>
        <p:spPr>
          <a:xfrm>
            <a:off x="148281" y="1099724"/>
            <a:ext cx="7484822" cy="549878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12286" y="446202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116" name="직선 연결선 11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8" name="직선 연결선 117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모서리가 둥근 직사각형 97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graphicFrame>
        <p:nvGraphicFramePr>
          <p:cNvPr id="111" name="표 1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6871495"/>
              </p:ext>
            </p:extLst>
          </p:nvPr>
        </p:nvGraphicFramePr>
        <p:xfrm>
          <a:off x="386470" y="2664827"/>
          <a:ext cx="7102067" cy="17121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26804"/>
                <a:gridCol w="4213169"/>
                <a:gridCol w="477795"/>
                <a:gridCol w="486032"/>
                <a:gridCol w="444844"/>
                <a:gridCol w="453423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차평가자</a:t>
                      </a:r>
                      <a:endParaRPr lang="ko-KR" altLang="en-US" sz="6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차평가자</a:t>
                      </a:r>
                      <a:endParaRPr lang="ko-KR" altLang="en-US" sz="6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최종평가자</a:t>
                      </a:r>
                      <a:endParaRPr lang="ko-KR" altLang="en-US" sz="6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2" name="표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7461017"/>
              </p:ext>
            </p:extLst>
          </p:nvPr>
        </p:nvGraphicFramePr>
        <p:xfrm>
          <a:off x="386470" y="4724293"/>
          <a:ext cx="7102067" cy="17700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26804"/>
                <a:gridCol w="4213169"/>
                <a:gridCol w="494271"/>
                <a:gridCol w="469556"/>
                <a:gridCol w="461319"/>
                <a:gridCol w="436948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자기평가</a:t>
                      </a:r>
                      <a:endParaRPr lang="ko-KR" altLang="en-US" sz="5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차평가자</a:t>
                      </a:r>
                      <a:endParaRPr lang="ko-KR" altLang="en-US" sz="5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2</a:t>
                      </a:r>
                      <a:r>
                        <a:rPr lang="ko-KR" altLang="en-US" sz="500" smtClean="0"/>
                        <a:t>차평가자</a:t>
                      </a:r>
                      <a:endParaRPr lang="ko-KR" altLang="en-US" sz="5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최종평가자</a:t>
                      </a:r>
                      <a:endParaRPr lang="ko-KR" altLang="en-US" sz="5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6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3" name="타원 112"/>
          <p:cNvSpPr/>
          <p:nvPr/>
        </p:nvSpPr>
        <p:spPr>
          <a:xfrm>
            <a:off x="6479900" y="27851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6479900" y="48724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0" name="타원 119"/>
          <p:cNvSpPr/>
          <p:nvPr/>
        </p:nvSpPr>
        <p:spPr>
          <a:xfrm>
            <a:off x="221686" y="11097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565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54" name="직선 연결선 5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59" name="직선 연결선 5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9212754"/>
              </p:ext>
            </p:extLst>
          </p:nvPr>
        </p:nvGraphicFramePr>
        <p:xfrm>
          <a:off x="7709483" y="864986"/>
          <a:ext cx="2130803" cy="191890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2508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열 삭제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992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18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21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4" name="TextBox 63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516403" y="1233175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3007660"/>
              </p:ext>
            </p:extLst>
          </p:nvPr>
        </p:nvGraphicFramePr>
        <p:xfrm>
          <a:off x="396232" y="1431538"/>
          <a:ext cx="7016796" cy="27759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7121"/>
                <a:gridCol w="1307078"/>
                <a:gridCol w="882813"/>
                <a:gridCol w="871386"/>
                <a:gridCol w="1318507"/>
                <a:gridCol w="435692"/>
                <a:gridCol w="175419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자기평가의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846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780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8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</a:t>
                      </a:r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</a:t>
                      </a:r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 평가자 의견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1" name="모서리가 둥근 직사각형 70"/>
          <p:cNvSpPr/>
          <p:nvPr/>
        </p:nvSpPr>
        <p:spPr>
          <a:xfrm>
            <a:off x="5173362" y="1565726"/>
            <a:ext cx="2280738" cy="1667768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5099354" y="15474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36" name="모서리가 둥근 직사각형 35"/>
          <p:cNvSpPr/>
          <p:nvPr/>
        </p:nvSpPr>
        <p:spPr>
          <a:xfrm>
            <a:off x="3865050" y="3287453"/>
            <a:ext cx="1856241" cy="978780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3782654" y="32943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0135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5871130"/>
              </p:ext>
            </p:extLst>
          </p:nvPr>
        </p:nvGraphicFramePr>
        <p:xfrm>
          <a:off x="7709483" y="864986"/>
          <a:ext cx="2130803" cy="4467111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평가완료 후 평가결과 조회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2843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평가결과 조회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2624311" y="43116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44" name="모서리가 둥근 직사각형 43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모서리가 둥근 직사각형 44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47" name="모서리가 둥근 직사각형 46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2442258" y="2848196"/>
            <a:ext cx="659799" cy="647770"/>
          </a:xfrm>
          <a:prstGeom prst="ellipse">
            <a:avLst/>
          </a:prstGeom>
          <a:solidFill>
            <a:schemeClr val="accent1">
              <a:lumMod val="75000"/>
              <a:alpha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978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5011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9606056"/>
              </p:ext>
            </p:extLst>
          </p:nvPr>
        </p:nvGraphicFramePr>
        <p:xfrm>
          <a:off x="7709483" y="864986"/>
          <a:ext cx="2130803" cy="46553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800" b="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평가결과 조회</a:t>
            </a:r>
            <a:endParaRPr lang="en-US" altLang="ko-KR" sz="900" b="1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2000440"/>
              </p:ext>
            </p:extLst>
          </p:nvPr>
        </p:nvGraphicFramePr>
        <p:xfrm>
          <a:off x="386470" y="2670376"/>
          <a:ext cx="7102064" cy="204886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81256"/>
                <a:gridCol w="3788916"/>
                <a:gridCol w="401050"/>
                <a:gridCol w="401050"/>
                <a:gridCol w="327171"/>
                <a:gridCol w="327171"/>
                <a:gridCol w="316616"/>
                <a:gridCol w="358834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marL="72000" marR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marL="72000" marR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자기평가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2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최종평가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324865" y="25598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12286" y="4964536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1745782"/>
              </p:ext>
            </p:extLst>
          </p:nvPr>
        </p:nvGraphicFramePr>
        <p:xfrm>
          <a:off x="386469" y="5146562"/>
          <a:ext cx="7102065" cy="14111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85283"/>
                <a:gridCol w="3929030"/>
                <a:gridCol w="361840"/>
                <a:gridCol w="371891"/>
                <a:gridCol w="394012"/>
                <a:gridCol w="314836"/>
                <a:gridCol w="344939"/>
                <a:gridCol w="400234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marL="36000" marR="72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marL="36000" marR="72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8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자기평가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2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최종평가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" name="타원 46"/>
          <p:cNvSpPr/>
          <p:nvPr/>
        </p:nvSpPr>
        <p:spPr>
          <a:xfrm>
            <a:off x="306923" y="50477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평가완료 후 결과 조회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065402" y="83889"/>
            <a:ext cx="12843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평가결과 조회</a:t>
            </a:r>
            <a:endParaRPr lang="en-US" altLang="ko-KR" sz="800" dirty="0" smtClean="0"/>
          </a:p>
        </p:txBody>
      </p:sp>
      <p:sp>
        <p:nvSpPr>
          <p:cNvPr id="36" name="TextBox 3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PL, Manager</a:t>
            </a:r>
          </a:p>
        </p:txBody>
      </p:sp>
    </p:spTree>
    <p:extLst>
      <p:ext uri="{BB962C8B-B14F-4D97-AF65-F5344CB8AC3E}">
        <p14:creationId xmlns:p14="http://schemas.microsoft.com/office/powerpoint/2010/main" val="334794467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910707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1360744"/>
              </p:ext>
            </p:extLst>
          </p:nvPr>
        </p:nvGraphicFramePr>
        <p:xfrm>
          <a:off x="7709483" y="864986"/>
          <a:ext cx="2130803" cy="40457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진단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열 삭제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sng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231532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254547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1262530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021689"/>
              </p:ext>
            </p:extLst>
          </p:nvPr>
        </p:nvGraphicFramePr>
        <p:xfrm>
          <a:off x="396232" y="1460893"/>
          <a:ext cx="6811877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646951"/>
                <a:gridCol w="2654868"/>
                <a:gridCol w="2510058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313652" y="13760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53080" y="596835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979" y="514974"/>
            <a:ext cx="7581600" cy="300121"/>
          </a:xfrm>
          <a:prstGeom prst="rect">
            <a:avLst/>
          </a:prstGeom>
        </p:spPr>
      </p:pic>
      <p:cxnSp>
        <p:nvCxnSpPr>
          <p:cNvPr id="54" name="직선 연결선 53"/>
          <p:cNvCxnSpPr/>
          <p:nvPr/>
        </p:nvCxnSpPr>
        <p:spPr>
          <a:xfrm>
            <a:off x="67979" y="840274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596835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59" name="직선 연결선 58"/>
          <p:cNvCxnSpPr/>
          <p:nvPr/>
        </p:nvCxnSpPr>
        <p:spPr>
          <a:xfrm flipV="1">
            <a:off x="2870965" y="800788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모서리가 둥근 직사각형 21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0791515"/>
              </p:ext>
            </p:extLst>
          </p:nvPr>
        </p:nvGraphicFramePr>
        <p:xfrm>
          <a:off x="403652" y="3659321"/>
          <a:ext cx="5798435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64721"/>
                <a:gridCol w="1356704"/>
                <a:gridCol w="1438505"/>
                <a:gridCol w="1438505"/>
              </a:tblGrid>
              <a:tr h="0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최종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자기평가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최종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자기평가의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최종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자기평가의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최종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4" name="꺾인 연결선 3"/>
          <p:cNvCxnSpPr>
            <a:stCxn id="44" idx="3"/>
            <a:endCxn id="2" idx="1"/>
          </p:cNvCxnSpPr>
          <p:nvPr/>
        </p:nvCxnSpPr>
        <p:spPr>
          <a:xfrm flipH="1">
            <a:off x="403652" y="2329481"/>
            <a:ext cx="6804457" cy="2198428"/>
          </a:xfrm>
          <a:prstGeom prst="bentConnector5">
            <a:avLst>
              <a:gd name="adj1" fmla="val -3360"/>
              <a:gd name="adj2" fmla="val 50000"/>
              <a:gd name="adj3" fmla="val 103360"/>
            </a:avLst>
          </a:prstGeom>
          <a:ln>
            <a:solidFill>
              <a:schemeClr val="bg1">
                <a:lumMod val="50000"/>
              </a:schemeClr>
            </a:solidFill>
            <a:prstDash val="sysDash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모서리가 둥근 직사각형 29"/>
          <p:cNvSpPr/>
          <p:nvPr/>
        </p:nvSpPr>
        <p:spPr>
          <a:xfrm>
            <a:off x="3298954" y="3818998"/>
            <a:ext cx="1432438" cy="1680216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3261698" y="37882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065402" y="83889"/>
            <a:ext cx="12843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평가결과 조회</a:t>
            </a:r>
            <a:endParaRPr lang="en-US" altLang="ko-KR" sz="800" dirty="0" smtClean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4002244"/>
              </p:ext>
            </p:extLst>
          </p:nvPr>
        </p:nvGraphicFramePr>
        <p:xfrm>
          <a:off x="403652" y="5542076"/>
          <a:ext cx="7016796" cy="103879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7121"/>
                <a:gridCol w="1307078"/>
                <a:gridCol w="882813"/>
                <a:gridCol w="871386"/>
                <a:gridCol w="1318507"/>
                <a:gridCol w="435692"/>
                <a:gridCol w="1754199"/>
              </a:tblGrid>
              <a:tr h="168846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780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8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</a:t>
                      </a:r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</a:t>
                      </a:r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 평가자 의견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3887960" y="5701347"/>
            <a:ext cx="1807989" cy="879525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3850705" y="56705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7666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09654" y="2722660"/>
            <a:ext cx="28969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err="1" smtClean="0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임원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40233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2282546" y="1507524"/>
            <a:ext cx="2476960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58610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8" name="그룹 7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5714201"/>
              </p:ext>
            </p:extLst>
          </p:nvPr>
        </p:nvGraphicFramePr>
        <p:xfrm>
          <a:off x="7709483" y="864986"/>
          <a:ext cx="2130803" cy="250412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990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3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62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3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 구분없음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5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3" name="타원 92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4" name="타원 93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5" name="타원 94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7" name="직사각형 146"/>
          <p:cNvSpPr/>
          <p:nvPr/>
        </p:nvSpPr>
        <p:spPr>
          <a:xfrm>
            <a:off x="148281" y="1099724"/>
            <a:ext cx="7484822" cy="556777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8" name="TextBox 147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8" name="표 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699344"/>
              </p:ext>
            </p:extLst>
          </p:nvPr>
        </p:nvGraphicFramePr>
        <p:xfrm>
          <a:off x="386470" y="2664826"/>
          <a:ext cx="7043030" cy="17426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312095"/>
                <a:gridCol w="473093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9" name="타원 48"/>
          <p:cNvSpPr/>
          <p:nvPr/>
        </p:nvSpPr>
        <p:spPr>
          <a:xfrm>
            <a:off x="367717" y="2610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12286" y="4494973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2" name="표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0416344"/>
              </p:ext>
            </p:extLst>
          </p:nvPr>
        </p:nvGraphicFramePr>
        <p:xfrm>
          <a:off x="386470" y="4731789"/>
          <a:ext cx="7043030" cy="17975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80472"/>
                <a:gridCol w="476255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3" name="타원 52"/>
          <p:cNvSpPr/>
          <p:nvPr/>
        </p:nvSpPr>
        <p:spPr>
          <a:xfrm>
            <a:off x="359886" y="45433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7941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43619" y="2722660"/>
            <a:ext cx="43941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err="1" smtClean="0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(PL, Manager)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49982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175061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1</a:t>
            </a:r>
            <a:r>
              <a:rPr lang="en-US" altLang="ko-KR" sz="2400" b="1" baseline="30000" dirty="0">
                <a:latin typeface="+mn-ea"/>
              </a:rPr>
              <a:t>st</a:t>
            </a:r>
            <a:r>
              <a:rPr lang="en-US" altLang="ko-KR" sz="2400" b="1" dirty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681392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20953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7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9262802"/>
              </p:ext>
            </p:extLst>
          </p:nvPr>
        </p:nvGraphicFramePr>
        <p:xfrm>
          <a:off x="7709483" y="864986"/>
          <a:ext cx="2130803" cy="37775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2" name="그림 10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3" name="직사각형 10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4" name="그림 10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5" name="직선 연결선 10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07" name="직선 연결선 106"/>
          <p:cNvCxnSpPr/>
          <p:nvPr/>
        </p:nvCxnSpPr>
        <p:spPr>
          <a:xfrm flipV="1">
            <a:off x="175061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직사각형 108"/>
          <p:cNvSpPr/>
          <p:nvPr/>
        </p:nvSpPr>
        <p:spPr>
          <a:xfrm>
            <a:off x="148281" y="1099724"/>
            <a:ext cx="7484822" cy="539251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0" name="TextBox 10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63" name="표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1956115"/>
              </p:ext>
            </p:extLst>
          </p:nvPr>
        </p:nvGraphicFramePr>
        <p:xfrm>
          <a:off x="386469" y="2664827"/>
          <a:ext cx="7103991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45399"/>
                <a:gridCol w="555859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5" name="TextBox 94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98" name="표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8714689"/>
              </p:ext>
            </p:extLst>
          </p:nvPr>
        </p:nvGraphicFramePr>
        <p:xfrm>
          <a:off x="386470" y="4543057"/>
          <a:ext cx="7103990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45399"/>
                <a:gridCol w="5558591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6" name="타원 75"/>
          <p:cNvSpPr/>
          <p:nvPr/>
        </p:nvSpPr>
        <p:spPr>
          <a:xfrm>
            <a:off x="193873" y="1150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7340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</a:t>
            </a:r>
            <a:r>
              <a:rPr lang="en-US" altLang="ko-KR" sz="2400" b="1" dirty="0" smtClean="0">
                <a:latin typeface="+mn-ea"/>
              </a:rPr>
              <a:t>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22168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3556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pSp>
        <p:nvGrpSpPr>
          <p:cNvPr id="63" name="그룹 62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4" name="그림 6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6" name="직사각형 6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8" name="그림 7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79" name="TextBox 7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0" name="직선 연결선 79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직사각형 75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41" name="직선 연결선 140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7" name="Picture 2" descr="작성중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8" name="TextBox 147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49" name="TextBox 148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50" name="TextBox 149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52" name="표 151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모서리가 둥근 직사각형 155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모서리가 둥근 직사각형 157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1591515"/>
              </p:ext>
            </p:extLst>
          </p:nvPr>
        </p:nvGraphicFramePr>
        <p:xfrm>
          <a:off x="7709483" y="864986"/>
          <a:ext cx="2130803" cy="37775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0" name="직사각형 159"/>
          <p:cNvSpPr/>
          <p:nvPr/>
        </p:nvSpPr>
        <p:spPr>
          <a:xfrm>
            <a:off x="148281" y="1099724"/>
            <a:ext cx="7484822" cy="539251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1" name="TextBox 160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162" name="표 1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405686"/>
              </p:ext>
            </p:extLst>
          </p:nvPr>
        </p:nvGraphicFramePr>
        <p:xfrm>
          <a:off x="386469" y="2664827"/>
          <a:ext cx="7103991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45399"/>
                <a:gridCol w="555859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3" name="TextBox 162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66" name="표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1825783"/>
              </p:ext>
            </p:extLst>
          </p:nvPr>
        </p:nvGraphicFramePr>
        <p:xfrm>
          <a:off x="386470" y="4543057"/>
          <a:ext cx="7103990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45399"/>
                <a:gridCol w="5558591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7" name="타원 166"/>
          <p:cNvSpPr/>
          <p:nvPr/>
        </p:nvSpPr>
        <p:spPr>
          <a:xfrm>
            <a:off x="193873" y="1150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0430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266169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40398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82" name="그룹 8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83" name="그림 8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4" name="직사각형 8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5" name="그림 8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6" name="직선 연결선 8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8" name="직선 연결선 87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직사각형 88"/>
          <p:cNvSpPr/>
          <p:nvPr/>
        </p:nvSpPr>
        <p:spPr>
          <a:xfrm>
            <a:off x="148281" y="1099724"/>
            <a:ext cx="7484822" cy="5507021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0" name="TextBox 8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6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7593666"/>
              </p:ext>
            </p:extLst>
          </p:nvPr>
        </p:nvGraphicFramePr>
        <p:xfrm>
          <a:off x="7709483" y="864986"/>
          <a:ext cx="2130803" cy="53868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0817317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6" name="그룹 65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78" name="직사각형 7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9" name="이등변 삼각형 7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0" name="그룹 79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81" name="직사각형 8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" name="이등변 삼각형 9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2" name="그룹 9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93" name="직사각형 9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4" name="이등변 삼각형 9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96" name="직사각형 9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7" name="이등변 삼각형 9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8" name="그룹 9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99" name="직사각형 9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0" name="이등변 삼각형 9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102" name="직사각형 10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이등변 삼각형 10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4" name="타원 103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4424671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09" name="그룹 108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110" name="직사각형 10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1" name="이등변 삼각형 11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2" name="그룹 111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113" name="직사각형 11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4" name="이등변 삼각형 11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5" name="그룹 114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116" name="직사각형 11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7" name="이등변 삼각형 11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8" name="그룹 117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19" name="직사각형 11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0" name="이등변 삼각형 11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1" name="그룹 120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37" name="직사각형 13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44" name="타원 143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4774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968372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pSp>
        <p:nvGrpSpPr>
          <p:cNvPr id="79" name="그룹 78"/>
          <p:cNvGrpSpPr/>
          <p:nvPr/>
        </p:nvGrpSpPr>
        <p:grpSpPr>
          <a:xfrm>
            <a:off x="67979" y="572639"/>
            <a:ext cx="7581600" cy="300121"/>
            <a:chOff x="67979" y="383166"/>
            <a:chExt cx="7581600" cy="300121"/>
          </a:xfrm>
        </p:grpSpPr>
        <p:pic>
          <p:nvPicPr>
            <p:cNvPr id="80" name="그림 7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1" name="직사각형 80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2" name="그림 8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3" name="직선 연결선 82"/>
          <p:cNvCxnSpPr/>
          <p:nvPr/>
        </p:nvCxnSpPr>
        <p:spPr>
          <a:xfrm>
            <a:off x="67979" y="897939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1127205" y="654500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8" name="직선 연결선 87"/>
          <p:cNvCxnSpPr/>
          <p:nvPr/>
        </p:nvCxnSpPr>
        <p:spPr>
          <a:xfrm flipV="1">
            <a:off x="2780351" y="858453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직사각형 88"/>
          <p:cNvSpPr/>
          <p:nvPr/>
        </p:nvSpPr>
        <p:spPr>
          <a:xfrm>
            <a:off x="148281" y="1289198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5238310"/>
              </p:ext>
            </p:extLst>
          </p:nvPr>
        </p:nvGraphicFramePr>
        <p:xfrm>
          <a:off x="7701245" y="889699"/>
          <a:ext cx="2130803" cy="233885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90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TDS3</a:t>
                      </a:r>
                      <a:r>
                        <a:rPr lang="en-US" altLang="ko-KR" sz="800" b="0" baseline="30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ST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에서만 종합의견 항목 노출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637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평가등급 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055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282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" name="TextBox 28"/>
          <p:cNvSpPr txBox="1"/>
          <p:nvPr/>
        </p:nvSpPr>
        <p:spPr>
          <a:xfrm flipH="1" flipV="1">
            <a:off x="7440633" y="1271022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58737" y="1381458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1068106"/>
              </p:ext>
            </p:extLst>
          </p:nvPr>
        </p:nvGraphicFramePr>
        <p:xfrm>
          <a:off x="338566" y="1579821"/>
          <a:ext cx="7151894" cy="282742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11460"/>
                <a:gridCol w="6240434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56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687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61319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2" name="타원 31"/>
          <p:cNvSpPr/>
          <p:nvPr/>
        </p:nvSpPr>
        <p:spPr>
          <a:xfrm>
            <a:off x="385246" y="1335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1323116" y="1991334"/>
            <a:ext cx="6056097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1323116" y="2441669"/>
            <a:ext cx="6056097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1323116" y="2892004"/>
            <a:ext cx="6056097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1155940" y="18981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1163560" y="2370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1163560" y="27973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9" name="그룹 38"/>
          <p:cNvGrpSpPr/>
          <p:nvPr/>
        </p:nvGrpSpPr>
        <p:grpSpPr>
          <a:xfrm>
            <a:off x="419665" y="3746305"/>
            <a:ext cx="1301488" cy="128901"/>
            <a:chOff x="6746789" y="4344674"/>
            <a:chExt cx="693012" cy="128901"/>
          </a:xfrm>
        </p:grpSpPr>
        <p:sp>
          <p:nvSpPr>
            <p:cNvPr id="40" name="직사각형 3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" name="이등변 삼각형 40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2" name="모서리가 둥근 직사각형 41"/>
          <p:cNvSpPr/>
          <p:nvPr/>
        </p:nvSpPr>
        <p:spPr>
          <a:xfrm>
            <a:off x="392027" y="3983648"/>
            <a:ext cx="6987186" cy="367030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249614" y="33567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257234" y="36615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257234" y="3935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0371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역량평가보기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1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69" name="TextBox 68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3" name="모서리가 둥근 직사각형 2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55" name="모서리가 둥근 직사각형 5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669566" y="3614569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681358" y="3614569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1727410" y="3803822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2599206" y="3614569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2" name="모서리가 둥근 직사각형 71"/>
          <p:cNvSpPr/>
          <p:nvPr/>
        </p:nvSpPr>
        <p:spPr>
          <a:xfrm>
            <a:off x="2504318" y="3614569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2550370" y="380382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1555148" y="37302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2448044" y="2849682"/>
            <a:ext cx="659799" cy="647770"/>
          </a:xfrm>
          <a:prstGeom prst="ellipse">
            <a:avLst/>
          </a:prstGeom>
          <a:solidFill>
            <a:schemeClr val="accent1">
              <a:lumMod val="75000"/>
              <a:alpha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5565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표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7416638"/>
              </p:ext>
            </p:extLst>
          </p:nvPr>
        </p:nvGraphicFramePr>
        <p:xfrm>
          <a:off x="386470" y="2664827"/>
          <a:ext cx="6968031" cy="16207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46007"/>
                <a:gridCol w="4841405"/>
                <a:gridCol w="780619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평가자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92" name="표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4286337"/>
              </p:ext>
            </p:extLst>
          </p:nvPr>
        </p:nvGraphicFramePr>
        <p:xfrm>
          <a:off x="386470" y="4724293"/>
          <a:ext cx="6968031" cy="17700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46007"/>
                <a:gridCol w="4841405"/>
                <a:gridCol w="780619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평가자</a:t>
                      </a:r>
                      <a:endParaRPr lang="ko-KR" altLang="en-US" sz="5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6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4202965"/>
              </p:ext>
            </p:extLst>
          </p:nvPr>
        </p:nvGraphicFramePr>
        <p:xfrm>
          <a:off x="7709483" y="864986"/>
          <a:ext cx="2130803" cy="19828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평가결과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193873" y="11696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568219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12286" y="4519689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62" name="직선 연결선 61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모서리가 둥근 직사각형 112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0" name="TextBox 39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720025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1058483"/>
              </p:ext>
            </p:extLst>
          </p:nvPr>
        </p:nvGraphicFramePr>
        <p:xfrm>
          <a:off x="7709483" y="864986"/>
          <a:ext cx="2130803" cy="37775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1233175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3041243"/>
              </p:ext>
            </p:extLst>
          </p:nvPr>
        </p:nvGraphicFramePr>
        <p:xfrm>
          <a:off x="396232" y="1431538"/>
          <a:ext cx="7094228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02869"/>
                <a:gridCol w="589135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442912" y="1186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0" name="모서리가 둥근 직사각형 19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22" name="TextBox 21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4087038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8161645"/>
              </p:ext>
            </p:extLst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282546" y="1507524"/>
            <a:ext cx="2476960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883092" y="495174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92" name="모서리가 둥근 직사각형 91"/>
          <p:cNvSpPr/>
          <p:nvPr/>
        </p:nvSpPr>
        <p:spPr>
          <a:xfrm>
            <a:off x="894884" y="495174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3" name="모서리가 둥근 직사각형 92"/>
          <p:cNvSpPr/>
          <p:nvPr/>
        </p:nvSpPr>
        <p:spPr>
          <a:xfrm>
            <a:off x="957412" y="514099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675572" y="495174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1687364" y="495174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1749892" y="514099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2605212" y="495174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CDP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98" name="모서리가 둥근 직사각형 97"/>
          <p:cNvSpPr/>
          <p:nvPr/>
        </p:nvSpPr>
        <p:spPr>
          <a:xfrm>
            <a:off x="2510324" y="495174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2572852" y="514099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883092" y="5481697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101" name="모서리가 둥근 직사각형 100"/>
          <p:cNvSpPr/>
          <p:nvPr/>
        </p:nvSpPr>
        <p:spPr>
          <a:xfrm>
            <a:off x="894884" y="5481697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957412" y="5670950"/>
            <a:ext cx="469233" cy="19585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1675572" y="5481697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104" name="모서리가 둥근 직사각형 103"/>
          <p:cNvSpPr/>
          <p:nvPr/>
        </p:nvSpPr>
        <p:spPr>
          <a:xfrm>
            <a:off x="1687364" y="5481697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모서리가 둥근 직사각형 104"/>
          <p:cNvSpPr/>
          <p:nvPr/>
        </p:nvSpPr>
        <p:spPr>
          <a:xfrm>
            <a:off x="1749892" y="5670950"/>
            <a:ext cx="469233" cy="19585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2605212" y="5481697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CDP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07" name="모서리가 둥근 직사각형 106"/>
          <p:cNvSpPr/>
          <p:nvPr/>
        </p:nvSpPr>
        <p:spPr>
          <a:xfrm>
            <a:off x="2510324" y="5481697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8" name="모서리가 둥근 직사각형 107"/>
          <p:cNvSpPr/>
          <p:nvPr/>
        </p:nvSpPr>
        <p:spPr>
          <a:xfrm>
            <a:off x="2572852" y="5670950"/>
            <a:ext cx="469233" cy="19585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895446" y="6004802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907238" y="6004802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969766" y="61940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1687926" y="6004802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역량평가</a:t>
            </a: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1699718" y="6004802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2" name="모서리가 둥근 직사각형 131"/>
          <p:cNvSpPr/>
          <p:nvPr/>
        </p:nvSpPr>
        <p:spPr>
          <a:xfrm>
            <a:off x="1762246" y="61940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2617566" y="600480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34" name="모서리가 둥근 직사각형 133"/>
          <p:cNvSpPr/>
          <p:nvPr/>
        </p:nvSpPr>
        <p:spPr>
          <a:xfrm>
            <a:off x="2522678" y="6004802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2576968" y="61940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err="1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퍙가하기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804884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40" name="그림 1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41" name="그림 14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42" name="TextBox 141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7701244" y="6141841"/>
            <a:ext cx="2130803" cy="640080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8406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역량평가보기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2258043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4" name="TextBox 43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64" name="TextBox 63"/>
          <p:cNvSpPr txBox="1"/>
          <p:nvPr/>
        </p:nvSpPr>
        <p:spPr>
          <a:xfrm>
            <a:off x="1669564" y="3621321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681356" y="3621321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1727408" y="3810574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599204" y="3621321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04316" y="3621321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모서리가 둥근 직사각형 71"/>
          <p:cNvSpPr/>
          <p:nvPr/>
        </p:nvSpPr>
        <p:spPr>
          <a:xfrm>
            <a:off x="2550368" y="3810574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1555146" y="37369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2448042" y="2856434"/>
            <a:ext cx="659799" cy="647770"/>
          </a:xfrm>
          <a:prstGeom prst="ellipse">
            <a:avLst/>
          </a:prstGeom>
          <a:solidFill>
            <a:schemeClr val="accent1">
              <a:lumMod val="75000"/>
              <a:alpha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9459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0970858"/>
              </p:ext>
            </p:extLst>
          </p:nvPr>
        </p:nvGraphicFramePr>
        <p:xfrm>
          <a:off x="7709483" y="864986"/>
          <a:ext cx="2130803" cy="19828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평가결과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193873" y="11696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568219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12286" y="4519689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62" name="직선 연결선 61"/>
          <p:cNvCxnSpPr/>
          <p:nvPr/>
        </p:nvCxnSpPr>
        <p:spPr>
          <a:xfrm flipV="1">
            <a:off x="232726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모서리가 둥근 직사각형 36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aphicFrame>
        <p:nvGraphicFramePr>
          <p:cNvPr id="40" name="표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324133"/>
              </p:ext>
            </p:extLst>
          </p:nvPr>
        </p:nvGraphicFramePr>
        <p:xfrm>
          <a:off x="386470" y="2664827"/>
          <a:ext cx="6968031" cy="16207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46007"/>
                <a:gridCol w="4841405"/>
                <a:gridCol w="780619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평가자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0166891"/>
              </p:ext>
            </p:extLst>
          </p:nvPr>
        </p:nvGraphicFramePr>
        <p:xfrm>
          <a:off x="386470" y="4724293"/>
          <a:ext cx="6968031" cy="17700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46007"/>
                <a:gridCol w="4841405"/>
                <a:gridCol w="780619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평가자</a:t>
                      </a:r>
                      <a:endParaRPr lang="ko-KR" altLang="en-US" sz="5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6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4698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631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TDS 1st      </a:t>
            </a:r>
            <a:r>
              <a:rPr lang="en-US" altLang="ko-KR" sz="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2st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8493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4299289"/>
              </p:ext>
            </p:extLst>
          </p:nvPr>
        </p:nvGraphicFramePr>
        <p:xfrm>
          <a:off x="7709483" y="864986"/>
          <a:ext cx="2130803" cy="37775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1233175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442912" y="1186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0" name="모서리가 둥근 직사각형 19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aphicFrame>
        <p:nvGraphicFramePr>
          <p:cNvPr id="22" name="표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2165088"/>
              </p:ext>
            </p:extLst>
          </p:nvPr>
        </p:nvGraphicFramePr>
        <p:xfrm>
          <a:off x="396232" y="1431538"/>
          <a:ext cx="7094228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02869"/>
                <a:gridCol w="589135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4877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2801748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4" name="TextBox 4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45" name="모서리가 둥근 직사각형 4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모서리가 둥근 직사각형 4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669564" y="3621321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48" name="모서리가 둥근 직사각형 47"/>
          <p:cNvSpPr/>
          <p:nvPr/>
        </p:nvSpPr>
        <p:spPr>
          <a:xfrm>
            <a:off x="1681356" y="3621321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1727408" y="3810574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599204" y="3621321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51" name="모서리가 둥근 직사각형 50"/>
          <p:cNvSpPr/>
          <p:nvPr/>
        </p:nvSpPr>
        <p:spPr>
          <a:xfrm>
            <a:off x="2504316" y="3621321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모서리가 둥근 직사각형 51"/>
          <p:cNvSpPr/>
          <p:nvPr/>
        </p:nvSpPr>
        <p:spPr>
          <a:xfrm>
            <a:off x="2550368" y="3810574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1555146" y="37369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2448042" y="2856434"/>
            <a:ext cx="659799" cy="647770"/>
          </a:xfrm>
          <a:prstGeom prst="ellipse">
            <a:avLst/>
          </a:prstGeom>
          <a:solidFill>
            <a:schemeClr val="accent1">
              <a:lumMod val="75000"/>
              <a:alpha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6860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19828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평가결과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193873" y="11696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568219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12286" y="4519689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27205" y="465027"/>
            <a:ext cx="23631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TDS 2st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3st </a:t>
            </a:r>
          </a:p>
        </p:txBody>
      </p:sp>
      <p:cxnSp>
        <p:nvCxnSpPr>
          <p:cNvPr id="62" name="직선 연결선 61"/>
          <p:cNvCxnSpPr/>
          <p:nvPr/>
        </p:nvCxnSpPr>
        <p:spPr>
          <a:xfrm flipV="1">
            <a:off x="2928628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모서리가 둥근 직사각형 36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aphicFrame>
        <p:nvGraphicFramePr>
          <p:cNvPr id="40" name="표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2657715"/>
              </p:ext>
            </p:extLst>
          </p:nvPr>
        </p:nvGraphicFramePr>
        <p:xfrm>
          <a:off x="386470" y="2664827"/>
          <a:ext cx="6968031" cy="16207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46007"/>
                <a:gridCol w="4841405"/>
                <a:gridCol w="780619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평가자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1900365"/>
              </p:ext>
            </p:extLst>
          </p:nvPr>
        </p:nvGraphicFramePr>
        <p:xfrm>
          <a:off x="386470" y="4724293"/>
          <a:ext cx="6968031" cy="17700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46007"/>
                <a:gridCol w="4841405"/>
                <a:gridCol w="780619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평가자</a:t>
                      </a:r>
                      <a:endParaRPr lang="ko-KR" altLang="en-US" sz="5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6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4065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292039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377753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1233175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442912" y="1186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0" name="모서리가 둥근 직사각형 19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aphicFrame>
        <p:nvGraphicFramePr>
          <p:cNvPr id="22" name="표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7994404"/>
              </p:ext>
            </p:extLst>
          </p:nvPr>
        </p:nvGraphicFramePr>
        <p:xfrm>
          <a:off x="396232" y="1431538"/>
          <a:ext cx="7094228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02869"/>
                <a:gridCol w="589135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1127205" y="465027"/>
            <a:ext cx="23631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TDS 2st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3st </a:t>
            </a: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0098158"/>
              </p:ext>
            </p:extLst>
          </p:nvPr>
        </p:nvGraphicFramePr>
        <p:xfrm>
          <a:off x="396230" y="3173777"/>
          <a:ext cx="7102068" cy="103879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551034"/>
                <a:gridCol w="3551034"/>
              </a:tblGrid>
              <a:tr h="16884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780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8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평가자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7221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467111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평가완료 후 평가결과 조회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2624311" y="43116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4" name="TextBox 4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45" name="모서리가 둥근 직사각형 4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모서리가 둥근 직사각형 4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669564" y="3621321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48" name="모서리가 둥근 직사각형 47"/>
          <p:cNvSpPr/>
          <p:nvPr/>
        </p:nvSpPr>
        <p:spPr>
          <a:xfrm>
            <a:off x="1681356" y="3621321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1727408" y="3810574"/>
            <a:ext cx="469233" cy="19585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2446215" y="2850691"/>
            <a:ext cx="659799" cy="647770"/>
          </a:xfrm>
          <a:prstGeom prst="ellipse">
            <a:avLst/>
          </a:prstGeom>
          <a:solidFill>
            <a:schemeClr val="accent1">
              <a:lumMod val="75000"/>
              <a:alpha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5382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5011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6553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800" b="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평가결과 조회</a:t>
            </a:r>
            <a:endParaRPr lang="en-US" altLang="ko-KR" sz="900" b="1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5676336"/>
              </p:ext>
            </p:extLst>
          </p:nvPr>
        </p:nvGraphicFramePr>
        <p:xfrm>
          <a:off x="386469" y="2670376"/>
          <a:ext cx="7102067" cy="194613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07557"/>
                <a:gridCol w="4194028"/>
                <a:gridCol w="463319"/>
                <a:gridCol w="436605"/>
                <a:gridCol w="338405"/>
                <a:gridCol w="362153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평가자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평가자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자기평가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평가자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324865" y="25598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12286" y="4775066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3862389"/>
              </p:ext>
            </p:extLst>
          </p:nvPr>
        </p:nvGraphicFramePr>
        <p:xfrm>
          <a:off x="386470" y="4957092"/>
          <a:ext cx="7102065" cy="15969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12253"/>
                <a:gridCol w="4435355"/>
                <a:gridCol w="419818"/>
                <a:gridCol w="434082"/>
                <a:gridCol w="337472"/>
                <a:gridCol w="363085"/>
              </a:tblGrid>
              <a:tr h="0"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평가자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평가자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자기평가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평가자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4018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47" name="타원 46"/>
          <p:cNvSpPr/>
          <p:nvPr/>
        </p:nvSpPr>
        <p:spPr>
          <a:xfrm>
            <a:off x="306923" y="48582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평가완료 후 결과 조회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36" name="TextBox 35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224058889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그룹 64"/>
          <p:cNvGrpSpPr/>
          <p:nvPr/>
        </p:nvGrpSpPr>
        <p:grpSpPr>
          <a:xfrm>
            <a:off x="248518" y="910707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135797"/>
              </p:ext>
            </p:extLst>
          </p:nvPr>
        </p:nvGraphicFramePr>
        <p:xfrm>
          <a:off x="7709483" y="864986"/>
          <a:ext cx="2130803" cy="40457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진단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sng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231532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254547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1262530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2792071"/>
              </p:ext>
            </p:extLst>
          </p:nvPr>
        </p:nvGraphicFramePr>
        <p:xfrm>
          <a:off x="396230" y="1460893"/>
          <a:ext cx="7063878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83255"/>
                <a:gridCol w="1584997"/>
                <a:gridCol w="1498542"/>
                <a:gridCol w="1498542"/>
                <a:gridCol w="1498542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자기평가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자기평가의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자기평가의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313652" y="13760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53080" y="596835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979" y="514974"/>
            <a:ext cx="7581600" cy="300121"/>
          </a:xfrm>
          <a:prstGeom prst="rect">
            <a:avLst/>
          </a:prstGeom>
        </p:spPr>
      </p:pic>
      <p:cxnSp>
        <p:nvCxnSpPr>
          <p:cNvPr id="54" name="직선 연결선 53"/>
          <p:cNvCxnSpPr/>
          <p:nvPr/>
        </p:nvCxnSpPr>
        <p:spPr>
          <a:xfrm>
            <a:off x="67979" y="840274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596835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59" name="직선 연결선 58"/>
          <p:cNvCxnSpPr/>
          <p:nvPr/>
        </p:nvCxnSpPr>
        <p:spPr>
          <a:xfrm flipV="1">
            <a:off x="2870965" y="800788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모서리가 둥근 직사각형 21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평가선택</a:t>
            </a:r>
            <a:endParaRPr lang="en-US" altLang="ko-KR" sz="800" dirty="0" smtClean="0"/>
          </a:p>
        </p:txBody>
      </p:sp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9832318"/>
              </p:ext>
            </p:extLst>
          </p:nvPr>
        </p:nvGraphicFramePr>
        <p:xfrm>
          <a:off x="396630" y="3200278"/>
          <a:ext cx="7063478" cy="103879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531739"/>
                <a:gridCol w="3531739"/>
              </a:tblGrid>
              <a:tr h="16884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780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8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평가자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4081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328" y="2722660"/>
            <a:ext cx="72346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err="1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기술운영직군</a:t>
            </a:r>
            <a:r>
              <a:rPr lang="en-US" altLang="ko-KR" sz="3200" dirty="0" smtClean="0">
                <a:latin typeface="+mn-ea"/>
              </a:rPr>
              <a:t>, </a:t>
            </a:r>
            <a:r>
              <a:rPr lang="ko-KR" altLang="en-US" sz="3200" smtClean="0">
                <a:latin typeface="+mn-ea"/>
              </a:rPr>
              <a:t>사무서기직군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936100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직사각형 49"/>
          <p:cNvSpPr/>
          <p:nvPr/>
        </p:nvSpPr>
        <p:spPr>
          <a:xfrm>
            <a:off x="7701244" y="6141841"/>
            <a:ext cx="2130803" cy="640080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9583893"/>
              </p:ext>
            </p:extLst>
          </p:nvPr>
        </p:nvGraphicFramePr>
        <p:xfrm>
          <a:off x="7709483" y="864986"/>
          <a:ext cx="2130803" cy="2509973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777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0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06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타원 135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329150" y="1442176"/>
            <a:ext cx="7185262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24865" y="1460645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67" name="직선 연결선 66"/>
          <p:cNvCxnSpPr/>
          <p:nvPr/>
        </p:nvCxnSpPr>
        <p:spPr>
          <a:xfrm>
            <a:off x="4868736" y="150010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2563513" y="148559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9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5098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" name="TextBox 69"/>
          <p:cNvSpPr txBox="1"/>
          <p:nvPr/>
        </p:nvSpPr>
        <p:spPr>
          <a:xfrm>
            <a:off x="2618901" y="1458396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4906051" y="1452456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90471" y="1686560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2623224" y="1634963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1515771"/>
              </p:ext>
            </p:extLst>
          </p:nvPr>
        </p:nvGraphicFramePr>
        <p:xfrm>
          <a:off x="5025854" y="1669070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75" name="TextBox 74"/>
          <p:cNvSpPr txBox="1"/>
          <p:nvPr/>
        </p:nvSpPr>
        <p:spPr>
          <a:xfrm>
            <a:off x="287792" y="1143487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업적평가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pSp>
        <p:nvGrpSpPr>
          <p:cNvPr id="76" name="그룹 75"/>
          <p:cNvGrpSpPr/>
          <p:nvPr/>
        </p:nvGrpSpPr>
        <p:grpSpPr>
          <a:xfrm>
            <a:off x="3172874" y="3253948"/>
            <a:ext cx="200267" cy="1337117"/>
            <a:chOff x="3172874" y="2899719"/>
            <a:chExt cx="200267" cy="1337117"/>
          </a:xfrm>
        </p:grpSpPr>
        <p:sp>
          <p:nvSpPr>
            <p:cNvPr id="78" name="직사각형 77"/>
            <p:cNvSpPr/>
            <p:nvPr/>
          </p:nvSpPr>
          <p:spPr>
            <a:xfrm>
              <a:off x="3172874" y="2899719"/>
              <a:ext cx="200267" cy="14004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81" name="직사각형 80"/>
            <p:cNvSpPr/>
            <p:nvPr/>
          </p:nvSpPr>
          <p:spPr>
            <a:xfrm>
              <a:off x="3172874" y="3486420"/>
              <a:ext cx="200267" cy="14004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3172874" y="4096793"/>
              <a:ext cx="200267" cy="14004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87" name="타원 86"/>
          <p:cNvSpPr/>
          <p:nvPr/>
        </p:nvSpPr>
        <p:spPr>
          <a:xfrm>
            <a:off x="245681" y="1377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9" name="타원 108"/>
          <p:cNvSpPr/>
          <p:nvPr/>
        </p:nvSpPr>
        <p:spPr>
          <a:xfrm>
            <a:off x="2467525" y="1377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0" name="타원 109"/>
          <p:cNvSpPr/>
          <p:nvPr/>
        </p:nvSpPr>
        <p:spPr>
          <a:xfrm>
            <a:off x="4837667" y="1377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252219" y="2214357"/>
            <a:ext cx="83035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dirty="0" smtClean="0">
                <a:latin typeface="+mn-ea"/>
              </a:rPr>
              <a:t>업무목표</a:t>
            </a:r>
          </a:p>
        </p:txBody>
      </p:sp>
      <p:graphicFrame>
        <p:nvGraphicFramePr>
          <p:cNvPr id="112" name="표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6040976"/>
              </p:ext>
            </p:extLst>
          </p:nvPr>
        </p:nvGraphicFramePr>
        <p:xfrm>
          <a:off x="327928" y="2429801"/>
          <a:ext cx="7186484" cy="15605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9626"/>
                <a:gridCol w="2251254"/>
                <a:gridCol w="762720"/>
                <a:gridCol w="2697043"/>
                <a:gridCol w="550669"/>
                <a:gridCol w="455172"/>
              </a:tblGrid>
              <a:tr h="221056"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과제 기본사항</a:t>
                      </a:r>
                      <a:endParaRPr lang="ko-KR" altLang="en-US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en-US" altLang="ko-KR" sz="800" b="1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22105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  <a:endParaRPr lang="ko-KR" altLang="en-US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과제명</a:t>
                      </a:r>
                      <a:r>
                        <a:rPr lang="en-US" altLang="ko-KR" sz="700" b="1" baseline="0" dirty="0" smtClean="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700" b="1" baseline="0" smtClean="0">
                          <a:solidFill>
                            <a:schemeClr val="tx1"/>
                          </a:solidFill>
                        </a:rPr>
                        <a:t>세무목표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업무비중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목표</a:t>
                      </a:r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실행계획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4450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0179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2766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4450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합계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100%</a:t>
                      </a: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3" name="모서리가 둥근 직사각형 112"/>
          <p:cNvSpPr/>
          <p:nvPr/>
        </p:nvSpPr>
        <p:spPr>
          <a:xfrm>
            <a:off x="7168627" y="2679223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추가</a:t>
            </a: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7168627" y="2912869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삭제</a:t>
            </a:r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7168627" y="3181973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삭제</a:t>
            </a: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7168627" y="3490583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삭제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6645182" y="3190459"/>
            <a:ext cx="254000" cy="156881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검색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8" name="모서리가 둥근 직사각형 117"/>
          <p:cNvSpPr/>
          <p:nvPr/>
        </p:nvSpPr>
        <p:spPr>
          <a:xfrm>
            <a:off x="6649298" y="3501439"/>
            <a:ext cx="254000" cy="156881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검색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9" name="모서리가 둥근 직사각형 118"/>
          <p:cNvSpPr/>
          <p:nvPr/>
        </p:nvSpPr>
        <p:spPr>
          <a:xfrm>
            <a:off x="6016329" y="2223269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6491413" y="2223269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6924844" y="2218788"/>
            <a:ext cx="60908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268695" y="4129004"/>
            <a:ext cx="222846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smtClean="0">
                <a:latin typeface="+mn-ea"/>
              </a:rPr>
              <a:t>종합의견 </a:t>
            </a:r>
            <a:endParaRPr lang="ko-KR" altLang="en-US" sz="700" dirty="0" smtClean="0">
              <a:latin typeface="+mn-ea"/>
            </a:endParaRPr>
          </a:p>
        </p:txBody>
      </p:sp>
      <p:graphicFrame>
        <p:nvGraphicFramePr>
          <p:cNvPr id="123" name="표 1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136846"/>
              </p:ext>
            </p:extLst>
          </p:nvPr>
        </p:nvGraphicFramePr>
        <p:xfrm>
          <a:off x="344404" y="4353513"/>
          <a:ext cx="7168504" cy="12680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5412"/>
                <a:gridCol w="6203092"/>
              </a:tblGrid>
              <a:tr h="21134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목표수립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134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845372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</a:rPr>
                        <a:t>종합의견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375718" y="4812194"/>
            <a:ext cx="6069514" cy="76453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6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6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모서리가 둥근 직사각형 124"/>
          <p:cNvSpPr/>
          <p:nvPr/>
        </p:nvSpPr>
        <p:spPr>
          <a:xfrm>
            <a:off x="5698230" y="222326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6" name="직사각형 125"/>
          <p:cNvSpPr/>
          <p:nvPr/>
        </p:nvSpPr>
        <p:spPr>
          <a:xfrm>
            <a:off x="-709316" y="4822662"/>
            <a:ext cx="10225876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ko-KR" altLang="en-US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업적평가 기존과 동일 프로세스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TDS 1</a:t>
            </a:r>
            <a:r>
              <a:rPr lang="en-US" altLang="ko-KR" sz="4000" b="1" baseline="300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ST</a:t>
            </a:r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/</a:t>
            </a:r>
            <a:r>
              <a:rPr lang="en-US" altLang="ko-KR" sz="4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 TDS </a:t>
            </a:r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2</a:t>
            </a:r>
            <a:r>
              <a:rPr lang="en-US" altLang="ko-KR" sz="4000" b="1" baseline="300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ST</a:t>
            </a:r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/ TDS 3</a:t>
            </a:r>
            <a:r>
              <a:rPr lang="en-US" altLang="ko-KR" sz="4000" b="1" baseline="300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ST</a:t>
            </a:r>
            <a:r>
              <a:rPr lang="ko-KR" altLang="en-US" sz="4000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ko-KR" sz="4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 </a:t>
            </a:r>
            <a:r>
              <a:rPr lang="ko-KR" altLang="en-US" sz="4000" b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평가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ko-KR" altLang="en-US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기존 이미지 대비 수정 화면 이미지 편집 필요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48281" y="1099725"/>
            <a:ext cx="7484822" cy="474090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2722130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7" name="그룹 66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9" name="직사각형 6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71" name="직사각형 70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3" name="직선 연결선 72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5" name="직선 연결선 74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87" name="그림 8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111" name="TextBox 110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113" name="모서리가 둥근 직사각형 112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8" name="직선 연결선 117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모서리가 둥근 직사각형 119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21" name="그림 12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22" name="타원 121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3" name="타원 122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24" name="그룹 12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25" name="그림 12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26" name="그림 12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38" name="TextBox 137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71459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6235020"/>
              </p:ext>
            </p:extLst>
          </p:nvPr>
        </p:nvGraphicFramePr>
        <p:xfrm>
          <a:off x="7709483" y="864986"/>
          <a:ext cx="2130803" cy="40310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6" name="직사각형 65"/>
          <p:cNvSpPr/>
          <p:nvPr/>
        </p:nvSpPr>
        <p:spPr>
          <a:xfrm>
            <a:off x="148281" y="1099725"/>
            <a:ext cx="7484822" cy="551526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4" name="그룹 6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타원 84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8" name="표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671076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6" name="그룹 85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87" name="직사각형 8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8" name="이등변 삼각형 8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9" name="그룹 88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90" name="직사각형 8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" name="이등변 삼각형 9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2" name="그룹 9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93" name="직사각형 9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4" name="이등변 삼각형 9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96" name="직사각형 9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7" name="이등변 삼각형 9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8" name="그룹 9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99" name="직사각형 9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0" name="이등변 삼각형 9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102" name="직사각형 10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이등변 삼각형 10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4" name="타원 103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9759749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09" name="그룹 108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110" name="직사각형 10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1" name="이등변 삼각형 11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2" name="그룹 111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113" name="직사각형 11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4" name="이등변 삼각형 11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5" name="그룹 114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116" name="직사각형 11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7" name="이등변 삼각형 11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8" name="그룹 117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19" name="직사각형 11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0" name="이등변 삼각형 11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1" name="그룹 120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25" name="직사각형 12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6" name="이등변 삼각형 12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27" name="타원 126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8" name="타원 127"/>
          <p:cNvSpPr/>
          <p:nvPr/>
        </p:nvSpPr>
        <p:spPr>
          <a:xfrm>
            <a:off x="345906" y="25748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345906" y="44530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7128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grpSp>
        <p:nvGrpSpPr>
          <p:cNvPr id="74" name="그룹 73"/>
          <p:cNvGrpSpPr/>
          <p:nvPr/>
        </p:nvGrpSpPr>
        <p:grpSpPr>
          <a:xfrm>
            <a:off x="248518" y="968373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38" name="직사각형 37"/>
          <p:cNvSpPr/>
          <p:nvPr/>
        </p:nvSpPr>
        <p:spPr>
          <a:xfrm>
            <a:off x="148281" y="1289198"/>
            <a:ext cx="7484822" cy="530931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41" name="그룹 40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42" name="그림 4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3" name="직사각형 4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5" name="직선 연결선 44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8" name="직선 연결선 57"/>
          <p:cNvCxnSpPr/>
          <p:nvPr/>
        </p:nvCxnSpPr>
        <p:spPr>
          <a:xfrm flipV="1">
            <a:off x="2780351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타원 62"/>
          <p:cNvSpPr/>
          <p:nvPr/>
        </p:nvSpPr>
        <p:spPr>
          <a:xfrm>
            <a:off x="2686409" y="5674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 flipH="1" flipV="1">
            <a:off x="7498299" y="128749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3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664515"/>
              </p:ext>
            </p:extLst>
          </p:nvPr>
        </p:nvGraphicFramePr>
        <p:xfrm>
          <a:off x="7709483" y="848511"/>
          <a:ext cx="2130803" cy="236391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2508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992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TDS3</a:t>
                      </a:r>
                      <a:r>
                        <a:rPr lang="en-US" altLang="ko-KR" sz="800" b="0" baseline="30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ST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에서만 종합의견 항목 노출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18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평가등급 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21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" name="TextBox 34"/>
          <p:cNvSpPr txBox="1"/>
          <p:nvPr/>
        </p:nvSpPr>
        <p:spPr>
          <a:xfrm flipH="1" flipV="1">
            <a:off x="7498299" y="128749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16403" y="1397935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7" name="표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1096680"/>
              </p:ext>
            </p:extLst>
          </p:nvPr>
        </p:nvGraphicFramePr>
        <p:xfrm>
          <a:off x="396232" y="1596298"/>
          <a:ext cx="7057868" cy="27759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798953"/>
                <a:gridCol w="5258915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84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80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86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9" name="타원 38"/>
          <p:cNvSpPr/>
          <p:nvPr/>
        </p:nvSpPr>
        <p:spPr>
          <a:xfrm>
            <a:off x="442912" y="13515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37516" y="2007811"/>
            <a:ext cx="5116983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2237516" y="2458146"/>
            <a:ext cx="5116983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2237516" y="2908481"/>
            <a:ext cx="5116983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2095054" y="19146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2102674" y="23870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2102674" y="28137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452106" y="3738548"/>
            <a:ext cx="1634084" cy="128901"/>
            <a:chOff x="6746789" y="4344674"/>
            <a:chExt cx="693012" cy="128901"/>
          </a:xfrm>
        </p:grpSpPr>
        <p:sp>
          <p:nvSpPr>
            <p:cNvPr id="55" name="직사각형 5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6" name="이등변 삼각형 55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59" name="모서리가 둥근 직사각형 58"/>
          <p:cNvSpPr/>
          <p:nvPr/>
        </p:nvSpPr>
        <p:spPr>
          <a:xfrm>
            <a:off x="452106" y="3959415"/>
            <a:ext cx="6902394" cy="367030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86774" y="33005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394394" y="36053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394394" y="38796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9429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467111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평가완료 후 평가결과 조회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2843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평가결과 조회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평가보기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2624311" y="43116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결과 조회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</p:spTree>
    <p:extLst>
      <p:ext uri="{BB962C8B-B14F-4D97-AF65-F5344CB8AC3E}">
        <p14:creationId xmlns:p14="http://schemas.microsoft.com/office/powerpoint/2010/main" val="1387572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5011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6553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800" b="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평가결과 조회</a:t>
            </a:r>
            <a:endParaRPr lang="en-US" altLang="ko-KR" sz="900" b="1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7927596"/>
              </p:ext>
            </p:extLst>
          </p:nvPr>
        </p:nvGraphicFramePr>
        <p:xfrm>
          <a:off x="386470" y="2670376"/>
          <a:ext cx="7044060" cy="204886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99014"/>
                <a:gridCol w="4166626"/>
                <a:gridCol w="475847"/>
                <a:gridCol w="359787"/>
                <a:gridCol w="348180"/>
                <a:gridCol w="394606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자기평가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2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최종평가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324865" y="25598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12286" y="489039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9164634"/>
              </p:ext>
            </p:extLst>
          </p:nvPr>
        </p:nvGraphicFramePr>
        <p:xfrm>
          <a:off x="386470" y="5072420"/>
          <a:ext cx="7044060" cy="14111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9828"/>
                <a:gridCol w="4345928"/>
                <a:gridCol w="435820"/>
                <a:gridCol w="348242"/>
                <a:gridCol w="381540"/>
                <a:gridCol w="44270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8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자기평가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1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dirty="0" smtClean="0"/>
                        <a:t>2</a:t>
                      </a:r>
                      <a:r>
                        <a:rPr lang="ko-KR" altLang="en-US" sz="500" smtClean="0"/>
                        <a:t>차평가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최종평가</a:t>
                      </a:r>
                      <a:endParaRPr lang="ko-KR" altLang="en-US" sz="5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5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5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5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5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" name="타원 46"/>
          <p:cNvSpPr/>
          <p:nvPr/>
        </p:nvSpPr>
        <p:spPr>
          <a:xfrm>
            <a:off x="306923" y="49735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7709482" y="6433751"/>
            <a:ext cx="2130803" cy="32127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평가완료 후 결과 조회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sp>
        <p:nvSpPr>
          <p:cNvPr id="36" name="TextBox 35"/>
          <p:cNvSpPr txBox="1"/>
          <p:nvPr/>
        </p:nvSpPr>
        <p:spPr>
          <a:xfrm>
            <a:off x="1065402" y="83889"/>
            <a:ext cx="12843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평가결과 조회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80102529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/>
          <p:cNvGrpSpPr/>
          <p:nvPr/>
        </p:nvGrpSpPr>
        <p:grpSpPr>
          <a:xfrm>
            <a:off x="248518" y="968373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38" name="직사각형 37"/>
          <p:cNvSpPr/>
          <p:nvPr/>
        </p:nvSpPr>
        <p:spPr>
          <a:xfrm>
            <a:off x="148281" y="1289198"/>
            <a:ext cx="7484822" cy="530931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41" name="그룹 40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42" name="그림 4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3" name="직사각형 4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5" name="직선 연결선 44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8" name="직선 연결선 57"/>
          <p:cNvCxnSpPr/>
          <p:nvPr/>
        </p:nvCxnSpPr>
        <p:spPr>
          <a:xfrm flipV="1">
            <a:off x="2780351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 flipH="1" flipV="1">
            <a:off x="7498299" y="128749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3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5127096"/>
              </p:ext>
            </p:extLst>
          </p:nvPr>
        </p:nvGraphicFramePr>
        <p:xfrm>
          <a:off x="7709483" y="848511"/>
          <a:ext cx="2130803" cy="191890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2508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992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18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21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" name="TextBox 34"/>
          <p:cNvSpPr txBox="1"/>
          <p:nvPr/>
        </p:nvSpPr>
        <p:spPr>
          <a:xfrm flipH="1" flipV="1">
            <a:off x="7498299" y="128749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16403" y="1397935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5402" y="83889"/>
            <a:ext cx="12843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평가완료</a:t>
            </a:r>
            <a:r>
              <a:rPr lang="en-US" altLang="ko-KR" sz="800" dirty="0" smtClean="0"/>
              <a:t>&gt;</a:t>
            </a:r>
            <a:r>
              <a:rPr lang="ko-KR" altLang="en-US" sz="800" smtClean="0"/>
              <a:t>평가결과 조회</a:t>
            </a:r>
            <a:endParaRPr lang="en-US" altLang="ko-KR" sz="800" dirty="0" smtClean="0"/>
          </a:p>
        </p:txBody>
      </p:sp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8171587"/>
              </p:ext>
            </p:extLst>
          </p:nvPr>
        </p:nvGraphicFramePr>
        <p:xfrm>
          <a:off x="305612" y="1662199"/>
          <a:ext cx="7177292" cy="27759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57348"/>
                <a:gridCol w="1336975"/>
                <a:gridCol w="903006"/>
                <a:gridCol w="891317"/>
                <a:gridCol w="1348665"/>
                <a:gridCol w="445658"/>
                <a:gridCol w="1794323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자기평가의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평가자가 작성한 자기평가의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846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780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8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</a:t>
                      </a:r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</a:t>
                      </a:r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 평가자 의견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8040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82431" y="2722660"/>
            <a:ext cx="39998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1</a:t>
            </a:r>
            <a:r>
              <a:rPr lang="ko-KR" altLang="en-US" sz="3200" smtClean="0">
                <a:latin typeface="+mn-ea"/>
              </a:rPr>
              <a:t>차 평가자</a:t>
            </a:r>
            <a:r>
              <a:rPr lang="en-US" altLang="ko-KR" sz="3200" dirty="0" smtClean="0">
                <a:latin typeface="+mn-ea"/>
              </a:rPr>
              <a:t>/</a:t>
            </a:r>
            <a:r>
              <a:rPr lang="ko-KR" altLang="en-US" sz="3200" smtClean="0">
                <a:latin typeface="+mn-ea"/>
              </a:rPr>
              <a:t>역량평가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250183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8394062"/>
              </p:ext>
            </p:extLst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71" name="그룹 7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2" name="그림 7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3" name="직사각형 7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76" name="직선 연결선 7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8" name="직선 연결선 77"/>
          <p:cNvCxnSpPr/>
          <p:nvPr/>
        </p:nvCxnSpPr>
        <p:spPr>
          <a:xfrm flipV="1">
            <a:off x="117397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261744" y="1507524"/>
            <a:ext cx="2521844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</a:t>
            </a:r>
            <a:r>
              <a:rPr lang="ko-KR" altLang="en-US" sz="1000">
                <a:latin typeface="+mn-ea"/>
              </a:rPr>
              <a:t>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65402" y="83889"/>
            <a:ext cx="14318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목표수립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393519054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25319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목표합의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업적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업무목표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의견입력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7" name="표 146"/>
          <p:cNvGraphicFramePr>
            <a:graphicFrameLocks noGrp="1"/>
          </p:cNvGraphicFramePr>
          <p:nvPr>
            <p:extLst/>
          </p:nvPr>
        </p:nvGraphicFramePr>
        <p:xfrm>
          <a:off x="267687" y="1384318"/>
          <a:ext cx="7207261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367"/>
                <a:gridCol w="652734"/>
                <a:gridCol w="734326"/>
                <a:gridCol w="951905"/>
                <a:gridCol w="870310"/>
                <a:gridCol w="489546"/>
                <a:gridCol w="489546"/>
                <a:gridCol w="897509"/>
                <a:gridCol w="897509"/>
                <a:gridCol w="897509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목표수립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목표합의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목표작성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목표평가완료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 평가완료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48" name="모서리가 둥근 직사각형 147"/>
          <p:cNvSpPr/>
          <p:nvPr/>
        </p:nvSpPr>
        <p:spPr>
          <a:xfrm>
            <a:off x="5815142" y="1729608"/>
            <a:ext cx="715020" cy="130387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>
                <a:solidFill>
                  <a:prstClr val="black"/>
                </a:solidFill>
                <a:latin typeface="맑은 고딕" pitchFamily="50" charset="-127"/>
              </a:rPr>
              <a:t>목표합의</a:t>
            </a:r>
            <a:endParaRPr lang="ko-KR" altLang="en-US" sz="7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6619064" y="1729608"/>
            <a:ext cx="715020" cy="130387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smtClean="0">
                <a:solidFill>
                  <a:prstClr val="black"/>
                </a:solidFill>
                <a:latin typeface="맑은 고딕" pitchFamily="50" charset="-127"/>
              </a:rPr>
              <a:t>기준 보기</a:t>
            </a:r>
            <a:endParaRPr lang="ko-KR" altLang="en-US" sz="7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5815142" y="2051006"/>
            <a:ext cx="715020" cy="130387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prstClr val="black"/>
                </a:solidFill>
                <a:latin typeface="맑은 고딕" pitchFamily="50" charset="-127"/>
              </a:rPr>
              <a:t>결과보기</a:t>
            </a:r>
          </a:p>
        </p:txBody>
      </p:sp>
      <p:sp>
        <p:nvSpPr>
          <p:cNvPr id="151" name="모서리가 둥근 직사각형 150"/>
          <p:cNvSpPr/>
          <p:nvPr/>
        </p:nvSpPr>
        <p:spPr>
          <a:xfrm>
            <a:off x="6619064" y="2051006"/>
            <a:ext cx="715020" cy="130387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prstClr val="black"/>
                </a:solidFill>
                <a:latin typeface="맑은 고딕" pitchFamily="50" charset="-127"/>
              </a:rPr>
              <a:t>결과보기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642505" y="15951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995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1" name="그룹 7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2" name="그림 7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3" name="직사각형 7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76" name="직선 연결선 7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8" name="직선 연결선 77"/>
          <p:cNvCxnSpPr/>
          <p:nvPr/>
        </p:nvCxnSpPr>
        <p:spPr>
          <a:xfrm flipV="1">
            <a:off x="117397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102" name="TextBox 101"/>
          <p:cNvSpPr txBox="1"/>
          <p:nvPr/>
        </p:nvSpPr>
        <p:spPr>
          <a:xfrm>
            <a:off x="355023" y="335861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3" name="표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5394454"/>
              </p:ext>
            </p:extLst>
          </p:nvPr>
        </p:nvGraphicFramePr>
        <p:xfrm>
          <a:off x="381607" y="3830213"/>
          <a:ext cx="7043030" cy="17426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312095"/>
                <a:gridCol w="473093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4" name="타원 103"/>
          <p:cNvSpPr/>
          <p:nvPr/>
        </p:nvSpPr>
        <p:spPr>
          <a:xfrm>
            <a:off x="362854" y="3776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7423" y="359339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07423" y="5660360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7" name="표 1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5722196"/>
              </p:ext>
            </p:extLst>
          </p:nvPr>
        </p:nvGraphicFramePr>
        <p:xfrm>
          <a:off x="381607" y="5897176"/>
          <a:ext cx="7043030" cy="7094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80472"/>
                <a:gridCol w="476255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8" name="타원 107"/>
          <p:cNvSpPr/>
          <p:nvPr/>
        </p:nvSpPr>
        <p:spPr>
          <a:xfrm>
            <a:off x="355023" y="57086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065402" y="83889"/>
            <a:ext cx="14318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목표수립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336210157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71" name="그룹 7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2" name="그림 7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3" name="직사각형 7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76" name="직선 연결선 7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812164" y="1507524"/>
            <a:ext cx="3013967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1</a:t>
            </a:r>
            <a:r>
              <a:rPr lang="en-US" altLang="ko-KR" sz="2400" b="1" baseline="30000" dirty="0">
                <a:latin typeface="+mn-ea"/>
              </a:rPr>
              <a:t>st</a:t>
            </a:r>
            <a:r>
              <a:rPr lang="en-US" altLang="ko-KR" sz="2400" b="1" dirty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</a:t>
            </a:r>
            <a:r>
              <a:rPr lang="ko-KR" altLang="en-US" sz="1000">
                <a:latin typeface="+mn-ea"/>
              </a:rPr>
              <a:t>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31" name="직선 연결선 30"/>
          <p:cNvCxnSpPr/>
          <p:nvPr/>
        </p:nvCxnSpPr>
        <p:spPr>
          <a:xfrm flipV="1">
            <a:off x="175061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37560507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282546" y="1507524"/>
            <a:ext cx="2476960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40" name="그림 1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41" name="그림 14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66" name="TextBox 65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588043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1923278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3" name="타원 62"/>
          <p:cNvSpPr/>
          <p:nvPr/>
        </p:nvSpPr>
        <p:spPr>
          <a:xfrm>
            <a:off x="7078709" y="1793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430163"/>
              </p:ext>
            </p:extLst>
          </p:nvPr>
        </p:nvGraphicFramePr>
        <p:xfrm>
          <a:off x="7712101" y="855461"/>
          <a:ext cx="2130803" cy="503322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변동방향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유지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하락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6927115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66" name="직사각형 6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7" name="이등변 삼각형 6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68" name="타원 67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2" name="표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8939824"/>
              </p:ext>
            </p:extLst>
          </p:nvPr>
        </p:nvGraphicFramePr>
        <p:xfrm>
          <a:off x="295850" y="3774247"/>
          <a:ext cx="7250010" cy="16759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3" name="그룹 72"/>
          <p:cNvGrpSpPr/>
          <p:nvPr/>
        </p:nvGrpSpPr>
        <p:grpSpPr>
          <a:xfrm>
            <a:off x="6214816" y="4274565"/>
            <a:ext cx="598031" cy="128901"/>
            <a:chOff x="6686587" y="4344674"/>
            <a:chExt cx="657834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7" name="그룹 76"/>
          <p:cNvGrpSpPr/>
          <p:nvPr/>
        </p:nvGrpSpPr>
        <p:grpSpPr>
          <a:xfrm>
            <a:off x="6214816" y="4560319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214814" y="4853214"/>
            <a:ext cx="598031" cy="128901"/>
            <a:chOff x="6686587" y="4344674"/>
            <a:chExt cx="657834" cy="128901"/>
          </a:xfrm>
        </p:grpSpPr>
        <p:sp>
          <p:nvSpPr>
            <p:cNvPr id="103" name="직사각형 10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4" name="이등변 삼각형 10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5" name="그룹 104"/>
          <p:cNvGrpSpPr/>
          <p:nvPr/>
        </p:nvGrpSpPr>
        <p:grpSpPr>
          <a:xfrm>
            <a:off x="6214812" y="5084774"/>
            <a:ext cx="598031" cy="128901"/>
            <a:chOff x="6686587" y="4344674"/>
            <a:chExt cx="657834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8" name="그룹 107"/>
          <p:cNvGrpSpPr/>
          <p:nvPr/>
        </p:nvGrpSpPr>
        <p:grpSpPr>
          <a:xfrm>
            <a:off x="6214812" y="5275359"/>
            <a:ext cx="598031" cy="128901"/>
            <a:chOff x="6686587" y="4344674"/>
            <a:chExt cx="657834" cy="128901"/>
          </a:xfrm>
        </p:grpSpPr>
        <p:sp>
          <p:nvSpPr>
            <p:cNvPr id="109" name="직사각형 10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8" name="이등변 삼각형 11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9" name="타원 118"/>
          <p:cNvSpPr/>
          <p:nvPr/>
        </p:nvSpPr>
        <p:spPr>
          <a:xfrm>
            <a:off x="6117080" y="41025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0" name="표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5654434"/>
              </p:ext>
            </p:extLst>
          </p:nvPr>
        </p:nvGraphicFramePr>
        <p:xfrm>
          <a:off x="301830" y="5744596"/>
          <a:ext cx="7250010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21" name="그룹 120"/>
          <p:cNvGrpSpPr/>
          <p:nvPr/>
        </p:nvGrpSpPr>
        <p:grpSpPr>
          <a:xfrm>
            <a:off x="6897921" y="4277291"/>
            <a:ext cx="598031" cy="128901"/>
            <a:chOff x="6686587" y="4344674"/>
            <a:chExt cx="657834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6897921" y="4563045"/>
            <a:ext cx="598031" cy="128901"/>
            <a:chOff x="6686587" y="4344674"/>
            <a:chExt cx="657834" cy="128901"/>
          </a:xfrm>
        </p:grpSpPr>
        <p:sp>
          <p:nvSpPr>
            <p:cNvPr id="127" name="직사각형 12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8" name="이등변 삼각형 12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6897919" y="4855940"/>
            <a:ext cx="598031" cy="128901"/>
            <a:chOff x="6686587" y="4344674"/>
            <a:chExt cx="657834" cy="128901"/>
          </a:xfrm>
        </p:grpSpPr>
        <p:sp>
          <p:nvSpPr>
            <p:cNvPr id="130" name="직사각형 12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6897917" y="5087500"/>
            <a:ext cx="598031" cy="128901"/>
            <a:chOff x="6686587" y="4344674"/>
            <a:chExt cx="657834" cy="128901"/>
          </a:xfrm>
        </p:grpSpPr>
        <p:sp>
          <p:nvSpPr>
            <p:cNvPr id="133" name="직사각형 13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4" name="이등변 삼각형 13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5" name="그룹 134"/>
          <p:cNvGrpSpPr/>
          <p:nvPr/>
        </p:nvGrpSpPr>
        <p:grpSpPr>
          <a:xfrm>
            <a:off x="6897917" y="5278085"/>
            <a:ext cx="598031" cy="128901"/>
            <a:chOff x="6686587" y="4344674"/>
            <a:chExt cx="657834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38" name="타원 137"/>
          <p:cNvSpPr/>
          <p:nvPr/>
        </p:nvSpPr>
        <p:spPr>
          <a:xfrm>
            <a:off x="6789535" y="41134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6214816" y="6200407"/>
            <a:ext cx="598031" cy="128901"/>
            <a:chOff x="6686587" y="4344674"/>
            <a:chExt cx="657834" cy="128901"/>
          </a:xfrm>
        </p:grpSpPr>
        <p:sp>
          <p:nvSpPr>
            <p:cNvPr id="141" name="직사각형 14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3" name="그룹 142"/>
          <p:cNvGrpSpPr/>
          <p:nvPr/>
        </p:nvGrpSpPr>
        <p:grpSpPr>
          <a:xfrm>
            <a:off x="6214816" y="6465133"/>
            <a:ext cx="598031" cy="128901"/>
            <a:chOff x="6686587" y="4344674"/>
            <a:chExt cx="657834" cy="128901"/>
          </a:xfrm>
        </p:grpSpPr>
        <p:sp>
          <p:nvSpPr>
            <p:cNvPr id="144" name="직사각형 14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6902677" y="6204523"/>
            <a:ext cx="598031" cy="128901"/>
            <a:chOff x="6686587" y="4344674"/>
            <a:chExt cx="657834" cy="128901"/>
          </a:xfrm>
        </p:grpSpPr>
        <p:sp>
          <p:nvSpPr>
            <p:cNvPr id="151" name="직사각형 15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2" name="이등변 삼각형 15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3" name="그룹 152"/>
          <p:cNvGrpSpPr/>
          <p:nvPr/>
        </p:nvGrpSpPr>
        <p:grpSpPr>
          <a:xfrm>
            <a:off x="6902677" y="6469249"/>
            <a:ext cx="598031" cy="128901"/>
            <a:chOff x="6686587" y="4344674"/>
            <a:chExt cx="657834" cy="128901"/>
          </a:xfrm>
        </p:grpSpPr>
        <p:sp>
          <p:nvSpPr>
            <p:cNvPr id="156" name="직사각형 15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7" name="이등변 삼각형 15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58" name="타원 157"/>
          <p:cNvSpPr/>
          <p:nvPr/>
        </p:nvSpPr>
        <p:spPr>
          <a:xfrm>
            <a:off x="6782233" y="60848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6109879" y="60883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630353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/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3" name="타원 62"/>
          <p:cNvSpPr/>
          <p:nvPr/>
        </p:nvSpPr>
        <p:spPr>
          <a:xfrm>
            <a:off x="7078709" y="1793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7904959"/>
              </p:ext>
            </p:extLst>
          </p:nvPr>
        </p:nvGraphicFramePr>
        <p:xfrm>
          <a:off x="7712101" y="855461"/>
          <a:ext cx="2130803" cy="325319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평가결과가 없을 경우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전년도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3</a:t>
                      </a:r>
                      <a:r>
                        <a:rPr lang="en-US" altLang="ko-KR" sz="800" b="0" baseline="30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st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지난 평가결과가 없을 경우 변동방향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buFont typeface="Arial" pitchFamily="34" charset="0"/>
                        <a:buNone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disable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처리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66" name="직사각형 6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7" name="이등변 삼각형 6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68" name="타원 67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2" name="표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9847017"/>
              </p:ext>
            </p:extLst>
          </p:nvPr>
        </p:nvGraphicFramePr>
        <p:xfrm>
          <a:off x="295850" y="3774247"/>
          <a:ext cx="7250010" cy="16759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3" name="그룹 72"/>
          <p:cNvGrpSpPr/>
          <p:nvPr/>
        </p:nvGrpSpPr>
        <p:grpSpPr>
          <a:xfrm>
            <a:off x="6214816" y="4274565"/>
            <a:ext cx="598031" cy="128901"/>
            <a:chOff x="6686587" y="4344674"/>
            <a:chExt cx="657834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7" name="그룹 76"/>
          <p:cNvGrpSpPr/>
          <p:nvPr/>
        </p:nvGrpSpPr>
        <p:grpSpPr>
          <a:xfrm>
            <a:off x="6214816" y="4560319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214814" y="4853214"/>
            <a:ext cx="598031" cy="128901"/>
            <a:chOff x="6686587" y="4344674"/>
            <a:chExt cx="657834" cy="128901"/>
          </a:xfrm>
        </p:grpSpPr>
        <p:sp>
          <p:nvSpPr>
            <p:cNvPr id="103" name="직사각형 10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4" name="이등변 삼각형 10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5" name="그룹 104"/>
          <p:cNvGrpSpPr/>
          <p:nvPr/>
        </p:nvGrpSpPr>
        <p:grpSpPr>
          <a:xfrm>
            <a:off x="6214812" y="5084774"/>
            <a:ext cx="598031" cy="128901"/>
            <a:chOff x="6686587" y="4344674"/>
            <a:chExt cx="657834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8" name="그룹 107"/>
          <p:cNvGrpSpPr/>
          <p:nvPr/>
        </p:nvGrpSpPr>
        <p:grpSpPr>
          <a:xfrm>
            <a:off x="6214812" y="5275359"/>
            <a:ext cx="598031" cy="128901"/>
            <a:chOff x="6686587" y="4344674"/>
            <a:chExt cx="657834" cy="128901"/>
          </a:xfrm>
        </p:grpSpPr>
        <p:sp>
          <p:nvSpPr>
            <p:cNvPr id="109" name="직사각형 10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8" name="이등변 삼각형 11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9" name="타원 118"/>
          <p:cNvSpPr/>
          <p:nvPr/>
        </p:nvSpPr>
        <p:spPr>
          <a:xfrm>
            <a:off x="5563390" y="41702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0" name="표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4663630"/>
              </p:ext>
            </p:extLst>
          </p:nvPr>
        </p:nvGraphicFramePr>
        <p:xfrm>
          <a:off x="301830" y="5744596"/>
          <a:ext cx="7250010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21" name="그룹 120"/>
          <p:cNvGrpSpPr/>
          <p:nvPr/>
        </p:nvGrpSpPr>
        <p:grpSpPr>
          <a:xfrm>
            <a:off x="6897921" y="4277291"/>
            <a:ext cx="598031" cy="128901"/>
            <a:chOff x="6686587" y="4344674"/>
            <a:chExt cx="657834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6897921" y="4563045"/>
            <a:ext cx="598031" cy="128901"/>
            <a:chOff x="6686587" y="4344674"/>
            <a:chExt cx="657834" cy="128901"/>
          </a:xfrm>
        </p:grpSpPr>
        <p:sp>
          <p:nvSpPr>
            <p:cNvPr id="127" name="직사각형 12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8" name="이등변 삼각형 12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6897919" y="4855940"/>
            <a:ext cx="598031" cy="128901"/>
            <a:chOff x="6686587" y="4344674"/>
            <a:chExt cx="657834" cy="128901"/>
          </a:xfrm>
        </p:grpSpPr>
        <p:sp>
          <p:nvSpPr>
            <p:cNvPr id="130" name="직사각형 12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6897917" y="5087500"/>
            <a:ext cx="598031" cy="128901"/>
            <a:chOff x="6686587" y="4344674"/>
            <a:chExt cx="657834" cy="128901"/>
          </a:xfrm>
        </p:grpSpPr>
        <p:sp>
          <p:nvSpPr>
            <p:cNvPr id="133" name="직사각형 13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4" name="이등변 삼각형 13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5" name="그룹 134"/>
          <p:cNvGrpSpPr/>
          <p:nvPr/>
        </p:nvGrpSpPr>
        <p:grpSpPr>
          <a:xfrm>
            <a:off x="6897917" y="5278085"/>
            <a:ext cx="598031" cy="128901"/>
            <a:chOff x="6686587" y="4344674"/>
            <a:chExt cx="657834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6214816" y="6200407"/>
            <a:ext cx="598031" cy="128901"/>
            <a:chOff x="6686587" y="4344674"/>
            <a:chExt cx="657834" cy="128901"/>
          </a:xfrm>
        </p:grpSpPr>
        <p:sp>
          <p:nvSpPr>
            <p:cNvPr id="141" name="직사각형 14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3" name="그룹 142"/>
          <p:cNvGrpSpPr/>
          <p:nvPr/>
        </p:nvGrpSpPr>
        <p:grpSpPr>
          <a:xfrm>
            <a:off x="6214816" y="6465133"/>
            <a:ext cx="598031" cy="128901"/>
            <a:chOff x="6686587" y="4344674"/>
            <a:chExt cx="657834" cy="128901"/>
          </a:xfrm>
        </p:grpSpPr>
        <p:sp>
          <p:nvSpPr>
            <p:cNvPr id="144" name="직사각형 14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6902677" y="6204523"/>
            <a:ext cx="598031" cy="128901"/>
            <a:chOff x="6686587" y="4344674"/>
            <a:chExt cx="657834" cy="128901"/>
          </a:xfrm>
        </p:grpSpPr>
        <p:sp>
          <p:nvSpPr>
            <p:cNvPr id="151" name="직사각형 15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2" name="이등변 삼각형 15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3" name="그룹 152"/>
          <p:cNvGrpSpPr/>
          <p:nvPr/>
        </p:nvGrpSpPr>
        <p:grpSpPr>
          <a:xfrm>
            <a:off x="6902677" y="6469249"/>
            <a:ext cx="598031" cy="128901"/>
            <a:chOff x="6686587" y="4344674"/>
            <a:chExt cx="657834" cy="128901"/>
          </a:xfrm>
        </p:grpSpPr>
        <p:sp>
          <p:nvSpPr>
            <p:cNvPr id="156" name="직사각형 15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7" name="이등변 삼각형 15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59" name="타원 158"/>
          <p:cNvSpPr/>
          <p:nvPr/>
        </p:nvSpPr>
        <p:spPr>
          <a:xfrm>
            <a:off x="6785196" y="41443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007860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표 58"/>
          <p:cNvGraphicFramePr>
            <a:graphicFrameLocks noGrp="1"/>
          </p:cNvGraphicFramePr>
          <p:nvPr>
            <p:extLst/>
          </p:nvPr>
        </p:nvGraphicFramePr>
        <p:xfrm>
          <a:off x="265487" y="1573491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9038798"/>
              </p:ext>
            </p:extLst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사항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73464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77221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15294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03" name="그룹 102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104" name="그림 10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5" name="직사각형 104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6" name="그림 10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7" name="직선 연결선 106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0" name="그림 1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87" y="926210"/>
            <a:ext cx="7499716" cy="372256"/>
          </a:xfrm>
          <a:prstGeom prst="rect">
            <a:avLst/>
          </a:prstGeom>
        </p:spPr>
      </p:pic>
      <p:sp>
        <p:nvSpPr>
          <p:cNvPr id="111" name="TextBox 110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112" name="TextBox 111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13" name="직선 연결선 112"/>
          <p:cNvCxnSpPr/>
          <p:nvPr/>
        </p:nvCxnSpPr>
        <p:spPr>
          <a:xfrm flipV="1">
            <a:off x="1742384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235888" y="1382038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6" name="TextBox 65"/>
          <p:cNvSpPr txBox="1"/>
          <p:nvPr/>
        </p:nvSpPr>
        <p:spPr>
          <a:xfrm flipH="1" flipV="1">
            <a:off x="7440633" y="224308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2279384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6011522"/>
              </p:ext>
            </p:extLst>
          </p:nvPr>
        </p:nvGraphicFramePr>
        <p:xfrm>
          <a:off x="396232" y="2477747"/>
          <a:ext cx="7029932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1965"/>
                <a:gridCol w="5837967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442912" y="2232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1665550" y="2893085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1665550" y="3343420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1665550" y="3793755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1471826" y="27999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1479446" y="32723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1479446" y="36990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80" name="표 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824417"/>
              </p:ext>
            </p:extLst>
          </p:nvPr>
        </p:nvGraphicFramePr>
        <p:xfrm>
          <a:off x="412708" y="4319942"/>
          <a:ext cx="7017824" cy="1086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884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1" name="타원 80"/>
          <p:cNvSpPr/>
          <p:nvPr/>
        </p:nvSpPr>
        <p:spPr>
          <a:xfrm>
            <a:off x="779980" y="495210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1665550" y="4956224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526408" y="496034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3403740" y="496445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307468" y="42089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6" name="모서리가 둥근 직사각형 85"/>
          <p:cNvSpPr/>
          <p:nvPr/>
        </p:nvSpPr>
        <p:spPr>
          <a:xfrm>
            <a:off x="3963821" y="4927388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7" name="모서리가 둥근 직사각형 86"/>
          <p:cNvSpPr/>
          <p:nvPr/>
        </p:nvSpPr>
        <p:spPr>
          <a:xfrm>
            <a:off x="5617924" y="4923267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8" name="모서리가 둥근 직사각형 87"/>
          <p:cNvSpPr/>
          <p:nvPr/>
        </p:nvSpPr>
        <p:spPr>
          <a:xfrm>
            <a:off x="3973316" y="5180352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627419" y="5176231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290663331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32" name="그룹 3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3" name="그림 3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4" name="직사각형 3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5" name="그림 3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36" name="직사각형 3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37" name="직선 연결선 3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39" name="직선 연결선 38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</a:t>
            </a:r>
            <a:r>
              <a:rPr lang="en-US" altLang="ko-KR" sz="2400" b="1" dirty="0" smtClean="0">
                <a:latin typeface="+mn-ea"/>
              </a:rPr>
              <a:t>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3" name="그룹 42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47" name="그림 4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48" name="그림 47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2" name="TextBox 41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2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30056324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5251609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2" name="타원 61"/>
          <p:cNvSpPr/>
          <p:nvPr/>
        </p:nvSpPr>
        <p:spPr>
          <a:xfrm>
            <a:off x="7078709" y="1793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1590070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27784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63" name="TextBox 62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7220903"/>
              </p:ext>
            </p:extLst>
          </p:nvPr>
        </p:nvGraphicFramePr>
        <p:xfrm>
          <a:off x="7712101" y="855461"/>
          <a:ext cx="2130803" cy="503322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변동방향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유지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하락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66" name="그룹 65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67" name="직사각형 6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8" name="이등변 삼각형 6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9" name="타원 118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81" name="표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5345586"/>
              </p:ext>
            </p:extLst>
          </p:nvPr>
        </p:nvGraphicFramePr>
        <p:xfrm>
          <a:off x="295850" y="3774247"/>
          <a:ext cx="7250010" cy="16759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2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2" name="그룹 81"/>
          <p:cNvGrpSpPr/>
          <p:nvPr/>
        </p:nvGrpSpPr>
        <p:grpSpPr>
          <a:xfrm>
            <a:off x="6214816" y="4274565"/>
            <a:ext cx="598031" cy="128901"/>
            <a:chOff x="6686587" y="4344674"/>
            <a:chExt cx="657834" cy="128901"/>
          </a:xfrm>
        </p:grpSpPr>
        <p:sp>
          <p:nvSpPr>
            <p:cNvPr id="83" name="직사각형 8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4" name="이등변 삼각형 8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5" name="그룹 84"/>
          <p:cNvGrpSpPr/>
          <p:nvPr/>
        </p:nvGrpSpPr>
        <p:grpSpPr>
          <a:xfrm>
            <a:off x="6214816" y="4560319"/>
            <a:ext cx="598031" cy="128901"/>
            <a:chOff x="6686587" y="4344674"/>
            <a:chExt cx="657834" cy="128901"/>
          </a:xfrm>
        </p:grpSpPr>
        <p:sp>
          <p:nvSpPr>
            <p:cNvPr id="86" name="직사각형 8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7" name="이등변 삼각형 8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8" name="그룹 87"/>
          <p:cNvGrpSpPr/>
          <p:nvPr/>
        </p:nvGrpSpPr>
        <p:grpSpPr>
          <a:xfrm>
            <a:off x="6214814" y="4853214"/>
            <a:ext cx="598031" cy="128901"/>
            <a:chOff x="6686587" y="4344674"/>
            <a:chExt cx="657834" cy="128901"/>
          </a:xfrm>
        </p:grpSpPr>
        <p:sp>
          <p:nvSpPr>
            <p:cNvPr id="89" name="직사각형 8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0" name="이등변 삼각형 8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1" name="그룹 90"/>
          <p:cNvGrpSpPr/>
          <p:nvPr/>
        </p:nvGrpSpPr>
        <p:grpSpPr>
          <a:xfrm>
            <a:off x="6214812" y="5084774"/>
            <a:ext cx="598031" cy="128901"/>
            <a:chOff x="6686587" y="4344674"/>
            <a:chExt cx="657834" cy="128901"/>
          </a:xfrm>
        </p:grpSpPr>
        <p:sp>
          <p:nvSpPr>
            <p:cNvPr id="92" name="직사각형 9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3" name="이등변 삼각형 9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4" name="그룹 93"/>
          <p:cNvGrpSpPr/>
          <p:nvPr/>
        </p:nvGrpSpPr>
        <p:grpSpPr>
          <a:xfrm>
            <a:off x="6214812" y="5275359"/>
            <a:ext cx="598031" cy="128901"/>
            <a:chOff x="6686587" y="4344674"/>
            <a:chExt cx="657834" cy="128901"/>
          </a:xfrm>
        </p:grpSpPr>
        <p:sp>
          <p:nvSpPr>
            <p:cNvPr id="95" name="직사각형 9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6" name="이등변 삼각형 9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97" name="타원 96"/>
          <p:cNvSpPr/>
          <p:nvPr/>
        </p:nvSpPr>
        <p:spPr>
          <a:xfrm>
            <a:off x="6117080" y="41025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98" name="표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697301"/>
              </p:ext>
            </p:extLst>
          </p:nvPr>
        </p:nvGraphicFramePr>
        <p:xfrm>
          <a:off x="301830" y="5744596"/>
          <a:ext cx="7250010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2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0" name="그룹 79"/>
          <p:cNvGrpSpPr/>
          <p:nvPr/>
        </p:nvGrpSpPr>
        <p:grpSpPr>
          <a:xfrm>
            <a:off x="6897921" y="4277291"/>
            <a:ext cx="598031" cy="128901"/>
            <a:chOff x="6686587" y="4344674"/>
            <a:chExt cx="657834" cy="128901"/>
          </a:xfrm>
        </p:grpSpPr>
        <p:sp>
          <p:nvSpPr>
            <p:cNvPr id="113" name="직사각형 11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4" name="이등변 삼각형 11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5" name="그룹 114"/>
          <p:cNvGrpSpPr/>
          <p:nvPr/>
        </p:nvGrpSpPr>
        <p:grpSpPr>
          <a:xfrm>
            <a:off x="6897921" y="4563045"/>
            <a:ext cx="598031" cy="128901"/>
            <a:chOff x="6686587" y="4344674"/>
            <a:chExt cx="657834" cy="128901"/>
          </a:xfrm>
        </p:grpSpPr>
        <p:sp>
          <p:nvSpPr>
            <p:cNvPr id="116" name="직사각형 11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7" name="이등변 삼각형 11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8" name="그룹 117"/>
          <p:cNvGrpSpPr/>
          <p:nvPr/>
        </p:nvGrpSpPr>
        <p:grpSpPr>
          <a:xfrm>
            <a:off x="6897919" y="4855940"/>
            <a:ext cx="598031" cy="128901"/>
            <a:chOff x="6686587" y="4344674"/>
            <a:chExt cx="657834" cy="128901"/>
          </a:xfrm>
        </p:grpSpPr>
        <p:sp>
          <p:nvSpPr>
            <p:cNvPr id="123" name="직사각형 12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4" name="이등변 삼각형 12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5" name="그룹 124"/>
          <p:cNvGrpSpPr/>
          <p:nvPr/>
        </p:nvGrpSpPr>
        <p:grpSpPr>
          <a:xfrm>
            <a:off x="6897917" y="5087500"/>
            <a:ext cx="598031" cy="128901"/>
            <a:chOff x="6686587" y="4344674"/>
            <a:chExt cx="657834" cy="128901"/>
          </a:xfrm>
        </p:grpSpPr>
        <p:sp>
          <p:nvSpPr>
            <p:cNvPr id="126" name="직사각형 12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7" name="이등변 삼각형 12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8" name="그룹 127"/>
          <p:cNvGrpSpPr/>
          <p:nvPr/>
        </p:nvGrpSpPr>
        <p:grpSpPr>
          <a:xfrm>
            <a:off x="6897917" y="5278085"/>
            <a:ext cx="598031" cy="128901"/>
            <a:chOff x="6686587" y="4344674"/>
            <a:chExt cx="657834" cy="128901"/>
          </a:xfrm>
        </p:grpSpPr>
        <p:sp>
          <p:nvSpPr>
            <p:cNvPr id="129" name="직사각형 12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0" name="이등변 삼각형 12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34" name="타원 133"/>
          <p:cNvSpPr/>
          <p:nvPr/>
        </p:nvSpPr>
        <p:spPr>
          <a:xfrm>
            <a:off x="6789535" y="41134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6214816" y="6200407"/>
            <a:ext cx="598031" cy="128901"/>
            <a:chOff x="6686587" y="4344674"/>
            <a:chExt cx="657834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8" name="그룹 137"/>
          <p:cNvGrpSpPr/>
          <p:nvPr/>
        </p:nvGrpSpPr>
        <p:grpSpPr>
          <a:xfrm>
            <a:off x="6214816" y="6465133"/>
            <a:ext cx="598031" cy="128901"/>
            <a:chOff x="6686587" y="4344674"/>
            <a:chExt cx="657834" cy="128901"/>
          </a:xfrm>
        </p:grpSpPr>
        <p:sp>
          <p:nvSpPr>
            <p:cNvPr id="139" name="직사각형 13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0" name="이등변 삼각형 13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1" name="그룹 140"/>
          <p:cNvGrpSpPr/>
          <p:nvPr/>
        </p:nvGrpSpPr>
        <p:grpSpPr>
          <a:xfrm>
            <a:off x="6902677" y="6204523"/>
            <a:ext cx="598031" cy="128901"/>
            <a:chOff x="6686587" y="4344674"/>
            <a:chExt cx="657834" cy="128901"/>
          </a:xfrm>
        </p:grpSpPr>
        <p:sp>
          <p:nvSpPr>
            <p:cNvPr id="142" name="직사각형 14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3" name="이등변 삼각형 14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4" name="그룹 143"/>
          <p:cNvGrpSpPr/>
          <p:nvPr/>
        </p:nvGrpSpPr>
        <p:grpSpPr>
          <a:xfrm>
            <a:off x="6902677" y="6469249"/>
            <a:ext cx="598031" cy="128901"/>
            <a:chOff x="6686587" y="4344674"/>
            <a:chExt cx="657834" cy="128901"/>
          </a:xfrm>
        </p:grpSpPr>
        <p:sp>
          <p:nvSpPr>
            <p:cNvPr id="145" name="직사각형 14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6" name="이등변 삼각형 14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48" name="타원 147"/>
          <p:cNvSpPr/>
          <p:nvPr/>
        </p:nvSpPr>
        <p:spPr>
          <a:xfrm>
            <a:off x="6782233" y="60848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6109879" y="60883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2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205597515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표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444674"/>
              </p:ext>
            </p:extLst>
          </p:nvPr>
        </p:nvGraphicFramePr>
        <p:xfrm>
          <a:off x="265487" y="1581729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8994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9369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15294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47" name="그룹 146"/>
          <p:cNvGrpSpPr/>
          <p:nvPr/>
        </p:nvGrpSpPr>
        <p:grpSpPr>
          <a:xfrm>
            <a:off x="67979" y="580878"/>
            <a:ext cx="7581600" cy="300121"/>
            <a:chOff x="67979" y="383166"/>
            <a:chExt cx="7581600" cy="300121"/>
          </a:xfrm>
        </p:grpSpPr>
        <p:pic>
          <p:nvPicPr>
            <p:cNvPr id="148" name="그림 14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49" name="직사각형 14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50" name="그림 14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51" name="직선 연결선 150"/>
          <p:cNvCxnSpPr/>
          <p:nvPr/>
        </p:nvCxnSpPr>
        <p:spPr>
          <a:xfrm>
            <a:off x="67979" y="906178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127205" y="662739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57" name="직선 연결선 156"/>
          <p:cNvCxnSpPr/>
          <p:nvPr/>
        </p:nvCxnSpPr>
        <p:spPr>
          <a:xfrm flipV="1">
            <a:off x="2277841" y="866692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그림 15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87" y="934448"/>
            <a:ext cx="7499716" cy="372256"/>
          </a:xfrm>
          <a:prstGeom prst="rect">
            <a:avLst/>
          </a:prstGeom>
        </p:spPr>
      </p:pic>
      <p:sp>
        <p:nvSpPr>
          <p:cNvPr id="60" name="TextBox 59"/>
          <p:cNvSpPr txBox="1"/>
          <p:nvPr/>
        </p:nvSpPr>
        <p:spPr>
          <a:xfrm>
            <a:off x="235888" y="1390276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1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400630"/>
              </p:ext>
            </p:extLst>
          </p:nvPr>
        </p:nvGraphicFramePr>
        <p:xfrm>
          <a:off x="7712101" y="84784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사항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7" name="TextBox 36"/>
          <p:cNvSpPr txBox="1"/>
          <p:nvPr/>
        </p:nvSpPr>
        <p:spPr>
          <a:xfrm flipH="1" flipV="1">
            <a:off x="7379673" y="218212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455443" y="2218424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9" name="표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3833913"/>
              </p:ext>
            </p:extLst>
          </p:nvPr>
        </p:nvGraphicFramePr>
        <p:xfrm>
          <a:off x="335272" y="2416787"/>
          <a:ext cx="7090892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02301"/>
                <a:gridCol w="5888591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0" name="타원 39"/>
          <p:cNvSpPr/>
          <p:nvPr/>
        </p:nvSpPr>
        <p:spPr>
          <a:xfrm>
            <a:off x="381952" y="21720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1601736" y="2828300"/>
            <a:ext cx="5698875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1601736" y="3278635"/>
            <a:ext cx="5698875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모서리가 둥근 직사각형 62"/>
          <p:cNvSpPr/>
          <p:nvPr/>
        </p:nvSpPr>
        <p:spPr>
          <a:xfrm>
            <a:off x="1601736" y="3728970"/>
            <a:ext cx="5698875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1408012" y="27351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1415632" y="32075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1415632" y="36342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7690001"/>
              </p:ext>
            </p:extLst>
          </p:nvPr>
        </p:nvGraphicFramePr>
        <p:xfrm>
          <a:off x="351748" y="4258982"/>
          <a:ext cx="7074416" cy="1086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71126"/>
                <a:gridCol w="880252"/>
                <a:gridCol w="888557"/>
                <a:gridCol w="896860"/>
                <a:gridCol w="1644245"/>
                <a:gridCol w="1893376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884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8" name="타원 67"/>
          <p:cNvSpPr/>
          <p:nvPr/>
        </p:nvSpPr>
        <p:spPr>
          <a:xfrm>
            <a:off x="719020" y="489114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1604590" y="4895264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2465448" y="489938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3342780" y="490349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246508" y="41479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3902861" y="4866428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5556964" y="4862307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3915650" y="5114448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5569753" y="5110327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2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52591810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6" name="직사각형 4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53" name="직사각형 52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7" name="직선 연결선 5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26534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35" name="TextBox 34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68118580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3022944"/>
              </p:ext>
            </p:extLst>
          </p:nvPr>
        </p:nvGraphicFramePr>
        <p:xfrm>
          <a:off x="265490" y="142520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22518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22893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5535875" y="18603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4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18" name="모서리가 둥근 직사각형 117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9" name="모서리가 둥근 직사각형 118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2" name="모서리가 둥근 직사각형 121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3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7602448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34" name="타원 133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38" name="타원 137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44" name="표 1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1435684"/>
              </p:ext>
            </p:extLst>
          </p:nvPr>
        </p:nvGraphicFramePr>
        <p:xfrm>
          <a:off x="295850" y="3774247"/>
          <a:ext cx="7250009" cy="16759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10504"/>
                <a:gridCol w="3961913"/>
                <a:gridCol w="499959"/>
                <a:gridCol w="499959"/>
                <a:gridCol w="638837"/>
                <a:gridCol w="638837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전문역량</a:t>
                      </a:r>
                      <a:endParaRPr lang="ko-KR" altLang="en-US" sz="5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역량정의</a:t>
                      </a:r>
                      <a:endParaRPr lang="ko-KR" altLang="en-US" sz="5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TDS 3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err="1" smtClean="0"/>
                        <a:t>지난평가결과</a:t>
                      </a:r>
                      <a:endParaRPr lang="ko-KR" altLang="en-US" sz="6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변동방향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5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5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5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5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45" name="그룹 144"/>
          <p:cNvGrpSpPr/>
          <p:nvPr/>
        </p:nvGrpSpPr>
        <p:grpSpPr>
          <a:xfrm>
            <a:off x="6291427" y="4274565"/>
            <a:ext cx="543665" cy="128901"/>
            <a:chOff x="6686587" y="4344674"/>
            <a:chExt cx="657834" cy="128901"/>
          </a:xfrm>
        </p:grpSpPr>
        <p:sp>
          <p:nvSpPr>
            <p:cNvPr id="146" name="직사각형 14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7" name="이등변 삼각형 14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1" name="그룹 150"/>
          <p:cNvGrpSpPr/>
          <p:nvPr/>
        </p:nvGrpSpPr>
        <p:grpSpPr>
          <a:xfrm>
            <a:off x="6291427" y="4560319"/>
            <a:ext cx="543665" cy="128901"/>
            <a:chOff x="6686587" y="4344674"/>
            <a:chExt cx="657834" cy="128901"/>
          </a:xfrm>
        </p:grpSpPr>
        <p:sp>
          <p:nvSpPr>
            <p:cNvPr id="152" name="직사각형 15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3" name="이등변 삼각형 15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6" name="그룹 155"/>
          <p:cNvGrpSpPr/>
          <p:nvPr/>
        </p:nvGrpSpPr>
        <p:grpSpPr>
          <a:xfrm>
            <a:off x="6291425" y="4853214"/>
            <a:ext cx="543665" cy="128901"/>
            <a:chOff x="6686587" y="4344674"/>
            <a:chExt cx="657834" cy="128901"/>
          </a:xfrm>
        </p:grpSpPr>
        <p:sp>
          <p:nvSpPr>
            <p:cNvPr id="157" name="직사각형 15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8" name="이등변 삼각형 15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9" name="그룹 158"/>
          <p:cNvGrpSpPr/>
          <p:nvPr/>
        </p:nvGrpSpPr>
        <p:grpSpPr>
          <a:xfrm>
            <a:off x="6291423" y="5084774"/>
            <a:ext cx="543665" cy="128901"/>
            <a:chOff x="6686587" y="4344674"/>
            <a:chExt cx="657834" cy="128901"/>
          </a:xfrm>
        </p:grpSpPr>
        <p:sp>
          <p:nvSpPr>
            <p:cNvPr id="161" name="직사각형 16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2" name="이등변 삼각형 16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64" name="그룹 163"/>
          <p:cNvGrpSpPr/>
          <p:nvPr/>
        </p:nvGrpSpPr>
        <p:grpSpPr>
          <a:xfrm>
            <a:off x="6291423" y="5275359"/>
            <a:ext cx="543665" cy="128901"/>
            <a:chOff x="6686587" y="4344674"/>
            <a:chExt cx="657834" cy="128901"/>
          </a:xfrm>
        </p:grpSpPr>
        <p:sp>
          <p:nvSpPr>
            <p:cNvPr id="165" name="직사각형 16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6" name="이등변 삼각형 16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67" name="타원 166"/>
          <p:cNvSpPr/>
          <p:nvPr/>
        </p:nvSpPr>
        <p:spPr>
          <a:xfrm>
            <a:off x="6117080" y="41025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68" name="표 1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8460486"/>
              </p:ext>
            </p:extLst>
          </p:nvPr>
        </p:nvGraphicFramePr>
        <p:xfrm>
          <a:off x="301830" y="5744596"/>
          <a:ext cx="7250009" cy="81151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10504"/>
                <a:gridCol w="3961913"/>
                <a:gridCol w="499959"/>
                <a:gridCol w="499959"/>
                <a:gridCol w="638837"/>
                <a:gridCol w="638837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err="1" smtClean="0"/>
                        <a:t>지난평가결과</a:t>
                      </a:r>
                      <a:endParaRPr lang="ko-KR" altLang="en-US" sz="6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변동방향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6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6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69" name="그룹 168"/>
          <p:cNvGrpSpPr/>
          <p:nvPr/>
        </p:nvGrpSpPr>
        <p:grpSpPr>
          <a:xfrm>
            <a:off x="6974532" y="4277291"/>
            <a:ext cx="543665" cy="128901"/>
            <a:chOff x="6686587" y="4344674"/>
            <a:chExt cx="657834" cy="128901"/>
          </a:xfrm>
        </p:grpSpPr>
        <p:sp>
          <p:nvSpPr>
            <p:cNvPr id="170" name="직사각형 16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1" name="이등변 삼각형 17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6974532" y="4563045"/>
            <a:ext cx="543665" cy="128901"/>
            <a:chOff x="6686587" y="4344674"/>
            <a:chExt cx="657834" cy="128901"/>
          </a:xfrm>
        </p:grpSpPr>
        <p:sp>
          <p:nvSpPr>
            <p:cNvPr id="173" name="직사각형 17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4" name="이등변 삼각형 17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6974530" y="4855940"/>
            <a:ext cx="543665" cy="128901"/>
            <a:chOff x="6686587" y="4344674"/>
            <a:chExt cx="657834" cy="128901"/>
          </a:xfrm>
        </p:grpSpPr>
        <p:sp>
          <p:nvSpPr>
            <p:cNvPr id="176" name="직사각형 17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7" name="이등변 삼각형 17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78" name="그룹 177"/>
          <p:cNvGrpSpPr/>
          <p:nvPr/>
        </p:nvGrpSpPr>
        <p:grpSpPr>
          <a:xfrm>
            <a:off x="6974528" y="5087500"/>
            <a:ext cx="543665" cy="128901"/>
            <a:chOff x="6686587" y="4344674"/>
            <a:chExt cx="657834" cy="128901"/>
          </a:xfrm>
        </p:grpSpPr>
        <p:sp>
          <p:nvSpPr>
            <p:cNvPr id="179" name="직사각형 17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0" name="이등변 삼각형 17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81" name="그룹 180"/>
          <p:cNvGrpSpPr/>
          <p:nvPr/>
        </p:nvGrpSpPr>
        <p:grpSpPr>
          <a:xfrm>
            <a:off x="6974528" y="5278085"/>
            <a:ext cx="543665" cy="128901"/>
            <a:chOff x="6686587" y="4344674"/>
            <a:chExt cx="657834" cy="128901"/>
          </a:xfrm>
        </p:grpSpPr>
        <p:sp>
          <p:nvSpPr>
            <p:cNvPr id="182" name="직사각형 18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3" name="이등변 삼각형 18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84" name="타원 183"/>
          <p:cNvSpPr/>
          <p:nvPr/>
        </p:nvSpPr>
        <p:spPr>
          <a:xfrm>
            <a:off x="6789535" y="41134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85" name="그룹 184"/>
          <p:cNvGrpSpPr/>
          <p:nvPr/>
        </p:nvGrpSpPr>
        <p:grpSpPr>
          <a:xfrm>
            <a:off x="6299665" y="6167455"/>
            <a:ext cx="543665" cy="128901"/>
            <a:chOff x="6686587" y="4344674"/>
            <a:chExt cx="657834" cy="128901"/>
          </a:xfrm>
        </p:grpSpPr>
        <p:sp>
          <p:nvSpPr>
            <p:cNvPr id="186" name="직사각형 18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7" name="이등변 삼각형 18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88" name="그룹 187"/>
          <p:cNvGrpSpPr/>
          <p:nvPr/>
        </p:nvGrpSpPr>
        <p:grpSpPr>
          <a:xfrm>
            <a:off x="6299665" y="6407467"/>
            <a:ext cx="543665" cy="128901"/>
            <a:chOff x="6686587" y="4344674"/>
            <a:chExt cx="657834" cy="128901"/>
          </a:xfrm>
        </p:grpSpPr>
        <p:sp>
          <p:nvSpPr>
            <p:cNvPr id="189" name="직사각형 18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0" name="이등변 삼각형 18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91" name="그룹 190"/>
          <p:cNvGrpSpPr/>
          <p:nvPr/>
        </p:nvGrpSpPr>
        <p:grpSpPr>
          <a:xfrm>
            <a:off x="6987526" y="6171571"/>
            <a:ext cx="543665" cy="128901"/>
            <a:chOff x="6686587" y="4344674"/>
            <a:chExt cx="657834" cy="128901"/>
          </a:xfrm>
        </p:grpSpPr>
        <p:sp>
          <p:nvSpPr>
            <p:cNvPr id="192" name="직사각형 19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3" name="이등변 삼각형 19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94" name="그룹 193"/>
          <p:cNvGrpSpPr/>
          <p:nvPr/>
        </p:nvGrpSpPr>
        <p:grpSpPr>
          <a:xfrm>
            <a:off x="6987526" y="6411583"/>
            <a:ext cx="543665" cy="128901"/>
            <a:chOff x="6686587" y="4344674"/>
            <a:chExt cx="657834" cy="128901"/>
          </a:xfrm>
        </p:grpSpPr>
        <p:sp>
          <p:nvSpPr>
            <p:cNvPr id="195" name="직사각형 19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6" name="이등변 삼각형 19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97" name="타원 196"/>
          <p:cNvSpPr/>
          <p:nvPr/>
        </p:nvSpPr>
        <p:spPr>
          <a:xfrm>
            <a:off x="6782233" y="60848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8" name="타원 197"/>
          <p:cNvSpPr/>
          <p:nvPr/>
        </p:nvSpPr>
        <p:spPr>
          <a:xfrm>
            <a:off x="6109879" y="60883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9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3694586"/>
              </p:ext>
            </p:extLst>
          </p:nvPr>
        </p:nvGraphicFramePr>
        <p:xfrm>
          <a:off x="7712101" y="855461"/>
          <a:ext cx="2130803" cy="503322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변동방향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유지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하락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3" name="TextBox 92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417921754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표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6506557"/>
              </p:ext>
            </p:extLst>
          </p:nvPr>
        </p:nvGraphicFramePr>
        <p:xfrm>
          <a:off x="265490" y="1622919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81702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85459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404768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47" name="그룹 146"/>
          <p:cNvGrpSpPr/>
          <p:nvPr/>
        </p:nvGrpSpPr>
        <p:grpSpPr>
          <a:xfrm>
            <a:off x="67979" y="580878"/>
            <a:ext cx="7581600" cy="300121"/>
            <a:chOff x="67979" y="383166"/>
            <a:chExt cx="7581600" cy="300121"/>
          </a:xfrm>
        </p:grpSpPr>
        <p:pic>
          <p:nvPicPr>
            <p:cNvPr id="148" name="그림 14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49" name="직사각형 14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50" name="그림 14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51" name="직선 연결선 150"/>
          <p:cNvCxnSpPr/>
          <p:nvPr/>
        </p:nvCxnSpPr>
        <p:spPr>
          <a:xfrm>
            <a:off x="67979" y="906178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127205" y="662739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57" name="직선 연결선 156"/>
          <p:cNvCxnSpPr/>
          <p:nvPr/>
        </p:nvCxnSpPr>
        <p:spPr>
          <a:xfrm flipV="1">
            <a:off x="2763879" y="866692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그림 15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87" y="934448"/>
            <a:ext cx="7499716" cy="372256"/>
          </a:xfrm>
          <a:prstGeom prst="rect">
            <a:avLst/>
          </a:prstGeom>
        </p:spPr>
      </p:pic>
      <p:sp>
        <p:nvSpPr>
          <p:cNvPr id="60" name="TextBox 59"/>
          <p:cNvSpPr txBox="1"/>
          <p:nvPr/>
        </p:nvSpPr>
        <p:spPr>
          <a:xfrm>
            <a:off x="235888" y="1390276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6" name="TextBox 65"/>
          <p:cNvSpPr txBox="1"/>
          <p:nvPr/>
        </p:nvSpPr>
        <p:spPr>
          <a:xfrm flipH="1" flipV="1">
            <a:off x="7440633" y="2440801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4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0944212"/>
              </p:ext>
            </p:extLst>
          </p:nvPr>
        </p:nvGraphicFramePr>
        <p:xfrm>
          <a:off x="7712101" y="864316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사항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평가등급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의견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2" name="TextBox 41"/>
          <p:cNvSpPr txBox="1"/>
          <p:nvPr/>
        </p:nvSpPr>
        <p:spPr>
          <a:xfrm>
            <a:off x="455443" y="2514988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3" name="표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6016990"/>
              </p:ext>
            </p:extLst>
          </p:nvPr>
        </p:nvGraphicFramePr>
        <p:xfrm>
          <a:off x="335272" y="2740265"/>
          <a:ext cx="7057868" cy="271804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53777"/>
                <a:gridCol w="2875157"/>
                <a:gridCol w="326887"/>
                <a:gridCol w="3202047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자기평가의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31469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4" name="타원 43"/>
          <p:cNvSpPr/>
          <p:nvPr/>
        </p:nvSpPr>
        <p:spPr>
          <a:xfrm>
            <a:off x="381952" y="24685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모서리가 둥근 직사각형 44"/>
          <p:cNvSpPr/>
          <p:nvPr/>
        </p:nvSpPr>
        <p:spPr>
          <a:xfrm>
            <a:off x="4237842" y="3124864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모서리가 둥근 직사각형 45"/>
          <p:cNvSpPr/>
          <p:nvPr/>
        </p:nvSpPr>
        <p:spPr>
          <a:xfrm>
            <a:off x="4237842" y="3575199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모서리가 둥근 직사각형 46"/>
          <p:cNvSpPr/>
          <p:nvPr/>
        </p:nvSpPr>
        <p:spPr>
          <a:xfrm>
            <a:off x="4237842" y="4025534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4044118" y="30316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4051738" y="3504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4051738" y="39308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51" name="표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1389041"/>
              </p:ext>
            </p:extLst>
          </p:nvPr>
        </p:nvGraphicFramePr>
        <p:xfrm>
          <a:off x="349073" y="5553016"/>
          <a:ext cx="7073219" cy="1086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933625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884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2" name="타원 51"/>
          <p:cNvSpPr/>
          <p:nvPr/>
        </p:nvSpPr>
        <p:spPr>
          <a:xfrm>
            <a:off x="716345" y="6185182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1601915" y="618929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2462773" y="6193414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3340105" y="619753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243833" y="54419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3900186" y="6160462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5595479" y="6156341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모서리가 둥근 직사각형 77"/>
          <p:cNvSpPr/>
          <p:nvPr/>
        </p:nvSpPr>
        <p:spPr>
          <a:xfrm>
            <a:off x="3904737" y="6416722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9" name="모서리가 둥근 직사각형 78"/>
          <p:cNvSpPr/>
          <p:nvPr/>
        </p:nvSpPr>
        <p:spPr>
          <a:xfrm>
            <a:off x="5600030" y="6412601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7" name="그룹 36"/>
          <p:cNvGrpSpPr/>
          <p:nvPr/>
        </p:nvGrpSpPr>
        <p:grpSpPr>
          <a:xfrm>
            <a:off x="3905481" y="4874983"/>
            <a:ext cx="1634084" cy="128901"/>
            <a:chOff x="6746789" y="4344674"/>
            <a:chExt cx="693012" cy="128901"/>
          </a:xfrm>
        </p:grpSpPr>
        <p:sp>
          <p:nvSpPr>
            <p:cNvPr id="38" name="직사각형 3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" name="이등변 삼각형 38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1" name="모서리가 둥근 직사각형 40"/>
          <p:cNvSpPr/>
          <p:nvPr/>
        </p:nvSpPr>
        <p:spPr>
          <a:xfrm>
            <a:off x="3905480" y="5096057"/>
            <a:ext cx="3425407" cy="333664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3810186" y="47514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3822540" y="50356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225221373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29" name="모서리가 둥근 직사각형 28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1" name="그룹 3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8" name="그림 3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9" name="직사각형 3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40" name="그림 3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1" name="직선 연결선 4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3" name="직선 연결선 42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040000"/>
              </p:ext>
            </p:extLst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45" name="표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9766234"/>
              </p:ext>
            </p:extLst>
          </p:nvPr>
        </p:nvGraphicFramePr>
        <p:xfrm>
          <a:off x="386470" y="2612710"/>
          <a:ext cx="7102066" cy="20239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08359"/>
                <a:gridCol w="4795441"/>
                <a:gridCol w="453149"/>
                <a:gridCol w="445117"/>
              </a:tblGrid>
              <a:tr h="228168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16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618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618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618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1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1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1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6" name="타원 45"/>
          <p:cNvSpPr/>
          <p:nvPr/>
        </p:nvSpPr>
        <p:spPr>
          <a:xfrm>
            <a:off x="324865" y="2502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59886" y="213556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2286" y="237034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12286" y="4906870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5514077"/>
              </p:ext>
            </p:extLst>
          </p:nvPr>
        </p:nvGraphicFramePr>
        <p:xfrm>
          <a:off x="386470" y="5088896"/>
          <a:ext cx="7102066" cy="144319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86224"/>
                <a:gridCol w="5054938"/>
                <a:gridCol w="379044"/>
                <a:gridCol w="48186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306923" y="4990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065402" y="83889"/>
            <a:ext cx="210346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이전결과 조회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55744615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118220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9146587"/>
              </p:ext>
            </p:extLst>
          </p:nvPr>
        </p:nvGraphicFramePr>
        <p:xfrm>
          <a:off x="386470" y="2664826"/>
          <a:ext cx="7043030" cy="17426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312095"/>
                <a:gridCol w="473093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78" name="TextBox 7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7302974"/>
              </p:ext>
            </p:extLst>
          </p:nvPr>
        </p:nvGraphicFramePr>
        <p:xfrm>
          <a:off x="7709483" y="864986"/>
          <a:ext cx="2130803" cy="28606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 구분없음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367717" y="2610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568219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12286" y="4494973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9578154"/>
              </p:ext>
            </p:extLst>
          </p:nvPr>
        </p:nvGraphicFramePr>
        <p:xfrm>
          <a:off x="386470" y="4731789"/>
          <a:ext cx="7043030" cy="17975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80472"/>
                <a:gridCol w="476255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359886" y="45433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8284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30" name="그룹 29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8" name="직사각형 37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0" name="직선 연결선 39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2" name="직선 연결선 41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2782376"/>
              </p:ext>
            </p:extLst>
          </p:nvPr>
        </p:nvGraphicFramePr>
        <p:xfrm>
          <a:off x="7709483" y="848511"/>
          <a:ext cx="2130803" cy="40457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진단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4" name="TextBox 43"/>
          <p:cNvSpPr txBox="1"/>
          <p:nvPr/>
        </p:nvSpPr>
        <p:spPr>
          <a:xfrm>
            <a:off x="516403" y="829526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4075492"/>
              </p:ext>
            </p:extLst>
          </p:nvPr>
        </p:nvGraphicFramePr>
        <p:xfrm>
          <a:off x="412708" y="2916799"/>
          <a:ext cx="7039547" cy="18314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7021"/>
                <a:gridCol w="724930"/>
                <a:gridCol w="823784"/>
                <a:gridCol w="840259"/>
                <a:gridCol w="908983"/>
                <a:gridCol w="1452264"/>
                <a:gridCol w="1672306"/>
              </a:tblGrid>
              <a:tr h="102072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 1</a:t>
                      </a:r>
                      <a:r>
                        <a:rPr lang="en-US" altLang="ko-KR" sz="700" b="1" baseline="30000" dirty="0" smtClean="0"/>
                        <a:t>ST</a:t>
                      </a:r>
                      <a:endParaRPr lang="ko-KR" altLang="en-US" sz="700" b="1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 2</a:t>
                      </a:r>
                      <a:r>
                        <a:rPr lang="en-US" altLang="ko-KR" sz="700" b="1" baseline="30000" dirty="0" smtClean="0"/>
                        <a:t>ST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56" name="타원 55"/>
          <p:cNvSpPr/>
          <p:nvPr/>
        </p:nvSpPr>
        <p:spPr>
          <a:xfrm>
            <a:off x="303613" y="28679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1" name="표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299296"/>
              </p:ext>
            </p:extLst>
          </p:nvPr>
        </p:nvGraphicFramePr>
        <p:xfrm>
          <a:off x="396232" y="1032524"/>
          <a:ext cx="7056023" cy="173133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705980"/>
                <a:gridCol w="2750023"/>
                <a:gridCol w="2600020"/>
              </a:tblGrid>
              <a:tr h="161962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7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2" name="타원 21"/>
          <p:cNvSpPr/>
          <p:nvPr/>
        </p:nvSpPr>
        <p:spPr>
          <a:xfrm>
            <a:off x="313652" y="943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065402" y="83889"/>
            <a:ext cx="210346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이전결과 조회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241332606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199833" y="2722660"/>
            <a:ext cx="57358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1</a:t>
            </a:r>
            <a:r>
              <a:rPr lang="ko-KR" altLang="en-US" sz="3200" smtClean="0">
                <a:latin typeface="+mn-ea"/>
              </a:rPr>
              <a:t>차 평가자</a:t>
            </a:r>
            <a:r>
              <a:rPr lang="en-US" altLang="ko-KR" sz="3200" dirty="0" smtClean="0">
                <a:latin typeface="+mn-ea"/>
              </a:rPr>
              <a:t>/</a:t>
            </a:r>
            <a:r>
              <a:rPr lang="ko-KR" altLang="en-US" sz="3200" smtClean="0">
                <a:latin typeface="+mn-ea"/>
              </a:rPr>
              <a:t>역량평가</a:t>
            </a:r>
            <a:r>
              <a:rPr lang="en-US" altLang="ko-KR" sz="3200" dirty="0" smtClean="0">
                <a:latin typeface="+mn-ea"/>
              </a:rPr>
              <a:t>(PL, </a:t>
            </a:r>
            <a:r>
              <a:rPr lang="ko-KR" altLang="en-US" sz="3200" smtClean="0">
                <a:latin typeface="+mn-ea"/>
              </a:rPr>
              <a:t>임원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228760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/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4802566"/>
              </p:ext>
            </p:extLst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평가대상이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PL,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임원이 경우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“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”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활성화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 조회창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3356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66" name="직사각형 6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7" name="이등변 삼각형 6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68" name="타원 67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2" name="표 71"/>
          <p:cNvGraphicFramePr>
            <a:graphicFrameLocks noGrp="1"/>
          </p:cNvGraphicFramePr>
          <p:nvPr>
            <p:extLst/>
          </p:nvPr>
        </p:nvGraphicFramePr>
        <p:xfrm>
          <a:off x="295850" y="3774247"/>
          <a:ext cx="7250010" cy="16759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3" name="그룹 72"/>
          <p:cNvGrpSpPr/>
          <p:nvPr/>
        </p:nvGrpSpPr>
        <p:grpSpPr>
          <a:xfrm>
            <a:off x="6214816" y="4274565"/>
            <a:ext cx="598031" cy="128901"/>
            <a:chOff x="6686587" y="4344674"/>
            <a:chExt cx="657834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7" name="그룹 76"/>
          <p:cNvGrpSpPr/>
          <p:nvPr/>
        </p:nvGrpSpPr>
        <p:grpSpPr>
          <a:xfrm>
            <a:off x="6214816" y="4560319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214814" y="4853214"/>
            <a:ext cx="598031" cy="128901"/>
            <a:chOff x="6686587" y="4344674"/>
            <a:chExt cx="657834" cy="128901"/>
          </a:xfrm>
        </p:grpSpPr>
        <p:sp>
          <p:nvSpPr>
            <p:cNvPr id="103" name="직사각형 10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4" name="이등변 삼각형 10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5" name="그룹 104"/>
          <p:cNvGrpSpPr/>
          <p:nvPr/>
        </p:nvGrpSpPr>
        <p:grpSpPr>
          <a:xfrm>
            <a:off x="6214812" y="5084774"/>
            <a:ext cx="598031" cy="128901"/>
            <a:chOff x="6686587" y="4344674"/>
            <a:chExt cx="657834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8" name="그룹 107"/>
          <p:cNvGrpSpPr/>
          <p:nvPr/>
        </p:nvGrpSpPr>
        <p:grpSpPr>
          <a:xfrm>
            <a:off x="6214812" y="5275359"/>
            <a:ext cx="598031" cy="128901"/>
            <a:chOff x="6686587" y="4344674"/>
            <a:chExt cx="657834" cy="128901"/>
          </a:xfrm>
        </p:grpSpPr>
        <p:sp>
          <p:nvSpPr>
            <p:cNvPr id="109" name="직사각형 10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8" name="이등변 삼각형 11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aphicFrame>
        <p:nvGraphicFramePr>
          <p:cNvPr id="120" name="표 119"/>
          <p:cNvGraphicFramePr>
            <a:graphicFrameLocks noGrp="1"/>
          </p:cNvGraphicFramePr>
          <p:nvPr>
            <p:extLst/>
          </p:nvPr>
        </p:nvGraphicFramePr>
        <p:xfrm>
          <a:off x="301830" y="5744596"/>
          <a:ext cx="7250010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21" name="그룹 120"/>
          <p:cNvGrpSpPr/>
          <p:nvPr/>
        </p:nvGrpSpPr>
        <p:grpSpPr>
          <a:xfrm>
            <a:off x="6897921" y="4277291"/>
            <a:ext cx="598031" cy="128901"/>
            <a:chOff x="6686587" y="4344674"/>
            <a:chExt cx="657834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6897921" y="4563045"/>
            <a:ext cx="598031" cy="128901"/>
            <a:chOff x="6686587" y="4344674"/>
            <a:chExt cx="657834" cy="128901"/>
          </a:xfrm>
        </p:grpSpPr>
        <p:sp>
          <p:nvSpPr>
            <p:cNvPr id="127" name="직사각형 12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8" name="이등변 삼각형 12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6897919" y="4855940"/>
            <a:ext cx="598031" cy="128901"/>
            <a:chOff x="6686587" y="4344674"/>
            <a:chExt cx="657834" cy="128901"/>
          </a:xfrm>
        </p:grpSpPr>
        <p:sp>
          <p:nvSpPr>
            <p:cNvPr id="130" name="직사각형 12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6897917" y="5087500"/>
            <a:ext cx="598031" cy="128901"/>
            <a:chOff x="6686587" y="4344674"/>
            <a:chExt cx="657834" cy="128901"/>
          </a:xfrm>
        </p:grpSpPr>
        <p:sp>
          <p:nvSpPr>
            <p:cNvPr id="133" name="직사각형 13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4" name="이등변 삼각형 13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5" name="그룹 134"/>
          <p:cNvGrpSpPr/>
          <p:nvPr/>
        </p:nvGrpSpPr>
        <p:grpSpPr>
          <a:xfrm>
            <a:off x="6897917" y="5278085"/>
            <a:ext cx="598031" cy="128901"/>
            <a:chOff x="6686587" y="4344674"/>
            <a:chExt cx="657834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6214816" y="6200407"/>
            <a:ext cx="598031" cy="128901"/>
            <a:chOff x="6686587" y="4344674"/>
            <a:chExt cx="657834" cy="128901"/>
          </a:xfrm>
        </p:grpSpPr>
        <p:sp>
          <p:nvSpPr>
            <p:cNvPr id="141" name="직사각형 14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3" name="그룹 142"/>
          <p:cNvGrpSpPr/>
          <p:nvPr/>
        </p:nvGrpSpPr>
        <p:grpSpPr>
          <a:xfrm>
            <a:off x="6214816" y="6465133"/>
            <a:ext cx="598031" cy="128901"/>
            <a:chOff x="6686587" y="4344674"/>
            <a:chExt cx="657834" cy="128901"/>
          </a:xfrm>
        </p:grpSpPr>
        <p:sp>
          <p:nvSpPr>
            <p:cNvPr id="144" name="직사각형 14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6902677" y="6204523"/>
            <a:ext cx="598031" cy="128901"/>
            <a:chOff x="6686587" y="4344674"/>
            <a:chExt cx="657834" cy="128901"/>
          </a:xfrm>
        </p:grpSpPr>
        <p:sp>
          <p:nvSpPr>
            <p:cNvPr id="151" name="직사각형 15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2" name="이등변 삼각형 15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3" name="그룹 152"/>
          <p:cNvGrpSpPr/>
          <p:nvPr/>
        </p:nvGrpSpPr>
        <p:grpSpPr>
          <a:xfrm>
            <a:off x="6902677" y="6469249"/>
            <a:ext cx="598031" cy="128901"/>
            <a:chOff x="6686587" y="4344674"/>
            <a:chExt cx="657834" cy="128901"/>
          </a:xfrm>
        </p:grpSpPr>
        <p:sp>
          <p:nvSpPr>
            <p:cNvPr id="156" name="직사각형 15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7" name="이등변 삼각형 15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92" name="타원 91"/>
          <p:cNvSpPr/>
          <p:nvPr/>
        </p:nvSpPr>
        <p:spPr>
          <a:xfrm>
            <a:off x="4432477" y="2263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3"/>
            </p:custDataLst>
          </p:nvPr>
        </p:nvSpPr>
        <p:spPr>
          <a:xfrm>
            <a:off x="218463" y="3552013"/>
            <a:ext cx="7293581" cy="3543164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t" latinLnBrk="1"/>
            <a:endParaRPr lang="ko-KR" altLang="ko-KR" sz="900"/>
          </a:p>
        </p:txBody>
      </p:sp>
      <p:sp>
        <p:nvSpPr>
          <p:cNvPr id="97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4"/>
            </p:custDataLst>
          </p:nvPr>
        </p:nvSpPr>
        <p:spPr>
          <a:xfrm>
            <a:off x="218465" y="3338303"/>
            <a:ext cx="7293579" cy="21636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이전</a:t>
            </a:r>
            <a:r>
              <a:rPr lang="en-US" sz="900" b="1" dirty="0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TDS </a:t>
            </a:r>
            <a:r>
              <a:rPr lang="ko-KR" alt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결과</a:t>
            </a:r>
            <a:endParaRPr lang="en-US" sz="9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8" name="Delete"/>
          <p:cNvSpPr>
            <a:spLocks noChangeAspect="1"/>
          </p:cNvSpPr>
          <p:nvPr/>
        </p:nvSpPr>
        <p:spPr bwMode="auto">
          <a:xfrm>
            <a:off x="7327298" y="3380924"/>
            <a:ext cx="122238" cy="122237"/>
          </a:xfrm>
          <a:custGeom>
            <a:avLst/>
            <a:gdLst>
              <a:gd name="T0" fmla="*/ 3 w 77"/>
              <a:gd name="T1" fmla="*/ 0 h 77"/>
              <a:gd name="T2" fmla="*/ 0 w 77"/>
              <a:gd name="T3" fmla="*/ 3 h 77"/>
              <a:gd name="T4" fmla="*/ 36 w 77"/>
              <a:gd name="T5" fmla="*/ 38 h 77"/>
              <a:gd name="T6" fmla="*/ 0 w 77"/>
              <a:gd name="T7" fmla="*/ 74 h 77"/>
              <a:gd name="T8" fmla="*/ 3 w 77"/>
              <a:gd name="T9" fmla="*/ 77 h 77"/>
              <a:gd name="T10" fmla="*/ 39 w 77"/>
              <a:gd name="T11" fmla="*/ 41 h 77"/>
              <a:gd name="T12" fmla="*/ 74 w 77"/>
              <a:gd name="T13" fmla="*/ 77 h 77"/>
              <a:gd name="T14" fmla="*/ 77 w 77"/>
              <a:gd name="T15" fmla="*/ 74 h 77"/>
              <a:gd name="T16" fmla="*/ 42 w 77"/>
              <a:gd name="T17" fmla="*/ 38 h 77"/>
              <a:gd name="T18" fmla="*/ 77 w 77"/>
              <a:gd name="T19" fmla="*/ 3 h 77"/>
              <a:gd name="T20" fmla="*/ 74 w 77"/>
              <a:gd name="T21" fmla="*/ 0 h 77"/>
              <a:gd name="T22" fmla="*/ 39 w 77"/>
              <a:gd name="T23" fmla="*/ 35 h 77"/>
              <a:gd name="T24" fmla="*/ 3 w 77"/>
              <a:gd name="T25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7" h="77">
                <a:moveTo>
                  <a:pt x="3" y="0"/>
                </a:moveTo>
                <a:lnTo>
                  <a:pt x="0" y="3"/>
                </a:lnTo>
                <a:lnTo>
                  <a:pt x="36" y="38"/>
                </a:lnTo>
                <a:lnTo>
                  <a:pt x="0" y="74"/>
                </a:lnTo>
                <a:lnTo>
                  <a:pt x="3" y="77"/>
                </a:lnTo>
                <a:lnTo>
                  <a:pt x="39" y="41"/>
                </a:lnTo>
                <a:lnTo>
                  <a:pt x="74" y="77"/>
                </a:lnTo>
                <a:lnTo>
                  <a:pt x="77" y="74"/>
                </a:lnTo>
                <a:lnTo>
                  <a:pt x="42" y="38"/>
                </a:lnTo>
                <a:lnTo>
                  <a:pt x="77" y="3"/>
                </a:lnTo>
                <a:lnTo>
                  <a:pt x="74" y="0"/>
                </a:lnTo>
                <a:lnTo>
                  <a:pt x="39" y="35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99" name="표 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171461"/>
              </p:ext>
            </p:extLst>
          </p:nvPr>
        </p:nvGraphicFramePr>
        <p:xfrm>
          <a:off x="267687" y="3815134"/>
          <a:ext cx="7158478" cy="24580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84923">
                  <a:extLst>
                    <a:ext uri="{9D8B030D-6E8A-4147-A177-3AD203B41FA5}">
                      <a16:colId xmlns="" xmlns:a16="http://schemas.microsoft.com/office/drawing/2014/main" val="82029606"/>
                    </a:ext>
                  </a:extLst>
                </a:gridCol>
                <a:gridCol w="4466560">
                  <a:extLst>
                    <a:ext uri="{9D8B030D-6E8A-4147-A177-3AD203B41FA5}">
                      <a16:colId xmlns="" xmlns:a16="http://schemas.microsoft.com/office/drawing/2014/main" val="1553191968"/>
                    </a:ext>
                  </a:extLst>
                </a:gridCol>
                <a:gridCol w="435665">
                  <a:extLst>
                    <a:ext uri="{9D8B030D-6E8A-4147-A177-3AD203B41FA5}">
                      <a16:colId xmlns="" xmlns:a16="http://schemas.microsoft.com/office/drawing/2014/main" val="1759699655"/>
                    </a:ext>
                  </a:extLst>
                </a:gridCol>
                <a:gridCol w="435665">
                  <a:extLst>
                    <a:ext uri="{9D8B030D-6E8A-4147-A177-3AD203B41FA5}">
                      <a16:colId xmlns="" xmlns:a16="http://schemas.microsoft.com/office/drawing/2014/main" val="3782637863"/>
                    </a:ext>
                  </a:extLst>
                </a:gridCol>
                <a:gridCol w="435665">
                  <a:extLst>
                    <a:ext uri="{9D8B030D-6E8A-4147-A177-3AD203B41FA5}">
                      <a16:colId xmlns="" xmlns:a16="http://schemas.microsoft.com/office/drawing/2014/main" val="3237806658"/>
                    </a:ext>
                  </a:extLst>
                </a:gridCol>
              </a:tblGrid>
              <a:tr h="19063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 정의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1Q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2Q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3Q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27574340"/>
                  </a:ext>
                </a:extLst>
              </a:tr>
              <a:tr h="188869"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LNG 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시장의 이해</a:t>
                      </a:r>
                      <a:endParaRPr lang="en-US" sz="5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LNG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산업 동향에 대한 이해를 기반으로 잠재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타겟 고객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울산 중심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pain points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파악하고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LNG, LPG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및 연관 연료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원료의 계약 조건 및 프로세스를 고려한 해결 대안의 가설을 수립하고 제시함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516544655"/>
                  </a:ext>
                </a:extLst>
              </a:tr>
              <a:tr h="114006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전사 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</a:t>
                      </a:r>
                      <a:r>
                        <a:rPr lang="en-US" altLang="ko-KR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47891958"/>
                  </a:ext>
                </a:extLst>
              </a:tr>
              <a:tr h="19553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마케팅의 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B2B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마케팅에 대한 기본적 이론을 이해하고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 솔루션 중심 사업화 및 플랫폼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Business Model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내 고객 확장을 위해 활용함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8035776"/>
                  </a:ext>
                </a:extLst>
              </a:tr>
              <a:tr h="195535"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Customer </a:t>
                      </a:r>
                      <a:r>
                        <a:rPr 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 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 역량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고객에 대한 이해 및 통계적 지식을 기반으로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Customer Needs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분석하고 시사점을 도출함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030779210"/>
                  </a:ext>
                </a:extLst>
              </a:tr>
              <a:tr h="114006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계약관리 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 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계약 체결 프로세스 및 방법론에 대한 이해를 기반으로 해당 거래의 중점 관리요소를 반영하여 계약서를 작성하고 계약을 유지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07998111"/>
                  </a:ext>
                </a:extLst>
              </a:tr>
              <a:tr h="19553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고객관리 역량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 관리와 프로세스 및 방법론을 이해하고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이를 활용하여 고객과의 거래 관계를 지속적으로 유지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59029909"/>
                  </a:ext>
                </a:extLst>
              </a:tr>
              <a:tr h="195535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5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전략 수립 역량</a:t>
                      </a:r>
                    </a:p>
                  </a:txBody>
                  <a:tcPr marL="45720" marR="4572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추진 사업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과제의 전략을 수립하고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전략에 따라 추진 계획을 구체화하고 실행함</a:t>
                      </a: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49339671"/>
                  </a:ext>
                </a:extLst>
              </a:tr>
              <a:tr h="19553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가격 모델링 역량 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다양한 방법론을 활용하여 시황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유통 프로세스 등 판매 가격 결정 요인을 고려한 최적의 거래 조건을 분석하고 모델링함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07890838"/>
                  </a:ext>
                </a:extLst>
              </a:tr>
              <a:tr h="114006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발전 사업의 이해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발전 사업의 운영 </a:t>
                      </a:r>
                      <a:r>
                        <a:rPr lang="ko-KR" altLang="en-US" sz="5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53100324"/>
                  </a:ext>
                </a:extLst>
              </a:tr>
              <a:tr h="114006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터미널 사업의 이해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터미널 사업의 운영 </a:t>
                      </a:r>
                      <a:r>
                        <a:rPr lang="ko-KR" altLang="en-US" sz="5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71825455"/>
                  </a:ext>
                </a:extLst>
              </a:tr>
              <a:tr h="114006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업무의 정책과 변화 방향성을 이해하고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32831890"/>
                  </a:ext>
                </a:extLst>
              </a:tr>
              <a:tr h="114006"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Market Trend 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 역량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신재생 에너지 보급 확대 등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Energy Industry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내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Trend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변화를 파악하고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연관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Product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 계약 조건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수급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가격 동인 등에 미치는 영향을 분석하는데 활용함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5873997"/>
                  </a:ext>
                </a:extLst>
              </a:tr>
              <a:tr h="114006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1" dirty="0" err="1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Unsatis</a:t>
                      </a:r>
                      <a:r>
                        <a:rPr lang="en-US" altLang="ko-KR" sz="500" b="1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  <a:endParaRPr lang="ko-KR" altLang="en-US" sz="500" b="0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30479427"/>
                  </a:ext>
                </a:extLst>
              </a:tr>
              <a:tr h="114006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</a:t>
                      </a:r>
                      <a:r>
                        <a:rPr lang="en-US" altLang="ko-KR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Risk </a:t>
                      </a:r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역량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및 프로젝트 추진 시 발생할 수 있는 잠재적 위험 요인을 파악하여 관리함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81997157"/>
                  </a:ext>
                </a:extLst>
              </a:tr>
              <a:tr h="18886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5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사업과 관련된 공식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비공식적 네트워크를 확보하여 고객과의 협업 체계를 구축하고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상호 이익이 되는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Proposition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통해 고객과 신뢰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유대관계를 지속적으로 유지함</a:t>
                      </a:r>
                    </a:p>
                  </a:txBody>
                  <a:tcPr marL="36000" marR="36000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611275377"/>
                  </a:ext>
                </a:extLst>
              </a:tr>
            </a:tbl>
          </a:graphicData>
        </a:graphic>
      </p:graphicFrame>
      <p:grpSp>
        <p:nvGrpSpPr>
          <p:cNvPr id="4" name="그룹 3"/>
          <p:cNvGrpSpPr/>
          <p:nvPr/>
        </p:nvGrpSpPr>
        <p:grpSpPr>
          <a:xfrm>
            <a:off x="228442" y="4024397"/>
            <a:ext cx="185737" cy="139898"/>
            <a:chOff x="201677" y="4009708"/>
            <a:chExt cx="224742" cy="169277"/>
          </a:xfrm>
        </p:grpSpPr>
        <p:sp>
          <p:nvSpPr>
            <p:cNvPr id="2" name="모서리가 둥근 직사각형 1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17" name="그룹 116"/>
          <p:cNvGrpSpPr/>
          <p:nvPr/>
        </p:nvGrpSpPr>
        <p:grpSpPr>
          <a:xfrm>
            <a:off x="230822" y="4169654"/>
            <a:ext cx="185737" cy="139898"/>
            <a:chOff x="201677" y="4009708"/>
            <a:chExt cx="224742" cy="169277"/>
          </a:xfrm>
        </p:grpSpPr>
        <p:sp>
          <p:nvSpPr>
            <p:cNvPr id="125" name="모서리가 둥근 직사각형 124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38" name="그룹 137"/>
          <p:cNvGrpSpPr/>
          <p:nvPr/>
        </p:nvGrpSpPr>
        <p:grpSpPr>
          <a:xfrm>
            <a:off x="230822" y="4322054"/>
            <a:ext cx="185737" cy="139898"/>
            <a:chOff x="201677" y="4009708"/>
            <a:chExt cx="224742" cy="169277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60" name="그룹 159"/>
          <p:cNvGrpSpPr/>
          <p:nvPr/>
        </p:nvGrpSpPr>
        <p:grpSpPr>
          <a:xfrm>
            <a:off x="231126" y="4517117"/>
            <a:ext cx="185737" cy="139898"/>
            <a:chOff x="201677" y="4009708"/>
            <a:chExt cx="224742" cy="169277"/>
          </a:xfrm>
        </p:grpSpPr>
        <p:sp>
          <p:nvSpPr>
            <p:cNvPr id="161" name="모서리가 둥근 직사각형 160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64" name="그룹 163"/>
          <p:cNvGrpSpPr/>
          <p:nvPr/>
        </p:nvGrpSpPr>
        <p:grpSpPr>
          <a:xfrm>
            <a:off x="230328" y="4671898"/>
            <a:ext cx="185737" cy="139898"/>
            <a:chOff x="201677" y="4009708"/>
            <a:chExt cx="224742" cy="169277"/>
          </a:xfrm>
        </p:grpSpPr>
        <p:sp>
          <p:nvSpPr>
            <p:cNvPr id="165" name="모서리가 둥근 직사각형 164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168" name="TextBox 167"/>
          <p:cNvSpPr txBox="1"/>
          <p:nvPr/>
        </p:nvSpPr>
        <p:spPr>
          <a:xfrm>
            <a:off x="178667" y="3599690"/>
            <a:ext cx="145707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latin typeface="+mn-ea"/>
              </a:rPr>
              <a:t>[ </a:t>
            </a:r>
            <a:r>
              <a:rPr lang="ko-KR" altLang="en-US" sz="700" b="1" smtClean="0">
                <a:latin typeface="+mn-ea"/>
              </a:rPr>
              <a:t>전문 역량 </a:t>
            </a:r>
            <a:r>
              <a:rPr lang="en-US" altLang="ko-KR" sz="700" b="1" dirty="0" smtClean="0">
                <a:latin typeface="+mn-ea"/>
              </a:rPr>
              <a:t>]</a:t>
            </a:r>
            <a:endParaRPr lang="ko-KR" altLang="en-US" sz="700" b="1" dirty="0" smtClean="0">
              <a:latin typeface="+mn-ea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214335" y="6339477"/>
            <a:ext cx="145707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latin typeface="+mn-ea"/>
              </a:rPr>
              <a:t>[ </a:t>
            </a:r>
            <a:r>
              <a:rPr lang="ko-KR" altLang="en-US" sz="700" b="1" smtClean="0">
                <a:latin typeface="+mn-ea"/>
              </a:rPr>
              <a:t>행동 역량 </a:t>
            </a:r>
            <a:r>
              <a:rPr lang="en-US" altLang="ko-KR" sz="700" b="1" dirty="0" smtClean="0">
                <a:latin typeface="+mn-ea"/>
              </a:rPr>
              <a:t>]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5232917"/>
              </p:ext>
            </p:extLst>
          </p:nvPr>
        </p:nvGraphicFramePr>
        <p:xfrm>
          <a:off x="267687" y="6520210"/>
          <a:ext cx="7158478" cy="502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6356"/>
                <a:gridCol w="4456378"/>
                <a:gridCol w="435248"/>
                <a:gridCol w="435248"/>
                <a:gridCol w="435248"/>
              </a:tblGrid>
              <a:tr h="93115"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ko-KR" altLang="en-US" sz="700" b="1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행동역량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ko-KR" altLang="en-US" sz="7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 정의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1Q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2Q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3Q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6652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문제 </a:t>
                      </a:r>
                      <a:r>
                        <a:rPr lang="ko-KR" altLang="en-US" sz="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해결력</a:t>
                      </a:r>
                      <a:endParaRPr lang="ko-KR" altLang="en-US" sz="6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en-US" altLang="ko-KR" sz="5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문제와 관련된 내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외부 환경 분석을 통해 문제의 본질을 정확히 파악하고 이슈를 </a:t>
                      </a:r>
                      <a:r>
                        <a:rPr lang="ko-KR" altLang="en-US" sz="500" b="0" i="0" u="none" strike="noStrike" dirty="0" err="1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명확화함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Impact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고민을 기반으로 질문을 도출하고 가설을 수립하고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객관적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중립적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팩트 분석을 통해  가설을 검증함</a:t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장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단기적 시각 및 계획과 실행의 균형을 고려하여 최적의 해결 방안 및  방향성을 제시함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pSp>
        <p:nvGrpSpPr>
          <p:cNvPr id="173" name="그룹 172"/>
          <p:cNvGrpSpPr/>
          <p:nvPr/>
        </p:nvGrpSpPr>
        <p:grpSpPr>
          <a:xfrm>
            <a:off x="226208" y="6751952"/>
            <a:ext cx="185737" cy="139898"/>
            <a:chOff x="201677" y="4009708"/>
            <a:chExt cx="224742" cy="169277"/>
          </a:xfrm>
        </p:grpSpPr>
        <p:sp>
          <p:nvSpPr>
            <p:cNvPr id="174" name="모서리가 둥근 직사각형 173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176" name="타원 175"/>
          <p:cNvSpPr/>
          <p:nvPr/>
        </p:nvSpPr>
        <p:spPr>
          <a:xfrm>
            <a:off x="119408" y="32808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7" name="직사각형 176"/>
          <p:cNvSpPr/>
          <p:nvPr/>
        </p:nvSpPr>
        <p:spPr>
          <a:xfrm>
            <a:off x="7703863" y="6473709"/>
            <a:ext cx="2130803" cy="297794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180344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/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3117991"/>
              </p:ext>
            </p:extLst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 조회창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3356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66" name="직사각형 6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7" name="이등변 삼각형 6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68" name="타원 67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2" name="표 71"/>
          <p:cNvGraphicFramePr>
            <a:graphicFrameLocks noGrp="1"/>
          </p:cNvGraphicFramePr>
          <p:nvPr>
            <p:extLst/>
          </p:nvPr>
        </p:nvGraphicFramePr>
        <p:xfrm>
          <a:off x="295850" y="3774247"/>
          <a:ext cx="7250010" cy="16759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3" name="그룹 72"/>
          <p:cNvGrpSpPr/>
          <p:nvPr/>
        </p:nvGrpSpPr>
        <p:grpSpPr>
          <a:xfrm>
            <a:off x="6214816" y="4274565"/>
            <a:ext cx="598031" cy="128901"/>
            <a:chOff x="6686587" y="4344674"/>
            <a:chExt cx="657834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7" name="그룹 76"/>
          <p:cNvGrpSpPr/>
          <p:nvPr/>
        </p:nvGrpSpPr>
        <p:grpSpPr>
          <a:xfrm>
            <a:off x="6214816" y="4560319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214814" y="4853214"/>
            <a:ext cx="598031" cy="128901"/>
            <a:chOff x="6686587" y="4344674"/>
            <a:chExt cx="657834" cy="128901"/>
          </a:xfrm>
        </p:grpSpPr>
        <p:sp>
          <p:nvSpPr>
            <p:cNvPr id="103" name="직사각형 10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4" name="이등변 삼각형 10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5" name="그룹 104"/>
          <p:cNvGrpSpPr/>
          <p:nvPr/>
        </p:nvGrpSpPr>
        <p:grpSpPr>
          <a:xfrm>
            <a:off x="6214812" y="5084774"/>
            <a:ext cx="598031" cy="128901"/>
            <a:chOff x="6686587" y="4344674"/>
            <a:chExt cx="657834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8" name="그룹 107"/>
          <p:cNvGrpSpPr/>
          <p:nvPr/>
        </p:nvGrpSpPr>
        <p:grpSpPr>
          <a:xfrm>
            <a:off x="6214812" y="5275359"/>
            <a:ext cx="598031" cy="128901"/>
            <a:chOff x="6686587" y="4344674"/>
            <a:chExt cx="657834" cy="128901"/>
          </a:xfrm>
        </p:grpSpPr>
        <p:sp>
          <p:nvSpPr>
            <p:cNvPr id="109" name="직사각형 10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8" name="이등변 삼각형 11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aphicFrame>
        <p:nvGraphicFramePr>
          <p:cNvPr id="120" name="표 119"/>
          <p:cNvGraphicFramePr>
            <a:graphicFrameLocks noGrp="1"/>
          </p:cNvGraphicFramePr>
          <p:nvPr>
            <p:extLst/>
          </p:nvPr>
        </p:nvGraphicFramePr>
        <p:xfrm>
          <a:off x="301830" y="5744596"/>
          <a:ext cx="7250010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21" name="그룹 120"/>
          <p:cNvGrpSpPr/>
          <p:nvPr/>
        </p:nvGrpSpPr>
        <p:grpSpPr>
          <a:xfrm>
            <a:off x="6897921" y="4277291"/>
            <a:ext cx="598031" cy="128901"/>
            <a:chOff x="6686587" y="4344674"/>
            <a:chExt cx="657834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6897921" y="4563045"/>
            <a:ext cx="598031" cy="128901"/>
            <a:chOff x="6686587" y="4344674"/>
            <a:chExt cx="657834" cy="128901"/>
          </a:xfrm>
        </p:grpSpPr>
        <p:sp>
          <p:nvSpPr>
            <p:cNvPr id="127" name="직사각형 12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8" name="이등변 삼각형 12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6897919" y="4855940"/>
            <a:ext cx="598031" cy="128901"/>
            <a:chOff x="6686587" y="4344674"/>
            <a:chExt cx="657834" cy="128901"/>
          </a:xfrm>
        </p:grpSpPr>
        <p:sp>
          <p:nvSpPr>
            <p:cNvPr id="130" name="직사각형 12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6897917" y="5087500"/>
            <a:ext cx="598031" cy="128901"/>
            <a:chOff x="6686587" y="4344674"/>
            <a:chExt cx="657834" cy="128901"/>
          </a:xfrm>
        </p:grpSpPr>
        <p:sp>
          <p:nvSpPr>
            <p:cNvPr id="133" name="직사각형 13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4" name="이등변 삼각형 13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5" name="그룹 134"/>
          <p:cNvGrpSpPr/>
          <p:nvPr/>
        </p:nvGrpSpPr>
        <p:grpSpPr>
          <a:xfrm>
            <a:off x="6897917" y="5278085"/>
            <a:ext cx="598031" cy="128901"/>
            <a:chOff x="6686587" y="4344674"/>
            <a:chExt cx="657834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6214816" y="6200407"/>
            <a:ext cx="598031" cy="128901"/>
            <a:chOff x="6686587" y="4344674"/>
            <a:chExt cx="657834" cy="128901"/>
          </a:xfrm>
        </p:grpSpPr>
        <p:sp>
          <p:nvSpPr>
            <p:cNvPr id="141" name="직사각형 14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3" name="그룹 142"/>
          <p:cNvGrpSpPr/>
          <p:nvPr/>
        </p:nvGrpSpPr>
        <p:grpSpPr>
          <a:xfrm>
            <a:off x="6214816" y="6465133"/>
            <a:ext cx="598031" cy="128901"/>
            <a:chOff x="6686587" y="4344674"/>
            <a:chExt cx="657834" cy="128901"/>
          </a:xfrm>
        </p:grpSpPr>
        <p:sp>
          <p:nvSpPr>
            <p:cNvPr id="144" name="직사각형 14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6902677" y="6204523"/>
            <a:ext cx="598031" cy="128901"/>
            <a:chOff x="6686587" y="4344674"/>
            <a:chExt cx="657834" cy="128901"/>
          </a:xfrm>
        </p:grpSpPr>
        <p:sp>
          <p:nvSpPr>
            <p:cNvPr id="151" name="직사각형 15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2" name="이등변 삼각형 15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3" name="그룹 152"/>
          <p:cNvGrpSpPr/>
          <p:nvPr/>
        </p:nvGrpSpPr>
        <p:grpSpPr>
          <a:xfrm>
            <a:off x="6902677" y="6469249"/>
            <a:ext cx="598031" cy="128901"/>
            <a:chOff x="6686587" y="4344674"/>
            <a:chExt cx="657834" cy="128901"/>
          </a:xfrm>
        </p:grpSpPr>
        <p:sp>
          <p:nvSpPr>
            <p:cNvPr id="156" name="직사각형 15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7" name="이등변 삼각형 15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92" name="타원 91"/>
          <p:cNvSpPr/>
          <p:nvPr/>
        </p:nvSpPr>
        <p:spPr>
          <a:xfrm>
            <a:off x="4432477" y="2263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3"/>
            </p:custDataLst>
          </p:nvPr>
        </p:nvSpPr>
        <p:spPr>
          <a:xfrm>
            <a:off x="202367" y="1591404"/>
            <a:ext cx="7293581" cy="4574373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t" latinLnBrk="1"/>
            <a:endParaRPr lang="ko-KR" altLang="ko-KR" sz="900"/>
          </a:p>
        </p:txBody>
      </p:sp>
      <p:sp>
        <p:nvSpPr>
          <p:cNvPr id="97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4"/>
            </p:custDataLst>
          </p:nvPr>
        </p:nvSpPr>
        <p:spPr>
          <a:xfrm>
            <a:off x="201989" y="1377694"/>
            <a:ext cx="7293579" cy="21636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이전</a:t>
            </a:r>
            <a:r>
              <a:rPr lang="en-US" sz="900" b="1" dirty="0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TDS </a:t>
            </a:r>
            <a:r>
              <a:rPr lang="ko-KR" alt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결과</a:t>
            </a:r>
            <a:endParaRPr lang="en-US" sz="9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8" name="Delete"/>
          <p:cNvSpPr>
            <a:spLocks noChangeAspect="1"/>
          </p:cNvSpPr>
          <p:nvPr/>
        </p:nvSpPr>
        <p:spPr bwMode="auto">
          <a:xfrm>
            <a:off x="7327298" y="1428553"/>
            <a:ext cx="122238" cy="122237"/>
          </a:xfrm>
          <a:custGeom>
            <a:avLst/>
            <a:gdLst>
              <a:gd name="T0" fmla="*/ 3 w 77"/>
              <a:gd name="T1" fmla="*/ 0 h 77"/>
              <a:gd name="T2" fmla="*/ 0 w 77"/>
              <a:gd name="T3" fmla="*/ 3 h 77"/>
              <a:gd name="T4" fmla="*/ 36 w 77"/>
              <a:gd name="T5" fmla="*/ 38 h 77"/>
              <a:gd name="T6" fmla="*/ 0 w 77"/>
              <a:gd name="T7" fmla="*/ 74 h 77"/>
              <a:gd name="T8" fmla="*/ 3 w 77"/>
              <a:gd name="T9" fmla="*/ 77 h 77"/>
              <a:gd name="T10" fmla="*/ 39 w 77"/>
              <a:gd name="T11" fmla="*/ 41 h 77"/>
              <a:gd name="T12" fmla="*/ 74 w 77"/>
              <a:gd name="T13" fmla="*/ 77 h 77"/>
              <a:gd name="T14" fmla="*/ 77 w 77"/>
              <a:gd name="T15" fmla="*/ 74 h 77"/>
              <a:gd name="T16" fmla="*/ 42 w 77"/>
              <a:gd name="T17" fmla="*/ 38 h 77"/>
              <a:gd name="T18" fmla="*/ 77 w 77"/>
              <a:gd name="T19" fmla="*/ 3 h 77"/>
              <a:gd name="T20" fmla="*/ 74 w 77"/>
              <a:gd name="T21" fmla="*/ 0 h 77"/>
              <a:gd name="T22" fmla="*/ 39 w 77"/>
              <a:gd name="T23" fmla="*/ 35 h 77"/>
              <a:gd name="T24" fmla="*/ 3 w 77"/>
              <a:gd name="T25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7" h="77">
                <a:moveTo>
                  <a:pt x="3" y="0"/>
                </a:moveTo>
                <a:lnTo>
                  <a:pt x="0" y="3"/>
                </a:lnTo>
                <a:lnTo>
                  <a:pt x="36" y="38"/>
                </a:lnTo>
                <a:lnTo>
                  <a:pt x="0" y="74"/>
                </a:lnTo>
                <a:lnTo>
                  <a:pt x="3" y="77"/>
                </a:lnTo>
                <a:lnTo>
                  <a:pt x="39" y="41"/>
                </a:lnTo>
                <a:lnTo>
                  <a:pt x="74" y="77"/>
                </a:lnTo>
                <a:lnTo>
                  <a:pt x="77" y="74"/>
                </a:lnTo>
                <a:lnTo>
                  <a:pt x="42" y="38"/>
                </a:lnTo>
                <a:lnTo>
                  <a:pt x="77" y="3"/>
                </a:lnTo>
                <a:lnTo>
                  <a:pt x="74" y="0"/>
                </a:lnTo>
                <a:lnTo>
                  <a:pt x="39" y="35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237097" y="2113272"/>
            <a:ext cx="185737" cy="139898"/>
            <a:chOff x="201677" y="4009708"/>
            <a:chExt cx="224742" cy="169277"/>
          </a:xfrm>
        </p:grpSpPr>
        <p:sp>
          <p:nvSpPr>
            <p:cNvPr id="2" name="모서리가 둥근 직사각형 1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17" name="그룹 116"/>
          <p:cNvGrpSpPr/>
          <p:nvPr/>
        </p:nvGrpSpPr>
        <p:grpSpPr>
          <a:xfrm>
            <a:off x="239055" y="2512605"/>
            <a:ext cx="185737" cy="139898"/>
            <a:chOff x="201677" y="4009708"/>
            <a:chExt cx="224742" cy="169277"/>
          </a:xfrm>
        </p:grpSpPr>
        <p:sp>
          <p:nvSpPr>
            <p:cNvPr id="125" name="모서리가 둥근 직사각형 124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60" name="그룹 159"/>
          <p:cNvGrpSpPr/>
          <p:nvPr/>
        </p:nvGrpSpPr>
        <p:grpSpPr>
          <a:xfrm>
            <a:off x="230977" y="3297309"/>
            <a:ext cx="185737" cy="139898"/>
            <a:chOff x="201677" y="4009708"/>
            <a:chExt cx="224742" cy="169277"/>
          </a:xfrm>
        </p:grpSpPr>
        <p:sp>
          <p:nvSpPr>
            <p:cNvPr id="161" name="모서리가 둥근 직사각형 160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64" name="그룹 163"/>
          <p:cNvGrpSpPr/>
          <p:nvPr/>
        </p:nvGrpSpPr>
        <p:grpSpPr>
          <a:xfrm>
            <a:off x="214335" y="2893353"/>
            <a:ext cx="185737" cy="139898"/>
            <a:chOff x="201677" y="4009708"/>
            <a:chExt cx="224742" cy="169277"/>
          </a:xfrm>
        </p:grpSpPr>
        <p:sp>
          <p:nvSpPr>
            <p:cNvPr id="165" name="모서리가 둥근 직사각형 164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169" name="TextBox 168"/>
          <p:cNvSpPr txBox="1"/>
          <p:nvPr/>
        </p:nvSpPr>
        <p:spPr>
          <a:xfrm>
            <a:off x="214335" y="1627433"/>
            <a:ext cx="145707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latin typeface="+mn-ea"/>
              </a:rPr>
              <a:t>[ </a:t>
            </a:r>
            <a:r>
              <a:rPr lang="ko-KR" altLang="en-US" sz="700" b="1" smtClean="0">
                <a:latin typeface="+mn-ea"/>
              </a:rPr>
              <a:t>행동 역량 </a:t>
            </a:r>
            <a:r>
              <a:rPr lang="en-US" altLang="ko-KR" sz="700" b="1" dirty="0" smtClean="0">
                <a:latin typeface="+mn-ea"/>
              </a:rPr>
              <a:t>]</a:t>
            </a:r>
            <a:endParaRPr lang="ko-KR" altLang="en-US" sz="700" b="1" dirty="0" smtClean="0">
              <a:latin typeface="+mn-ea"/>
            </a:endParaRPr>
          </a:p>
        </p:txBody>
      </p:sp>
      <p:grpSp>
        <p:nvGrpSpPr>
          <p:cNvPr id="173" name="그룹 172"/>
          <p:cNvGrpSpPr/>
          <p:nvPr/>
        </p:nvGrpSpPr>
        <p:grpSpPr>
          <a:xfrm>
            <a:off x="226208" y="6751952"/>
            <a:ext cx="185737" cy="139898"/>
            <a:chOff x="201677" y="4009708"/>
            <a:chExt cx="224742" cy="169277"/>
          </a:xfrm>
        </p:grpSpPr>
        <p:sp>
          <p:nvSpPr>
            <p:cNvPr id="174" name="모서리가 둥근 직사각형 173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5586804"/>
              </p:ext>
            </p:extLst>
          </p:nvPr>
        </p:nvGraphicFramePr>
        <p:xfrm>
          <a:off x="287078" y="1882055"/>
          <a:ext cx="7126542" cy="38591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1238"/>
                <a:gridCol w="5185386"/>
                <a:gridCol w="433306"/>
                <a:gridCol w="433306"/>
                <a:gridCol w="433306"/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ko-KR" altLang="en-US" sz="700" b="1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행동역량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ko-KR" altLang="en-US" sz="7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 정의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1Q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2Q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00000"/>
                        </a:lnSpc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3Q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3312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문제 </a:t>
                      </a:r>
                      <a:r>
                        <a:rPr lang="ko-KR" altLang="en-US" sz="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해결력</a:t>
                      </a:r>
                      <a:endParaRPr lang="ko-KR" altLang="en-US" sz="6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en-US" altLang="ko-KR" sz="5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문제와 관련된 내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외부 환경 분석을 통해 문제의 본질을 정확히 파악하고 이슈를 </a:t>
                      </a:r>
                      <a:r>
                        <a:rPr lang="ko-KR" altLang="en-US" sz="500" b="0" i="0" u="none" strike="noStrike" dirty="0" err="1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명확화함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Impact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고민을 기반으로 질문을 도출하고 가설을 수립하고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객관적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중립적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팩트 분석을 통해  가설을 검증함</a:t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장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단기적 시각 및 계획과 실행의 균형을 고려하여 최적의 해결 방안 및  방향성을 제시함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3312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성과 </a:t>
                      </a: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en-US" altLang="ko-KR" sz="5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모든 구성원의 지속적인 성과 향상과 새로운 도전적인 목표를 설정할 수 있는 환경을 조성함</a:t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목표 성과와 비즈니스 가치를 극대화하는 과정에서 조직의 전략적인 방향 변경과 리스크 감수에 유연한 자세를 보임</a:t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모든 요소를 치열하고 끊임없이 챙기고 다양한 노력을 기울여 최종 결과물을 끝까지 도출해 냄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3312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커뮤니케이션</a:t>
                      </a:r>
                      <a:endParaRPr lang="ko-KR" altLang="en-US" sz="6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솔직하고 열린 태도로 상사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부하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동료 구성원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이해관계자의 다양한 의견을 경청하고 존중함</a:t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서로 다른 관점을 가지고 있더라도 공동체 의식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 배려를 바탕으로 치열하게 논의하고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근거에 기반한 설득으로 구성원과 이해관계자의 공감을 이끌어 냄</a:t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전달하고자 하는 메시지의 경중을 고려하여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What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뿐만 아니라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Why, How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까지 구체적으로 전달함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3312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고객 </a:t>
                      </a: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en-US" altLang="ko-KR" sz="5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이해하고 고객의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신속하게 대응하기 위한 다양한 방안을 강구함</a:t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고객이 인지하지 못한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Pain-point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선제적으로 제시하고 개선하도록 함</a:t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고객에게 신뢰감을 주며 유대 관계를 지속적으로 유지함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340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시장과 고객을 세밀하게 관찰하여 환경 변화를 빠르게 파악하고</a:t>
                      </a:r>
                      <a: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기회 및 위협 요소를 분석하여 시장</a:t>
                      </a:r>
                      <a: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</a:t>
                      </a:r>
                      <a: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고객에 맞는 적절한 전략을 제시할 수 있는 역량</a:t>
                      </a:r>
                      <a: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/>
                      </a:r>
                      <a:b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</a:b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고객과 시장을 다양한 관점과 방식을 통해 세밀하게 관찰하여 환경 변화를 빠르게 파악함</a:t>
                      </a:r>
                      <a:b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</a:b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 변화와 사업 환경을 이해하고 기회 및 위협요소를 파악하여 시장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고객에 맞는 적절한 전략을 제시함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3312">
                <a:tc>
                  <a:txBody>
                    <a:bodyPr/>
                    <a:lstStyle/>
                    <a:p>
                      <a:pPr algn="l" fontAlgn="ctr">
                        <a:lnSpc>
                          <a:spcPct val="150000"/>
                        </a:lnSpc>
                      </a:pP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 육성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구성원별 육성 방향에 맞추어</a:t>
                      </a:r>
                      <a: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성장에 도움이 되는 일을 부여하고 적절한 업무 순환과 정확한 피드백 제공</a:t>
                      </a:r>
                      <a: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과정 관리를 통해 육성을 이끌 수 있는 역량</a:t>
                      </a:r>
                      <a: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/>
                      </a:r>
                      <a:b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</a:br>
                      <a:r>
                        <a:rPr lang="en-US" altLang="ko-KR" sz="5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구성원들의 육성 포인트 및 자기개발 니즈를 파악하여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구성원별 육성 방향을 수립함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/>
                      </a:r>
                      <a:b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</a:b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성장을 이끌 수 있는 일을 부여하고 평소에 일의 과정을 지속적으로 챙기며 성과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역량을 정확하고 객관적으로 피드백을 제공하며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적절한 업무순환 기회를 제공함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/>
                      </a:r>
                      <a:b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</a:b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구성원에게 진심 어린 칭찬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격려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조언을 통해 개인의 성장을 지원함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340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9525" marT="3600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en-US" altLang="ko-KR" sz="5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이해관계자들과 우호적인 관계를 유지하고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본인을 지지하도록 설득하거나 수용도를 제고함</a:t>
                      </a:r>
                      <a:b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상대가 원하는 것을 정확하게 파악하고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관점에서 상대방을 분석하여 협상을 리드할 수 있도록 함</a:t>
                      </a:r>
                      <a:endParaRPr lang="en-US" altLang="ko-KR" sz="5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3312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분석적 사고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ko-KR" altLang="en-US" sz="500" b="1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팩트 및 다양한 관점에 기반한 데이터를 분석하여 패턴과 연계성을 도출하고</a:t>
                      </a:r>
                      <a:r>
                        <a:rPr lang="en-US" altLang="ko-KR" sz="500" b="1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500" b="1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새로운 해석과 사고방식을 제안할 수 있는 역량</a:t>
                      </a:r>
                      <a:endParaRPr lang="en-US" altLang="ko-KR" sz="500" b="1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익숙함을 넘어서는 다양한 관점에서 데이터를 분석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평가하여 패턴과 연계성을 도출하고 시사점을 제시하여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문제를 해결함</a:t>
                      </a:r>
                      <a:br>
                        <a:rPr lang="ko-KR" altLang="en-US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</a:b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상황에 따른 적절한 추론을 통해 복잡한 상황에서 적합한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Framework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를 기획하고 새로운 해석과 사고방식을 제안함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3312"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r>
                        <a:rPr lang="ko-KR" altLang="en-US" sz="6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재무적 감각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기업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프로젝트의 장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단기 재무상황과 이에 영향을 미치는 핵심 요인을 파악하고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인적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물적 자원의 관리 방향을 결정할 수 있는 역량</a:t>
                      </a:r>
                      <a:endParaRPr lang="en-US" altLang="ko-KR" sz="5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의사결정 및 행동이 기업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프로젝트의 장단기 재무상황에 미치는 영향을 분석하여 사용 가능한 자원과 비용을 효율적으로 관리함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/>
                      </a:r>
                      <a:b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</a:b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재무제표를 분석하고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각종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Financial Index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활용하여 재무적 영향력이 큰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Key Factor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판단함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/>
                      </a:r>
                      <a:b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</a:b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Valuation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및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Budgeting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기반으로 손익 및 재무 구조를 고려하여 적절한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Financial Option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제시함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3405">
                <a:tc>
                  <a:txBody>
                    <a:bodyPr/>
                    <a:lstStyle/>
                    <a:p>
                      <a:pPr algn="l" fontAlgn="ctr">
                        <a:lnSpc>
                          <a:spcPct val="150000"/>
                        </a:lnSpc>
                      </a:pP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혁신 주도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 해결을 위한 혁신적인 아이디어를 창출하거나</a:t>
                      </a:r>
                      <a:r>
                        <a:rPr lang="en-US" altLang="ko-KR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500" b="1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구성원들이 다양하고 새로운 접근방식을 제안할 수 있는 분위기를 조성할 수 있는 역량</a:t>
                      </a:r>
                      <a:endParaRPr lang="en-US" altLang="ko-KR" sz="5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지속적으로 혁신적인 아이디어를 창출하고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이를 적용하여 우수한 해결방안을 모색하여 실행함</a:t>
                      </a:r>
                      <a:b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</a:b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5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구성원들이 새로운 접근방식과 아이디어를 적극적으로 제안하고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서로 다른 관점을 </a:t>
                      </a:r>
                      <a:r>
                        <a:rPr lang="en-US" altLang="ko-KR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Debate</a:t>
                      </a:r>
                      <a:r>
                        <a:rPr lang="ko-KR" altLang="en-US" sz="5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하여 보완할 수 있는 자유로운 환경을 조성함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6" name="TextBox 115"/>
          <p:cNvSpPr txBox="1"/>
          <p:nvPr/>
        </p:nvSpPr>
        <p:spPr>
          <a:xfrm>
            <a:off x="241859" y="5832581"/>
            <a:ext cx="145707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latin typeface="+mn-ea"/>
              </a:rPr>
              <a:t>[ </a:t>
            </a:r>
            <a:r>
              <a:rPr lang="ko-KR" altLang="en-US" sz="700" b="1" smtClean="0">
                <a:latin typeface="+mn-ea"/>
              </a:rPr>
              <a:t>진단</a:t>
            </a:r>
            <a:r>
              <a:rPr lang="en-US" altLang="ko-KR" sz="700" b="1" dirty="0" smtClean="0">
                <a:latin typeface="+mn-ea"/>
              </a:rPr>
              <a:t>/</a:t>
            </a:r>
            <a:r>
              <a:rPr lang="ko-KR" altLang="en-US" sz="700" b="1" smtClean="0">
                <a:latin typeface="+mn-ea"/>
              </a:rPr>
              <a:t>피드백 포인트  </a:t>
            </a:r>
            <a:r>
              <a:rPr lang="en-US" altLang="ko-KR" sz="700" b="1" dirty="0" smtClean="0">
                <a:latin typeface="+mn-ea"/>
              </a:rPr>
              <a:t>]</a:t>
            </a:r>
            <a:endParaRPr lang="ko-KR" altLang="en-US" sz="700" b="1" dirty="0" smtClean="0">
              <a:latin typeface="+mn-ea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138501" y="13355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7703863" y="6473709"/>
            <a:ext cx="2130803" cy="297794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379286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/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2839341"/>
              </p:ext>
            </p:extLst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 조회창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3356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66" name="직사각형 6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7" name="이등변 삼각형 6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68" name="타원 67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2" name="표 71"/>
          <p:cNvGraphicFramePr>
            <a:graphicFrameLocks noGrp="1"/>
          </p:cNvGraphicFramePr>
          <p:nvPr>
            <p:extLst/>
          </p:nvPr>
        </p:nvGraphicFramePr>
        <p:xfrm>
          <a:off x="295850" y="3774247"/>
          <a:ext cx="7250010" cy="16759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3" name="그룹 72"/>
          <p:cNvGrpSpPr/>
          <p:nvPr/>
        </p:nvGrpSpPr>
        <p:grpSpPr>
          <a:xfrm>
            <a:off x="6214816" y="4274565"/>
            <a:ext cx="598031" cy="128901"/>
            <a:chOff x="6686587" y="4344674"/>
            <a:chExt cx="657834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7" name="그룹 76"/>
          <p:cNvGrpSpPr/>
          <p:nvPr/>
        </p:nvGrpSpPr>
        <p:grpSpPr>
          <a:xfrm>
            <a:off x="6214816" y="4560319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214814" y="4853214"/>
            <a:ext cx="598031" cy="128901"/>
            <a:chOff x="6686587" y="4344674"/>
            <a:chExt cx="657834" cy="128901"/>
          </a:xfrm>
        </p:grpSpPr>
        <p:sp>
          <p:nvSpPr>
            <p:cNvPr id="103" name="직사각형 10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4" name="이등변 삼각형 10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5" name="그룹 104"/>
          <p:cNvGrpSpPr/>
          <p:nvPr/>
        </p:nvGrpSpPr>
        <p:grpSpPr>
          <a:xfrm>
            <a:off x="6214812" y="5084774"/>
            <a:ext cx="598031" cy="128901"/>
            <a:chOff x="6686587" y="4344674"/>
            <a:chExt cx="657834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8" name="그룹 107"/>
          <p:cNvGrpSpPr/>
          <p:nvPr/>
        </p:nvGrpSpPr>
        <p:grpSpPr>
          <a:xfrm>
            <a:off x="6214812" y="5275359"/>
            <a:ext cx="598031" cy="128901"/>
            <a:chOff x="6686587" y="4344674"/>
            <a:chExt cx="657834" cy="128901"/>
          </a:xfrm>
        </p:grpSpPr>
        <p:sp>
          <p:nvSpPr>
            <p:cNvPr id="109" name="직사각형 10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8" name="이등변 삼각형 11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aphicFrame>
        <p:nvGraphicFramePr>
          <p:cNvPr id="120" name="표 119"/>
          <p:cNvGraphicFramePr>
            <a:graphicFrameLocks noGrp="1"/>
          </p:cNvGraphicFramePr>
          <p:nvPr>
            <p:extLst/>
          </p:nvPr>
        </p:nvGraphicFramePr>
        <p:xfrm>
          <a:off x="301830" y="5744596"/>
          <a:ext cx="7250010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21" name="그룹 120"/>
          <p:cNvGrpSpPr/>
          <p:nvPr/>
        </p:nvGrpSpPr>
        <p:grpSpPr>
          <a:xfrm>
            <a:off x="6897921" y="4277291"/>
            <a:ext cx="598031" cy="128901"/>
            <a:chOff x="6686587" y="4344674"/>
            <a:chExt cx="657834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6897921" y="4563045"/>
            <a:ext cx="598031" cy="128901"/>
            <a:chOff x="6686587" y="4344674"/>
            <a:chExt cx="657834" cy="128901"/>
          </a:xfrm>
        </p:grpSpPr>
        <p:sp>
          <p:nvSpPr>
            <p:cNvPr id="127" name="직사각형 12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8" name="이등변 삼각형 12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6897919" y="4855940"/>
            <a:ext cx="598031" cy="128901"/>
            <a:chOff x="6686587" y="4344674"/>
            <a:chExt cx="657834" cy="128901"/>
          </a:xfrm>
        </p:grpSpPr>
        <p:sp>
          <p:nvSpPr>
            <p:cNvPr id="130" name="직사각형 12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6897917" y="5087500"/>
            <a:ext cx="598031" cy="128901"/>
            <a:chOff x="6686587" y="4344674"/>
            <a:chExt cx="657834" cy="128901"/>
          </a:xfrm>
        </p:grpSpPr>
        <p:sp>
          <p:nvSpPr>
            <p:cNvPr id="133" name="직사각형 13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4" name="이등변 삼각형 13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5" name="그룹 134"/>
          <p:cNvGrpSpPr/>
          <p:nvPr/>
        </p:nvGrpSpPr>
        <p:grpSpPr>
          <a:xfrm>
            <a:off x="6897917" y="5278085"/>
            <a:ext cx="598031" cy="128901"/>
            <a:chOff x="6686587" y="4344674"/>
            <a:chExt cx="657834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6214816" y="6200407"/>
            <a:ext cx="598031" cy="128901"/>
            <a:chOff x="6686587" y="4344674"/>
            <a:chExt cx="657834" cy="128901"/>
          </a:xfrm>
        </p:grpSpPr>
        <p:sp>
          <p:nvSpPr>
            <p:cNvPr id="141" name="직사각형 14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3" name="그룹 142"/>
          <p:cNvGrpSpPr/>
          <p:nvPr/>
        </p:nvGrpSpPr>
        <p:grpSpPr>
          <a:xfrm>
            <a:off x="6214816" y="6465133"/>
            <a:ext cx="598031" cy="128901"/>
            <a:chOff x="6686587" y="4344674"/>
            <a:chExt cx="657834" cy="128901"/>
          </a:xfrm>
        </p:grpSpPr>
        <p:sp>
          <p:nvSpPr>
            <p:cNvPr id="144" name="직사각형 14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6902677" y="6204523"/>
            <a:ext cx="598031" cy="128901"/>
            <a:chOff x="6686587" y="4344674"/>
            <a:chExt cx="657834" cy="128901"/>
          </a:xfrm>
        </p:grpSpPr>
        <p:sp>
          <p:nvSpPr>
            <p:cNvPr id="151" name="직사각형 15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2" name="이등변 삼각형 15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3" name="그룹 152"/>
          <p:cNvGrpSpPr/>
          <p:nvPr/>
        </p:nvGrpSpPr>
        <p:grpSpPr>
          <a:xfrm>
            <a:off x="6902677" y="6469249"/>
            <a:ext cx="598031" cy="128901"/>
            <a:chOff x="6686587" y="4344674"/>
            <a:chExt cx="657834" cy="128901"/>
          </a:xfrm>
        </p:grpSpPr>
        <p:sp>
          <p:nvSpPr>
            <p:cNvPr id="156" name="직사각형 15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7" name="이등변 삼각형 15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92" name="타원 91"/>
          <p:cNvSpPr/>
          <p:nvPr/>
        </p:nvSpPr>
        <p:spPr>
          <a:xfrm>
            <a:off x="4432477" y="2263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3"/>
            </p:custDataLst>
          </p:nvPr>
        </p:nvSpPr>
        <p:spPr>
          <a:xfrm>
            <a:off x="202367" y="1591404"/>
            <a:ext cx="7293581" cy="5045476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t" latinLnBrk="1"/>
            <a:endParaRPr lang="ko-KR" altLang="ko-KR" sz="900"/>
          </a:p>
        </p:txBody>
      </p:sp>
      <p:sp>
        <p:nvSpPr>
          <p:cNvPr id="97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4"/>
            </p:custDataLst>
          </p:nvPr>
        </p:nvSpPr>
        <p:spPr>
          <a:xfrm>
            <a:off x="201989" y="1377694"/>
            <a:ext cx="7293579" cy="21636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이전</a:t>
            </a:r>
            <a:r>
              <a:rPr lang="en-US" sz="900" b="1" dirty="0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TDS </a:t>
            </a:r>
            <a:r>
              <a:rPr lang="ko-KR" alt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결과</a:t>
            </a:r>
            <a:endParaRPr lang="en-US" sz="9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8" name="Delete"/>
          <p:cNvSpPr>
            <a:spLocks noChangeAspect="1"/>
          </p:cNvSpPr>
          <p:nvPr/>
        </p:nvSpPr>
        <p:spPr bwMode="auto">
          <a:xfrm>
            <a:off x="7327298" y="1428553"/>
            <a:ext cx="122238" cy="122237"/>
          </a:xfrm>
          <a:custGeom>
            <a:avLst/>
            <a:gdLst>
              <a:gd name="T0" fmla="*/ 3 w 77"/>
              <a:gd name="T1" fmla="*/ 0 h 77"/>
              <a:gd name="T2" fmla="*/ 0 w 77"/>
              <a:gd name="T3" fmla="*/ 3 h 77"/>
              <a:gd name="T4" fmla="*/ 36 w 77"/>
              <a:gd name="T5" fmla="*/ 38 h 77"/>
              <a:gd name="T6" fmla="*/ 0 w 77"/>
              <a:gd name="T7" fmla="*/ 74 h 77"/>
              <a:gd name="T8" fmla="*/ 3 w 77"/>
              <a:gd name="T9" fmla="*/ 77 h 77"/>
              <a:gd name="T10" fmla="*/ 39 w 77"/>
              <a:gd name="T11" fmla="*/ 41 h 77"/>
              <a:gd name="T12" fmla="*/ 74 w 77"/>
              <a:gd name="T13" fmla="*/ 77 h 77"/>
              <a:gd name="T14" fmla="*/ 77 w 77"/>
              <a:gd name="T15" fmla="*/ 74 h 77"/>
              <a:gd name="T16" fmla="*/ 42 w 77"/>
              <a:gd name="T17" fmla="*/ 38 h 77"/>
              <a:gd name="T18" fmla="*/ 77 w 77"/>
              <a:gd name="T19" fmla="*/ 3 h 77"/>
              <a:gd name="T20" fmla="*/ 74 w 77"/>
              <a:gd name="T21" fmla="*/ 0 h 77"/>
              <a:gd name="T22" fmla="*/ 39 w 77"/>
              <a:gd name="T23" fmla="*/ 35 h 77"/>
              <a:gd name="T24" fmla="*/ 3 w 77"/>
              <a:gd name="T25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7" h="77">
                <a:moveTo>
                  <a:pt x="3" y="0"/>
                </a:moveTo>
                <a:lnTo>
                  <a:pt x="0" y="3"/>
                </a:lnTo>
                <a:lnTo>
                  <a:pt x="36" y="38"/>
                </a:lnTo>
                <a:lnTo>
                  <a:pt x="0" y="74"/>
                </a:lnTo>
                <a:lnTo>
                  <a:pt x="3" y="77"/>
                </a:lnTo>
                <a:lnTo>
                  <a:pt x="39" y="41"/>
                </a:lnTo>
                <a:lnTo>
                  <a:pt x="74" y="77"/>
                </a:lnTo>
                <a:lnTo>
                  <a:pt x="77" y="74"/>
                </a:lnTo>
                <a:lnTo>
                  <a:pt x="42" y="38"/>
                </a:lnTo>
                <a:lnTo>
                  <a:pt x="77" y="3"/>
                </a:lnTo>
                <a:lnTo>
                  <a:pt x="74" y="0"/>
                </a:lnTo>
                <a:lnTo>
                  <a:pt x="39" y="35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73" name="그룹 172"/>
          <p:cNvGrpSpPr/>
          <p:nvPr/>
        </p:nvGrpSpPr>
        <p:grpSpPr>
          <a:xfrm>
            <a:off x="226208" y="6751952"/>
            <a:ext cx="185737" cy="139898"/>
            <a:chOff x="201677" y="4009708"/>
            <a:chExt cx="224742" cy="169277"/>
          </a:xfrm>
        </p:grpSpPr>
        <p:sp>
          <p:nvSpPr>
            <p:cNvPr id="174" name="모서리가 둥근 직사각형 173"/>
            <p:cNvSpPr/>
            <p:nvPr/>
          </p:nvSpPr>
          <p:spPr>
            <a:xfrm>
              <a:off x="272934" y="4053637"/>
              <a:ext cx="117591" cy="110366"/>
            </a:xfrm>
            <a:prstGeom prst="roundRect">
              <a:avLst/>
            </a:prstGeom>
            <a:solidFill>
              <a:schemeClr val="tx2">
                <a:lumMod val="50000"/>
              </a:schemeClr>
            </a:solidFill>
            <a:ln w="317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5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01677" y="4009708"/>
              <a:ext cx="22474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+mn-ea"/>
                </a:rPr>
                <a:t>P</a:t>
              </a:r>
              <a:endParaRPr lang="ko-KR" altLang="en-US" sz="5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241859" y="1664241"/>
            <a:ext cx="145707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latin typeface="+mn-ea"/>
              </a:rPr>
              <a:t>[ </a:t>
            </a:r>
            <a:r>
              <a:rPr lang="ko-KR" altLang="en-US" sz="700" b="1" smtClean="0">
                <a:latin typeface="+mn-ea"/>
              </a:rPr>
              <a:t>진단</a:t>
            </a:r>
            <a:r>
              <a:rPr lang="en-US" altLang="ko-KR" sz="700" b="1" dirty="0" smtClean="0">
                <a:latin typeface="+mn-ea"/>
              </a:rPr>
              <a:t>/</a:t>
            </a:r>
            <a:r>
              <a:rPr lang="ko-KR" altLang="en-US" sz="700" b="1" smtClean="0">
                <a:latin typeface="+mn-ea"/>
              </a:rPr>
              <a:t>피드백 포인트  </a:t>
            </a:r>
            <a:r>
              <a:rPr lang="en-US" altLang="ko-KR" sz="700" b="1" dirty="0" smtClean="0">
                <a:latin typeface="+mn-ea"/>
              </a:rPr>
              <a:t>]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119" name="표 118">
            <a:extLst>
              <a:ext uri="{FF2B5EF4-FFF2-40B4-BE49-F238E27FC236}">
                <a16:creationId xmlns="" xmlns:a16="http://schemas.microsoft.com/office/drawing/2014/main" id="{42D81B71-BF20-47F0-9E8D-96C5D35A20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424614"/>
              </p:ext>
            </p:extLst>
          </p:nvPr>
        </p:nvGraphicFramePr>
        <p:xfrm>
          <a:off x="285099" y="1896399"/>
          <a:ext cx="7162993" cy="38521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8443">
                  <a:extLst>
                    <a:ext uri="{9D8B030D-6E8A-4147-A177-3AD203B41FA5}">
                      <a16:colId xmlns="" xmlns:a16="http://schemas.microsoft.com/office/drawing/2014/main" val="4045657805"/>
                    </a:ext>
                  </a:extLst>
                </a:gridCol>
                <a:gridCol w="682104">
                  <a:extLst>
                    <a:ext uri="{9D8B030D-6E8A-4147-A177-3AD203B41FA5}">
                      <a16:colId xmlns="" xmlns:a16="http://schemas.microsoft.com/office/drawing/2014/main" val="3537454321"/>
                    </a:ext>
                  </a:extLst>
                </a:gridCol>
                <a:gridCol w="2027482">
                  <a:extLst>
                    <a:ext uri="{9D8B030D-6E8A-4147-A177-3AD203B41FA5}">
                      <a16:colId xmlns="" xmlns:a16="http://schemas.microsoft.com/office/drawing/2014/main" val="1553191968"/>
                    </a:ext>
                  </a:extLst>
                </a:gridCol>
                <a:gridCol w="2027482">
                  <a:extLst>
                    <a:ext uri="{9D8B030D-6E8A-4147-A177-3AD203B41FA5}">
                      <a16:colId xmlns="" xmlns:a16="http://schemas.microsoft.com/office/drawing/2014/main" val="2065162125"/>
                    </a:ext>
                  </a:extLst>
                </a:gridCol>
                <a:gridCol w="2027482">
                  <a:extLst>
                    <a:ext uri="{9D8B030D-6E8A-4147-A177-3AD203B41FA5}">
                      <a16:colId xmlns="" xmlns:a16="http://schemas.microsoft.com/office/drawing/2014/main" val="2519477964"/>
                    </a:ext>
                  </a:extLst>
                </a:gridCol>
              </a:tblGrid>
              <a:tr h="0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50000"/>
                        </a:lnSpc>
                        <a:spcAft>
                          <a:spcPts val="600"/>
                        </a:spcAft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1Q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50000"/>
                        </a:lnSpc>
                        <a:spcAft>
                          <a:spcPts val="600"/>
                        </a:spcAft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2Q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50000"/>
                        </a:lnSpc>
                        <a:spcAft>
                          <a:spcPts val="600"/>
                        </a:spcAft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3Q</a:t>
                      </a:r>
                      <a:endParaRPr lang="ko-KR" altLang="en-US" sz="7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86292751"/>
                  </a:ext>
                </a:extLst>
              </a:tr>
              <a:tr h="374853">
                <a:tc gridSpan="2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강점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108000" marR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예전에 비해 리더십 측면에서 많이 개선되었음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.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코칭과 역할 변화의 영향으로 이해됨</a:t>
                      </a:r>
                      <a:endParaRPr lang="en-US" altLang="ko-KR" sz="600" b="0" kern="1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굴림"/>
                      </a:endParaRPr>
                    </a:p>
                    <a:p>
                      <a:pPr marL="108000" marR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일의 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Scoping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관련 역량 향상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,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의미 기반 접근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,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적극적 소통 등에서 긍정적으로 변했음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.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다만 관성이 있어서 다시 변할 수 있으니 긍정적으로 피드백 해줘야 함</a:t>
                      </a:r>
                      <a:endParaRPr lang="en-US" altLang="ko-KR" sz="600" b="0" kern="1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굴림"/>
                      </a:endParaRPr>
                    </a:p>
                    <a:p>
                      <a:pPr marL="108000" marR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고객 협력 네트워크 구축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, Comm., Problem Solving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은 좋음</a:t>
                      </a:r>
                    </a:p>
                    <a:p>
                      <a:pPr marL="108000" marR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여전히 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Potential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이 있고 큰 역할을 해주면 좋겠음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.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더 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Beyond the Limits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해야 함</a:t>
                      </a:r>
                      <a:endParaRPr lang="en-US" altLang="ko-KR" sz="600" b="0" kern="1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굴림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성과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결과물 중심으로 효율적으로 잘하고 있음</a:t>
                      </a:r>
                      <a:endParaRPr lang="en-US" altLang="ko-KR" sz="6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Task/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과제 중심에서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Key Questions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와 문제를 해결하는 접근으로 전환됨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중장기적인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시각에서 본인의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career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와 하부 조직원들의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career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를 고민함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34290516"/>
                  </a:ext>
                </a:extLst>
              </a:tr>
              <a:tr h="274283">
                <a:tc gridSpan="2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개선 필요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108000" marR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여전히 새로운 것을 스스로 배우려는 노력은 미흡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.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그래서 산하에 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MI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기능 배치 고려 중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. MI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기능이 있어야 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Trading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과의 연결 고리가 생기고 숫자도 볼 수 있음</a:t>
                      </a:r>
                      <a:endParaRPr lang="en-US" altLang="ko-KR" sz="600" b="0" kern="1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굴림"/>
                      </a:endParaRPr>
                    </a:p>
                    <a:p>
                      <a:pPr marL="108000" marR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혁신 리더십은 아직 부족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. Negotiation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경험 강화 필요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,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에너지 시장 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Insight 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및 고객의 연료</a:t>
                      </a:r>
                      <a:r>
                        <a:rPr lang="en-US" altLang="ko-KR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/</a:t>
                      </a:r>
                      <a:r>
                        <a:rPr lang="ko-KR" altLang="en-US" sz="600" b="0" kern="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굴림"/>
                        </a:rPr>
                        <a:t>원료 솔루션 제공은 더 공부해야 함</a:t>
                      </a:r>
                      <a:endParaRPr lang="ko-KR" altLang="ko-KR" sz="600" b="0" kern="100" dirty="0">
                        <a:solidFill>
                          <a:srgbClr val="0000FF"/>
                        </a:solidFill>
                        <a:latin typeface="+mn-ea"/>
                        <a:ea typeface="+mn-ea"/>
                        <a:cs typeface="굴림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동기부여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워라밸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 조직관리 잘 하고 있으나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육성 부분 좀 더 신경 </a:t>
                      </a:r>
                      <a:r>
                        <a:rPr lang="ko-KR" altLang="en-US" sz="6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썼으면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함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보다 체계적인 접근 필요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(ex.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개개인별 육성 플랜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08000" marR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사업 준비와 같은 기획 기능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역할 추가 부여 필요 </a:t>
                      </a: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조직원들의 의견을 경청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존중하고 육성에 더 신경을 쓰는 리더십으로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upgrade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필요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13985913"/>
                  </a:ext>
                </a:extLst>
              </a:tr>
              <a:tr h="237712"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TDS </a:t>
                      </a:r>
                    </a:p>
                    <a:p>
                      <a:pPr algn="ctr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논의 내용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개선된 사항</a:t>
                      </a:r>
                      <a:endParaRPr lang="en-US" altLang="ko-KR" sz="6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en-US" altLang="ko-KR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 분기 대비</a:t>
                      </a:r>
                      <a:r>
                        <a:rPr lang="en-US" altLang="ko-KR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</a:t>
                      </a:r>
                      <a:endParaRPr lang="ko-KR" alt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-108000" algn="ctr" defTabSz="914361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-108000" algn="l" latinLnBrk="0">
                        <a:lnSpc>
                          <a:spcPct val="110000"/>
                        </a:lnSpc>
                        <a:spcAft>
                          <a:spcPts val="3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따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 실천 노력함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특히 작업 초반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가이드 및 가설 제공 차원</a:t>
                      </a:r>
                      <a:endParaRPr lang="en-US" altLang="ko-KR" sz="6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-108000" algn="l" latinLnBrk="0">
                        <a:lnSpc>
                          <a:spcPct val="110000"/>
                        </a:lnSpc>
                        <a:spcAft>
                          <a:spcPts val="3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상사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부하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타부서간 커뮤니케이션 및 관계에 노력</a:t>
                      </a:r>
                      <a:endParaRPr lang="en-US" altLang="ko-KR" sz="6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-108000" algn="l" latinLnBrk="0">
                        <a:lnSpc>
                          <a:spcPct val="110000"/>
                        </a:lnSpc>
                        <a:spcAft>
                          <a:spcPts val="3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6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involvement </a:t>
                      </a:r>
                      <a:r>
                        <a:rPr lang="ko-KR" altLang="en-US" sz="6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높아지고 있으나 지속적으로 </a:t>
                      </a:r>
                      <a:r>
                        <a:rPr lang="en-US" altLang="ko-KR" sz="6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LNG, </a:t>
                      </a:r>
                      <a:r>
                        <a:rPr lang="ko-KR" altLang="en-US" sz="6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에너지 연관 시장 지식 및 전문성 확대 노력 필요</a:t>
                      </a:r>
                      <a:endParaRPr lang="en-US" altLang="ko-KR" sz="6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지식 습득에 더 노력하고 있음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05897069"/>
                  </a:ext>
                </a:extLst>
              </a:tr>
              <a:tr h="347425">
                <a:tc vMerge="1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핵심 전달 메시지 </a:t>
                      </a:r>
                      <a:endParaRPr lang="en-US" altLang="ko-KR" sz="6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및 확인 필요사항</a:t>
                      </a:r>
                      <a:endParaRPr lang="ko-KR" alt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-108000" algn="ctr" defTabSz="914361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구성원에게 신경 쓰고 잘해주는 것을 넘어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b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육성 차원에서 육성 포인트를 체계적으로 관리하고 피드백 해야 함</a:t>
                      </a:r>
                      <a:endParaRPr lang="en-US" altLang="ko-KR" sz="6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자신감이 생기고 실제로 결과도 만들어내는 선순환이 일어나면서 기대 대비 좋은 성과를 내고 있음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가능성을 열어주고 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Motivation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줘서 육성</a:t>
                      </a:r>
                      <a:endParaRPr lang="en-US" altLang="ko-KR" sz="6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LNG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 전사 전략을 포함해서 다양하게 활용할 수 있을 것이며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CEO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성장하기 위해서는 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Trading</a:t>
                      </a: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해봐야 함</a:t>
                      </a: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-10800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구성원에게 신경 쓰고 잘해주는 것을 넘어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br>
                        <a:rPr lang="en-US" altLang="ko-KR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육성 차원에서 육성 포인트를 체계적으로 관리하고 피드백 해야 함</a:t>
                      </a:r>
                      <a:endParaRPr lang="en-US" altLang="ko-KR" sz="6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68379600"/>
                  </a:ext>
                </a:extLst>
              </a:tr>
            </a:tbl>
          </a:graphicData>
        </a:graphic>
      </p:graphicFrame>
      <p:graphicFrame>
        <p:nvGraphicFramePr>
          <p:cNvPr id="138" name="표 7">
            <a:extLst>
              <a:ext uri="{FF2B5EF4-FFF2-40B4-BE49-F238E27FC236}">
                <a16:creationId xmlns="" xmlns:a16="http://schemas.microsoft.com/office/drawing/2014/main" id="{09C9278D-D5EE-4CDE-AF72-DC6E759A30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6583120"/>
              </p:ext>
            </p:extLst>
          </p:nvPr>
        </p:nvGraphicFramePr>
        <p:xfrm>
          <a:off x="267362" y="5904101"/>
          <a:ext cx="3349049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7519">
                  <a:extLst>
                    <a:ext uri="{9D8B030D-6E8A-4147-A177-3AD203B41FA5}">
                      <a16:colId xmlns="" xmlns:a16="http://schemas.microsoft.com/office/drawing/2014/main" val="1738769564"/>
                    </a:ext>
                  </a:extLst>
                </a:gridCol>
                <a:gridCol w="799836">
                  <a:extLst>
                    <a:ext uri="{9D8B030D-6E8A-4147-A177-3AD203B41FA5}">
                      <a16:colId xmlns="" xmlns:a16="http://schemas.microsoft.com/office/drawing/2014/main" val="1415067950"/>
                    </a:ext>
                  </a:extLst>
                </a:gridCol>
                <a:gridCol w="1691694">
                  <a:extLst>
                    <a:ext uri="{9D8B030D-6E8A-4147-A177-3AD203B41FA5}">
                      <a16:colId xmlns="" xmlns:a16="http://schemas.microsoft.com/office/drawing/2014/main" val="3273996086"/>
                    </a:ext>
                  </a:extLst>
                </a:gridCol>
              </a:tblGrid>
              <a:tr h="150306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CDP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시점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현 포지션 유지 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84179736"/>
                  </a:ext>
                </a:extLst>
              </a:tr>
              <a:tr h="137730">
                <a:tc vMerge="1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endParaRPr lang="en-US" altLang="ko-KR" sz="9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구체적 방향</a:t>
                      </a:r>
                      <a:endParaRPr lang="en-US" altLang="ko-KR" sz="7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000000000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1041062"/>
                  </a:ext>
                </a:extLst>
              </a:tr>
            </a:tbl>
          </a:graphicData>
        </a:graphic>
      </p:graphicFrame>
      <p:graphicFrame>
        <p:nvGraphicFramePr>
          <p:cNvPr id="140" name="표 7">
            <a:extLst>
              <a:ext uri="{FF2B5EF4-FFF2-40B4-BE49-F238E27FC236}">
                <a16:creationId xmlns="" xmlns:a16="http://schemas.microsoft.com/office/drawing/2014/main" id="{79051995-20D6-468B-9901-B5BA1C7478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917415"/>
              </p:ext>
            </p:extLst>
          </p:nvPr>
        </p:nvGraphicFramePr>
        <p:xfrm>
          <a:off x="4401829" y="5896340"/>
          <a:ext cx="2986588" cy="381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64712">
                  <a:extLst>
                    <a:ext uri="{9D8B030D-6E8A-4147-A177-3AD203B41FA5}">
                      <a16:colId xmlns="" xmlns:a16="http://schemas.microsoft.com/office/drawing/2014/main" val="1738769564"/>
                    </a:ext>
                  </a:extLst>
                </a:gridCol>
                <a:gridCol w="1110938">
                  <a:extLst>
                    <a:ext uri="{9D8B030D-6E8A-4147-A177-3AD203B41FA5}">
                      <a16:colId xmlns="" xmlns:a16="http://schemas.microsoft.com/office/drawing/2014/main" val="1415067950"/>
                    </a:ext>
                  </a:extLst>
                </a:gridCol>
                <a:gridCol w="1110938">
                  <a:extLst>
                    <a:ext uri="{9D8B030D-6E8A-4147-A177-3AD203B41FA5}">
                      <a16:colId xmlns="" xmlns:a16="http://schemas.microsoft.com/office/drawing/2014/main" val="3273996086"/>
                    </a:ext>
                  </a:extLst>
                </a:gridCol>
              </a:tblGrid>
              <a:tr h="13773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Successor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84179736"/>
                  </a:ext>
                </a:extLst>
              </a:tr>
              <a:tr h="137730">
                <a:tc vMerge="1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endParaRPr lang="en-US" altLang="ko-KR" sz="9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000</a:t>
                      </a: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000</a:t>
                      </a:r>
                    </a:p>
                  </a:txBody>
                  <a:tcPr marL="45720" marR="4572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1041062"/>
                  </a:ext>
                </a:extLst>
              </a:tr>
            </a:tbl>
          </a:graphicData>
        </a:graphic>
      </p:graphicFrame>
      <p:sp>
        <p:nvSpPr>
          <p:cNvPr id="158" name="타원 157"/>
          <p:cNvSpPr/>
          <p:nvPr/>
        </p:nvSpPr>
        <p:spPr>
          <a:xfrm>
            <a:off x="138501" y="13355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7703863" y="6473709"/>
            <a:ext cx="2130803" cy="297794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587670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012911" y="2745520"/>
            <a:ext cx="39998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latin typeface="+mn-ea"/>
              </a:rPr>
              <a:t>1</a:t>
            </a:r>
            <a:r>
              <a:rPr lang="ko-KR" altLang="en-US" sz="3200" smtClean="0">
                <a:latin typeface="+mn-ea"/>
              </a:rPr>
              <a:t>차 </a:t>
            </a:r>
            <a:r>
              <a:rPr lang="ko-KR" altLang="en-US" sz="3200">
                <a:latin typeface="+mn-ea"/>
              </a:rPr>
              <a:t>평가자</a:t>
            </a:r>
            <a:r>
              <a:rPr lang="en-US" altLang="ko-KR" sz="3200" dirty="0" smtClean="0">
                <a:latin typeface="+mn-ea"/>
              </a:rPr>
              <a:t>/</a:t>
            </a:r>
            <a:r>
              <a:rPr lang="ko-KR" altLang="en-US" sz="3200" smtClean="0">
                <a:latin typeface="+mn-ea"/>
              </a:rPr>
              <a:t>리뷰세션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5811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/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CDP</a:t>
                      </a:r>
                      <a:r>
                        <a:rPr lang="ko-KR" altLang="en-US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희망시기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자기평가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업적▼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역량▼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리뷰완료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리뷰완료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strike="sngStrike" baseline="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strike="sngStrike" baseline="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3658842"/>
              </p:ext>
            </p:extLst>
          </p:nvPr>
        </p:nvGraphicFramePr>
        <p:xfrm>
          <a:off x="7712101" y="855461"/>
          <a:ext cx="2130803" cy="60085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리뷰세션 대상자 설정 박스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리뷰세션 대상자 리스트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buFont typeface="Arial" pitchFamily="34" charset="0"/>
                        <a:buNone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 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경영관리직군만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임원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/PL</a:t>
                      </a:r>
                    </a:p>
                    <a:p>
                      <a:pPr marL="0" indent="0" latinLnBrk="1">
                        <a:buFont typeface="Arial" pitchFamily="34" charset="0"/>
                        <a:buNone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  (PD/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기지장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연구소장 포함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제외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변동방향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유지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하락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변동방향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유지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하락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리뷰세션 완료 버튼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평가대상이 </a:t>
                      </a:r>
                      <a:r>
                        <a:rPr lang="en-US" altLang="ko-KR" sz="800" b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PL,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임원이 경우 </a:t>
                      </a:r>
                      <a:endParaRPr lang="en-US" altLang="ko-KR" sz="800" b="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“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”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활성화 </a:t>
                      </a:r>
                      <a:endParaRPr lang="en-US" altLang="ko-KR" sz="800" b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리뷰세션완료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128537" y="12790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리뷰세션</a:t>
            </a:r>
            <a:endParaRPr lang="en-US" altLang="ko-KR" sz="8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66" name="직사각형 6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7" name="이등변 삼각형 6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68" name="타원 67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2" name="표 71"/>
          <p:cNvGraphicFramePr>
            <a:graphicFrameLocks noGrp="1"/>
          </p:cNvGraphicFramePr>
          <p:nvPr>
            <p:extLst/>
          </p:nvPr>
        </p:nvGraphicFramePr>
        <p:xfrm>
          <a:off x="295850" y="3774247"/>
          <a:ext cx="7250010" cy="16759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3" name="그룹 72"/>
          <p:cNvGrpSpPr/>
          <p:nvPr/>
        </p:nvGrpSpPr>
        <p:grpSpPr>
          <a:xfrm>
            <a:off x="6214816" y="4274565"/>
            <a:ext cx="598031" cy="128901"/>
            <a:chOff x="6686587" y="4344674"/>
            <a:chExt cx="657834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7" name="그룹 76"/>
          <p:cNvGrpSpPr/>
          <p:nvPr/>
        </p:nvGrpSpPr>
        <p:grpSpPr>
          <a:xfrm>
            <a:off x="6214816" y="4560319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214814" y="4853214"/>
            <a:ext cx="598031" cy="128901"/>
            <a:chOff x="6686587" y="4344674"/>
            <a:chExt cx="657834" cy="128901"/>
          </a:xfrm>
        </p:grpSpPr>
        <p:sp>
          <p:nvSpPr>
            <p:cNvPr id="103" name="직사각형 10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4" name="이등변 삼각형 10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5" name="그룹 104"/>
          <p:cNvGrpSpPr/>
          <p:nvPr/>
        </p:nvGrpSpPr>
        <p:grpSpPr>
          <a:xfrm>
            <a:off x="6214812" y="5084774"/>
            <a:ext cx="598031" cy="128901"/>
            <a:chOff x="6686587" y="4344674"/>
            <a:chExt cx="657834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8" name="그룹 107"/>
          <p:cNvGrpSpPr/>
          <p:nvPr/>
        </p:nvGrpSpPr>
        <p:grpSpPr>
          <a:xfrm>
            <a:off x="6214812" y="5275359"/>
            <a:ext cx="598031" cy="128901"/>
            <a:chOff x="6686587" y="4344674"/>
            <a:chExt cx="657834" cy="128901"/>
          </a:xfrm>
        </p:grpSpPr>
        <p:sp>
          <p:nvSpPr>
            <p:cNvPr id="109" name="직사각형 10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8" name="이등변 삼각형 11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9" name="타원 118"/>
          <p:cNvSpPr/>
          <p:nvPr/>
        </p:nvSpPr>
        <p:spPr>
          <a:xfrm>
            <a:off x="6117080" y="41025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0" name="표 119"/>
          <p:cNvGraphicFramePr>
            <a:graphicFrameLocks noGrp="1"/>
          </p:cNvGraphicFramePr>
          <p:nvPr>
            <p:extLst/>
          </p:nvPr>
        </p:nvGraphicFramePr>
        <p:xfrm>
          <a:off x="301830" y="5744596"/>
          <a:ext cx="7250010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21" name="그룹 120"/>
          <p:cNvGrpSpPr/>
          <p:nvPr/>
        </p:nvGrpSpPr>
        <p:grpSpPr>
          <a:xfrm>
            <a:off x="6897921" y="4277291"/>
            <a:ext cx="598031" cy="128901"/>
            <a:chOff x="6686587" y="4344674"/>
            <a:chExt cx="657834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6897921" y="4563045"/>
            <a:ext cx="598031" cy="128901"/>
            <a:chOff x="6686587" y="4344674"/>
            <a:chExt cx="657834" cy="128901"/>
          </a:xfrm>
        </p:grpSpPr>
        <p:sp>
          <p:nvSpPr>
            <p:cNvPr id="127" name="직사각형 12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8" name="이등변 삼각형 12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6897919" y="4855940"/>
            <a:ext cx="598031" cy="128901"/>
            <a:chOff x="6686587" y="4344674"/>
            <a:chExt cx="657834" cy="128901"/>
          </a:xfrm>
        </p:grpSpPr>
        <p:sp>
          <p:nvSpPr>
            <p:cNvPr id="130" name="직사각형 12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6897917" y="5087500"/>
            <a:ext cx="598031" cy="128901"/>
            <a:chOff x="6686587" y="4344674"/>
            <a:chExt cx="657834" cy="128901"/>
          </a:xfrm>
        </p:grpSpPr>
        <p:sp>
          <p:nvSpPr>
            <p:cNvPr id="133" name="직사각형 13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4" name="이등변 삼각형 13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5" name="그룹 134"/>
          <p:cNvGrpSpPr/>
          <p:nvPr/>
        </p:nvGrpSpPr>
        <p:grpSpPr>
          <a:xfrm>
            <a:off x="6897917" y="5278085"/>
            <a:ext cx="598031" cy="128901"/>
            <a:chOff x="6686587" y="4344674"/>
            <a:chExt cx="657834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38" name="타원 137"/>
          <p:cNvSpPr/>
          <p:nvPr/>
        </p:nvSpPr>
        <p:spPr>
          <a:xfrm>
            <a:off x="6789535" y="41134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6214816" y="6200407"/>
            <a:ext cx="598031" cy="128901"/>
            <a:chOff x="6686587" y="4344674"/>
            <a:chExt cx="657834" cy="128901"/>
          </a:xfrm>
        </p:grpSpPr>
        <p:sp>
          <p:nvSpPr>
            <p:cNvPr id="141" name="직사각형 14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3" name="그룹 142"/>
          <p:cNvGrpSpPr/>
          <p:nvPr/>
        </p:nvGrpSpPr>
        <p:grpSpPr>
          <a:xfrm>
            <a:off x="6214816" y="6465133"/>
            <a:ext cx="598031" cy="128901"/>
            <a:chOff x="6686587" y="4344674"/>
            <a:chExt cx="657834" cy="128901"/>
          </a:xfrm>
        </p:grpSpPr>
        <p:sp>
          <p:nvSpPr>
            <p:cNvPr id="144" name="직사각형 14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6902677" y="6204523"/>
            <a:ext cx="598031" cy="128901"/>
            <a:chOff x="6686587" y="4344674"/>
            <a:chExt cx="657834" cy="128901"/>
          </a:xfrm>
        </p:grpSpPr>
        <p:sp>
          <p:nvSpPr>
            <p:cNvPr id="151" name="직사각형 15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2" name="이등변 삼각형 15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3" name="그룹 152"/>
          <p:cNvGrpSpPr/>
          <p:nvPr/>
        </p:nvGrpSpPr>
        <p:grpSpPr>
          <a:xfrm>
            <a:off x="6902677" y="6469249"/>
            <a:ext cx="598031" cy="128901"/>
            <a:chOff x="6686587" y="4344674"/>
            <a:chExt cx="657834" cy="128901"/>
          </a:xfrm>
        </p:grpSpPr>
        <p:sp>
          <p:nvSpPr>
            <p:cNvPr id="156" name="직사각형 15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7" name="이등변 삼각형 15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58" name="타원 157"/>
          <p:cNvSpPr/>
          <p:nvPr/>
        </p:nvSpPr>
        <p:spPr>
          <a:xfrm>
            <a:off x="6782233" y="60848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6109879" y="60883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35888" y="1059564"/>
            <a:ext cx="99941" cy="8357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2688" y="1001898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리뷰세션</a:t>
            </a:r>
          </a:p>
        </p:txBody>
      </p:sp>
      <p:sp>
        <p:nvSpPr>
          <p:cNvPr id="97" name="타원 96"/>
          <p:cNvSpPr/>
          <p:nvPr/>
        </p:nvSpPr>
        <p:spPr>
          <a:xfrm>
            <a:off x="40729" y="9695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58565" y="21638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6511598" y="22319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2" name="타원 101"/>
          <p:cNvSpPr/>
          <p:nvPr/>
        </p:nvSpPr>
        <p:spPr>
          <a:xfrm>
            <a:off x="7431442" y="16390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163541" y="991427"/>
            <a:ext cx="2535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√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00" name="모서리가 둥근 직사각형 99"/>
          <p:cNvSpPr/>
          <p:nvPr/>
        </p:nvSpPr>
        <p:spPr>
          <a:xfrm>
            <a:off x="4555034" y="233356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4432477" y="2263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7" name="직사각형 116"/>
          <p:cNvSpPr/>
          <p:nvPr/>
        </p:nvSpPr>
        <p:spPr>
          <a:xfrm>
            <a:off x="7703863" y="6473709"/>
            <a:ext cx="2130803" cy="297794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799959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" name="표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6150026"/>
              </p:ext>
            </p:extLst>
          </p:nvPr>
        </p:nvGraphicFramePr>
        <p:xfrm>
          <a:off x="265487" y="1614680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CDP</a:t>
                      </a:r>
                      <a:r>
                        <a:rPr lang="ko-KR" altLang="en-US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희망시기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자기평가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업적▼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역량▼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리뷰완료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리뷰완료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strike="sngStrike" baseline="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strike="sngStrike" baseline="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사항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세션결과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(Opt)</a:t>
                      </a: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73464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77221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15294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03" name="그룹 102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104" name="그림 10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5" name="직사각형 104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6" name="그림 10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7" name="직선 연결선 106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0" name="그림 1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87" y="926210"/>
            <a:ext cx="7499716" cy="372256"/>
          </a:xfrm>
          <a:prstGeom prst="rect">
            <a:avLst/>
          </a:prstGeom>
        </p:spPr>
      </p:pic>
      <p:sp>
        <p:nvSpPr>
          <p:cNvPr id="111" name="TextBox 110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112" name="TextBox 111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13" name="직선 연결선 112"/>
          <p:cNvCxnSpPr/>
          <p:nvPr/>
        </p:nvCxnSpPr>
        <p:spPr>
          <a:xfrm flipV="1">
            <a:off x="1742384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235888" y="1382038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6" name="TextBox 65"/>
          <p:cNvSpPr txBox="1"/>
          <p:nvPr/>
        </p:nvSpPr>
        <p:spPr>
          <a:xfrm flipH="1" flipV="1">
            <a:off x="7440633" y="224308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2279384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/>
          </p:nvPr>
        </p:nvGraphicFramePr>
        <p:xfrm>
          <a:off x="396232" y="2477747"/>
          <a:ext cx="7029932" cy="21880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1965"/>
                <a:gridCol w="5837967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TDS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700" b="1" i="0" u="none" strike="noStrike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결과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442912" y="2232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1665550" y="2893085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1665550" y="3343420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1665550" y="3793755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1471826" y="27999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1479446" y="32723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1479446" y="36990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80" name="표 79"/>
          <p:cNvGraphicFramePr>
            <a:graphicFrameLocks noGrp="1"/>
          </p:cNvGraphicFramePr>
          <p:nvPr>
            <p:extLst/>
          </p:nvPr>
        </p:nvGraphicFramePr>
        <p:xfrm>
          <a:off x="412708" y="4962495"/>
          <a:ext cx="7017824" cy="1086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884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1" name="타원 80"/>
          <p:cNvSpPr/>
          <p:nvPr/>
        </p:nvSpPr>
        <p:spPr>
          <a:xfrm>
            <a:off x="779980" y="559466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1665550" y="559877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526408" y="5602893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3403740" y="560701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307468" y="48514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6" name="모서리가 둥근 직사각형 85"/>
          <p:cNvSpPr/>
          <p:nvPr/>
        </p:nvSpPr>
        <p:spPr>
          <a:xfrm>
            <a:off x="3963821" y="5569941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7" name="모서리가 둥근 직사각형 86"/>
          <p:cNvSpPr/>
          <p:nvPr/>
        </p:nvSpPr>
        <p:spPr>
          <a:xfrm>
            <a:off x="5617924" y="5565820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8" name="모서리가 둥근 직사각형 87"/>
          <p:cNvSpPr/>
          <p:nvPr/>
        </p:nvSpPr>
        <p:spPr>
          <a:xfrm>
            <a:off x="3973316" y="5822905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627419" y="5818784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sp>
        <p:nvSpPr>
          <p:cNvPr id="38" name="모서리가 둥근 직사각형 37"/>
          <p:cNvSpPr/>
          <p:nvPr/>
        </p:nvSpPr>
        <p:spPr>
          <a:xfrm>
            <a:off x="1651826" y="4237665"/>
            <a:ext cx="568323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1483646" y="41304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1" name="직사각형 40"/>
          <p:cNvSpPr/>
          <p:nvPr/>
        </p:nvSpPr>
        <p:spPr>
          <a:xfrm>
            <a:off x="235888" y="1281989"/>
            <a:ext cx="99941" cy="8357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352688" y="122432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리뷰세션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63541" y="1213852"/>
            <a:ext cx="2535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√</a:t>
            </a:r>
            <a:endParaRPr lang="ko-KR" altLang="en-US" sz="800" b="1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3517893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/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CDP</a:t>
                      </a:r>
                      <a:r>
                        <a:rPr lang="ko-KR" altLang="en-US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희망시기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자기평가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업적▼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역량▼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리뷰완료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리뷰완료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strike="sngStrike" baseline="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strike="sngStrike" baseline="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3" name="타원 62"/>
          <p:cNvSpPr/>
          <p:nvPr/>
        </p:nvSpPr>
        <p:spPr>
          <a:xfrm>
            <a:off x="7407635" y="15949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2839769"/>
              </p:ext>
            </p:extLst>
          </p:nvPr>
        </p:nvGraphicFramePr>
        <p:xfrm>
          <a:off x="7712101" y="855461"/>
          <a:ext cx="2130803" cy="339949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평가결과가 없을 경우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전년도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3</a:t>
                      </a:r>
                      <a:r>
                        <a:rPr lang="en-US" altLang="ko-KR" sz="800" b="0" baseline="30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st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지난 평가결과가 없을 경우 변동방향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buFont typeface="Arial" pitchFamily="34" charset="0"/>
                        <a:buNone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disable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처리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평가대상이 </a:t>
                      </a:r>
                      <a:r>
                        <a:rPr lang="en-US" altLang="ko-KR" sz="800" b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PL,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임원이 경우 </a:t>
                      </a:r>
                      <a:endParaRPr lang="en-US" altLang="ko-KR" sz="800" b="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“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”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활성화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리뷰세션완료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66" name="직사각형 6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7" name="이등변 삼각형 6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68" name="타원 67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2" name="표 71"/>
          <p:cNvGraphicFramePr>
            <a:graphicFrameLocks noGrp="1"/>
          </p:cNvGraphicFramePr>
          <p:nvPr>
            <p:extLst/>
          </p:nvPr>
        </p:nvGraphicFramePr>
        <p:xfrm>
          <a:off x="295850" y="3774247"/>
          <a:ext cx="7250010" cy="16759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2187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7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35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2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3" name="그룹 72"/>
          <p:cNvGrpSpPr/>
          <p:nvPr/>
        </p:nvGrpSpPr>
        <p:grpSpPr>
          <a:xfrm>
            <a:off x="6214816" y="4274565"/>
            <a:ext cx="598031" cy="128901"/>
            <a:chOff x="6686587" y="4344674"/>
            <a:chExt cx="657834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7" name="그룹 76"/>
          <p:cNvGrpSpPr/>
          <p:nvPr/>
        </p:nvGrpSpPr>
        <p:grpSpPr>
          <a:xfrm>
            <a:off x="6214816" y="4560319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214814" y="4853214"/>
            <a:ext cx="598031" cy="128901"/>
            <a:chOff x="6686587" y="4344674"/>
            <a:chExt cx="657834" cy="128901"/>
          </a:xfrm>
        </p:grpSpPr>
        <p:sp>
          <p:nvSpPr>
            <p:cNvPr id="103" name="직사각형 10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4" name="이등변 삼각형 10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5" name="그룹 104"/>
          <p:cNvGrpSpPr/>
          <p:nvPr/>
        </p:nvGrpSpPr>
        <p:grpSpPr>
          <a:xfrm>
            <a:off x="6214812" y="5084774"/>
            <a:ext cx="598031" cy="128901"/>
            <a:chOff x="6686587" y="4344674"/>
            <a:chExt cx="657834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8" name="그룹 107"/>
          <p:cNvGrpSpPr/>
          <p:nvPr/>
        </p:nvGrpSpPr>
        <p:grpSpPr>
          <a:xfrm>
            <a:off x="6214812" y="5275359"/>
            <a:ext cx="598031" cy="128901"/>
            <a:chOff x="6686587" y="4344674"/>
            <a:chExt cx="657834" cy="128901"/>
          </a:xfrm>
        </p:grpSpPr>
        <p:sp>
          <p:nvSpPr>
            <p:cNvPr id="109" name="직사각형 10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8" name="이등변 삼각형 11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9" name="타원 118"/>
          <p:cNvSpPr/>
          <p:nvPr/>
        </p:nvSpPr>
        <p:spPr>
          <a:xfrm>
            <a:off x="5563390" y="41702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0" name="표 119"/>
          <p:cNvGraphicFramePr>
            <a:graphicFrameLocks noGrp="1"/>
          </p:cNvGraphicFramePr>
          <p:nvPr>
            <p:extLst/>
          </p:nvPr>
        </p:nvGraphicFramePr>
        <p:xfrm>
          <a:off x="301830" y="5744596"/>
          <a:ext cx="7250010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85350"/>
                <a:gridCol w="4255362"/>
                <a:gridCol w="536990"/>
                <a:gridCol w="686154"/>
                <a:gridCol w="686154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지난평가결과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변동방향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21" name="그룹 120"/>
          <p:cNvGrpSpPr/>
          <p:nvPr/>
        </p:nvGrpSpPr>
        <p:grpSpPr>
          <a:xfrm>
            <a:off x="6897921" y="4277291"/>
            <a:ext cx="598031" cy="128901"/>
            <a:chOff x="6686587" y="4344674"/>
            <a:chExt cx="657834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6897921" y="4563045"/>
            <a:ext cx="598031" cy="128901"/>
            <a:chOff x="6686587" y="4344674"/>
            <a:chExt cx="657834" cy="128901"/>
          </a:xfrm>
        </p:grpSpPr>
        <p:sp>
          <p:nvSpPr>
            <p:cNvPr id="127" name="직사각형 12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8" name="이등변 삼각형 12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6897919" y="4855940"/>
            <a:ext cx="598031" cy="128901"/>
            <a:chOff x="6686587" y="4344674"/>
            <a:chExt cx="657834" cy="128901"/>
          </a:xfrm>
        </p:grpSpPr>
        <p:sp>
          <p:nvSpPr>
            <p:cNvPr id="130" name="직사각형 12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6897917" y="5087500"/>
            <a:ext cx="598031" cy="128901"/>
            <a:chOff x="6686587" y="4344674"/>
            <a:chExt cx="657834" cy="128901"/>
          </a:xfrm>
        </p:grpSpPr>
        <p:sp>
          <p:nvSpPr>
            <p:cNvPr id="133" name="직사각형 13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4" name="이등변 삼각형 13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5" name="그룹 134"/>
          <p:cNvGrpSpPr/>
          <p:nvPr/>
        </p:nvGrpSpPr>
        <p:grpSpPr>
          <a:xfrm>
            <a:off x="6897917" y="5278085"/>
            <a:ext cx="598031" cy="128901"/>
            <a:chOff x="6686587" y="4344674"/>
            <a:chExt cx="657834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6214816" y="6200407"/>
            <a:ext cx="598031" cy="128901"/>
            <a:chOff x="6686587" y="4344674"/>
            <a:chExt cx="657834" cy="128901"/>
          </a:xfrm>
        </p:grpSpPr>
        <p:sp>
          <p:nvSpPr>
            <p:cNvPr id="141" name="직사각형 14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3" name="그룹 142"/>
          <p:cNvGrpSpPr/>
          <p:nvPr/>
        </p:nvGrpSpPr>
        <p:grpSpPr>
          <a:xfrm>
            <a:off x="6214816" y="6465133"/>
            <a:ext cx="598031" cy="128901"/>
            <a:chOff x="6686587" y="4344674"/>
            <a:chExt cx="657834" cy="128901"/>
          </a:xfrm>
        </p:grpSpPr>
        <p:sp>
          <p:nvSpPr>
            <p:cNvPr id="144" name="직사각형 14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6902677" y="6204523"/>
            <a:ext cx="598031" cy="128901"/>
            <a:chOff x="6686587" y="4344674"/>
            <a:chExt cx="657834" cy="128901"/>
          </a:xfrm>
        </p:grpSpPr>
        <p:sp>
          <p:nvSpPr>
            <p:cNvPr id="151" name="직사각형 15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2" name="이등변 삼각형 15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3" name="그룹 152"/>
          <p:cNvGrpSpPr/>
          <p:nvPr/>
        </p:nvGrpSpPr>
        <p:grpSpPr>
          <a:xfrm>
            <a:off x="6902677" y="6469249"/>
            <a:ext cx="598031" cy="128901"/>
            <a:chOff x="6686587" y="4344674"/>
            <a:chExt cx="657834" cy="128901"/>
          </a:xfrm>
        </p:grpSpPr>
        <p:sp>
          <p:nvSpPr>
            <p:cNvPr id="156" name="직사각형 15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7" name="이등변 삼각형 15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3175" cap="flat" cmpd="sng" algn="ctr">
              <a:solidFill>
                <a:schemeClr val="bg1">
                  <a:lumMod val="85000"/>
                </a:schemeClr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59" name="타원 158"/>
          <p:cNvSpPr/>
          <p:nvPr/>
        </p:nvSpPr>
        <p:spPr>
          <a:xfrm>
            <a:off x="6785196" y="41443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1" name="직사각형 90"/>
          <p:cNvSpPr/>
          <p:nvPr/>
        </p:nvSpPr>
        <p:spPr>
          <a:xfrm>
            <a:off x="235888" y="1059564"/>
            <a:ext cx="99941" cy="8357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352688" y="1001898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smtClean="0">
                <a:latin typeface="+mn-ea"/>
              </a:rPr>
              <a:t>리뷰세션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3541" y="991427"/>
            <a:ext cx="2535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√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4555034" y="233356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4432477" y="2263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9" name="직사각형 98"/>
          <p:cNvSpPr/>
          <p:nvPr/>
        </p:nvSpPr>
        <p:spPr>
          <a:xfrm>
            <a:off x="7703863" y="6473709"/>
            <a:ext cx="2130803" cy="297794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021118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/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CDP</a:t>
                      </a:r>
                      <a:r>
                        <a:rPr lang="ko-KR" altLang="en-US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희망시기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자기평가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업적▼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역량▼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리뷰완료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세션완료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strike="sngStrike" baseline="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sngStrike" baseline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strike="sngStrike" baseline="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trike="sngStrike" baseline="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strike="sngStrike" baseline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1570772"/>
              </p:ext>
            </p:extLst>
          </p:nvPr>
        </p:nvGraphicFramePr>
        <p:xfrm>
          <a:off x="7712101" y="855461"/>
          <a:ext cx="2130803" cy="322880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리뷰세션 대상자 설정 박스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리뷰세션 대상자 리스트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buFont typeface="Arial" pitchFamily="34" charset="0"/>
                        <a:buNone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 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경영관리직군만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임원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/PL</a:t>
                      </a:r>
                    </a:p>
                    <a:p>
                      <a:pPr marL="0" indent="0" latinLnBrk="1">
                        <a:buFont typeface="Arial" pitchFamily="34" charset="0"/>
                        <a:buNone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  (PD/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기지장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연구소장 포함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r>
                        <a:rPr kumimoji="1" lang="ko-KR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제외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128537" y="12790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1</a:t>
            </a:r>
            <a:r>
              <a:rPr lang="en-US" altLang="ko-KR" sz="800" b="1" baseline="30000" dirty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sp>
        <p:nvSpPr>
          <p:cNvPr id="2" name="직사각형 1"/>
          <p:cNvSpPr/>
          <p:nvPr/>
        </p:nvSpPr>
        <p:spPr>
          <a:xfrm>
            <a:off x="235888" y="1059564"/>
            <a:ext cx="99941" cy="8357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2688" y="1001898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smtClean="0">
                <a:latin typeface="+mn-ea"/>
              </a:rPr>
              <a:t>리뷰세션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97" name="타원 96"/>
          <p:cNvSpPr/>
          <p:nvPr/>
        </p:nvSpPr>
        <p:spPr>
          <a:xfrm>
            <a:off x="40729" y="9695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2" name="타원 101"/>
          <p:cNvSpPr/>
          <p:nvPr/>
        </p:nvSpPr>
        <p:spPr>
          <a:xfrm>
            <a:off x="7451039" y="16120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163541" y="991427"/>
            <a:ext cx="2535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√</a:t>
            </a:r>
            <a:endParaRPr lang="ko-KR" altLang="en-US" sz="800" b="1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673736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1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69" name="TextBox 68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09420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012911" y="2745520"/>
            <a:ext cx="39998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2</a:t>
            </a:r>
            <a:r>
              <a:rPr lang="ko-KR" altLang="en-US" sz="3200" smtClean="0">
                <a:latin typeface="+mn-ea"/>
              </a:rPr>
              <a:t>차 </a:t>
            </a:r>
            <a:r>
              <a:rPr lang="ko-KR" altLang="en-US" sz="3200">
                <a:latin typeface="+mn-ea"/>
              </a:rPr>
              <a:t>평가자</a:t>
            </a:r>
            <a:r>
              <a:rPr lang="en-US" altLang="ko-KR" sz="3200" dirty="0">
                <a:latin typeface="+mn-ea"/>
              </a:rPr>
              <a:t>/</a:t>
            </a:r>
            <a:r>
              <a:rPr lang="ko-KR" altLang="en-US" sz="3200">
                <a:latin typeface="+mn-ea"/>
              </a:rPr>
              <a:t>역량평가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876457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6" name="직사각형 4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53" name="직사각형 52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7" name="직선 연결선 5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34" name="TextBox 3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37293783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4439590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2375068"/>
              </p:ext>
            </p:extLst>
          </p:nvPr>
        </p:nvGraphicFramePr>
        <p:xfrm>
          <a:off x="7712101" y="855461"/>
          <a:ext cx="2130803" cy="459431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평가대상이 </a:t>
                      </a:r>
                      <a:r>
                        <a:rPr lang="en-US" altLang="ko-KR" sz="800" b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PL,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임원이 경우 </a:t>
                      </a:r>
                      <a:endParaRPr lang="en-US" altLang="ko-KR" sz="800" b="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“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”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280775" y="18191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135426" y="23417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직사각형 61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64" name="직선 연결선 63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6" name="Picture 2" descr="작성중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TextBox 66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170789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9" name="TextBox 138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20087" y="553088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42" name="표 1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0292896"/>
              </p:ext>
            </p:extLst>
          </p:nvPr>
        </p:nvGraphicFramePr>
        <p:xfrm>
          <a:off x="304088" y="3782488"/>
          <a:ext cx="7250008" cy="167085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08149"/>
                <a:gridCol w="4344752"/>
                <a:gridCol w="548270"/>
                <a:gridCol w="548270"/>
                <a:gridCol w="700567"/>
              </a:tblGrid>
              <a:tr h="21803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035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2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50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50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50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6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6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6896328" y="4273420"/>
            <a:ext cx="617123" cy="128901"/>
            <a:chOff x="6686587" y="4344674"/>
            <a:chExt cx="657834" cy="128901"/>
          </a:xfrm>
        </p:grpSpPr>
        <p:sp>
          <p:nvSpPr>
            <p:cNvPr id="144" name="직사각형 14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6896328" y="4559174"/>
            <a:ext cx="617123" cy="128901"/>
            <a:chOff x="6686587" y="4344674"/>
            <a:chExt cx="657834" cy="128901"/>
          </a:xfrm>
        </p:grpSpPr>
        <p:sp>
          <p:nvSpPr>
            <p:cNvPr id="147" name="직사각형 14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8" name="이등변 삼각형 14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6896326" y="4852069"/>
            <a:ext cx="617123" cy="128901"/>
            <a:chOff x="6686587" y="4344674"/>
            <a:chExt cx="657834" cy="128901"/>
          </a:xfrm>
        </p:grpSpPr>
        <p:sp>
          <p:nvSpPr>
            <p:cNvPr id="150" name="직사각형 14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1" name="이등변 삼각형 15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2" name="그룹 151"/>
          <p:cNvGrpSpPr/>
          <p:nvPr/>
        </p:nvGrpSpPr>
        <p:grpSpPr>
          <a:xfrm>
            <a:off x="6896324" y="5083629"/>
            <a:ext cx="617123" cy="128901"/>
            <a:chOff x="6686587" y="4344674"/>
            <a:chExt cx="657834" cy="128901"/>
          </a:xfrm>
        </p:grpSpPr>
        <p:sp>
          <p:nvSpPr>
            <p:cNvPr id="153" name="직사각형 15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6" name="이등변 삼각형 15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7" name="그룹 156"/>
          <p:cNvGrpSpPr/>
          <p:nvPr/>
        </p:nvGrpSpPr>
        <p:grpSpPr>
          <a:xfrm>
            <a:off x="6896324" y="5282452"/>
            <a:ext cx="617123" cy="128901"/>
            <a:chOff x="6686587" y="4344674"/>
            <a:chExt cx="657834" cy="128901"/>
          </a:xfrm>
        </p:grpSpPr>
        <p:sp>
          <p:nvSpPr>
            <p:cNvPr id="158" name="직사각형 15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9" name="이등변 삼각형 15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61" name="타원 160"/>
          <p:cNvSpPr/>
          <p:nvPr/>
        </p:nvSpPr>
        <p:spPr>
          <a:xfrm>
            <a:off x="6750681" y="4078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62" name="표 1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2849158"/>
              </p:ext>
            </p:extLst>
          </p:nvPr>
        </p:nvGraphicFramePr>
        <p:xfrm>
          <a:off x="301830" y="5744596"/>
          <a:ext cx="7250008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08149"/>
                <a:gridCol w="4344752"/>
                <a:gridCol w="548270"/>
                <a:gridCol w="548270"/>
                <a:gridCol w="700567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2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64" name="그룹 163"/>
          <p:cNvGrpSpPr/>
          <p:nvPr/>
        </p:nvGrpSpPr>
        <p:grpSpPr>
          <a:xfrm>
            <a:off x="6896324" y="6210815"/>
            <a:ext cx="614870" cy="128901"/>
            <a:chOff x="6686587" y="4344674"/>
            <a:chExt cx="657834" cy="128901"/>
          </a:xfrm>
        </p:grpSpPr>
        <p:sp>
          <p:nvSpPr>
            <p:cNvPr id="165" name="직사각형 16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7" name="이등변 삼각형 16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68" name="그룹 167"/>
          <p:cNvGrpSpPr/>
          <p:nvPr/>
        </p:nvGrpSpPr>
        <p:grpSpPr>
          <a:xfrm>
            <a:off x="6896324" y="6473709"/>
            <a:ext cx="614870" cy="128901"/>
            <a:chOff x="6686587" y="4344674"/>
            <a:chExt cx="657834" cy="128901"/>
          </a:xfrm>
        </p:grpSpPr>
        <p:sp>
          <p:nvSpPr>
            <p:cNvPr id="169" name="직사각형 16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3" name="이등변 삼각형 17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74" name="타원 173"/>
          <p:cNvSpPr/>
          <p:nvPr/>
        </p:nvSpPr>
        <p:spPr>
          <a:xfrm>
            <a:off x="6716329" y="60848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sp>
        <p:nvSpPr>
          <p:cNvPr id="73" name="모서리가 둥근 직사각형 72"/>
          <p:cNvSpPr/>
          <p:nvPr/>
        </p:nvSpPr>
        <p:spPr>
          <a:xfrm>
            <a:off x="3797152" y="233356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3674595" y="2263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7703863" y="6473709"/>
            <a:ext cx="2130803" cy="297794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561320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0398781"/>
              </p:ext>
            </p:extLst>
          </p:nvPr>
        </p:nvGraphicFramePr>
        <p:xfrm>
          <a:off x="265490" y="1573491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73464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77221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396530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87" name="그룹 86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88" name="그림 8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9" name="직사각형 8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0" name="그림 8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91" name="직선 연결선 90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3" name="직선 연결선 92"/>
          <p:cNvCxnSpPr/>
          <p:nvPr/>
        </p:nvCxnSpPr>
        <p:spPr>
          <a:xfrm flipV="1">
            <a:off x="2763879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4" name="그림 9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87" y="926210"/>
            <a:ext cx="7499716" cy="372256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235888" y="1382038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1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1006379"/>
              </p:ext>
            </p:extLst>
          </p:nvPr>
        </p:nvGraphicFramePr>
        <p:xfrm>
          <a:off x="7712101" y="856078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사항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평가등급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의견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7" name="TextBox 116"/>
          <p:cNvSpPr txBox="1"/>
          <p:nvPr/>
        </p:nvSpPr>
        <p:spPr>
          <a:xfrm flipH="1" flipV="1">
            <a:off x="7440633" y="2440801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55443" y="2514988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19" name="표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2658991"/>
              </p:ext>
            </p:extLst>
          </p:nvPr>
        </p:nvGraphicFramePr>
        <p:xfrm>
          <a:off x="335272" y="2740265"/>
          <a:ext cx="7057869" cy="271804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9738"/>
                <a:gridCol w="1977841"/>
                <a:gridCol w="224868"/>
                <a:gridCol w="2202711"/>
                <a:gridCol w="2202711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자기평가의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개선된 사항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9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</a:t>
                      </a:r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381952" y="24685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5231776" y="3157816"/>
            <a:ext cx="2106640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2" name="모서리가 둥근 직사각형 121"/>
          <p:cNvSpPr/>
          <p:nvPr/>
        </p:nvSpPr>
        <p:spPr>
          <a:xfrm>
            <a:off x="5231776" y="3608151"/>
            <a:ext cx="2106640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5231776" y="4058486"/>
            <a:ext cx="2106640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4" name="타원 123"/>
          <p:cNvSpPr/>
          <p:nvPr/>
        </p:nvSpPr>
        <p:spPr>
          <a:xfrm>
            <a:off x="5090327" y="30316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타원 124"/>
          <p:cNvSpPr/>
          <p:nvPr/>
        </p:nvSpPr>
        <p:spPr>
          <a:xfrm>
            <a:off x="5097947" y="3504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6" name="타원 125"/>
          <p:cNvSpPr/>
          <p:nvPr/>
        </p:nvSpPr>
        <p:spPr>
          <a:xfrm>
            <a:off x="5097947" y="39308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7" name="그룹 136"/>
          <p:cNvGrpSpPr/>
          <p:nvPr/>
        </p:nvGrpSpPr>
        <p:grpSpPr>
          <a:xfrm>
            <a:off x="5231775" y="4874983"/>
            <a:ext cx="1634084" cy="128901"/>
            <a:chOff x="6746789" y="4344674"/>
            <a:chExt cx="693012" cy="128901"/>
          </a:xfrm>
        </p:grpSpPr>
        <p:sp>
          <p:nvSpPr>
            <p:cNvPr id="138" name="직사각형 13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9" name="이등변 삼각형 138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40" name="모서리가 둥근 직사각형 139"/>
          <p:cNvSpPr/>
          <p:nvPr/>
        </p:nvSpPr>
        <p:spPr>
          <a:xfrm>
            <a:off x="5230237" y="5096057"/>
            <a:ext cx="2126908" cy="333664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5136480" y="47514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5148834" y="50356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350946882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4488928"/>
              </p:ext>
            </p:extLst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9" name="그룹 28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1" name="직사각형 30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8" name="그림 3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9" name="직선 연결선 38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1" name="직선 연결선 4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모서리가 둥근 직사각형 41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4299788"/>
              </p:ext>
            </p:extLst>
          </p:nvPr>
        </p:nvGraphicFramePr>
        <p:xfrm>
          <a:off x="386470" y="2612709"/>
          <a:ext cx="7102066" cy="206817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08359"/>
                <a:gridCol w="4787203"/>
                <a:gridCol w="461387"/>
                <a:gridCol w="445117"/>
              </a:tblGrid>
              <a:tr h="30135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49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48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48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48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627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627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627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324865" y="2502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59886" y="213556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12286" y="237034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2286" y="4906870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0926745"/>
              </p:ext>
            </p:extLst>
          </p:nvPr>
        </p:nvGraphicFramePr>
        <p:xfrm>
          <a:off x="386470" y="5088896"/>
          <a:ext cx="7102066" cy="136699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86224"/>
                <a:gridCol w="4984625"/>
                <a:gridCol w="449357"/>
                <a:gridCol w="48186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0" name="타원 49"/>
          <p:cNvSpPr/>
          <p:nvPr/>
        </p:nvSpPr>
        <p:spPr>
          <a:xfrm>
            <a:off x="306923" y="4990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065402" y="83889"/>
            <a:ext cx="210346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r>
              <a:rPr lang="en-US" altLang="ko-KR" sz="800" dirty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이전결과 조회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115628957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970260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8520748"/>
              </p:ext>
            </p:extLst>
          </p:nvPr>
        </p:nvGraphicFramePr>
        <p:xfrm>
          <a:off x="7709483" y="864986"/>
          <a:ext cx="2130803" cy="40457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진단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6" name="TextBox 25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8" name="그룹 27"/>
          <p:cNvGrpSpPr/>
          <p:nvPr/>
        </p:nvGrpSpPr>
        <p:grpSpPr>
          <a:xfrm>
            <a:off x="67979" y="572639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39" name="TextBox 38"/>
          <p:cNvSpPr txBox="1"/>
          <p:nvPr/>
        </p:nvSpPr>
        <p:spPr>
          <a:xfrm>
            <a:off x="1127205" y="654500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63879" y="858453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16403" y="1084900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7" name="표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7390059"/>
              </p:ext>
            </p:extLst>
          </p:nvPr>
        </p:nvGraphicFramePr>
        <p:xfrm>
          <a:off x="396232" y="1287898"/>
          <a:ext cx="6968395" cy="173133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684793"/>
                <a:gridCol w="2715871"/>
                <a:gridCol w="2567731"/>
              </a:tblGrid>
              <a:tr h="161962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7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1" name="타원 40"/>
          <p:cNvSpPr/>
          <p:nvPr/>
        </p:nvSpPr>
        <p:spPr>
          <a:xfrm>
            <a:off x="313652" y="11984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065402" y="83889"/>
            <a:ext cx="210346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r>
              <a:rPr lang="en-US" altLang="ko-KR" sz="800" dirty="0"/>
              <a:t>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이전결과 조회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380429000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868131" y="2745520"/>
            <a:ext cx="41841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latin typeface="+mn-ea"/>
              </a:rPr>
              <a:t>최종 평가자</a:t>
            </a:r>
            <a:r>
              <a:rPr lang="en-US" altLang="ko-KR" sz="3200" dirty="0">
                <a:latin typeface="+mn-ea"/>
              </a:rPr>
              <a:t>/</a:t>
            </a:r>
            <a:r>
              <a:rPr lang="ko-KR" altLang="en-US" sz="3200">
                <a:latin typeface="+mn-ea"/>
              </a:rPr>
              <a:t>역량평가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49861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6" name="직사각형 4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53" name="직사각형 52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7" name="직선 연결선 5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34" name="TextBox 33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326836735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913144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35865"/>
              </p:ext>
            </p:extLst>
          </p:nvPr>
        </p:nvGraphicFramePr>
        <p:xfrm>
          <a:off x="7712101" y="855461"/>
          <a:ext cx="2130803" cy="32775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평가대상이 </a:t>
                      </a:r>
                      <a:r>
                        <a:rPr lang="en-US" altLang="ko-KR" sz="800" b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PL,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임원이 경우 </a:t>
                      </a:r>
                      <a:endParaRPr lang="en-US" altLang="ko-KR" sz="800" b="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“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TDS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</a:t>
                      </a:r>
                      <a:r>
                        <a:rPr lang="en-US" altLang="ko-KR" sz="800" b="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”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7012295" y="18191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5"/>
            <a:ext cx="7469841" cy="4409497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5773020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2809162"/>
              </p:ext>
            </p:extLst>
          </p:nvPr>
        </p:nvGraphicFramePr>
        <p:xfrm>
          <a:off x="301828" y="3829887"/>
          <a:ext cx="7124335" cy="138020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14146"/>
                <a:gridCol w="4364353"/>
                <a:gridCol w="566932"/>
                <a:gridCol w="539452"/>
                <a:gridCol w="539452"/>
              </a:tblGrid>
              <a:tr h="195088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TDS(3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508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189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189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189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3" name="TextBox 102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26" name="표 1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0624047"/>
              </p:ext>
            </p:extLst>
          </p:nvPr>
        </p:nvGraphicFramePr>
        <p:xfrm>
          <a:off x="304087" y="5537223"/>
          <a:ext cx="7124335" cy="107933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14146"/>
                <a:gridCol w="4364353"/>
                <a:gridCol w="566932"/>
                <a:gridCol w="539452"/>
                <a:gridCol w="53945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TDS(3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6" name="TextBox 145"/>
          <p:cNvSpPr txBox="1"/>
          <p:nvPr/>
        </p:nvSpPr>
        <p:spPr>
          <a:xfrm>
            <a:off x="420087" y="528704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  <p:sp>
        <p:nvSpPr>
          <p:cNvPr id="42" name="모서리가 둥근 직사각형 41"/>
          <p:cNvSpPr/>
          <p:nvPr/>
        </p:nvSpPr>
        <p:spPr>
          <a:xfrm>
            <a:off x="3805387" y="233356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이전</a:t>
            </a:r>
            <a:r>
              <a:rPr kumimoji="0" lang="en-US" altLang="ko-KR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TDS </a:t>
            </a: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결과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3682830" y="2263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직사각형 43"/>
          <p:cNvSpPr/>
          <p:nvPr/>
        </p:nvSpPr>
        <p:spPr>
          <a:xfrm>
            <a:off x="7703863" y="6473709"/>
            <a:ext cx="2130803" cy="297794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570835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8834970"/>
              </p:ext>
            </p:extLst>
          </p:nvPr>
        </p:nvGraphicFramePr>
        <p:xfrm>
          <a:off x="265490" y="1581728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8125261"/>
              </p:ext>
            </p:extLst>
          </p:nvPr>
        </p:nvGraphicFramePr>
        <p:xfrm>
          <a:off x="7712101" y="855461"/>
          <a:ext cx="2130803" cy="32775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평가등급 선택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진단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81701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85458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404767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평가자</a:t>
            </a:r>
            <a:endParaRPr lang="en-US" altLang="ko-KR" sz="900" dirty="0" smtClean="0"/>
          </a:p>
        </p:txBody>
      </p:sp>
      <p:grpSp>
        <p:nvGrpSpPr>
          <p:cNvPr id="103" name="그룹 102"/>
          <p:cNvGrpSpPr/>
          <p:nvPr/>
        </p:nvGrpSpPr>
        <p:grpSpPr>
          <a:xfrm>
            <a:off x="67979" y="580877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1" name="그림 11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2" name="직선 연결선 111"/>
          <p:cNvCxnSpPr/>
          <p:nvPr/>
        </p:nvCxnSpPr>
        <p:spPr>
          <a:xfrm>
            <a:off x="67979" y="906177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extBox 112"/>
          <p:cNvSpPr txBox="1"/>
          <p:nvPr/>
        </p:nvSpPr>
        <p:spPr>
          <a:xfrm>
            <a:off x="1127205" y="662738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4" name="직선 연결선 113"/>
          <p:cNvCxnSpPr/>
          <p:nvPr/>
        </p:nvCxnSpPr>
        <p:spPr>
          <a:xfrm flipV="1">
            <a:off x="2763879" y="866691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5" name="그림 1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687" y="934447"/>
            <a:ext cx="7499716" cy="372256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235888" y="1390275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7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453143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 flipH="1" flipV="1">
            <a:off x="7440633" y="2440801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55443" y="2514988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3" name="표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7849705"/>
              </p:ext>
            </p:extLst>
          </p:nvPr>
        </p:nvGraphicFramePr>
        <p:xfrm>
          <a:off x="335272" y="2740265"/>
          <a:ext cx="7057870" cy="274613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9738"/>
                <a:gridCol w="1513347"/>
                <a:gridCol w="689362"/>
                <a:gridCol w="867589"/>
                <a:gridCol w="1335122"/>
                <a:gridCol w="386586"/>
                <a:gridCol w="1816126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자기평가의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 작성한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피평가자의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자기평가의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개선된 사항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개선된 사항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9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endParaRPr lang="ko-KR" altLang="en-US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013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의견</a:t>
                      </a: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1=2</a:t>
                      </a:r>
                      <a:r>
                        <a:rPr lang="ko-KR" altLang="en-US" sz="8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 평가자 의견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" name="타원 33"/>
          <p:cNvSpPr/>
          <p:nvPr/>
        </p:nvSpPr>
        <p:spPr>
          <a:xfrm>
            <a:off x="381952" y="24685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41" name="그룹 40"/>
          <p:cNvGrpSpPr/>
          <p:nvPr/>
        </p:nvGrpSpPr>
        <p:grpSpPr>
          <a:xfrm>
            <a:off x="5597860" y="4874983"/>
            <a:ext cx="1116102" cy="128901"/>
            <a:chOff x="6746789" y="4344674"/>
            <a:chExt cx="693012" cy="128901"/>
          </a:xfrm>
        </p:grpSpPr>
        <p:sp>
          <p:nvSpPr>
            <p:cNvPr id="42" name="직사각형 4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3" name="이등변 삼각형 42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4" name="모서리가 둥근 직사각형 43"/>
          <p:cNvSpPr/>
          <p:nvPr/>
        </p:nvSpPr>
        <p:spPr>
          <a:xfrm>
            <a:off x="5597860" y="5096057"/>
            <a:ext cx="1733816" cy="332678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5474233" y="47514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486587" y="50356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49457461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386470" y="2664826"/>
          <a:ext cx="7043030" cy="17426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312095"/>
                <a:gridCol w="473093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28606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 구분없음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367717" y="2610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568219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12286" y="4494973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/>
          </p:nvPr>
        </p:nvGraphicFramePr>
        <p:xfrm>
          <a:off x="386470" y="4731789"/>
          <a:ext cx="7043030" cy="17975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80472"/>
                <a:gridCol w="476255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359886" y="45433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62" name="직선 연결선 61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14060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9" name="그룹 28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1" name="직사각형 30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8" name="그림 3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9" name="직선 연결선 38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1" name="직선 연결선 4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모서리가 둥근 직사각형 41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5140829"/>
              </p:ext>
            </p:extLst>
          </p:nvPr>
        </p:nvGraphicFramePr>
        <p:xfrm>
          <a:off x="386470" y="2612710"/>
          <a:ext cx="7044059" cy="21734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4813"/>
                <a:gridCol w="4749691"/>
                <a:gridCol w="485040"/>
                <a:gridCol w="434515"/>
              </a:tblGrid>
              <a:tr h="24502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02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15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15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15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7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7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7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324865" y="2502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59886" y="213556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12286" y="237034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2286" y="493982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2252065"/>
              </p:ext>
            </p:extLst>
          </p:nvPr>
        </p:nvGraphicFramePr>
        <p:xfrm>
          <a:off x="386470" y="5121848"/>
          <a:ext cx="7044059" cy="129411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75312"/>
                <a:gridCol w="5008442"/>
                <a:gridCol w="448837"/>
                <a:gridCol w="411468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48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0" name="타원 49"/>
          <p:cNvSpPr/>
          <p:nvPr/>
        </p:nvSpPr>
        <p:spPr>
          <a:xfrm>
            <a:off x="306923" y="50229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065402" y="83889"/>
            <a:ext cx="210346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이전결과 조회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98690431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970261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8" name="그룹 27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63879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67979" y="897939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8596679"/>
              </p:ext>
            </p:extLst>
          </p:nvPr>
        </p:nvGraphicFramePr>
        <p:xfrm>
          <a:off x="7709483" y="864986"/>
          <a:ext cx="2130803" cy="40457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진단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자기평가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진단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3" name="TextBox 22"/>
          <p:cNvSpPr txBox="1"/>
          <p:nvPr/>
        </p:nvSpPr>
        <p:spPr>
          <a:xfrm>
            <a:off x="516403" y="1084900"/>
            <a:ext cx="81624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진단</a:t>
            </a:r>
            <a:r>
              <a:rPr lang="en-US" altLang="ko-KR" sz="800" dirty="0" smtClean="0">
                <a:latin typeface="+mn-ea"/>
              </a:rPr>
              <a:t>/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24" name="표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829476"/>
              </p:ext>
            </p:extLst>
          </p:nvPr>
        </p:nvGraphicFramePr>
        <p:xfrm>
          <a:off x="396232" y="1287898"/>
          <a:ext cx="6927207" cy="173133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674835"/>
                <a:gridCol w="2699818"/>
                <a:gridCol w="2552554"/>
              </a:tblGrid>
              <a:tr h="161962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7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진단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" name="타원 24"/>
          <p:cNvSpPr/>
          <p:nvPr/>
        </p:nvSpPr>
        <p:spPr>
          <a:xfrm>
            <a:off x="313652" y="11984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65402" y="83889"/>
            <a:ext cx="210346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 </a:t>
            </a:r>
            <a:r>
              <a:rPr lang="en-US" altLang="ko-KR" sz="800" dirty="0" smtClean="0"/>
              <a:t>&gt; </a:t>
            </a:r>
            <a:r>
              <a:rPr lang="ko-KR" altLang="en-US" sz="800" smtClean="0"/>
              <a:t>이전결과 조회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5606675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92771" y="2722660"/>
            <a:ext cx="62588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err="1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계약직 </a:t>
            </a:r>
            <a:r>
              <a:rPr lang="en-US" altLang="ko-KR" sz="3200" dirty="0" smtClean="0">
                <a:latin typeface="+mn-ea"/>
              </a:rPr>
              <a:t>Review Session)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451048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238919"/>
              </p:ext>
            </p:extLst>
          </p:nvPr>
        </p:nvGraphicFramePr>
        <p:xfrm>
          <a:off x="7709483" y="864987"/>
          <a:ext cx="2130803" cy="222600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9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935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544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53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166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7" name="그룹 66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9" name="직사각형 6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71" name="직사각형 70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3" name="직선 연결선 72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2290784" y="1507524"/>
            <a:ext cx="2521844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평가기간</a:t>
            </a:r>
            <a:r>
              <a:rPr lang="ko-KR" altLang="en-US" sz="1000" smtClean="0">
                <a:latin typeface="+mn-ea"/>
              </a:rPr>
              <a:t>  </a:t>
            </a:r>
            <a:r>
              <a:rPr lang="ko-KR" altLang="en-US" sz="1000">
                <a:latin typeface="+mn-ea"/>
              </a:rPr>
              <a:t>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3447382" y="348091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업적평가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13" name="모서리가 둥근 직사각형 112"/>
          <p:cNvSpPr/>
          <p:nvPr/>
        </p:nvSpPr>
        <p:spPr>
          <a:xfrm>
            <a:off x="3459174" y="348091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3505226" y="367016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4" name="그룹 12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25" name="그림 12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26" name="그림 12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pSp>
        <p:nvGrpSpPr>
          <p:cNvPr id="3" name="그룹 2"/>
          <p:cNvGrpSpPr/>
          <p:nvPr/>
        </p:nvGrpSpPr>
        <p:grpSpPr>
          <a:xfrm>
            <a:off x="2447787" y="2186384"/>
            <a:ext cx="2603157" cy="1154820"/>
            <a:chOff x="2447787" y="2186384"/>
            <a:chExt cx="2603157" cy="1154820"/>
          </a:xfrm>
        </p:grpSpPr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47787" y="2186384"/>
              <a:ext cx="2603157" cy="1154820"/>
            </a:xfrm>
            <a:prstGeom prst="rect">
              <a:avLst/>
            </a:prstGeom>
          </p:spPr>
        </p:pic>
        <p:sp>
          <p:nvSpPr>
            <p:cNvPr id="2" name="직사각형 1"/>
            <p:cNvSpPr/>
            <p:nvPr/>
          </p:nvSpPr>
          <p:spPr>
            <a:xfrm>
              <a:off x="2743200" y="2965450"/>
              <a:ext cx="370703" cy="11919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2676387" y="2942163"/>
            <a:ext cx="54373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ko-KR" altLang="en-US" sz="7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업적입력</a:t>
            </a:r>
          </a:p>
        </p:txBody>
      </p:sp>
      <p:sp>
        <p:nvSpPr>
          <p:cNvPr id="43" name="직사각형 42"/>
          <p:cNvSpPr/>
          <p:nvPr/>
        </p:nvSpPr>
        <p:spPr>
          <a:xfrm>
            <a:off x="1529797" y="4148266"/>
            <a:ext cx="50321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ko-KR" altLang="en-US" sz="4000" b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기존과 동일 프로세스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368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3391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평가목표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84430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5919" y="227257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43075"/>
              </p:ext>
            </p:extLst>
          </p:nvPr>
        </p:nvGraphicFramePr>
        <p:xfrm>
          <a:off x="344216" y="2488019"/>
          <a:ext cx="7102064" cy="231258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02544"/>
                <a:gridCol w="1828800"/>
                <a:gridCol w="4450080"/>
                <a:gridCol w="42064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항목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주요업적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내용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업적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1341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104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모서리가 둥근 직사각형 71"/>
          <p:cNvSpPr/>
          <p:nvPr/>
        </p:nvSpPr>
        <p:spPr>
          <a:xfrm>
            <a:off x="797872" y="2724827"/>
            <a:ext cx="1728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2624034" y="2730424"/>
            <a:ext cx="4356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38847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단기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1092206" y="25922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4979799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4" name="그룹 6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타원 84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797872" y="3434228"/>
            <a:ext cx="1728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2624034" y="3439825"/>
            <a:ext cx="4356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1" name="모서리가 둥근 직사각형 90"/>
          <p:cNvSpPr/>
          <p:nvPr/>
        </p:nvSpPr>
        <p:spPr>
          <a:xfrm>
            <a:off x="797872" y="4135832"/>
            <a:ext cx="1728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2" name="모서리가 둥근 직사각형 91"/>
          <p:cNvSpPr/>
          <p:nvPr/>
        </p:nvSpPr>
        <p:spPr>
          <a:xfrm>
            <a:off x="2624034" y="4141429"/>
            <a:ext cx="4356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3" name="모서리가 둥근 직사각형 92"/>
          <p:cNvSpPr/>
          <p:nvPr/>
        </p:nvSpPr>
        <p:spPr>
          <a:xfrm>
            <a:off x="7098165" y="2502989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추가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7089701" y="2972686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삭제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7097321" y="3666106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삭제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7104941" y="4359526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삭제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12907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92771" y="2722660"/>
            <a:ext cx="58484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latin typeface="+mn-ea"/>
              </a:rPr>
              <a:t>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계약직 </a:t>
            </a:r>
            <a:r>
              <a:rPr lang="en-US" altLang="ko-KR" sz="3200" dirty="0" smtClean="0">
                <a:latin typeface="+mn-ea"/>
              </a:rPr>
              <a:t>Review Session)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86259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34" name="직사각형 3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36" name="그림 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37" name="직선 연결선 3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39" name="직선 연결선 3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43" name="그림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47" name="그림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48" name="그림 4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63" name="직사각형 6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직사각형 67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71" name="모서리가 둥근 직사각형 70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모서리가 둥근 직사각형 71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5" name="모서리가 둥근 직사각형 74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8" name="모서리가 둥근 직사각형 77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84" name="직선 연결선 83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모서리가 둥근 직사각형 85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모서리가 둥근 직사각형 86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모서리가 둥근 직사각형 87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90" name="타원 89"/>
          <p:cNvSpPr/>
          <p:nvPr/>
        </p:nvSpPr>
        <p:spPr>
          <a:xfrm>
            <a:off x="6938298" y="4182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92" name="그룹 91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3" name="그림 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4" name="그림 9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5" name="TextBox 94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88726573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탭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:Default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3" name="TextBox 102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883317"/>
              </p:ext>
            </p:extLst>
          </p:nvPr>
        </p:nvGraphicFramePr>
        <p:xfrm>
          <a:off x="181233" y="1500236"/>
          <a:ext cx="7343517" cy="2568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5353"/>
                <a:gridCol w="462112"/>
                <a:gridCol w="863986"/>
                <a:gridCol w="726610"/>
                <a:gridCol w="509922"/>
                <a:gridCol w="1549134"/>
                <a:gridCol w="539750"/>
                <a:gridCol w="501650"/>
                <a:gridCol w="677111"/>
                <a:gridCol w="423226"/>
                <a:gridCol w="403388"/>
                <a:gridCol w="401275"/>
              </a:tblGrid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No.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성명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실</a:t>
                      </a:r>
                      <a:r>
                        <a:rPr lang="en-US" altLang="ko-KR" sz="600" b="1" dirty="0" smtClean="0"/>
                        <a:t>/</a:t>
                      </a:r>
                      <a:r>
                        <a:rPr lang="ko-KR" altLang="en-US" sz="600" b="1" smtClean="0"/>
                        <a:t>담당</a:t>
                      </a:r>
                      <a:endParaRPr lang="ko-KR" altLang="en-US" sz="600" b="1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그룹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직급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평가기간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진행상황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직위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평가유형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1</a:t>
                      </a:r>
                      <a:r>
                        <a:rPr lang="ko-KR" altLang="en-US" sz="600" b="1" smtClean="0"/>
                        <a:t>차평가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2</a:t>
                      </a:r>
                      <a:r>
                        <a:rPr lang="ko-KR" altLang="en-US" sz="600" b="1" smtClean="0"/>
                        <a:t>차평가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최종평가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홍길동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업적입력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고길동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/>
                        <a:t>이상순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4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/>
                        <a:t>김덕수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촤종평가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5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김필수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지원직군</a:t>
                      </a:r>
                      <a:endParaRPr lang="en-US" altLang="ko-KR" sz="6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6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황동식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지원직군</a:t>
                      </a:r>
                      <a:endParaRPr lang="en-US" altLang="ko-KR" sz="6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7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채동길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지원직군</a:t>
                      </a:r>
                      <a:endParaRPr lang="en-US" altLang="ko-KR" sz="6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박승규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9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백동원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G1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10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강경수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3" name="그림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0006" y="1199409"/>
            <a:ext cx="7343517" cy="214267"/>
          </a:xfrm>
          <a:prstGeom prst="rect">
            <a:avLst/>
          </a:prstGeom>
        </p:spPr>
      </p:pic>
      <p:sp>
        <p:nvSpPr>
          <p:cNvPr id="75" name="모서리가 둥근 직사각형 74"/>
          <p:cNvSpPr/>
          <p:nvPr/>
        </p:nvSpPr>
        <p:spPr>
          <a:xfrm>
            <a:off x="6342080" y="1742445"/>
            <a:ext cx="343084" cy="144000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5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평가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7135126" y="2180595"/>
            <a:ext cx="343084" cy="144000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5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평가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2" name="모서리가 둥근 직사각형 111"/>
          <p:cNvSpPr/>
          <p:nvPr/>
        </p:nvSpPr>
        <p:spPr>
          <a:xfrm>
            <a:off x="6742314" y="1963480"/>
            <a:ext cx="343084" cy="144000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5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평가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259610551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" name="직사각형 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6" name="직선 연결선 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8" name="직선 연결선 7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227906" y="780787"/>
            <a:ext cx="7334685" cy="6077213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991" y="800994"/>
            <a:ext cx="150233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[</a:t>
            </a:r>
            <a:r>
              <a:rPr lang="ko-KR" altLang="en-US" sz="900" b="1" smtClean="0">
                <a:latin typeface="+mn-ea"/>
              </a:rPr>
              <a:t>경영관리</a:t>
            </a:r>
            <a:r>
              <a:rPr lang="en-US" altLang="ko-KR" sz="900" b="1" dirty="0" smtClean="0">
                <a:latin typeface="+mn-ea"/>
              </a:rPr>
              <a:t> </a:t>
            </a:r>
            <a:r>
              <a:rPr lang="ko-KR" altLang="en-US" sz="900" b="1" smtClean="0">
                <a:latin typeface="+mn-ea"/>
              </a:rPr>
              <a:t>직군</a:t>
            </a:r>
            <a:r>
              <a:rPr lang="en-US" altLang="ko-KR" sz="900" b="1" dirty="0" smtClean="0">
                <a:latin typeface="+mn-ea"/>
              </a:rPr>
              <a:t>] </a:t>
            </a:r>
            <a:r>
              <a:rPr lang="ko-KR" altLang="en-US" sz="900" b="1" smtClean="0">
                <a:latin typeface="+mn-ea"/>
              </a:rPr>
              <a:t>평가목표</a:t>
            </a:r>
            <a:endParaRPr lang="en-US" altLang="ko-KR" sz="900" b="1" dirty="0" smtClean="0">
              <a:latin typeface="+mn-ea"/>
            </a:endParaRPr>
          </a:p>
        </p:txBody>
      </p:sp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7875270"/>
              </p:ext>
            </p:extLst>
          </p:nvPr>
        </p:nvGraphicFramePr>
        <p:xfrm>
          <a:off x="400993" y="2031351"/>
          <a:ext cx="7010658" cy="185802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31071"/>
                <a:gridCol w="886123"/>
                <a:gridCol w="3068282"/>
                <a:gridCol w="927228"/>
                <a:gridCol w="817646"/>
                <a:gridCol w="78030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58383"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업적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/>
                        <a:t>주요업적 타이틀</a:t>
                      </a:r>
                      <a:r>
                        <a:rPr lang="en-US" altLang="ko-KR" sz="600" dirty="0" smtClean="0"/>
                        <a:t>..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 수행 내용</a:t>
                      </a:r>
                      <a:r>
                        <a:rPr lang="en-US" altLang="ko-KR" sz="600" dirty="0" smtClean="0"/>
                        <a:t>………………………….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55838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타이틀</a:t>
                      </a:r>
                      <a:r>
                        <a:rPr lang="en-US" altLang="ko-KR" sz="600" dirty="0" smtClean="0"/>
                        <a:t>..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수행 내용</a:t>
                      </a:r>
                      <a:r>
                        <a:rPr lang="en-US" altLang="ko-KR" sz="600" dirty="0" smtClean="0"/>
                        <a:t>………………………….</a:t>
                      </a:r>
                      <a:endParaRPr lang="ko-KR" altLang="en-US" sz="600" smtClean="0"/>
                    </a:p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558383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타이틀</a:t>
                      </a:r>
                      <a:r>
                        <a:rPr lang="en-US" altLang="ko-KR" sz="600" dirty="0" smtClean="0"/>
                        <a:t>..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수행 내용</a:t>
                      </a:r>
                      <a:r>
                        <a:rPr lang="en-US" altLang="ko-KR" sz="600" dirty="0" smtClean="0"/>
                        <a:t>………………………….</a:t>
                      </a:r>
                      <a:endParaRPr lang="ko-KR" altLang="en-US" sz="600" smtClean="0"/>
                    </a:p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9" name="표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017018"/>
              </p:ext>
            </p:extLst>
          </p:nvPr>
        </p:nvGraphicFramePr>
        <p:xfrm>
          <a:off x="400993" y="4002599"/>
          <a:ext cx="7010657" cy="167017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39429"/>
                <a:gridCol w="865217"/>
                <a:gridCol w="3066179"/>
                <a:gridCol w="910663"/>
                <a:gridCol w="818761"/>
                <a:gridCol w="810408"/>
              </a:tblGrid>
              <a:tr h="22915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43735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Attitude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긍정적 자세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어려운 상황에서도 긍정적으로 언어와 마인드로 </a:t>
                      </a:r>
                      <a:endParaRPr lang="en-US" altLang="ko-KR" sz="600" dirty="0" smtClean="0"/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항상</a:t>
                      </a:r>
                      <a:r>
                        <a:rPr lang="ko-KR" altLang="en-US" sz="600" baseline="0" dirty="0" smtClean="0"/>
                        <a:t> 밝은 태도를 유지함</a:t>
                      </a:r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최고지향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목표를 명확히 가지고 달성 과제에 집중하여 최고 수준의 결과를 달성함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팀워크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조직의 목표 달성을 위해 협력적으로 행동함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책임감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업무 </a:t>
                      </a:r>
                      <a:r>
                        <a:rPr lang="ko-KR" altLang="en-US" sz="600" dirty="0" err="1" smtClean="0"/>
                        <a:t>수행시</a:t>
                      </a:r>
                      <a:r>
                        <a:rPr lang="ko-KR" altLang="en-US" sz="600" dirty="0" smtClean="0"/>
                        <a:t> 겪는 난관을 슬기롭게 극복하여 철저하게 끝까지 완주함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적극적 경청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겸손한 자세로 적극적으로 경청하고 수용하는 자세를 견지함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0" name="표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771493"/>
              </p:ext>
            </p:extLst>
          </p:nvPr>
        </p:nvGraphicFramePr>
        <p:xfrm>
          <a:off x="402532" y="5764847"/>
          <a:ext cx="7049699" cy="99980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8564"/>
                <a:gridCol w="2270424"/>
                <a:gridCol w="1993513"/>
                <a:gridCol w="198719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최종평가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재계약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○ </a:t>
                      </a:r>
                      <a:r>
                        <a:rPr lang="ko-KR" altLang="en-US" sz="600" smtClean="0"/>
                        <a:t>계약종료     </a:t>
                      </a:r>
                      <a:r>
                        <a:rPr lang="en-US" altLang="ko-KR" sz="600" dirty="0" smtClean="0"/>
                        <a:t>  ● </a:t>
                      </a:r>
                      <a:r>
                        <a:rPr lang="ko-KR" altLang="en-US" sz="600" smtClean="0"/>
                        <a:t>재계약     </a:t>
                      </a:r>
                      <a:r>
                        <a:rPr lang="en-US" altLang="ko-KR" sz="600" dirty="0" smtClean="0"/>
                        <a:t>○ </a:t>
                      </a:r>
                      <a:r>
                        <a:rPr lang="ko-KR" altLang="en-US" sz="600" smtClean="0"/>
                        <a:t>정규직전환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597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1" name="모서리가 둥근 직사각형 20"/>
          <p:cNvSpPr/>
          <p:nvPr/>
        </p:nvSpPr>
        <p:spPr>
          <a:xfrm>
            <a:off x="1245870" y="6429375"/>
            <a:ext cx="2172833" cy="296307"/>
          </a:xfrm>
          <a:prstGeom prst="roundRect">
            <a:avLst>
              <a:gd name="adj" fmla="val 8585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kern="0" dirty="0" smtClean="0">
                <a:latin typeface="맑은 고딕" pitchFamily="50" charset="-127"/>
                <a:ea typeface="맑은 고딕" pitchFamily="50" charset="-127"/>
              </a:rPr>
              <a:t>직접입력</a:t>
            </a:r>
            <a:endParaRPr kumimoji="0" lang="ko-KR" altLang="en-US" sz="6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86300" y="1247817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015" y="126628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4884696" y="130574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620663" y="129123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67" y="154839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2676051" y="126403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889059" y="125809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7621" y="149220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80374" y="144060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9877711"/>
              </p:ext>
            </p:extLst>
          </p:nvPr>
        </p:nvGraphicFramePr>
        <p:xfrm>
          <a:off x="5000624" y="147471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5945439" y="102920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36999" y="102920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99946" y="1028477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627340" y="102847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250738657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" name="직사각형 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6" name="직선 연결선 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8" name="직선 연결선 7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227906" y="780788"/>
            <a:ext cx="7334685" cy="596600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991" y="800994"/>
            <a:ext cx="127150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[</a:t>
            </a:r>
            <a:r>
              <a:rPr lang="ko-KR" altLang="en-US" sz="900" b="1" smtClean="0">
                <a:latin typeface="+mn-ea"/>
              </a:rPr>
              <a:t>지원직군</a:t>
            </a:r>
            <a:r>
              <a:rPr lang="en-US" altLang="ko-KR" sz="900" b="1" dirty="0" smtClean="0">
                <a:latin typeface="+mn-ea"/>
              </a:rPr>
              <a:t>] </a:t>
            </a:r>
            <a:r>
              <a:rPr lang="ko-KR" altLang="en-US" sz="900" b="1" smtClean="0">
                <a:latin typeface="+mn-ea"/>
              </a:rPr>
              <a:t>평가목표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86300" y="1247817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015" y="126628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4884696" y="130574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620663" y="129123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67" y="154839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2676051" y="126403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889059" y="125809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7621" y="149220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80374" y="144060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/>
          </p:nvPr>
        </p:nvGraphicFramePr>
        <p:xfrm>
          <a:off x="5000624" y="147471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5945439" y="102920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36999" y="102920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99946" y="1028477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627340" y="102847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6" name="표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4870214"/>
              </p:ext>
            </p:extLst>
          </p:nvPr>
        </p:nvGraphicFramePr>
        <p:xfrm>
          <a:off x="383227" y="5206988"/>
          <a:ext cx="7028460" cy="99980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6158"/>
                <a:gridCol w="2263584"/>
                <a:gridCol w="1987507"/>
                <a:gridCol w="1981211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최종평가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A    B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재계약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○ </a:t>
                      </a:r>
                      <a:r>
                        <a:rPr lang="ko-KR" altLang="en-US" sz="600" smtClean="0"/>
                        <a:t>계약종료     </a:t>
                      </a:r>
                      <a:r>
                        <a:rPr lang="en-US" altLang="ko-KR" sz="600" dirty="0" smtClean="0"/>
                        <a:t>  ● </a:t>
                      </a:r>
                      <a:r>
                        <a:rPr lang="ko-KR" altLang="en-US" sz="600" smtClean="0"/>
                        <a:t>재계약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597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7" name="모서리가 둥근 직사각형 36"/>
          <p:cNvSpPr/>
          <p:nvPr/>
        </p:nvSpPr>
        <p:spPr>
          <a:xfrm>
            <a:off x="1236090" y="5871516"/>
            <a:ext cx="2194707" cy="296307"/>
          </a:xfrm>
          <a:prstGeom prst="roundRect">
            <a:avLst>
              <a:gd name="adj" fmla="val 8585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kern="0" dirty="0" smtClean="0">
                <a:latin typeface="맑은 고딕" pitchFamily="50" charset="-127"/>
                <a:ea typeface="맑은 고딕" pitchFamily="50" charset="-127"/>
              </a:rPr>
              <a:t>직접입력</a:t>
            </a:r>
            <a:endParaRPr kumimoji="0" lang="ko-KR" altLang="en-US" sz="6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38" name="직선 연결선 37"/>
          <p:cNvCxnSpPr/>
          <p:nvPr/>
        </p:nvCxnSpPr>
        <p:spPr>
          <a:xfrm flipH="1">
            <a:off x="3394016" y="6078960"/>
            <a:ext cx="72000" cy="7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flipH="1">
            <a:off x="3432115" y="6117060"/>
            <a:ext cx="36000" cy="36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3" name="표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552251"/>
              </p:ext>
            </p:extLst>
          </p:nvPr>
        </p:nvGraphicFramePr>
        <p:xfrm>
          <a:off x="381688" y="2047395"/>
          <a:ext cx="7029963" cy="298250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93444"/>
                <a:gridCol w="957858"/>
                <a:gridCol w="3056442"/>
                <a:gridCol w="905612"/>
                <a:gridCol w="818534"/>
                <a:gridCol w="798073"/>
              </a:tblGrid>
              <a:tr h="248542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 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21354"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자질 및 태도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직군태도</a:t>
                      </a:r>
                      <a:r>
                        <a:rPr lang="ko-KR" altLang="en-US" sz="600" dirty="0" smtClean="0"/>
                        <a:t> 및 충실도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지원직군으로서의 </a:t>
                      </a:r>
                      <a:r>
                        <a:rPr lang="ko-KR" altLang="en-US" sz="600" dirty="0" smtClean="0"/>
                        <a:t>직무범위 및 역할을 잘 이행하고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팀내에 발생되는 </a:t>
                      </a:r>
                      <a:endParaRPr lang="en-US" altLang="ko-KR" sz="600" dirty="0" smtClean="0"/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600" dirty="0" smtClean="0"/>
                        <a:t>   </a:t>
                      </a:r>
                      <a:r>
                        <a:rPr lang="ko-KR" altLang="en-US" sz="600" smtClean="0"/>
                        <a:t>각종 보조업무 등을 적극적이고 즐거운 태도로 수행하며</a:t>
                      </a:r>
                      <a:r>
                        <a:rPr lang="en-US" altLang="ko-KR" sz="600" dirty="0" smtClean="0"/>
                        <a:t>, </a:t>
                      </a:r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ko-KR" altLang="en-US" sz="600" dirty="0" smtClean="0"/>
                        <a:t> </a:t>
                      </a:r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나이 </a:t>
                      </a:r>
                      <a:r>
                        <a:rPr lang="ko-KR" altLang="en-US" sz="600" dirty="0" smtClean="0"/>
                        <a:t>및 근속 연수와 과소에 구애 없이 팀원들의 업무수행에 </a:t>
                      </a:r>
                      <a:r>
                        <a:rPr lang="ko-KR" altLang="en-US" sz="600" smtClean="0"/>
                        <a:t>요구되는 업무</a:t>
                      </a:r>
                      <a:endParaRPr lang="en-US" altLang="ko-KR" sz="600" dirty="0" smtClean="0"/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600" dirty="0" smtClean="0"/>
                        <a:t>    </a:t>
                      </a:r>
                      <a:r>
                        <a:rPr lang="ko-KR" altLang="en-US" sz="600" smtClean="0"/>
                        <a:t>지원 </a:t>
                      </a:r>
                      <a:r>
                        <a:rPr lang="ko-KR" altLang="en-US" sz="600" dirty="0" smtClean="0"/>
                        <a:t>및 서비스를 수행한다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728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팀워크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팀원간에 적극적인 의사소통을 한다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49708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기업관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</a:t>
                      </a:r>
                      <a:r>
                        <a:rPr lang="ko-KR" altLang="en-US" sz="600" baseline="0" smtClean="0"/>
                        <a:t> 개인의 안위에 치우치지 않고</a:t>
                      </a:r>
                      <a:r>
                        <a:rPr lang="en-US" altLang="ko-KR" sz="600" baseline="0" dirty="0" smtClean="0"/>
                        <a:t>, </a:t>
                      </a:r>
                      <a:r>
                        <a:rPr lang="ko-KR" altLang="en-US" sz="600" baseline="0" smtClean="0"/>
                        <a:t>회사의 안정</a:t>
                      </a:r>
                      <a:r>
                        <a:rPr lang="en-US" altLang="ko-KR" sz="600" baseline="0" dirty="0" smtClean="0"/>
                        <a:t>/</a:t>
                      </a:r>
                      <a:r>
                        <a:rPr lang="ko-KR" altLang="en-US" sz="600" baseline="0" smtClean="0"/>
                        <a:t>성장과 더불어 개인발전을 추구하며</a:t>
                      </a:r>
                      <a:r>
                        <a:rPr lang="en-US" altLang="ko-KR" sz="600" baseline="0" dirty="0" smtClean="0"/>
                        <a:t>, </a:t>
                      </a:r>
                    </a:p>
                    <a:p>
                      <a:pPr algn="l" latinLnBrk="1"/>
                      <a:r>
                        <a:rPr lang="en-US" altLang="ko-KR" sz="600" dirty="0" smtClean="0"/>
                        <a:t>  </a:t>
                      </a:r>
                      <a:r>
                        <a:rPr lang="ko-KR" altLang="en-US" sz="600" smtClean="0"/>
                        <a:t>회사의 전략방침에 적극적으로 참여한다</a:t>
                      </a:r>
                      <a:r>
                        <a:rPr lang="en-US" altLang="ko-KR" sz="600" dirty="0" smtClean="0"/>
                        <a:t>. </a:t>
                      </a:r>
                    </a:p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또한 </a:t>
                      </a:r>
                      <a:r>
                        <a:rPr lang="ko-KR" altLang="en-US" sz="600" dirty="0" smtClean="0"/>
                        <a:t>공과 사를 잘 구분하고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규정의 준수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회사재산의 사적 이용을 하지 않는다</a:t>
                      </a:r>
                      <a:r>
                        <a:rPr lang="en-US" altLang="ko-KR" sz="600" dirty="0" smtClean="0"/>
                        <a:t>.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497084">
                <a:tc rowSpan="3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업적</a:t>
                      </a:r>
                      <a:endParaRPr lang="ko-KR" altLang="en-US" sz="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업무주도성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업무지시를 기다리기 보다는 업무를 주도적으로 파악하고 추진하며</a:t>
                      </a:r>
                      <a:r>
                        <a:rPr lang="en-US" altLang="ko-KR" sz="600" dirty="0" smtClean="0"/>
                        <a:t>, </a:t>
                      </a:r>
                    </a:p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지속적으로 업무를 개선하려는 적극적인 자세를 가지며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자신의 업무 능력</a:t>
                      </a:r>
                      <a:r>
                        <a:rPr lang="ko-KR" altLang="en-US" sz="600" baseline="0" smtClean="0"/>
                        <a:t> </a:t>
                      </a:r>
                      <a:endParaRPr lang="en-US" altLang="ko-KR" sz="600" baseline="0" dirty="0" smtClean="0"/>
                    </a:p>
                    <a:p>
                      <a:pPr algn="l" latinLnBrk="1"/>
                      <a:r>
                        <a:rPr lang="ko-KR" altLang="en-US" sz="600" baseline="0" dirty="0" smtClean="0"/>
                        <a:t>   개발을 위해 노력한다</a:t>
                      </a:r>
                      <a:r>
                        <a:rPr lang="en-US" altLang="ko-KR" sz="600" baseline="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7281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직무충실도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정규 근로시간 내에 성실하게 최선을 다하여 업무에 집중하여</a:t>
                      </a:r>
                      <a:r>
                        <a:rPr lang="en-US" altLang="ko-KR" sz="600" dirty="0" smtClean="0"/>
                        <a:t>, </a:t>
                      </a:r>
                    </a:p>
                    <a:p>
                      <a:pPr algn="l" latinLnBrk="1"/>
                      <a:r>
                        <a:rPr lang="ko-KR" altLang="en-US" sz="600" dirty="0" smtClean="0"/>
                        <a:t>  맡은바 업무를 충실히 수행한다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7281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업무정확성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업무를 완결함에 있어 실수 없이 정확하게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적기에 완수하며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업무진행 경과 등에 </a:t>
                      </a:r>
                      <a:endParaRPr lang="en-US" altLang="ko-KR" sz="600" dirty="0" smtClean="0"/>
                    </a:p>
                    <a:p>
                      <a:pPr algn="l" latinLnBrk="1"/>
                      <a:r>
                        <a:rPr lang="ko-KR" altLang="en-US" sz="600" dirty="0" smtClean="0"/>
                        <a:t>  대해 상사에게 수시로 보고</a:t>
                      </a:r>
                      <a:r>
                        <a:rPr lang="en-US" altLang="ko-KR" sz="600" dirty="0" smtClean="0"/>
                        <a:t>, F/B</a:t>
                      </a:r>
                      <a:r>
                        <a:rPr lang="ko-KR" altLang="en-US" sz="600" smtClean="0"/>
                        <a:t>을 받는다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0" name="TextBox 39"/>
          <p:cNvSpPr txBox="1"/>
          <p:nvPr/>
        </p:nvSpPr>
        <p:spPr>
          <a:xfrm>
            <a:off x="1065402" y="83889"/>
            <a:ext cx="13692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평가자 </a:t>
            </a:r>
            <a:r>
              <a:rPr lang="en-US" altLang="ko-KR" sz="800" dirty="0" smtClean="0"/>
              <a:t>&gt; </a:t>
            </a:r>
            <a:r>
              <a:rPr lang="en-US" altLang="ko-KR" sz="800" b="1" dirty="0">
                <a:latin typeface="+mn-ea"/>
              </a:rPr>
              <a:t>TDS </a:t>
            </a:r>
            <a:r>
              <a:rPr lang="en-US" altLang="ko-KR" sz="800" b="1" dirty="0" smtClean="0">
                <a:latin typeface="+mn-ea"/>
              </a:rPr>
              <a:t>3</a:t>
            </a:r>
            <a:r>
              <a:rPr lang="en-US" altLang="ko-KR" sz="800" b="1" baseline="30000" dirty="0" smtClean="0">
                <a:latin typeface="+mn-ea"/>
              </a:rPr>
              <a:t>st</a:t>
            </a:r>
            <a:r>
              <a:rPr lang="ko-KR" altLang="en-US" sz="800" smtClean="0"/>
              <a:t> 평가하기</a:t>
            </a:r>
            <a:endParaRPr lang="en-US" altLang="ko-KR" sz="800" dirty="0" smtClean="0"/>
          </a:p>
        </p:txBody>
      </p:sp>
    </p:spTree>
    <p:extLst>
      <p:ext uri="{BB962C8B-B14F-4D97-AF65-F5344CB8AC3E}">
        <p14:creationId xmlns:p14="http://schemas.microsoft.com/office/powerpoint/2010/main" val="41207505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175" cap="flat" cmpd="sng" algn="ctr">
          <a:solidFill>
            <a:schemeClr val="tx1"/>
          </a:solidFill>
          <a:prstDash val="solid"/>
        </a:ln>
        <a:effectLst/>
      </a:spPr>
      <a:bodyPr lIns="0" tIns="0" rIns="0" bIns="0" rtlCol="0" anchor="ctr"/>
      <a:lstStyle>
        <a:defPPr marL="0" marR="0" indent="0" algn="ctr" defTabSz="914400" eaLnBrk="1" fontAlgn="auto" latinLnBrk="0" hangingPunct="1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700" b="1" i="0" u="none" strike="noStrike" kern="0" cap="none" spc="0" normalizeH="0" baseline="0" noProof="0" smtClean="0">
            <a:ln>
              <a:noFill/>
            </a:ln>
            <a:solidFill>
              <a:sysClr val="window" lastClr="FFFFFF"/>
            </a:solidFill>
            <a:effectLst/>
            <a:uLnTx/>
            <a:uFillTx/>
            <a:latin typeface="맑은 고딕" pitchFamily="50" charset="-127"/>
            <a:ea typeface="맑은 고딕" pitchFamily="50" charset="-127"/>
            <a:cs typeface="+mn-cs"/>
          </a:defRPr>
        </a:defPPr>
      </a:lstStyle>
    </a:spDef>
    <a:lnDef>
      <a:spPr>
        <a:ln>
          <a:solidFill>
            <a:schemeClr val="bg1">
              <a:lumMod val="50000"/>
            </a:schemeClr>
          </a:solidFill>
          <a:headEnd type="none" w="med" len="med"/>
          <a:tailEnd type="non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800" dirty="0" smtClean="0">
            <a:latin typeface="+mn-ea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5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46466</TotalTime>
  <Pages>166</Pages>
  <Words>32027</Words>
  <Characters>0</Characters>
  <Application>Microsoft Office PowerPoint</Application>
  <DocSecurity>0</DocSecurity>
  <PresentationFormat>A4 용지(210x297mm)</PresentationFormat>
  <Lines>0</Lines>
  <Paragraphs>10658</Paragraphs>
  <Slides>126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11</vt:i4>
      </vt:variant>
      <vt:variant>
        <vt:lpstr>테마</vt:lpstr>
      </vt:variant>
      <vt:variant>
        <vt:i4>8</vt:i4>
      </vt:variant>
      <vt:variant>
        <vt:lpstr>슬라이드 제목</vt:lpstr>
      </vt:variant>
      <vt:variant>
        <vt:i4>126</vt:i4>
      </vt:variant>
    </vt:vector>
  </HeadingPairs>
  <TitlesOfParts>
    <vt:vector size="145" baseType="lpstr">
      <vt:lpstr>HY견고딕</vt:lpstr>
      <vt:lpstr>굴림</vt:lpstr>
      <vt:lpstr>나눔스퀘어</vt:lpstr>
      <vt:lpstr>맑은 고딕</vt:lpstr>
      <vt:lpstr>바탕</vt:lpstr>
      <vt:lpstr>Arial</vt:lpstr>
      <vt:lpstr>Calibri</vt:lpstr>
      <vt:lpstr>Segoe UI</vt:lpstr>
      <vt:lpstr>Tahoma</vt:lpstr>
      <vt:lpstr>Times New Roman</vt:lpstr>
      <vt:lpstr>Wingdings</vt:lpstr>
      <vt:lpstr>1_Office 테마</vt:lpstr>
      <vt:lpstr>1_디자인 사용자 지정</vt:lpstr>
      <vt:lpstr>2_디자인 사용자 지정</vt:lpstr>
      <vt:lpstr>3_디자인 사용자 지정</vt:lpstr>
      <vt:lpstr>Office 테마</vt:lpstr>
      <vt:lpstr>디자인 사용자 지정</vt:lpstr>
      <vt:lpstr>4_디자인 사용자 지정</vt:lpstr>
      <vt:lpstr>5_디자인 사용자 지정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CharactersWithSpaces>0</CharactersWithSpaces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이 낙훈</cp:lastModifiedBy>
  <cp:revision>1744</cp:revision>
  <cp:lastPrinted>2021-11-30T05:02:00Z</cp:lastPrinted>
  <dcterms:modified xsi:type="dcterms:W3CDTF">2022-02-10T08:55:51Z</dcterms:modified>
</cp:coreProperties>
</file>